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</p:sldMasterIdLst>
  <p:notesMasterIdLst>
    <p:notesMasterId r:id="rId85"/>
  </p:notesMasterIdLst>
  <p:handoutMasterIdLst>
    <p:handoutMasterId r:id="rId86"/>
  </p:handoutMasterIdLst>
  <p:sldIdLst>
    <p:sldId id="308" r:id="rId2"/>
    <p:sldId id="504" r:id="rId3"/>
    <p:sldId id="394" r:id="rId4"/>
    <p:sldId id="424" r:id="rId5"/>
    <p:sldId id="506" r:id="rId6"/>
    <p:sldId id="470" r:id="rId7"/>
    <p:sldId id="512" r:id="rId8"/>
    <p:sldId id="425" r:id="rId9"/>
    <p:sldId id="398" r:id="rId10"/>
    <p:sldId id="513" r:id="rId11"/>
    <p:sldId id="514" r:id="rId12"/>
    <p:sldId id="515" r:id="rId13"/>
    <p:sldId id="516" r:id="rId14"/>
    <p:sldId id="517" r:id="rId15"/>
    <p:sldId id="508" r:id="rId16"/>
    <p:sldId id="518" r:id="rId17"/>
    <p:sldId id="284" r:id="rId18"/>
    <p:sldId id="274" r:id="rId19"/>
    <p:sldId id="443" r:id="rId20"/>
    <p:sldId id="282" r:id="rId21"/>
    <p:sldId id="291" r:id="rId22"/>
    <p:sldId id="292" r:id="rId23"/>
    <p:sldId id="295" r:id="rId24"/>
    <p:sldId id="306" r:id="rId25"/>
    <p:sldId id="307" r:id="rId26"/>
    <p:sldId id="270" r:id="rId27"/>
    <p:sldId id="266" r:id="rId28"/>
    <p:sldId id="267" r:id="rId29"/>
    <p:sldId id="297" r:id="rId30"/>
    <p:sldId id="300" r:id="rId31"/>
    <p:sldId id="303" r:id="rId32"/>
    <p:sldId id="471" r:id="rId33"/>
    <p:sldId id="472" r:id="rId34"/>
    <p:sldId id="473" r:id="rId35"/>
    <p:sldId id="474" r:id="rId36"/>
    <p:sldId id="401" r:id="rId37"/>
    <p:sldId id="402" r:id="rId38"/>
    <p:sldId id="417" r:id="rId39"/>
    <p:sldId id="451" r:id="rId40"/>
    <p:sldId id="444" r:id="rId41"/>
    <p:sldId id="445" r:id="rId42"/>
    <p:sldId id="453" r:id="rId43"/>
    <p:sldId id="454" r:id="rId44"/>
    <p:sldId id="455" r:id="rId45"/>
    <p:sldId id="456" r:id="rId46"/>
    <p:sldId id="457" r:id="rId47"/>
    <p:sldId id="459" r:id="rId48"/>
    <p:sldId id="460" r:id="rId49"/>
    <p:sldId id="522" r:id="rId50"/>
    <p:sldId id="461" r:id="rId51"/>
    <p:sldId id="463" r:id="rId52"/>
    <p:sldId id="464" r:id="rId53"/>
    <p:sldId id="466" r:id="rId54"/>
    <p:sldId id="409" r:id="rId55"/>
    <p:sldId id="476" r:id="rId56"/>
    <p:sldId id="480" r:id="rId57"/>
    <p:sldId id="481" r:id="rId58"/>
    <p:sldId id="483" r:id="rId59"/>
    <p:sldId id="484" r:id="rId60"/>
    <p:sldId id="485" r:id="rId61"/>
    <p:sldId id="486" r:id="rId62"/>
    <p:sldId id="487" r:id="rId63"/>
    <p:sldId id="488" r:id="rId64"/>
    <p:sldId id="489" r:id="rId65"/>
    <p:sldId id="490" r:id="rId66"/>
    <p:sldId id="491" r:id="rId67"/>
    <p:sldId id="503" r:id="rId68"/>
    <p:sldId id="492" r:id="rId69"/>
    <p:sldId id="493" r:id="rId70"/>
    <p:sldId id="494" r:id="rId71"/>
    <p:sldId id="495" r:id="rId72"/>
    <p:sldId id="496" r:id="rId73"/>
    <p:sldId id="497" r:id="rId74"/>
    <p:sldId id="498" r:id="rId75"/>
    <p:sldId id="499" r:id="rId76"/>
    <p:sldId id="500" r:id="rId77"/>
    <p:sldId id="501" r:id="rId78"/>
    <p:sldId id="502" r:id="rId79"/>
    <p:sldId id="520" r:id="rId80"/>
    <p:sldId id="521" r:id="rId81"/>
    <p:sldId id="509" r:id="rId82"/>
    <p:sldId id="510" r:id="rId83"/>
    <p:sldId id="511" r:id="rId8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e Cloutier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F57"/>
    <a:srgbClr val="CCCCFF"/>
    <a:srgbClr val="FFFF99"/>
    <a:srgbClr val="FFFF66"/>
    <a:srgbClr val="FFCC81"/>
    <a:srgbClr val="324454"/>
    <a:srgbClr val="FFB34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428" autoAdjust="0"/>
  </p:normalViewPr>
  <p:slideViewPr>
    <p:cSldViewPr>
      <p:cViewPr>
        <p:scale>
          <a:sx n="80" d="100"/>
          <a:sy n="80" d="100"/>
        </p:scale>
        <p:origin x="-6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500"/>
    </p:cViewPr>
  </p:sorterViewPr>
  <p:notesViewPr>
    <p:cSldViewPr>
      <p:cViewPr varScale="1">
        <p:scale>
          <a:sx n="82" d="100"/>
          <a:sy n="82" d="100"/>
        </p:scale>
        <p:origin x="-3144" y="-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fr-CA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fr-CA"/>
          </a:p>
        </p:txBody>
      </p:sp>
      <p:sp>
        <p:nvSpPr>
          <p:cNvPr id="131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fr-CA"/>
              <a:t>COngrès OIIQ 2004/  Cloutier, Houle, Vanasse, Talbot et Poirier</a:t>
            </a: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9981BC9-3524-4EA5-B21C-CC2CE0D289C4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2181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mc/articles/PMC3014011/#B27" TargetMode="External"/><Relationship Id="rId3" Type="http://schemas.openxmlformats.org/officeDocument/2006/relationships/hyperlink" Target="http://www.ncbi.nlm.nih.gov/pmc/articles/PMC3014011/#B8" TargetMode="External"/><Relationship Id="rId7" Type="http://schemas.openxmlformats.org/officeDocument/2006/relationships/hyperlink" Target="http://www.ncbi.nlm.nih.gov/pmc/articles/PMC3014011/#B2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cbi.nlm.nih.gov/pmc/articles/PMC3014011/#B25" TargetMode="External"/><Relationship Id="rId5" Type="http://schemas.openxmlformats.org/officeDocument/2006/relationships/hyperlink" Target="http://www.ncbi.nlm.nih.gov/pmc/articles/PMC3014011/#B24" TargetMode="External"/><Relationship Id="rId4" Type="http://schemas.openxmlformats.org/officeDocument/2006/relationships/hyperlink" Target="http://www.ncbi.nlm.nih.gov/pmc/articles/PMC3014011/#B23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kidney.org/professionals/KDOQI/guidelines_cvd/ref.htm#ref20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2.kidney.org/professionals/KDOQI/guidelines_cvd/ref.htm#ref203" TargetMode="External"/><Relationship Id="rId5" Type="http://schemas.openxmlformats.org/officeDocument/2006/relationships/hyperlink" Target="http://www2.kidney.org/professionals/KDOQI/guidelines_cvd/ref.htm#ref202" TargetMode="External"/><Relationship Id="rId4" Type="http://schemas.openxmlformats.org/officeDocument/2006/relationships/hyperlink" Target="http://www2.kidney.org/professionals/KDOQI/guidelines_cvd/ref.htm#ref201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8F264-957D-418C-8C03-922FA831AF02}" type="slidenum">
              <a:rPr lang="fr-CA"/>
              <a:pPr/>
              <a:t>1</a:t>
            </a:fld>
            <a:endParaRPr lang="fr-CA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93F62-101B-450F-8291-228BF9E66981}" type="slidenum">
              <a:rPr lang="fr-CA"/>
              <a:pPr/>
              <a:t>21</a:t>
            </a:fld>
            <a:endParaRPr lang="fr-CA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15481-EC0C-4C01-B006-F3DDBC44E6E3}" type="slidenum">
              <a:rPr lang="fr-CA"/>
              <a:pPr/>
              <a:t>22</a:t>
            </a:fld>
            <a:endParaRPr lang="fr-CA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59E25-895C-46B0-BB4B-47FC74A6C2BC}" type="slidenum">
              <a:rPr lang="fr-CA"/>
              <a:pPr/>
              <a:t>23</a:t>
            </a:fld>
            <a:endParaRPr lang="fr-CA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6B3F8-46EF-437F-B065-6E16B6AD700D}" type="slidenum">
              <a:rPr lang="fr-CA"/>
              <a:pPr/>
              <a:t>24</a:t>
            </a:fld>
            <a:endParaRPr lang="fr-CA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8FC05-5A6C-4FEB-B79D-C45A6EB42BFC}" type="slidenum">
              <a:rPr lang="fr-CA"/>
              <a:pPr/>
              <a:t>25</a:t>
            </a:fld>
            <a:endParaRPr lang="fr-CA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747DD-7F05-4475-B084-375F63E4EB3A}" type="slidenum">
              <a:rPr lang="fr-CA"/>
              <a:pPr/>
              <a:t>26</a:t>
            </a:fld>
            <a:endParaRPr lang="fr-CA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4997F-D512-4E6F-9E9A-FA1BB476432B}" type="slidenum">
              <a:rPr lang="fr-CA"/>
              <a:pPr/>
              <a:t>27</a:t>
            </a:fld>
            <a:endParaRPr lang="fr-CA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33219-BEAC-4D80-A8AD-C3F26F2917C1}" type="slidenum">
              <a:rPr lang="fr-CA"/>
              <a:pPr/>
              <a:t>28</a:t>
            </a:fld>
            <a:endParaRPr lang="fr-CA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A80EA-D7C2-4D94-94A9-6CDFB386B1F3}" type="slidenum">
              <a:rPr lang="fr-CA"/>
              <a:pPr/>
              <a:t>29</a:t>
            </a:fld>
            <a:endParaRPr lang="fr-CA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4C8DC-7C68-4F1E-A8FB-9C9834212D86}" type="slidenum">
              <a:rPr lang="fr-CA"/>
              <a:pPr/>
              <a:t>30</a:t>
            </a:fld>
            <a:endParaRPr lang="fr-CA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28FE4-24C9-47D5-954A-6BF2EA6FA027}" type="slidenum">
              <a:rPr lang="fr-CA"/>
              <a:pPr/>
              <a:t>3</a:t>
            </a:fld>
            <a:endParaRPr lang="fr-CA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E736C-9014-4918-B10B-1ADAA0BB6167}" type="slidenum">
              <a:rPr lang="fr-CA"/>
              <a:pPr/>
              <a:t>31</a:t>
            </a:fld>
            <a:endParaRPr lang="fr-CA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4D91-BAAC-46B3-9D30-CB8AB2E13857}" type="slidenum">
              <a:rPr lang="fr-CA"/>
              <a:pPr/>
              <a:t>38</a:t>
            </a:fld>
            <a:endParaRPr lang="fr-CA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4DDA2-0AA0-40D2-923F-482407099628}" type="slidenum">
              <a:rPr lang="en-US"/>
              <a:pPr/>
              <a:t>40</a:t>
            </a:fld>
            <a:endParaRPr lang="en-US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 w="9525"/>
        </p:spPr>
        <p:txBody>
          <a:bodyPr/>
          <a:lstStyle/>
          <a:p>
            <a:pPr marL="41954">
              <a:spcBef>
                <a:spcPts val="437"/>
              </a:spcBef>
            </a:pP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Note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personnelle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(Lyne) ne pas faire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imprimer</a:t>
            </a:r>
            <a:endParaRPr lang="en-US" dirty="0" smtClean="0">
              <a:solidFill>
                <a:srgbClr val="000000"/>
              </a:solidFill>
              <a:sym typeface="Arial" charset="0"/>
            </a:endParaRPr>
          </a:p>
          <a:p>
            <a:pPr marL="41954">
              <a:spcBef>
                <a:spcPts val="437"/>
              </a:spcBef>
            </a:pPr>
            <a:endParaRPr lang="en-US" dirty="0" smtClean="0">
              <a:solidFill>
                <a:srgbClr val="000000"/>
              </a:solidFill>
              <a:sym typeface="Arial" charset="0"/>
            </a:endParaRPr>
          </a:p>
          <a:p>
            <a:pPr marL="41954">
              <a:spcBef>
                <a:spcPts val="437"/>
              </a:spcBef>
            </a:pP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Texte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mon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examen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doctoral (2006)</a:t>
            </a:r>
          </a:p>
          <a:p>
            <a:pPr marL="41954">
              <a:spcBef>
                <a:spcPts val="437"/>
              </a:spcBef>
            </a:pPr>
            <a:r>
              <a:rPr lang="en-US" b="1" dirty="0" err="1" smtClean="0">
                <a:solidFill>
                  <a:srgbClr val="000000"/>
                </a:solidFill>
                <a:sym typeface="Arial" charset="0"/>
              </a:rPr>
              <a:t>Automesure</a:t>
            </a:r>
            <a:endParaRPr lang="en-US" b="1" dirty="0" smtClean="0">
              <a:solidFill>
                <a:srgbClr val="000000"/>
              </a:solidFill>
              <a:sym typeface="Arial" charset="0"/>
            </a:endParaRPr>
          </a:p>
          <a:p>
            <a:pPr marL="41954">
              <a:spcBef>
                <a:spcPts val="437"/>
              </a:spcBef>
            </a:pP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Selon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Pickering et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ses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collègues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(2005), un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facteur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qui a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freiné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l’intégration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l’usage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l’automesure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la PA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dans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la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pratique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médicale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est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le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manque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données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probantes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concernant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la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prédiction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du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risque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cardiovasculaire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par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cette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méthode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Seulement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deux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études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cohortes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prospectives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celle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Ohkubo et al., (1996)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réalisée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auprès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d’une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population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japonaise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et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celle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Bobrie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et al., (2004)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effectuée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auprès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d’une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population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française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ont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présenté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leurs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résultats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jusqu’ici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Elles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ont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toutefois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toutes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les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deux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démontré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que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l’automesure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la PA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avait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une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capacité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supérieure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à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prédire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la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morbidité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et la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mortalité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comparativement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à la PA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réalisée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en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clinique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L’étude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réalisée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au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Japon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démontré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une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association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statistiquement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significative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entre le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niveau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PAS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mesuré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à domicile et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l’incidence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la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mortalité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totale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d’une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part et de la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mortalité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cardiovasculaire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d’autre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part. Pour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une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augmentation de PAS de 10 mm Hg, on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notait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une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augmentation de 23% du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risque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mortalité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cardiovasculaire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. Il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n’y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avait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toutefois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pas de relation entre la PAD et la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mortalité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globale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(Ohkubo et al., 1996). 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Dans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l’étude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Bobrie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et al., (2004)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chaque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augmentation de 10 mm Hg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dans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la PAS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entraînait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une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augmentation du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risque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la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survenue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d’un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événement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cardiovasculaire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tel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un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infarctus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du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myocarde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ou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un accident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vasculaire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cérébral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, de 17% et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chaque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augmentation de la PAD de 5 mm Hg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entraînait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une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majoration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du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risque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12%.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mêmes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auteurs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indiquent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que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l’automesure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la PA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permet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également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prédire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le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risque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mortalité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cardiovasculaire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. Pickering et al., (2005)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ajoute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également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qu’il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y a de plus en plus de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données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probantes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suggérant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que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l’automesure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la PA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serait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également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en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mesure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prédire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l’atteinte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des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organes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cibles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. Des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recherches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démontrent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en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effet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que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l’automesure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la PA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possède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une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meilleure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corrélation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avec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l’hypertrophie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ventriculaire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gauche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que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les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mesures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de la PA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réalisées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en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clinique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(Abe et al., 1987;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Kleinert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et al.,1984; </a:t>
            </a:r>
            <a:r>
              <a:rPr lang="en-US" dirty="0" err="1" smtClean="0">
                <a:solidFill>
                  <a:srgbClr val="000000"/>
                </a:solidFill>
                <a:sym typeface="Arial" charset="0"/>
              </a:rPr>
              <a:t>Mancia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 et al., 1996; Rogers et al., 2001).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B3DC4-7DDB-4EC1-8FCD-D3592E737038}" type="slidenum">
              <a:rPr lang="en-US"/>
              <a:pPr/>
              <a:t>41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 w="9525"/>
        </p:spPr>
        <p:txBody>
          <a:bodyPr lIns="96653" tIns="48326" rIns="96653" bIns="48326"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CHEP up to 2013:</a:t>
            </a:r>
          </a:p>
          <a:p>
            <a:endParaRPr lang="en-US" dirty="0" smtClean="0"/>
          </a:p>
          <a:p>
            <a:r>
              <a:rPr lang="en-US" dirty="0" smtClean="0"/>
              <a:t>ABPM should be considered when </a:t>
            </a:r>
          </a:p>
          <a:p>
            <a:pPr marL="181240" indent="-181240">
              <a:buFontTx/>
              <a:buChar char="-"/>
            </a:pPr>
            <a:r>
              <a:rPr lang="en-US" dirty="0" smtClean="0"/>
              <a:t>an office-induced increase in BP is suspected in treated patients with: BP that is not below target despite receiving appropriate chronic antihypertensive therapy </a:t>
            </a:r>
            <a:r>
              <a:rPr lang="en-US" i="1" dirty="0" smtClean="0"/>
              <a:t>(Grade C);</a:t>
            </a:r>
            <a:endParaRPr lang="en-US" i="0" dirty="0" smtClean="0"/>
          </a:p>
          <a:p>
            <a:pPr marL="181240" indent="-181240">
              <a:buFontTx/>
              <a:buChar char="-"/>
            </a:pPr>
            <a:r>
              <a:rPr lang="en-US" dirty="0" smtClean="0"/>
              <a:t>symptoms suggestive of hypotension </a:t>
            </a:r>
            <a:r>
              <a:rPr lang="en-US" i="1" dirty="0" smtClean="0"/>
              <a:t>(Grade C);</a:t>
            </a:r>
            <a:r>
              <a:rPr lang="en-US" dirty="0" smtClean="0"/>
              <a:t> or</a:t>
            </a:r>
          </a:p>
          <a:p>
            <a:pPr marL="181240" indent="-181240">
              <a:buFontTx/>
              <a:buChar char="-"/>
            </a:pPr>
            <a:r>
              <a:rPr lang="en-US" dirty="0" smtClean="0"/>
              <a:t>fluctuating office BP readings </a:t>
            </a:r>
            <a:r>
              <a:rPr lang="en-US" i="1" dirty="0" smtClean="0"/>
              <a:t>(Grade D)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Si 7h à 22h = jour</a:t>
            </a:r>
          </a:p>
          <a:p>
            <a:r>
              <a:rPr lang="en-US" dirty="0" smtClean="0"/>
              <a:t>15 </a:t>
            </a:r>
            <a:r>
              <a:rPr lang="en-US" dirty="0" err="1" smtClean="0"/>
              <a:t>heures</a:t>
            </a:r>
            <a:r>
              <a:rPr lang="en-US" dirty="0" smtClean="0"/>
              <a:t> de jour </a:t>
            </a:r>
            <a:r>
              <a:rPr lang="en-US" dirty="0" err="1" smtClean="0"/>
              <a:t>donc</a:t>
            </a:r>
            <a:r>
              <a:rPr lang="en-US" dirty="0" smtClean="0"/>
              <a:t> 30</a:t>
            </a:r>
          </a:p>
          <a:p>
            <a:r>
              <a:rPr lang="en-US" dirty="0" smtClean="0"/>
              <a:t>9 </a:t>
            </a:r>
            <a:r>
              <a:rPr lang="en-US" dirty="0" err="1" smtClean="0"/>
              <a:t>heures</a:t>
            </a:r>
            <a:r>
              <a:rPr lang="en-US" dirty="0" smtClean="0"/>
              <a:t> de jour </a:t>
            </a:r>
            <a:r>
              <a:rPr lang="en-US" dirty="0" err="1" smtClean="0"/>
              <a:t>donc</a:t>
            </a:r>
            <a:r>
              <a:rPr lang="en-US" dirty="0" smtClean="0"/>
              <a:t> 9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89323-2C0D-41B8-A1F5-2F59629DFA1B}" type="slidenum">
              <a:rPr lang="fr-CA" smtClean="0"/>
              <a:t>57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7216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300" dirty="0" err="1">
                <a:latin typeface="+mn-lt"/>
              </a:rPr>
              <a:t>Ce</a:t>
            </a:r>
            <a:r>
              <a:rPr lang="en-CA" sz="1300" dirty="0">
                <a:latin typeface="+mn-lt"/>
              </a:rPr>
              <a:t> </a:t>
            </a:r>
            <a:r>
              <a:rPr lang="en-CA" sz="1300" dirty="0" err="1">
                <a:latin typeface="+mn-lt"/>
              </a:rPr>
              <a:t>que</a:t>
            </a:r>
            <a:r>
              <a:rPr lang="en-CA" sz="1300" dirty="0">
                <a:latin typeface="+mn-lt"/>
              </a:rPr>
              <a:t> CHEP a </a:t>
            </a:r>
            <a:r>
              <a:rPr lang="en-CA" sz="1300" dirty="0" err="1">
                <a:latin typeface="+mn-lt"/>
              </a:rPr>
              <a:t>dans</a:t>
            </a:r>
            <a:r>
              <a:rPr lang="en-CA" sz="1300" dirty="0">
                <a:latin typeface="+mn-lt"/>
              </a:rPr>
              <a:t> </a:t>
            </a:r>
            <a:r>
              <a:rPr lang="en-CA" sz="1300" dirty="0" err="1">
                <a:latin typeface="+mn-lt"/>
              </a:rPr>
              <a:t>ces</a:t>
            </a:r>
            <a:r>
              <a:rPr lang="en-CA" sz="1300" dirty="0">
                <a:latin typeface="+mn-lt"/>
              </a:rPr>
              <a:t> recs</a:t>
            </a:r>
          </a:p>
          <a:p>
            <a:r>
              <a:rPr lang="en-CA" sz="1300" dirty="0">
                <a:latin typeface="+mn-lt"/>
              </a:rPr>
              <a:t>1.  ABPM can be used in the diagnosis of hypertension (Grade C). ABPM should be considered when an office-induced increase in BP is suspected in treated patients with:</a:t>
            </a:r>
            <a:endParaRPr lang="fr-CA" dirty="0" smtClean="0">
              <a:effectLst/>
            </a:endParaRPr>
          </a:p>
          <a:p>
            <a:r>
              <a:rPr lang="en-CA" sz="1300" dirty="0" err="1">
                <a:latin typeface="+mn-lt"/>
              </a:rPr>
              <a:t>i</a:t>
            </a:r>
            <a:r>
              <a:rPr lang="en-CA" sz="1300" dirty="0">
                <a:latin typeface="+mn-lt"/>
              </a:rPr>
              <a:t>) BP that is not below target despite receiving appropriate chronic antihypertensive therapy (Grade C);</a:t>
            </a:r>
            <a:endParaRPr lang="fr-CA" dirty="0" smtClean="0">
              <a:effectLst/>
            </a:endParaRPr>
          </a:p>
          <a:p>
            <a:r>
              <a:rPr lang="en-CA" sz="1300" dirty="0">
                <a:latin typeface="+mn-lt"/>
              </a:rPr>
              <a:t>ii) Symptoms suggestive of hypotension (Grade C);</a:t>
            </a:r>
            <a:endParaRPr lang="fr-CA" dirty="0" smtClean="0">
              <a:effectLst/>
            </a:endParaRPr>
          </a:p>
          <a:p>
            <a:r>
              <a:rPr lang="en-CA" sz="1300" dirty="0">
                <a:latin typeface="+mn-lt"/>
              </a:rPr>
              <a:t>iii) Fluctuating office BP readings (Grade D).</a:t>
            </a:r>
            <a:endParaRPr lang="fr-CA" dirty="0" smtClean="0">
              <a:effectLst/>
            </a:endParaRPr>
          </a:p>
          <a:p>
            <a:r>
              <a:rPr lang="en-CA" sz="1300" dirty="0">
                <a:latin typeface="+mn-lt"/>
              </a:rPr>
              <a:t> </a:t>
            </a:r>
            <a:endParaRPr lang="fr-CA" dirty="0" smtClean="0">
              <a:effectLst/>
            </a:endParaRPr>
          </a:p>
          <a:p>
            <a:r>
              <a:rPr lang="en-CA" sz="1300" dirty="0">
                <a:latin typeface="+mn-lt"/>
              </a:rPr>
              <a:t>2.  Physicians should use only ABPM devices that have been validated independently using established protocols (Grade D).</a:t>
            </a:r>
            <a:endParaRPr lang="fr-CA" dirty="0" smtClean="0">
              <a:effectLst/>
            </a:endParaRPr>
          </a:p>
          <a:p>
            <a:r>
              <a:rPr lang="en-CA" sz="1300" dirty="0">
                <a:latin typeface="+mn-lt"/>
              </a:rPr>
              <a:t> </a:t>
            </a:r>
            <a:endParaRPr lang="fr-CA" dirty="0" smtClean="0">
              <a:effectLst/>
            </a:endParaRPr>
          </a:p>
          <a:p>
            <a:r>
              <a:rPr lang="en-CA" sz="1300" dirty="0">
                <a:latin typeface="+mn-lt"/>
              </a:rPr>
              <a:t>3.  Therapy adjustment should be considered in patients with a mean 24-hour ambulatory SBP of ≥130 mmHg or DBP of ≥80 mmHg or a mean awake SBP of ≥135 mmHg or DBP of ≥85 mmHg (Grade D). </a:t>
            </a:r>
            <a:endParaRPr lang="fr-CA" dirty="0" smtClean="0">
              <a:effectLst/>
            </a:endParaRPr>
          </a:p>
          <a:p>
            <a:r>
              <a:rPr lang="en-CA" sz="1300" dirty="0">
                <a:latin typeface="+mn-lt"/>
              </a:rPr>
              <a:t> </a:t>
            </a:r>
            <a:endParaRPr lang="fr-CA" dirty="0" smtClean="0">
              <a:effectLst/>
            </a:endParaRPr>
          </a:p>
          <a:p>
            <a:r>
              <a:rPr lang="en-CA" sz="1300" dirty="0">
                <a:latin typeface="+mn-lt"/>
              </a:rPr>
              <a:t>4.  The magnitude of changes in nocturnal BP should be taken into account in any decision to prescribe or withhold drug therapy based upon ABPM (Grade C) because a decrease in nocturnal blood pressure of &lt;10% is associated with increased risk of cardiovascular events.</a:t>
            </a:r>
            <a:endParaRPr lang="fr-CA" dirty="0" smtClean="0">
              <a:effectLst/>
            </a:endParaRPr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89323-2C0D-41B8-A1F5-2F59629DFA1B}" type="slidenum">
              <a:rPr lang="fr-CA" smtClean="0"/>
              <a:t>61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8949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+mn-lt"/>
              </a:rPr>
              <a:t>Blood pressure load: Percentage of readings in a given period which exceed a predefined threshold value</a:t>
            </a:r>
            <a:endParaRPr lang="fr-CA" sz="1300" dirty="0">
              <a:latin typeface="+mn-lt"/>
            </a:endParaRPr>
          </a:p>
          <a:p>
            <a:r>
              <a:rPr lang="fr-CA" sz="1300" dirty="0">
                <a:latin typeface="+mn-lt"/>
              </a:rPr>
              <a:t>Texte débat MAPA et mesure à domicile:</a:t>
            </a:r>
          </a:p>
          <a:p>
            <a:r>
              <a:rPr lang="fr-CA" sz="1300" dirty="0" err="1">
                <a:latin typeface="+mn-lt"/>
              </a:rPr>
              <a:t>Although</a:t>
            </a:r>
            <a:r>
              <a:rPr lang="fr-CA" sz="1300" dirty="0">
                <a:latin typeface="+mn-lt"/>
              </a:rPr>
              <a:t> in </a:t>
            </a:r>
            <a:r>
              <a:rPr lang="en-US" sz="1300" dirty="0">
                <a:latin typeface="+mn-lt"/>
              </a:rPr>
              <a:t>theory clinically appealing, and thus commonly incorporated in the ABPM software, this index has a number of limitations. </a:t>
            </a:r>
          </a:p>
          <a:p>
            <a:pPr marL="241653" indent="-241653">
              <a:buAutoNum type="arabicParenR"/>
            </a:pPr>
            <a:r>
              <a:rPr lang="en-US" sz="1300" dirty="0">
                <a:latin typeface="+mn-lt"/>
              </a:rPr>
              <a:t>No evidence that the thresholds defined for average BP values have any prognostic meaning when applied to single BP measurements</a:t>
            </a:r>
          </a:p>
          <a:p>
            <a:pPr marL="241653" indent="-241653">
              <a:buAutoNum type="arabicParenR"/>
            </a:pPr>
            <a:r>
              <a:rPr lang="en-US" sz="1300" dirty="0">
                <a:latin typeface="+mn-lt"/>
              </a:rPr>
              <a:t>When comparing recordings with similar average BP levels, differences in BP load can be largely explained by differences in BP variability, making this index largely redundant</a:t>
            </a:r>
          </a:p>
          <a:p>
            <a:pPr marL="241653" indent="-241653">
              <a:buAutoNum type="arabicParenR"/>
            </a:pPr>
            <a:r>
              <a:rPr lang="en-US" sz="1300" dirty="0">
                <a:latin typeface="+mn-lt"/>
              </a:rPr>
              <a:t>BP load does not contain the </a:t>
            </a:r>
            <a:r>
              <a:rPr lang="en-US" sz="1300" dirty="0" err="1">
                <a:latin typeface="+mn-lt"/>
              </a:rPr>
              <a:t>prognostically</a:t>
            </a:r>
            <a:r>
              <a:rPr lang="en-US" sz="1300" dirty="0">
                <a:latin typeface="+mn-lt"/>
              </a:rPr>
              <a:t> important information on how much the threshold level has been </a:t>
            </a:r>
            <a:r>
              <a:rPr lang="fr-CA" sz="1300" dirty="0" err="1">
                <a:latin typeface="+mn-lt"/>
              </a:rPr>
              <a:t>exceeded</a:t>
            </a:r>
            <a:r>
              <a:rPr lang="fr-CA" sz="1300" dirty="0">
                <a:latin typeface="+mn-lt"/>
              </a:rPr>
              <a:t>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89323-2C0D-41B8-A1F5-2F59629DFA1B}" type="slidenum">
              <a:rPr lang="fr-CA" smtClean="0"/>
              <a:t>70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43818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Femme de 59 </a:t>
            </a:r>
            <a:r>
              <a:rPr lang="en-CA" dirty="0" err="1" smtClean="0"/>
              <a:t>ans</a:t>
            </a:r>
            <a:r>
              <a:rPr lang="en-CA" dirty="0" smtClean="0"/>
              <a:t> sans ATCD </a:t>
            </a:r>
            <a:r>
              <a:rPr lang="en-CA" dirty="0" err="1" smtClean="0"/>
              <a:t>cardiovasculaire</a:t>
            </a:r>
            <a:endParaRPr lang="en-CA" dirty="0" smtClean="0"/>
          </a:p>
          <a:p>
            <a:r>
              <a:rPr lang="en-CA" dirty="0" smtClean="0"/>
              <a:t>PA en </a:t>
            </a:r>
            <a:r>
              <a:rPr lang="en-CA" dirty="0" err="1" smtClean="0"/>
              <a:t>clinique</a:t>
            </a:r>
            <a:r>
              <a:rPr lang="en-CA" dirty="0" smtClean="0"/>
              <a:t> 156/88 (</a:t>
            </a:r>
            <a:r>
              <a:rPr lang="en-CA" dirty="0" err="1" smtClean="0"/>
              <a:t>mesurée</a:t>
            </a:r>
            <a:r>
              <a:rPr lang="en-CA" dirty="0" smtClean="0"/>
              <a:t> à </a:t>
            </a:r>
            <a:r>
              <a:rPr lang="en-CA" dirty="0" err="1" smtClean="0"/>
              <a:t>deux</a:t>
            </a:r>
            <a:r>
              <a:rPr lang="en-CA" dirty="0" smtClean="0"/>
              <a:t> reprises)</a:t>
            </a:r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89323-2C0D-41B8-A1F5-2F59629DFA1B}" type="slidenum">
              <a:rPr lang="fr-CA" smtClean="0"/>
              <a:t>73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1230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79950">
              <a:spcBef>
                <a:spcPct val="0"/>
              </a:spcBef>
            </a:pPr>
            <a:r>
              <a:rPr lang="en-US" altLang="fr-FR" smtClean="0"/>
              <a:t>1999 added new recommendation based on findings from MDRD suggesting that patients with MAP less than 92 and more than 1g per day of proteinuria.</a:t>
            </a:r>
          </a:p>
          <a:p>
            <a:pPr defTabSz="479950">
              <a:spcBef>
                <a:spcPct val="0"/>
              </a:spcBef>
            </a:pPr>
            <a:r>
              <a:rPr lang="en-US" altLang="fr-FR" smtClean="0"/>
              <a:t>CHEP panel concluded that the AASK followup data was methodologically suspect based on their switch of primary outcomes from that used in the original study</a:t>
            </a:r>
          </a:p>
        </p:txBody>
      </p:sp>
      <p:sp>
        <p:nvSpPr>
          <p:cNvPr id="91139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0" tIns="48320" rIns="96640" bIns="4832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fld id="{49DFEAF3-5060-47C8-8A72-AF8C6931D59D}" type="slidenum">
              <a:rPr lang="en-US" altLang="fr-FR" sz="1300" b="1">
                <a:solidFill>
                  <a:srgbClr val="000000"/>
                </a:solidFill>
              </a:rPr>
              <a:pPr algn="r"/>
              <a:t>81</a:t>
            </a:fld>
            <a:endParaRPr lang="en-US" altLang="fr-FR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Risque cardiovasculaire</a:t>
            </a:r>
          </a:p>
          <a:p>
            <a:endParaRPr lang="fr-CA" dirty="0" smtClean="0"/>
          </a:p>
          <a:p>
            <a:r>
              <a:rPr lang="fr-CA" dirty="0" smtClean="0"/>
              <a:t>En</a:t>
            </a:r>
            <a:r>
              <a:rPr lang="fr-CA" baseline="0" dirty="0" smtClean="0"/>
              <a:t> dessous de 50 ans, similaire à la population générale</a:t>
            </a:r>
          </a:p>
          <a:p>
            <a:endParaRPr lang="fr-CA" baseline="0" dirty="0" smtClean="0"/>
          </a:p>
          <a:p>
            <a:r>
              <a:rPr lang="fr-CA" baseline="0" dirty="0" smtClean="0"/>
              <a:t>Au dessus, dépend des conditions associées ex. diabète, insuffisance cardiaque</a:t>
            </a:r>
          </a:p>
          <a:p>
            <a:endParaRPr lang="fr-CA" baseline="0" dirty="0" smtClean="0"/>
          </a:p>
          <a:p>
            <a:r>
              <a:rPr lang="en-US" dirty="0" smtClean="0"/>
              <a:t>The association of low SBP with mortality among HD patients is in concert with observations in the general population,</a:t>
            </a:r>
            <a:r>
              <a:rPr lang="en-US" baseline="30000" dirty="0" smtClean="0">
                <a:hlinkClick r:id="rId3"/>
              </a:rPr>
              <a:t>8</a:t>
            </a:r>
            <a:r>
              <a:rPr lang="en-US" dirty="0" smtClean="0"/>
              <a:t> patients with CKD,</a:t>
            </a:r>
            <a:r>
              <a:rPr lang="en-US" baseline="30000" dirty="0" smtClean="0">
                <a:hlinkClick r:id="rId4"/>
              </a:rPr>
              <a:t>23</a:t>
            </a:r>
            <a:r>
              <a:rPr lang="en-US" dirty="0" smtClean="0"/>
              <a:t> and patients with heart failure.</a:t>
            </a:r>
            <a:r>
              <a:rPr lang="en-US" baseline="30000" dirty="0" smtClean="0">
                <a:hlinkClick r:id="rId5"/>
              </a:rPr>
              <a:t>24</a:t>
            </a:r>
            <a:r>
              <a:rPr lang="en-US" dirty="0" smtClean="0"/>
              <a:t> The reasons for this relationship among HD patients may be multifactorial. Untreated patients with low to normal BP may have severe cardiac disease.</a:t>
            </a:r>
            <a:r>
              <a:rPr lang="en-US" baseline="30000" dirty="0" smtClean="0">
                <a:hlinkClick r:id="rId6"/>
              </a:rPr>
              <a:t>25</a:t>
            </a:r>
            <a:r>
              <a:rPr lang="en-US" dirty="0" smtClean="0"/>
              <a:t> Patients with low to normal BP may have significant </a:t>
            </a:r>
            <a:r>
              <a:rPr lang="en-US" dirty="0" err="1" smtClean="0"/>
              <a:t>intradialytic</a:t>
            </a:r>
            <a:r>
              <a:rPr lang="en-US" dirty="0" smtClean="0"/>
              <a:t> reductions in myocardial perfusion during HD.</a:t>
            </a:r>
            <a:r>
              <a:rPr lang="en-US" baseline="30000" dirty="0" smtClean="0">
                <a:hlinkClick r:id="rId7"/>
              </a:rPr>
              <a:t>26</a:t>
            </a:r>
            <a:r>
              <a:rPr lang="en-US" baseline="30000" dirty="0" smtClean="0"/>
              <a:t>,</a:t>
            </a:r>
            <a:r>
              <a:rPr lang="en-US" baseline="30000" dirty="0" smtClean="0">
                <a:hlinkClick r:id="rId8"/>
              </a:rPr>
              <a:t>27</a:t>
            </a:r>
            <a:r>
              <a:rPr lang="en-US" dirty="0" smtClean="0"/>
              <a:t> Elderly patients and patients with diabetes, with stiff, noncompliant vessels and occlusive arterial disease, may experience significant reductions in organ perfusion during dialysis.</a:t>
            </a: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81BC9-3524-4EA5-B21C-CC2CE0D289C4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3545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4E3C9-563A-4746-8338-C84DD336C04F}" type="slidenum">
              <a:rPr lang="fr-CA"/>
              <a:pPr/>
              <a:t>9</a:t>
            </a:fld>
            <a:endParaRPr lang="fr-CA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err="1" smtClean="0"/>
              <a:t>Predialysis</a:t>
            </a:r>
            <a:r>
              <a:rPr lang="en-US" b="1" i="1" dirty="0" smtClean="0"/>
              <a:t> vs. </a:t>
            </a:r>
            <a:r>
              <a:rPr lang="en-US" b="1" i="1" dirty="0" err="1" smtClean="0"/>
              <a:t>postdialysis</a:t>
            </a:r>
            <a:r>
              <a:rPr lang="en-US" b="1" i="1" dirty="0" smtClean="0"/>
              <a:t> blood pressure. (Weak)</a:t>
            </a:r>
            <a:endParaRPr lang="en-US" dirty="0" smtClean="0"/>
          </a:p>
          <a:p>
            <a:r>
              <a:rPr lang="en-US" dirty="0" smtClean="0"/>
              <a:t>It is unclear which blood pressure reading should be used as the guide for therapy and control of CVD. Some data suggest that </a:t>
            </a:r>
            <a:r>
              <a:rPr lang="en-US" dirty="0" err="1" smtClean="0"/>
              <a:t>predialysis</a:t>
            </a:r>
            <a:r>
              <a:rPr lang="en-US" dirty="0" smtClean="0"/>
              <a:t> systolic blood pressure correlates best with LVH.</a:t>
            </a:r>
            <a:r>
              <a:rPr lang="en-US" baseline="30000" dirty="0" smtClean="0">
                <a:hlinkClick r:id="rId3"/>
              </a:rPr>
              <a:t>200</a:t>
            </a:r>
            <a:r>
              <a:rPr lang="en-US" dirty="0" smtClean="0"/>
              <a:t> Another report suggests that </a:t>
            </a:r>
            <a:r>
              <a:rPr lang="en-US" dirty="0" err="1" smtClean="0"/>
              <a:t>postdialysis</a:t>
            </a:r>
            <a:r>
              <a:rPr lang="en-US" dirty="0" smtClean="0"/>
              <a:t> blood pressure is the most representative of mean </a:t>
            </a:r>
            <a:r>
              <a:rPr lang="en-US" dirty="0" err="1" smtClean="0"/>
              <a:t>interdialytic</a:t>
            </a:r>
            <a:r>
              <a:rPr lang="en-US" dirty="0" smtClean="0"/>
              <a:t> blood pressure measured by ambulatory blood pressure monitoring (ABPM).</a:t>
            </a:r>
            <a:r>
              <a:rPr lang="en-US" baseline="30000" dirty="0" smtClean="0">
                <a:hlinkClick r:id="rId4"/>
              </a:rPr>
              <a:t>201</a:t>
            </a:r>
            <a:r>
              <a:rPr lang="en-US" dirty="0" smtClean="0"/>
              <a:t> Others have suggested that an average of </a:t>
            </a:r>
            <a:r>
              <a:rPr lang="en-US" dirty="0" err="1" smtClean="0"/>
              <a:t>predialysis</a:t>
            </a:r>
            <a:r>
              <a:rPr lang="en-US" dirty="0" smtClean="0"/>
              <a:t> and </a:t>
            </a:r>
            <a:r>
              <a:rPr lang="en-US" dirty="0" err="1" smtClean="0"/>
              <a:t>postdialysis</a:t>
            </a:r>
            <a:r>
              <a:rPr lang="en-US" dirty="0" smtClean="0"/>
              <a:t> blood pressure may be a better predictor of mean </a:t>
            </a:r>
            <a:r>
              <a:rPr lang="en-US" dirty="0" err="1" smtClean="0"/>
              <a:t>interdialysis</a:t>
            </a:r>
            <a:r>
              <a:rPr lang="en-US" dirty="0" smtClean="0"/>
              <a:t> blood pressure.</a:t>
            </a:r>
            <a:r>
              <a:rPr lang="en-US" baseline="30000" dirty="0" smtClean="0">
                <a:hlinkClick r:id="rId5"/>
              </a:rPr>
              <a:t>202</a:t>
            </a:r>
            <a:r>
              <a:rPr lang="en-US" dirty="0" smtClean="0"/>
              <a:t> In reality, neither is a particularly good predictor of </a:t>
            </a:r>
            <a:r>
              <a:rPr lang="en-US" dirty="0" err="1" smtClean="0"/>
              <a:t>interdialytic</a:t>
            </a:r>
            <a:r>
              <a:rPr lang="en-US" dirty="0" smtClean="0"/>
              <a:t> blood pressure.</a:t>
            </a:r>
            <a:r>
              <a:rPr lang="en-US" baseline="30000" dirty="0" smtClean="0">
                <a:hlinkClick r:id="rId6"/>
              </a:rPr>
              <a:t>203</a:t>
            </a:r>
            <a:r>
              <a:rPr lang="en-US" dirty="0" smtClean="0"/>
              <a:t> This issue is complicated by the known fall in blood pressure during dialysis in a large number (40%-50%) of patients, and by the fact that this fall is short-lived (12–24 hours). Thus, perhaps ABPM or self-measured home blood pressure are better markers of </a:t>
            </a:r>
            <a:r>
              <a:rPr lang="en-US" dirty="0" err="1" smtClean="0"/>
              <a:t>interdialytic</a:t>
            </a:r>
            <a:r>
              <a:rPr lang="en-US" dirty="0" smtClean="0"/>
              <a:t> blood pressure load; however, for practical and financial reasons, these tools cannot be applied to the totality of dialysis patients.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81BC9-3524-4EA5-B21C-CC2CE0D289C4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268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fr-FR" dirty="0" err="1" smtClean="0">
                <a:latin typeface="Arial" pitchFamily="34" charset="0"/>
              </a:rPr>
              <a:t>Étude</a:t>
            </a:r>
            <a:r>
              <a:rPr lang="en-CA" altLang="fr-FR" dirty="0" smtClean="0">
                <a:latin typeface="Arial" pitchFamily="34" charset="0"/>
              </a:rPr>
              <a:t> de </a:t>
            </a:r>
            <a:r>
              <a:rPr lang="en-CA" altLang="fr-FR" dirty="0" err="1" smtClean="0">
                <a:latin typeface="Arial" pitchFamily="34" charset="0"/>
              </a:rPr>
              <a:t>cohorte</a:t>
            </a:r>
            <a:r>
              <a:rPr lang="en-CA" altLang="fr-FR" dirty="0" smtClean="0">
                <a:latin typeface="Arial" pitchFamily="34" charset="0"/>
              </a:rPr>
              <a:t> </a:t>
            </a:r>
            <a:r>
              <a:rPr lang="en-CA" altLang="fr-FR" dirty="0" err="1" smtClean="0">
                <a:latin typeface="Arial" pitchFamily="34" charset="0"/>
              </a:rPr>
              <a:t>sur</a:t>
            </a:r>
            <a:r>
              <a:rPr lang="en-CA" altLang="fr-FR" dirty="0" smtClean="0">
                <a:latin typeface="Arial" pitchFamily="34" charset="0"/>
              </a:rPr>
              <a:t> 150 patients </a:t>
            </a:r>
            <a:r>
              <a:rPr lang="en-CA" altLang="fr-FR" dirty="0" err="1" smtClean="0">
                <a:latin typeface="Arial" pitchFamily="34" charset="0"/>
              </a:rPr>
              <a:t>essentiellement</a:t>
            </a:r>
            <a:r>
              <a:rPr lang="en-CA" altLang="fr-FR" dirty="0" smtClean="0">
                <a:latin typeface="Arial" pitchFamily="34" charset="0"/>
              </a:rPr>
              <a:t> noirs </a:t>
            </a:r>
            <a:r>
              <a:rPr lang="en-CA" altLang="fr-FR" dirty="0" err="1" smtClean="0">
                <a:latin typeface="Arial" pitchFamily="34" charset="0"/>
              </a:rPr>
              <a:t>sur</a:t>
            </a:r>
            <a:r>
              <a:rPr lang="en-CA" altLang="fr-FR" dirty="0" smtClean="0">
                <a:latin typeface="Arial" pitchFamily="34" charset="0"/>
              </a:rPr>
              <a:t> </a:t>
            </a:r>
            <a:r>
              <a:rPr lang="en-CA" altLang="fr-FR" dirty="0" err="1" smtClean="0">
                <a:latin typeface="Arial" pitchFamily="34" charset="0"/>
              </a:rPr>
              <a:t>hémodyalise</a:t>
            </a:r>
            <a:r>
              <a:rPr lang="en-CA" altLang="fr-FR" dirty="0" smtClean="0">
                <a:latin typeface="Arial" pitchFamily="34" charset="0"/>
              </a:rPr>
              <a:t> de </a:t>
            </a:r>
            <a:r>
              <a:rPr lang="en-CA" altLang="fr-FR" dirty="0" err="1" smtClean="0">
                <a:latin typeface="Arial" pitchFamily="34" charset="0"/>
              </a:rPr>
              <a:t>façon</a:t>
            </a:r>
            <a:r>
              <a:rPr lang="en-CA" altLang="fr-FR" dirty="0" smtClean="0">
                <a:latin typeface="Arial" pitchFamily="34" charset="0"/>
              </a:rPr>
              <a:t> </a:t>
            </a:r>
            <a:r>
              <a:rPr lang="en-CA" altLang="fr-FR" dirty="0" err="1" smtClean="0">
                <a:latin typeface="Arial" pitchFamily="34" charset="0"/>
              </a:rPr>
              <a:t>chronique</a:t>
            </a:r>
            <a:endParaRPr lang="en-CA" altLang="fr-FR" dirty="0" smtClean="0">
              <a:latin typeface="Arial" pitchFamily="34" charset="0"/>
            </a:endParaRPr>
          </a:p>
          <a:p>
            <a:r>
              <a:rPr lang="en-CA" altLang="fr-FR" dirty="0" smtClean="0">
                <a:latin typeface="Arial" pitchFamily="34" charset="0"/>
              </a:rPr>
              <a:t>26 (17%) mort </a:t>
            </a:r>
            <a:r>
              <a:rPr lang="en-CA" altLang="fr-FR" dirty="0" err="1" smtClean="0">
                <a:latin typeface="Arial" pitchFamily="34" charset="0"/>
              </a:rPr>
              <a:t>cardiovasculaire</a:t>
            </a:r>
            <a:endParaRPr lang="en-CA" altLang="fr-FR" dirty="0" smtClean="0">
              <a:latin typeface="Arial" pitchFamily="34" charset="0"/>
            </a:endParaRPr>
          </a:p>
          <a:p>
            <a:r>
              <a:rPr lang="en-CA" altLang="fr-FR" dirty="0" smtClean="0">
                <a:latin typeface="Arial" pitchFamily="34" charset="0"/>
              </a:rPr>
              <a:t>Mort 46(31%)</a:t>
            </a:r>
          </a:p>
          <a:p>
            <a:r>
              <a:rPr lang="en-CA" altLang="fr-FR" dirty="0" smtClean="0">
                <a:latin typeface="Arial" pitchFamily="34" charset="0"/>
              </a:rPr>
              <a:t>Dialysis unit BP predict neither target organ damage or death</a:t>
            </a:r>
          </a:p>
          <a:p>
            <a:r>
              <a:rPr lang="en-CA" altLang="fr-FR" dirty="0" err="1" smtClean="0">
                <a:latin typeface="Arial" pitchFamily="34" charset="0"/>
              </a:rPr>
              <a:t>Ainsi</a:t>
            </a:r>
            <a:r>
              <a:rPr lang="en-CA" altLang="fr-FR" dirty="0" smtClean="0">
                <a:latin typeface="Arial" pitchFamily="34" charset="0"/>
              </a:rPr>
              <a:t> pour les patients </a:t>
            </a:r>
            <a:r>
              <a:rPr lang="en-CA" altLang="fr-FR" dirty="0" err="1" smtClean="0">
                <a:latin typeface="Arial" pitchFamily="34" charset="0"/>
              </a:rPr>
              <a:t>hémodialysés</a:t>
            </a:r>
            <a:r>
              <a:rPr lang="en-CA" altLang="fr-FR" dirty="0" smtClean="0">
                <a:latin typeface="Arial" pitchFamily="34" charset="0"/>
              </a:rPr>
              <a:t> encore plus </a:t>
            </a:r>
            <a:r>
              <a:rPr lang="en-CA" altLang="fr-FR" dirty="0" err="1" smtClean="0">
                <a:latin typeface="Arial" pitchFamily="34" charset="0"/>
              </a:rPr>
              <a:t>que</a:t>
            </a:r>
            <a:r>
              <a:rPr lang="en-CA" altLang="fr-FR" dirty="0" smtClean="0">
                <a:latin typeface="Arial" pitchFamily="34" charset="0"/>
              </a:rPr>
              <a:t> </a:t>
            </a:r>
            <a:r>
              <a:rPr lang="en-CA" altLang="fr-FR" dirty="0" err="1" smtClean="0">
                <a:latin typeface="Arial" pitchFamily="34" charset="0"/>
              </a:rPr>
              <a:t>dans</a:t>
            </a:r>
            <a:r>
              <a:rPr lang="en-CA" altLang="fr-FR" dirty="0" smtClean="0">
                <a:latin typeface="Arial" pitchFamily="34" charset="0"/>
              </a:rPr>
              <a:t> la population en </a:t>
            </a:r>
            <a:r>
              <a:rPr lang="en-CA" altLang="fr-FR" dirty="0" err="1" smtClean="0">
                <a:latin typeface="Arial" pitchFamily="34" charset="0"/>
              </a:rPr>
              <a:t>général</a:t>
            </a:r>
            <a:r>
              <a:rPr lang="en-CA" altLang="fr-FR" dirty="0" smtClean="0">
                <a:latin typeface="Arial" pitchFamily="34" charset="0"/>
              </a:rPr>
              <a:t>, les </a:t>
            </a:r>
            <a:r>
              <a:rPr lang="en-CA" altLang="fr-FR" dirty="0" err="1" smtClean="0">
                <a:latin typeface="Arial" pitchFamily="34" charset="0"/>
              </a:rPr>
              <a:t>mesures</a:t>
            </a:r>
            <a:r>
              <a:rPr lang="en-CA" altLang="fr-FR" dirty="0" smtClean="0">
                <a:latin typeface="Arial" pitchFamily="34" charset="0"/>
              </a:rPr>
              <a:t> à </a:t>
            </a:r>
            <a:r>
              <a:rPr lang="en-CA" altLang="fr-FR" dirty="0" err="1" smtClean="0">
                <a:latin typeface="Arial" pitchFamily="34" charset="0"/>
              </a:rPr>
              <a:t>l’extérieur</a:t>
            </a:r>
            <a:r>
              <a:rPr lang="en-CA" altLang="fr-FR" dirty="0" smtClean="0">
                <a:latin typeface="Arial" pitchFamily="34" charset="0"/>
              </a:rPr>
              <a:t> </a:t>
            </a:r>
            <a:r>
              <a:rPr lang="en-CA" altLang="fr-FR" dirty="0" err="1" smtClean="0">
                <a:latin typeface="Arial" pitchFamily="34" charset="0"/>
              </a:rPr>
              <a:t>devraient</a:t>
            </a:r>
            <a:r>
              <a:rPr lang="en-CA" altLang="fr-FR" dirty="0" smtClean="0">
                <a:latin typeface="Arial" pitchFamily="34" charset="0"/>
              </a:rPr>
              <a:t> </a:t>
            </a:r>
            <a:r>
              <a:rPr lang="en-CA" altLang="fr-FR" dirty="0" err="1" smtClean="0">
                <a:latin typeface="Arial" pitchFamily="34" charset="0"/>
              </a:rPr>
              <a:t>être</a:t>
            </a:r>
            <a:r>
              <a:rPr lang="en-CA" altLang="fr-FR" dirty="0" smtClean="0">
                <a:latin typeface="Arial" pitchFamily="34" charset="0"/>
              </a:rPr>
              <a:t> </a:t>
            </a:r>
            <a:r>
              <a:rPr lang="en-CA" altLang="fr-FR" dirty="0" err="1" smtClean="0">
                <a:latin typeface="Arial" pitchFamily="34" charset="0"/>
              </a:rPr>
              <a:t>utilisées</a:t>
            </a:r>
            <a:r>
              <a:rPr lang="en-CA" altLang="fr-FR" dirty="0" smtClean="0">
                <a:latin typeface="Arial" pitchFamily="34" charset="0"/>
              </a:rPr>
              <a:t> pour </a:t>
            </a:r>
            <a:r>
              <a:rPr lang="en-CA" altLang="fr-FR" dirty="0" err="1" smtClean="0">
                <a:latin typeface="Arial" pitchFamily="34" charset="0"/>
              </a:rPr>
              <a:t>évaluer</a:t>
            </a:r>
            <a:r>
              <a:rPr lang="en-CA" altLang="fr-FR" dirty="0" smtClean="0">
                <a:latin typeface="Arial" pitchFamily="34" charset="0"/>
              </a:rPr>
              <a:t> et </a:t>
            </a:r>
            <a:r>
              <a:rPr lang="en-CA" altLang="fr-FR" dirty="0" err="1" smtClean="0">
                <a:latin typeface="Arial" pitchFamily="34" charset="0"/>
              </a:rPr>
              <a:t>suvre</a:t>
            </a:r>
            <a:r>
              <a:rPr lang="en-CA" altLang="fr-FR" dirty="0" smtClean="0">
                <a:latin typeface="Arial" pitchFamily="34" charset="0"/>
              </a:rPr>
              <a:t> </a:t>
            </a:r>
            <a:r>
              <a:rPr lang="en-CA" altLang="fr-FR" dirty="0" err="1" smtClean="0">
                <a:latin typeface="Arial" pitchFamily="34" charset="0"/>
              </a:rPr>
              <a:t>l’HTA</a:t>
            </a:r>
            <a:endParaRPr lang="en-CA" altLang="fr-FR" dirty="0" smtClean="0">
              <a:latin typeface="Arial" pitchFamily="34" charset="0"/>
            </a:endParaRPr>
          </a:p>
          <a:p>
            <a:endParaRPr lang="en-CA" altLang="fr-FR" dirty="0" smtClean="0">
              <a:latin typeface="Arial" pitchFamily="34" charset="0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Background and objectives: Although ambulatory BP recordings are found to be superior to dialysis unit recordings in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predicting outcomes, ambulatory BP are difficult to obtain in the day-to-day treatment of hemodialysis patients. Home BP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agree well with ambulatory BP, but the prognostic significance of home BP recordings is unknown in hemodialysis patients.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study ascertained the role of home BP in predicting all-cause and cardiovascular mortality.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Design, setting, participants, &amp; measurements: A prospective cohort study was conducted in 150 patients who were on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chronic hemodialysis dialyzing at four university-affiliated units. BP was self-measured at home for 1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wk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for an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interdialytic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interval by ambulatory recording, and by “routine” and standardized methods in the dialysis unit for 2 wk. Patients were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followed for a median of 24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mo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to assess the end points of all-cause and cardiovascular mortality.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Results: Cardiovascular death occurred in 26 (17%) patients and death in 46 (31%) patients. A 1-SD increase in systolic BP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increased the risk for death by 1.35 (95% CI 0.99 to 1.84) and in diastolic BP by 1.40 (95% CI 1.03 to 1.93) for home BP and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between 0.97 to 1.19 (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&gt; 0.20) for all-cause mortality for dialysis unit BP recording. A dose–response relationship between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increasing quartiles of home BP and all-cause mortality and cardiovascular mortality was seen.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Conclusions: Self-measured systolic BP of 125 to 145 mmHg and of 115 to 125 mmHg by ambulatory BP is associated with</a:t>
            </a:r>
          </a:p>
          <a:p>
            <a:r>
              <a:rPr lang="fr-C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the best </a:t>
            </a:r>
            <a:r>
              <a:rPr lang="fr-CA" sz="1200" b="1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prognosis</a:t>
            </a:r>
            <a:r>
              <a:rPr lang="fr-C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in </a:t>
            </a:r>
            <a:r>
              <a:rPr lang="fr-CA" sz="1200" b="1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hemodialysis</a:t>
            </a:r>
            <a:r>
              <a:rPr lang="fr-C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patients.</a:t>
            </a:r>
            <a:endParaRPr lang="en-CA" alt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E2151-E764-4BDA-AB68-DFE5F5FF0005}" type="slidenum">
              <a:rPr lang="fr-CA"/>
              <a:pPr/>
              <a:t>17</a:t>
            </a:fld>
            <a:endParaRPr lang="fr-CA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7EB34-8BEC-4ED4-AB73-82ABCDF00C16}" type="slidenum">
              <a:rPr lang="fr-CA"/>
              <a:pPr/>
              <a:t>18</a:t>
            </a:fld>
            <a:endParaRPr lang="fr-CA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AB312-CA5A-4211-A18C-D03B04189784}" type="slidenum">
              <a:rPr lang="fr-CA"/>
              <a:pPr/>
              <a:t>20</a:t>
            </a:fld>
            <a:endParaRPr lang="fr-CA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October 09,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CF213C-9D10-4074-B4DC-7C1B543B423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October 09,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4B6D-2CFB-4B0A-9B38-FAD5C2AF325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October 09,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264-030E-453B-A31B-5059ED25676A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2E5306-EBEE-441D-8F89-EB966B47E726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CDD13A-BED0-4B1E-A875-3D9C1724C253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7077E9-A94C-4B58-A9B7-FE299CF91C43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95ED03-47B3-4F91-920D-D6CE3B619C98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5A4E66-285E-4710-877B-62F5DD579277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October 09,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October 09, 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3375E4-6052-4FDF-A1B6-42439FCCE2B0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October 09,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3D1-A563-4C53-B214-417DC3DB79A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October 09,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453D-5946-4CDA-91A8-E273C2CD60C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October 09,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A69B-6EA0-407E-861C-BD2A2A9B201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October 09,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B40C-0303-47B0-8DB8-56B49AFF65C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October 09,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F0E0-F23C-4295-A442-2C00F2C7B6F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October 09,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113B77-0CE2-4067-989A-01E32A3BB41D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October 09,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4C2726D-C748-49D3-9DCF-58484B4790A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Les défis de la mesure de la pression artérielle dans un contexte d'insuffisance rénale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509120"/>
            <a:ext cx="64008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fr-CA" dirty="0"/>
              <a:t>Lyne Cloutier, inf. </a:t>
            </a:r>
            <a:r>
              <a:rPr lang="fr-CA" dirty="0" err="1"/>
              <a:t>Ph.D</a:t>
            </a:r>
            <a:r>
              <a:rPr lang="fr-CA" dirty="0" smtClean="0"/>
              <a:t>.</a:t>
            </a:r>
          </a:p>
          <a:p>
            <a:pPr algn="l"/>
            <a:r>
              <a:rPr lang="fr-CA" dirty="0" smtClean="0"/>
              <a:t>Professeure titulaire, Département des sciences infirmières</a:t>
            </a:r>
          </a:p>
          <a:p>
            <a:pPr algn="l"/>
            <a:r>
              <a:rPr lang="fr-CA" dirty="0" smtClean="0"/>
              <a:t>Octobre 2014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99" y="4077072"/>
            <a:ext cx="2160240" cy="10801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" y="0"/>
            <a:ext cx="9144000" cy="87085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Défis particuliers en regard de la dialyse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altLang="fr-FR" sz="3200" dirty="0" err="1">
                <a:latin typeface="Calibri" pitchFamily="34" charset="0"/>
              </a:rPr>
              <a:t>Variabilité</a:t>
            </a:r>
            <a:r>
              <a:rPr lang="en-CA" altLang="fr-FR" sz="3200" dirty="0">
                <a:latin typeface="Calibri" pitchFamily="34" charset="0"/>
              </a:rPr>
              <a:t> de la </a:t>
            </a:r>
            <a:r>
              <a:rPr lang="en-CA" altLang="fr-FR" sz="3200" dirty="0" err="1">
                <a:latin typeface="Calibri" pitchFamily="34" charset="0"/>
              </a:rPr>
              <a:t>pression</a:t>
            </a:r>
            <a:r>
              <a:rPr lang="en-CA" altLang="fr-FR" sz="3200" dirty="0">
                <a:latin typeface="Calibri" pitchFamily="34" charset="0"/>
              </a:rPr>
              <a:t> </a:t>
            </a:r>
            <a:r>
              <a:rPr lang="en-CA" altLang="fr-FR" sz="3200" dirty="0" err="1">
                <a:latin typeface="Calibri" pitchFamily="34" charset="0"/>
              </a:rPr>
              <a:t>artérielle</a:t>
            </a:r>
            <a:r>
              <a:rPr lang="en-CA" altLang="fr-FR" sz="3200" dirty="0">
                <a:latin typeface="Calibri" pitchFamily="34" charset="0"/>
              </a:rPr>
              <a:t> </a:t>
            </a:r>
            <a:r>
              <a:rPr lang="en-CA" altLang="fr-FR" sz="3200" dirty="0" err="1">
                <a:latin typeface="Calibri" pitchFamily="34" charset="0"/>
              </a:rPr>
              <a:t>lié</a:t>
            </a:r>
            <a:r>
              <a:rPr lang="en-CA" altLang="fr-FR" sz="3200" dirty="0">
                <a:latin typeface="Calibri" pitchFamily="34" charset="0"/>
              </a:rPr>
              <a:t> au volume </a:t>
            </a:r>
            <a:r>
              <a:rPr lang="en-CA" altLang="fr-FR" sz="3200" dirty="0" err="1">
                <a:latin typeface="Calibri" pitchFamily="34" charset="0"/>
              </a:rPr>
              <a:t>vasculaire</a:t>
            </a:r>
            <a:r>
              <a:rPr lang="en-CA" altLang="fr-FR" sz="3200" dirty="0">
                <a:latin typeface="Calibri" pitchFamily="34" charset="0"/>
              </a:rPr>
              <a:t> </a:t>
            </a:r>
            <a:r>
              <a:rPr lang="en-CA" altLang="fr-FR" sz="3200" dirty="0" err="1" smtClean="0">
                <a:latin typeface="Calibri" pitchFamily="34" charset="0"/>
              </a:rPr>
              <a:t>circulant</a:t>
            </a:r>
            <a:endParaRPr lang="fr-CA" sz="3200" dirty="0" smtClean="0"/>
          </a:p>
          <a:p>
            <a:pPr marL="1600200" lvl="2" indent="-457200"/>
            <a:r>
              <a:rPr lang="fr-CA" sz="3000" dirty="0" smtClean="0"/>
              <a:t>Péri-dialyse</a:t>
            </a:r>
            <a:endParaRPr lang="fr-CA" sz="3000" dirty="0"/>
          </a:p>
          <a:p>
            <a:pPr marL="1600200" lvl="2" indent="-457200"/>
            <a:r>
              <a:rPr lang="fr-CA" sz="3000" dirty="0" smtClean="0"/>
              <a:t>Intra-dialyse</a:t>
            </a:r>
          </a:p>
          <a:p>
            <a:pPr marL="1600200" lvl="2" indent="-457200"/>
            <a:r>
              <a:rPr lang="fr-CA" sz="3000" dirty="0" smtClean="0"/>
              <a:t>Inter-dialyse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altLang="fr-FR" sz="3200" dirty="0" err="1">
                <a:latin typeface="Calibri" pitchFamily="34" charset="0"/>
              </a:rPr>
              <a:t>Présence</a:t>
            </a:r>
            <a:r>
              <a:rPr lang="en-CA" altLang="fr-FR" sz="3200" dirty="0">
                <a:latin typeface="Calibri" pitchFamily="34" charset="0"/>
              </a:rPr>
              <a:t> </a:t>
            </a:r>
            <a:r>
              <a:rPr lang="en-CA" altLang="fr-FR" sz="3200" dirty="0" err="1">
                <a:latin typeface="Calibri" pitchFamily="34" charset="0"/>
              </a:rPr>
              <a:t>d’accès</a:t>
            </a:r>
            <a:r>
              <a:rPr lang="en-CA" altLang="fr-FR" sz="3200" dirty="0">
                <a:latin typeface="Calibri" pitchFamily="34" charset="0"/>
              </a:rPr>
              <a:t> </a:t>
            </a:r>
            <a:r>
              <a:rPr lang="en-CA" altLang="fr-FR" sz="3200" dirty="0" err="1">
                <a:latin typeface="Calibri" pitchFamily="34" charset="0"/>
              </a:rPr>
              <a:t>vasculaire</a:t>
            </a:r>
            <a:endParaRPr lang="en-CA" altLang="fr-FR" sz="3200" dirty="0">
              <a:latin typeface="Calibri" pitchFamily="34" charset="0"/>
            </a:endParaRPr>
          </a:p>
          <a:p>
            <a:pPr marL="457200" indent="-457200"/>
            <a:endParaRPr lang="fr-CA" sz="3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D13A-BED0-4B1E-A875-3D9C1724C253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379772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/>
          <a:lstStyle/>
          <a:p>
            <a:r>
              <a:rPr lang="fr-CA" dirty="0" smtClean="0"/>
              <a:t>Mesures en péri-dialyse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Mesures réalisées avant et tout de suite après la dialyse</a:t>
            </a:r>
          </a:p>
          <a:p>
            <a:r>
              <a:rPr lang="fr-CA" dirty="0" smtClean="0"/>
              <a:t>Selon les recommandations de </a:t>
            </a:r>
            <a:r>
              <a:rPr lang="fr-CA" dirty="0"/>
              <a:t>KDOQI</a:t>
            </a:r>
            <a:r>
              <a:rPr lang="fr-CA" dirty="0" smtClean="0"/>
              <a:t> (</a:t>
            </a:r>
            <a:r>
              <a:rPr lang="fr-CA" dirty="0" err="1" smtClean="0"/>
              <a:t>Kidney</a:t>
            </a:r>
            <a:r>
              <a:rPr lang="fr-CA" dirty="0" smtClean="0"/>
              <a:t> </a:t>
            </a:r>
            <a:r>
              <a:rPr lang="fr-CA" dirty="0" err="1" smtClean="0"/>
              <a:t>Disease</a:t>
            </a:r>
            <a:r>
              <a:rPr lang="fr-CA" dirty="0" smtClean="0"/>
              <a:t> </a:t>
            </a:r>
            <a:r>
              <a:rPr lang="fr-CA" dirty="0" err="1" smtClean="0"/>
              <a:t>Outcomes</a:t>
            </a:r>
            <a:r>
              <a:rPr lang="fr-CA" dirty="0" smtClean="0"/>
              <a:t> </a:t>
            </a:r>
            <a:r>
              <a:rPr lang="fr-CA" dirty="0" err="1" smtClean="0"/>
              <a:t>Quality</a:t>
            </a:r>
            <a:r>
              <a:rPr lang="fr-CA" dirty="0" smtClean="0"/>
              <a:t> Initiatives) ce sont les mesures à utiliser pour la prise en charge de l’HTA</a:t>
            </a:r>
          </a:p>
          <a:p>
            <a:endParaRPr lang="fr-CA" dirty="0"/>
          </a:p>
          <a:p>
            <a:r>
              <a:rPr lang="fr-CA" dirty="0" smtClean="0"/>
              <a:t>Protocole: appareils oscillométriques (mercure?) en position assise après 5 minutes de repos</a:t>
            </a:r>
          </a:p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11</a:t>
            </a:fld>
            <a:endParaRPr lang="fr-CA"/>
          </a:p>
        </p:txBody>
      </p:sp>
      <p:sp>
        <p:nvSpPr>
          <p:cNvPr id="5" name="ZoneTexte 4"/>
          <p:cNvSpPr txBox="1"/>
          <p:nvPr/>
        </p:nvSpPr>
        <p:spPr>
          <a:xfrm>
            <a:off x="2195736" y="3203684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Am J </a:t>
            </a:r>
            <a:r>
              <a:rPr lang="fr-CA" dirty="0" err="1" smtClean="0"/>
              <a:t>Kidney</a:t>
            </a:r>
            <a:r>
              <a:rPr lang="fr-CA" dirty="0" smtClean="0"/>
              <a:t> Dis. 2005; 45(4 </a:t>
            </a:r>
            <a:r>
              <a:rPr lang="fr-CA" dirty="0" err="1" smtClean="0"/>
              <a:t>supp</a:t>
            </a:r>
            <a:r>
              <a:rPr lang="fr-CA" dirty="0" smtClean="0"/>
              <a:t>): S1-S153)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89486685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constats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 smtClean="0"/>
              <a:t>De </a:t>
            </a:r>
            <a:r>
              <a:rPr lang="fr-CA" dirty="0"/>
              <a:t>telles mesures réalisées de façon routinière sont variables et peu reproductibles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Même standardisées, ces mesures </a:t>
            </a:r>
            <a:r>
              <a:rPr lang="fr-CA" dirty="0" smtClean="0"/>
              <a:t>présentent une faible corrélation avec </a:t>
            </a:r>
            <a:r>
              <a:rPr lang="fr-CA" dirty="0"/>
              <a:t>les AOC (HVG – événements CV</a:t>
            </a:r>
            <a:r>
              <a:rPr lang="fr-CA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/>
          </a:p>
          <a:p>
            <a:endParaRPr lang="fr-C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 smtClean="0"/>
              <a:t>Faible corrélation entre les mesures de péri-dialyses et un MAPA interdialyse </a:t>
            </a:r>
            <a:r>
              <a:rPr lang="fr-CA" sz="1800" dirty="0" smtClean="0"/>
              <a:t>(</a:t>
            </a:r>
            <a:r>
              <a:rPr lang="fr-CA" sz="1800" i="1" dirty="0" smtClean="0"/>
              <a:t>k</a:t>
            </a:r>
            <a:r>
              <a:rPr lang="fr-CA" sz="1800" dirty="0" smtClean="0"/>
              <a:t> de Cohen – degré d’accord – varie entre 0.32 et 0.60 – modéré)</a:t>
            </a:r>
            <a:endParaRPr lang="fr-CA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12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2286000" y="3284984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Hypertension</a:t>
            </a:r>
            <a:r>
              <a:rPr lang="en-US" dirty="0"/>
              <a:t>. </a:t>
            </a:r>
            <a:r>
              <a:rPr lang="en-US" dirty="0" smtClean="0"/>
              <a:t>2006;</a:t>
            </a:r>
            <a:r>
              <a:rPr lang="fr-CA" dirty="0" smtClean="0"/>
              <a:t>47:62-68</a:t>
            </a:r>
            <a:r>
              <a:rPr lang="fr-CA" dirty="0"/>
              <a:t>.</a:t>
            </a:r>
          </a:p>
          <a:p>
            <a:r>
              <a:rPr lang="en-US" i="1" dirty="0" err="1" smtClean="0"/>
              <a:t>Clin</a:t>
            </a:r>
            <a:r>
              <a:rPr lang="en-US" i="1" dirty="0" smtClean="0"/>
              <a:t> </a:t>
            </a:r>
            <a:r>
              <a:rPr lang="en-US" i="1" dirty="0"/>
              <a:t>J Am </a:t>
            </a:r>
            <a:r>
              <a:rPr lang="en-US" i="1" dirty="0" err="1"/>
              <a:t>Soc</a:t>
            </a:r>
            <a:r>
              <a:rPr lang="en-US" i="1" dirty="0"/>
              <a:t> </a:t>
            </a:r>
            <a:r>
              <a:rPr lang="en-US" i="1" dirty="0" err="1"/>
              <a:t>Nephrol</a:t>
            </a:r>
            <a:r>
              <a:rPr lang="en-US" i="1" dirty="0"/>
              <a:t>. </a:t>
            </a:r>
            <a:r>
              <a:rPr lang="en-US" dirty="0"/>
              <a:t>2007;2:1228-1234.</a:t>
            </a:r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2141984" y="5251873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i="1" dirty="0"/>
              <a:t>J Am Soc </a:t>
            </a:r>
            <a:r>
              <a:rPr lang="fr-CA" i="1" dirty="0" err="1" smtClean="0"/>
              <a:t>Nephrol</a:t>
            </a:r>
            <a:r>
              <a:rPr lang="fr-CA" i="1" dirty="0" smtClean="0"/>
              <a:t>. </a:t>
            </a:r>
            <a:r>
              <a:rPr lang="fr-CA" dirty="0" smtClean="0"/>
              <a:t>2006;1:389-398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74068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Mesures intra dialyses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Mesure réalisée durant la dialyse, habituellement chaque 30 minutes</a:t>
            </a:r>
          </a:p>
          <a:p>
            <a:r>
              <a:rPr lang="fr-CA" dirty="0" smtClean="0"/>
              <a:t>Utilise un appareil oscillométrique validé relié à l’appareil de dialyse</a:t>
            </a:r>
          </a:p>
          <a:p>
            <a:r>
              <a:rPr lang="fr-CA" dirty="0" smtClean="0"/>
              <a:t>Idéalement c’est la moyenne des mesures qui devraient être utilisées et non une seule mesure</a:t>
            </a:r>
          </a:p>
          <a:p>
            <a:r>
              <a:rPr lang="fr-CA" dirty="0" smtClean="0"/>
              <a:t>Peu d’études disponibles pour comparer avec d’autres types de mesure</a:t>
            </a:r>
          </a:p>
          <a:p>
            <a:r>
              <a:rPr lang="fr-CA" dirty="0" smtClean="0"/>
              <a:t>Lorsque comparé au MAPA c’est seulement en combinant ces mesures aux mesures en péri dialyse que l’on a obtenu des corrélations intéressantes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13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2555776" y="5877272"/>
            <a:ext cx="50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i="1" dirty="0" smtClean="0"/>
              <a:t>Clin </a:t>
            </a:r>
            <a:r>
              <a:rPr lang="en-US" i="1" dirty="0" smtClean="0"/>
              <a:t>J </a:t>
            </a:r>
            <a:r>
              <a:rPr lang="en-US" i="1" dirty="0"/>
              <a:t>Am </a:t>
            </a:r>
            <a:r>
              <a:rPr lang="en-US" i="1" dirty="0" err="1"/>
              <a:t>Soc</a:t>
            </a:r>
            <a:r>
              <a:rPr lang="en-US" i="1" dirty="0"/>
              <a:t> </a:t>
            </a:r>
            <a:r>
              <a:rPr lang="en-US" i="1" dirty="0" err="1"/>
              <a:t>Nephrol</a:t>
            </a:r>
            <a:r>
              <a:rPr lang="en-US" i="1" dirty="0"/>
              <a:t>. </a:t>
            </a:r>
            <a:r>
              <a:rPr lang="en-US" dirty="0"/>
              <a:t>2008;3:1364-1372.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32279383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Mesure </a:t>
            </a:r>
            <a:r>
              <a:rPr lang="fr-CA" dirty="0" err="1" smtClean="0"/>
              <a:t>interdialyses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 smtClean="0"/>
              <a:t>MAPA ou mesures à domicile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 smtClean="0"/>
              <a:t>Valide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 smtClean="0"/>
              <a:t>Reproductible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 smtClean="0"/>
              <a:t>Lorsque ces mesures sont comparées avec les mesure en clinique, elles sont supérieures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 smtClean="0"/>
              <a:t>Bonne corrélation avec les AOC et mortalité cardiovasculaire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14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2411760" y="2348880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i="1" dirty="0"/>
              <a:t>Blood </a:t>
            </a:r>
            <a:r>
              <a:rPr lang="fr-CA" i="1" dirty="0" err="1"/>
              <a:t>Press</a:t>
            </a:r>
            <a:r>
              <a:rPr lang="fr-CA" i="1" dirty="0"/>
              <a:t> </a:t>
            </a:r>
            <a:r>
              <a:rPr lang="fr-CA" i="1" dirty="0" err="1"/>
              <a:t>Monit</a:t>
            </a:r>
            <a:r>
              <a:rPr lang="fr-CA" i="1" dirty="0"/>
              <a:t>. </a:t>
            </a:r>
            <a:r>
              <a:rPr lang="fr-CA" dirty="0"/>
              <a:t>1999;4:217-221.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77825" y="2746380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Am J Kidney Dis. </a:t>
            </a:r>
            <a:r>
              <a:rPr lang="en-US" dirty="0"/>
              <a:t>2000;36:983-990.</a:t>
            </a:r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2291055" y="4653136"/>
            <a:ext cx="4561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Clin</a:t>
            </a:r>
            <a:r>
              <a:rPr lang="en-US" i="1" dirty="0"/>
              <a:t> J Am </a:t>
            </a:r>
            <a:r>
              <a:rPr lang="en-US" i="1" dirty="0" err="1"/>
              <a:t>Soc</a:t>
            </a:r>
            <a:r>
              <a:rPr lang="en-US" i="1" dirty="0"/>
              <a:t> </a:t>
            </a:r>
            <a:r>
              <a:rPr lang="en-US" i="1" dirty="0" err="1"/>
              <a:t>Nephrol</a:t>
            </a:r>
            <a:r>
              <a:rPr lang="en-US" i="1" dirty="0"/>
              <a:t>. </a:t>
            </a:r>
            <a:r>
              <a:rPr lang="en-US" dirty="0"/>
              <a:t>2007;2:1228-1234.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89608914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4" name="Rectang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altLang="fr-FR" sz="3200" smtClean="0">
                <a:latin typeface="Calibri" pitchFamily="34" charset="0"/>
              </a:rPr>
              <a:t>Capacité prédictive desmesures chez les patients hémodyalisés</a:t>
            </a:r>
          </a:p>
        </p:txBody>
      </p:sp>
      <p:pic>
        <p:nvPicPr>
          <p:cNvPr id="3706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664" y="1700213"/>
            <a:ext cx="7124761" cy="4573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6" name="Text Box 8"/>
          <p:cNvSpPr txBox="1">
            <a:spLocks noChangeArrowheads="1"/>
          </p:cNvSpPr>
          <p:nvPr/>
        </p:nvSpPr>
        <p:spPr bwMode="auto">
          <a:xfrm>
            <a:off x="5580063" y="5049838"/>
            <a:ext cx="7937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fr-FR" sz="1600"/>
              <a:t>HOME</a:t>
            </a:r>
          </a:p>
        </p:txBody>
      </p:sp>
      <p:sp>
        <p:nvSpPr>
          <p:cNvPr id="370697" name="Text Box 9"/>
          <p:cNvSpPr txBox="1">
            <a:spLocks noChangeArrowheads="1"/>
          </p:cNvSpPr>
          <p:nvPr/>
        </p:nvSpPr>
        <p:spPr bwMode="auto">
          <a:xfrm>
            <a:off x="6408738" y="5049838"/>
            <a:ext cx="7588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fr-FR" sz="1600"/>
              <a:t>ABPM</a:t>
            </a:r>
          </a:p>
        </p:txBody>
      </p:sp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1619250" y="6273800"/>
            <a:ext cx="700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fr-FR" dirty="0"/>
              <a:t>(</a:t>
            </a:r>
            <a:r>
              <a:rPr lang="en-CA" altLang="fr-FR" dirty="0" err="1" smtClean="0"/>
              <a:t>Alborzi</a:t>
            </a:r>
            <a:r>
              <a:rPr lang="en-CA" altLang="fr-FR" dirty="0"/>
              <a:t>, </a:t>
            </a:r>
            <a:r>
              <a:rPr lang="en-CA" altLang="fr-FR" dirty="0" err="1"/>
              <a:t>Ptel</a:t>
            </a:r>
            <a:r>
              <a:rPr lang="en-CA" altLang="fr-FR" dirty="0"/>
              <a:t> &amp; Agarwal, 2007, </a:t>
            </a:r>
            <a:r>
              <a:rPr lang="en-CA" altLang="fr-FR" dirty="0" err="1"/>
              <a:t>Cli</a:t>
            </a:r>
            <a:r>
              <a:rPr lang="en-CA" altLang="fr-FR" dirty="0"/>
              <a:t> J Am </a:t>
            </a:r>
            <a:r>
              <a:rPr lang="en-CA" altLang="fr-FR" dirty="0" err="1"/>
              <a:t>Soc</a:t>
            </a:r>
            <a:r>
              <a:rPr lang="en-CA" altLang="fr-FR" dirty="0"/>
              <a:t> </a:t>
            </a:r>
            <a:r>
              <a:rPr lang="en-CA" altLang="fr-FR" dirty="0" err="1"/>
              <a:t>Nephrol</a:t>
            </a:r>
            <a:r>
              <a:rPr lang="en-CA" altLang="fr-FR" dirty="0"/>
              <a:t> 2: 1228-1234</a:t>
            </a:r>
          </a:p>
        </p:txBody>
      </p:sp>
    </p:spTree>
    <p:extLst>
      <p:ext uri="{BB962C8B-B14F-4D97-AF65-F5344CB8AC3E}">
        <p14:creationId xmlns:p14="http://schemas.microsoft.com/office/powerpoint/2010/main" val="14684793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Mesures en clinique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Auscultation (mercure et anéroïde)</a:t>
            </a:r>
          </a:p>
          <a:p>
            <a:r>
              <a:rPr lang="fr-CA" dirty="0" err="1" smtClean="0"/>
              <a:t>Oscillométrice</a:t>
            </a:r>
            <a:endParaRPr lang="fr-C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 smtClean="0"/>
              <a:t>Mesure unique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 smtClean="0"/>
              <a:t>Mesures répétées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3321000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800"/>
              <a:t>Mesure de la PA: auscultation</a:t>
            </a:r>
            <a:endParaRPr lang="fr-CA" sz="2900">
              <a:solidFill>
                <a:schemeClr val="hlink"/>
              </a:solidFill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844675"/>
            <a:ext cx="4038600" cy="4251325"/>
          </a:xfrm>
        </p:spPr>
        <p:txBody>
          <a:bodyPr/>
          <a:lstStyle/>
          <a:p>
            <a:r>
              <a:rPr lang="fr-CA" sz="2400"/>
              <a:t>Sphygmomanomètre au mercure</a:t>
            </a:r>
          </a:p>
        </p:txBody>
      </p:sp>
      <p:pic>
        <p:nvPicPr>
          <p:cNvPr id="178180" name="Picture 4" descr="sphygmo_mercu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2924175"/>
            <a:ext cx="2409825" cy="3636963"/>
          </a:xfrm>
          <a:noFill/>
          <a:ln/>
        </p:spPr>
      </p:pic>
      <p:pic>
        <p:nvPicPr>
          <p:cNvPr id="178182" name="Picture 6" descr="sphygmo_aneroid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2852738"/>
            <a:ext cx="4321175" cy="3678237"/>
          </a:xfrm>
          <a:noFill/>
          <a:ln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77E9-A94C-4B58-A9B7-FE299CF91C43}" type="slidenum">
              <a:rPr lang="fr-CA" smtClean="0"/>
              <a:pPr/>
              <a:t>17</a:t>
            </a:fld>
            <a:endParaRPr lang="fr-CA"/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4572000" y="1773238"/>
            <a:ext cx="4038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fr-CA" sz="2400"/>
              <a:t>Sphygmomanomètre anéroïde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Mesure de la PA: oscillométrie</a:t>
            </a:r>
          </a:p>
        </p:txBody>
      </p:sp>
      <p:pic>
        <p:nvPicPr>
          <p:cNvPr id="165895" name="Picture 7" descr="automatique_bonne_posi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2276475"/>
            <a:ext cx="5922962" cy="3930650"/>
          </a:xfrm>
          <a:noFill/>
          <a:ln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18</a:t>
            </a:fld>
            <a:endParaRPr lang="fr-CA"/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1187450" y="1557338"/>
            <a:ext cx="5915025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fr-CA" sz="2400"/>
              <a:t>Sphygmomanomètre automatique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Mesure de la PA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681" y="1752600"/>
            <a:ext cx="6057037" cy="4373563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19</a:t>
            </a:fld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r>
              <a:rPr lang="fr-CA" sz="3200" dirty="0" smtClean="0"/>
              <a:t>objectifs de la présentation 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CA" dirty="0"/>
          </a:p>
          <a:p>
            <a:pPr lvl="0"/>
            <a:r>
              <a:rPr lang="fr-CA" dirty="0" smtClean="0"/>
              <a:t>Déterminer la capacité </a:t>
            </a:r>
            <a:r>
              <a:rPr lang="fr-CA" dirty="0"/>
              <a:t>des différentes mesures de pression artérielle à prédire le risque cardiovasculaire </a:t>
            </a:r>
          </a:p>
          <a:p>
            <a:pPr lvl="0"/>
            <a:r>
              <a:rPr lang="fr-CA" dirty="0" smtClean="0"/>
              <a:t>Identifier </a:t>
            </a:r>
            <a:r>
              <a:rPr lang="fr-CA" dirty="0"/>
              <a:t>le protocole optimal à utiliser </a:t>
            </a:r>
            <a:r>
              <a:rPr lang="fr-CA" dirty="0" smtClean="0"/>
              <a:t>pour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CA" dirty="0"/>
              <a:t>Mesure en clinique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CA" dirty="0"/>
              <a:t>Mesure à domicile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dirty="0" smtClean="0"/>
              <a:t>MAPA</a:t>
            </a:r>
          </a:p>
          <a:p>
            <a:pPr lvl="0"/>
            <a:r>
              <a:rPr lang="fr-CA" dirty="0" smtClean="0"/>
              <a:t>Identifier </a:t>
            </a:r>
            <a:r>
              <a:rPr lang="fr-CA" dirty="0"/>
              <a:t>les avantages et les défis des différentes méthodes de mesure de la pression artérielle </a:t>
            </a:r>
          </a:p>
          <a:p>
            <a:pPr lvl="0"/>
            <a:r>
              <a:rPr lang="fr-CA" dirty="0"/>
              <a:t>Connaître les nouveautés en matière de mesure de pression artérielle 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87530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Mesure de la PA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Les recommandations concernent</a:t>
            </a:r>
          </a:p>
          <a:p>
            <a:pPr lvl="1"/>
            <a:r>
              <a:rPr lang="fr-CA"/>
              <a:t>Appareils</a:t>
            </a:r>
          </a:p>
          <a:p>
            <a:pPr lvl="1"/>
            <a:r>
              <a:rPr lang="fr-CA"/>
              <a:t>Patient</a:t>
            </a:r>
          </a:p>
          <a:p>
            <a:pPr lvl="1"/>
            <a:r>
              <a:rPr lang="fr-CA"/>
              <a:t>Observateur</a:t>
            </a:r>
          </a:p>
          <a:p>
            <a:pPr lvl="1"/>
            <a:r>
              <a:rPr lang="fr-CA"/>
              <a:t>Procédure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20</a:t>
            </a:fld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Recommandations: appareil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9138"/>
            <a:ext cx="7772400" cy="4141787"/>
          </a:xfrm>
        </p:spPr>
        <p:txBody>
          <a:bodyPr/>
          <a:lstStyle/>
          <a:p>
            <a:r>
              <a:rPr lang="fr-CA"/>
              <a:t>Les appareils doivent être étalonnés chaque année</a:t>
            </a:r>
          </a:p>
          <a:p>
            <a:r>
              <a:rPr lang="fr-CA"/>
              <a:t>Le manomètre anéroïde et la colonne de mercure doivent être clairement visibles à la hauteur des yeux</a:t>
            </a:r>
          </a:p>
          <a:p>
            <a:r>
              <a:rPr lang="fr-CA"/>
              <a:t>Les appareils (et leurs composantes) doivent être en bon état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21</a:t>
            </a:fld>
            <a:endParaRPr lang="fr-CA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7092950" y="0"/>
            <a:ext cx="2051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fr-CA">
                <a:solidFill>
                  <a:srgbClr val="CC3300"/>
                </a:solidFill>
              </a:rPr>
              <a:t>Appareils</a:t>
            </a:r>
          </a:p>
          <a:p>
            <a:pPr lvl="1"/>
            <a:r>
              <a:rPr lang="fr-CA"/>
              <a:t>Patient</a:t>
            </a:r>
          </a:p>
          <a:p>
            <a:pPr lvl="1"/>
            <a:r>
              <a:rPr lang="fr-CA"/>
              <a:t>Observateur</a:t>
            </a:r>
          </a:p>
          <a:p>
            <a:pPr lvl="1"/>
            <a:r>
              <a:rPr lang="fr-CA"/>
              <a:t>Procédure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6086492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Recommandations: appareil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00200"/>
            <a:ext cx="7848600" cy="4924425"/>
          </a:xfrm>
        </p:spPr>
        <p:txBody>
          <a:bodyPr/>
          <a:lstStyle/>
          <a:p>
            <a:r>
              <a:rPr lang="fr-CA"/>
              <a:t>La longueur et la largeur du brassard (chambre pneumatique)</a:t>
            </a:r>
          </a:p>
          <a:p>
            <a:r>
              <a:rPr lang="fr-CA"/>
              <a:t>Le brassard doit être à 3 cm au dessus du pli du coude</a:t>
            </a:r>
          </a:p>
          <a:p>
            <a:r>
              <a:rPr lang="fr-CA"/>
              <a:t>Le milieu de la chambre pneumatique doit se trouver sur l’artère brachiale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D03-47B3-4F91-920D-D6CE3B619C98}" type="slidenum">
              <a:rPr lang="fr-CA" smtClean="0"/>
              <a:pPr/>
              <a:t>22</a:t>
            </a:fld>
            <a:endParaRPr lang="fr-CA"/>
          </a:p>
        </p:txBody>
      </p:sp>
      <p:sp>
        <p:nvSpPr>
          <p:cNvPr id="187422" name="Rectangle 30"/>
          <p:cNvSpPr>
            <a:spLocks noChangeArrowheads="1"/>
          </p:cNvSpPr>
          <p:nvPr/>
        </p:nvSpPr>
        <p:spPr bwMode="auto">
          <a:xfrm>
            <a:off x="7092950" y="0"/>
            <a:ext cx="2051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fr-CA">
                <a:solidFill>
                  <a:srgbClr val="CC3300"/>
                </a:solidFill>
              </a:rPr>
              <a:t>Appareils</a:t>
            </a:r>
          </a:p>
          <a:p>
            <a:pPr lvl="1"/>
            <a:r>
              <a:rPr lang="fr-CA"/>
              <a:t>Patient</a:t>
            </a:r>
          </a:p>
          <a:p>
            <a:pPr lvl="1"/>
            <a:r>
              <a:rPr lang="fr-CA"/>
              <a:t>Observateur</a:t>
            </a:r>
          </a:p>
          <a:p>
            <a:pPr lvl="1"/>
            <a:r>
              <a:rPr lang="fr-CA"/>
              <a:t>Procédure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6372244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Recommandations: appareil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CA" sz="2400"/>
              <a:t>Taille du brassard</a:t>
            </a:r>
          </a:p>
        </p:txBody>
      </p:sp>
      <p:pic>
        <p:nvPicPr>
          <p:cNvPr id="194567" name="Picture 7" descr="taille_chamb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2420938"/>
            <a:ext cx="8459787" cy="4357687"/>
          </a:xfrm>
          <a:noFill/>
          <a:ln w="57150">
            <a:solidFill>
              <a:srgbClr val="000000"/>
            </a:solidFill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D03-47B3-4F91-920D-D6CE3B619C98}" type="slidenum">
              <a:rPr lang="fr-CA" smtClean="0"/>
              <a:pPr/>
              <a:t>23</a:t>
            </a:fld>
            <a:endParaRPr lang="fr-CA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2051050" y="2492375"/>
            <a:ext cx="5041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A" sz="2000"/>
              <a:t>Longueur = 80% de la circonférence du bras</a:t>
            </a:r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6948488" y="3429000"/>
            <a:ext cx="2195512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CA" sz="2400"/>
              <a:t>Largeur = 40% </a:t>
            </a:r>
          </a:p>
          <a:p>
            <a:r>
              <a:rPr lang="fr-CA" sz="2400"/>
              <a:t>de la</a:t>
            </a:r>
          </a:p>
          <a:p>
            <a:r>
              <a:rPr lang="fr-CA" sz="2400"/>
              <a:t>circonférence</a:t>
            </a:r>
          </a:p>
          <a:p>
            <a:r>
              <a:rPr lang="fr-CA" sz="2400"/>
              <a:t>du bras</a:t>
            </a:r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2124075" y="5661025"/>
            <a:ext cx="23764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A"/>
              <a:t>Chambre pneumatique</a:t>
            </a: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1258888" y="6165850"/>
            <a:ext cx="1152525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A"/>
              <a:t>Brassard</a:t>
            </a:r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>
            <a:off x="2411413" y="4292600"/>
            <a:ext cx="381635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4284663" y="3860800"/>
            <a:ext cx="0" cy="936625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194578" name="Oval 18"/>
          <p:cNvSpPr>
            <a:spLocks noChangeArrowheads="1"/>
          </p:cNvSpPr>
          <p:nvPr/>
        </p:nvSpPr>
        <p:spPr bwMode="auto">
          <a:xfrm>
            <a:off x="4140200" y="4941888"/>
            <a:ext cx="287338" cy="287337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194579" name="Rectangle 19"/>
          <p:cNvSpPr>
            <a:spLocks noChangeArrowheads="1"/>
          </p:cNvSpPr>
          <p:nvPr/>
        </p:nvSpPr>
        <p:spPr bwMode="auto">
          <a:xfrm>
            <a:off x="7092950" y="0"/>
            <a:ext cx="2051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fr-CA" dirty="0">
                <a:solidFill>
                  <a:srgbClr val="CC3300"/>
                </a:solidFill>
              </a:rPr>
              <a:t>Appareils</a:t>
            </a:r>
          </a:p>
          <a:p>
            <a:pPr lvl="1"/>
            <a:r>
              <a:rPr lang="fr-CA" dirty="0"/>
              <a:t>Patient</a:t>
            </a:r>
          </a:p>
          <a:p>
            <a:pPr lvl="1"/>
            <a:r>
              <a:rPr lang="fr-CA" dirty="0"/>
              <a:t>Observateur</a:t>
            </a:r>
          </a:p>
          <a:p>
            <a:pPr lvl="1"/>
            <a:r>
              <a:rPr lang="fr-CA" dirty="0"/>
              <a:t>Procédure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Brassard</a:t>
            </a:r>
          </a:p>
        </p:txBody>
      </p:sp>
      <p:pic>
        <p:nvPicPr>
          <p:cNvPr id="211972" name="Picture 4" descr="brassard_seu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285728"/>
            <a:ext cx="6543692" cy="4803841"/>
          </a:xfrm>
          <a:noFill/>
          <a:ln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3D1-A563-4C53-B214-417DC3DB79A8}" type="slidenum">
              <a:rPr lang="fr-CA" smtClean="0"/>
              <a:pPr/>
              <a:t>24</a:t>
            </a:fld>
            <a:endParaRPr lang="fr-CA"/>
          </a:p>
        </p:txBody>
      </p:sp>
      <p:sp>
        <p:nvSpPr>
          <p:cNvPr id="211977" name="Oval 9"/>
          <p:cNvSpPr>
            <a:spLocks noChangeArrowheads="1"/>
          </p:cNvSpPr>
          <p:nvPr/>
        </p:nvSpPr>
        <p:spPr bwMode="auto">
          <a:xfrm>
            <a:off x="2071670" y="3071810"/>
            <a:ext cx="936625" cy="1008062"/>
          </a:xfrm>
          <a:prstGeom prst="ellips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Brassard</a:t>
            </a:r>
          </a:p>
        </p:txBody>
      </p:sp>
      <p:pic>
        <p:nvPicPr>
          <p:cNvPr id="215044" name="Picture 4" descr="brassard_repli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600200"/>
            <a:ext cx="7705725" cy="5067300"/>
          </a:xfrm>
          <a:noFill/>
          <a:ln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25</a:t>
            </a:fld>
            <a:endParaRPr lang="fr-CA"/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 flipH="1">
            <a:off x="1692275" y="1989138"/>
            <a:ext cx="1871663" cy="2016125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215048" name="Line 8"/>
          <p:cNvSpPr>
            <a:spLocks noChangeShapeType="1"/>
          </p:cNvSpPr>
          <p:nvPr/>
        </p:nvSpPr>
        <p:spPr bwMode="auto">
          <a:xfrm flipV="1">
            <a:off x="3492500" y="3213100"/>
            <a:ext cx="1727200" cy="144463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800"/>
              <a:t>Tailles </a:t>
            </a:r>
            <a:br>
              <a:rPr lang="fr-CA" sz="3800"/>
            </a:br>
            <a:r>
              <a:rPr lang="fr-CA" sz="3800"/>
              <a:t>de brassard</a:t>
            </a:r>
          </a:p>
        </p:txBody>
      </p:sp>
      <p:pic>
        <p:nvPicPr>
          <p:cNvPr id="156676" name="Picture 4" descr="brassards_tail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404813"/>
            <a:ext cx="4279900" cy="6453187"/>
          </a:xfrm>
          <a:noFill/>
          <a:ln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26</a:t>
            </a:fld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Taille du brassard: adéquat</a:t>
            </a:r>
          </a:p>
        </p:txBody>
      </p:sp>
      <p:pic>
        <p:nvPicPr>
          <p:cNvPr id="147462" name="Picture 6" descr="brassard_adequa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772816"/>
            <a:ext cx="7344816" cy="4873501"/>
          </a:xfrm>
          <a:noFill/>
          <a:ln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3D1-A563-4C53-B214-417DC3DB79A8}" type="slidenum">
              <a:rPr lang="fr-CA" smtClean="0"/>
              <a:pPr/>
              <a:t>27</a:t>
            </a:fld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Taille du brassard: trop petit</a:t>
            </a:r>
          </a:p>
        </p:txBody>
      </p:sp>
      <p:pic>
        <p:nvPicPr>
          <p:cNvPr id="150532" name="Picture 4" descr="brassard_troppeti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519" y="1752600"/>
            <a:ext cx="6591362" cy="4373563"/>
          </a:xfrm>
          <a:noFill/>
          <a:ln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28</a:t>
            </a:fld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800"/>
              <a:t>Recommandations</a:t>
            </a:r>
            <a:br>
              <a:rPr lang="fr-CA" sz="3800"/>
            </a:br>
            <a:r>
              <a:rPr lang="fr-CA" sz="3800"/>
              <a:t>pour le patient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Période de repos de cinq minutes</a:t>
            </a:r>
          </a:p>
          <a:p>
            <a:r>
              <a:rPr lang="fr-CA"/>
              <a:t>Élimination</a:t>
            </a:r>
          </a:p>
          <a:p>
            <a:r>
              <a:rPr lang="fr-CA"/>
              <a:t>Consommation</a:t>
            </a:r>
          </a:p>
          <a:p>
            <a:pPr lvl="2"/>
            <a:r>
              <a:rPr lang="fr-CA"/>
              <a:t>Caféine</a:t>
            </a:r>
          </a:p>
          <a:p>
            <a:pPr lvl="2"/>
            <a:r>
              <a:rPr lang="fr-CA"/>
              <a:t>Tabac</a:t>
            </a:r>
          </a:p>
          <a:p>
            <a:pPr lvl="2"/>
            <a:r>
              <a:rPr lang="fr-CA"/>
              <a:t>Stimulants adrénergiques</a:t>
            </a:r>
          </a:p>
          <a:p>
            <a:pPr lvl="2"/>
            <a:r>
              <a:rPr lang="fr-CA"/>
              <a:t>Alimentation</a:t>
            </a:r>
          </a:p>
          <a:p>
            <a:r>
              <a:rPr lang="fr-CA"/>
              <a:t>Bras est dénudé</a:t>
            </a:r>
          </a:p>
          <a:p>
            <a:endParaRPr lang="fr-CA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29</a:t>
            </a:fld>
            <a:endParaRPr lang="fr-CA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7092950" y="0"/>
            <a:ext cx="2051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fr-CA"/>
              <a:t>Appareils</a:t>
            </a:r>
          </a:p>
          <a:p>
            <a:pPr lvl="1"/>
            <a:r>
              <a:rPr lang="fr-CA">
                <a:solidFill>
                  <a:srgbClr val="CC3300"/>
                </a:solidFill>
              </a:rPr>
              <a:t>Patient</a:t>
            </a:r>
          </a:p>
          <a:p>
            <a:pPr lvl="1"/>
            <a:r>
              <a:rPr lang="fr-CA"/>
              <a:t>Observateur</a:t>
            </a:r>
          </a:p>
          <a:p>
            <a:pPr lvl="1"/>
            <a:r>
              <a:rPr lang="fr-CA"/>
              <a:t>Procédure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r>
              <a:rPr lang="fr-CA" dirty="0"/>
              <a:t>Y </a:t>
            </a:r>
            <a:r>
              <a:rPr lang="fr-CA" dirty="0" err="1"/>
              <a:t>a-t-il</a:t>
            </a:r>
            <a:r>
              <a:rPr lang="fr-CA" dirty="0"/>
              <a:t> une mesure de pression artérielle </a:t>
            </a:r>
            <a:r>
              <a:rPr lang="fr-CA" dirty="0" smtClean="0"/>
              <a:t>Idéale?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4000" dirty="0" smtClean="0"/>
              <a:t>Mesure de PA en clinique</a:t>
            </a:r>
          </a:p>
          <a:p>
            <a:pPr marL="1485900" lvl="2" indent="-342900"/>
            <a:r>
              <a:rPr lang="fr-CA" sz="3200" dirty="0" smtClean="0"/>
              <a:t>Intra-dialyse</a:t>
            </a:r>
          </a:p>
          <a:p>
            <a:pPr marL="1485900" lvl="2" indent="-342900"/>
            <a:r>
              <a:rPr lang="fr-CA" sz="3200" dirty="0" smtClean="0"/>
              <a:t>Inter-dialyse</a:t>
            </a:r>
          </a:p>
          <a:p>
            <a:pPr marL="1485900" lvl="2" indent="-342900"/>
            <a:r>
              <a:rPr lang="fr-CA" sz="3200" dirty="0" smtClean="0"/>
              <a:t>Péri-dialyse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4000" dirty="0" smtClean="0"/>
              <a:t>Mesure de PA à domicile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4000" dirty="0" smtClean="0"/>
              <a:t>MAPA</a:t>
            </a:r>
            <a:endParaRPr lang="fr-CA" sz="4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5306-EBEE-441D-8F89-EB966B47E726}" type="slidenum">
              <a:rPr lang="fr-CA" smtClean="0"/>
              <a:pPr/>
              <a:t>3</a:t>
            </a:fld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18" name="Picture 14" descr="PA_assis_pliducoude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4059678" y="619289"/>
            <a:ext cx="3904370" cy="5853112"/>
          </a:xfrm>
          <a:noFill/>
          <a:ln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4E66-285E-4710-877B-62F5DD579277}" type="slidenum">
              <a:rPr lang="fr-CA" smtClean="0"/>
              <a:pPr/>
              <a:t>30</a:t>
            </a:fld>
            <a:endParaRPr lang="fr-CA"/>
          </a:p>
        </p:txBody>
      </p:sp>
      <p:sp>
        <p:nvSpPr>
          <p:cNvPr id="200711" name="Oval 7"/>
          <p:cNvSpPr>
            <a:spLocks noChangeArrowheads="1"/>
          </p:cNvSpPr>
          <p:nvPr/>
        </p:nvSpPr>
        <p:spPr bwMode="auto">
          <a:xfrm>
            <a:off x="5795963" y="5516563"/>
            <a:ext cx="863600" cy="792162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200713" name="Line 9"/>
          <p:cNvSpPr>
            <a:spLocks noChangeShapeType="1"/>
          </p:cNvSpPr>
          <p:nvPr/>
        </p:nvSpPr>
        <p:spPr bwMode="auto">
          <a:xfrm>
            <a:off x="3333651" y="2854325"/>
            <a:ext cx="1008063" cy="430213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200714" name="Line 10"/>
          <p:cNvSpPr>
            <a:spLocks noChangeShapeType="1"/>
          </p:cNvSpPr>
          <p:nvPr/>
        </p:nvSpPr>
        <p:spPr bwMode="auto">
          <a:xfrm>
            <a:off x="3497700" y="1916112"/>
            <a:ext cx="1009650" cy="433387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200716" name="Oval 12"/>
          <p:cNvSpPr>
            <a:spLocks noChangeArrowheads="1"/>
          </p:cNvSpPr>
          <p:nvPr/>
        </p:nvSpPr>
        <p:spPr bwMode="auto">
          <a:xfrm>
            <a:off x="5580063" y="4292600"/>
            <a:ext cx="863600" cy="792163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5143829" y="2349499"/>
            <a:ext cx="1943100" cy="0"/>
          </a:xfrm>
          <a:prstGeom prst="line">
            <a:avLst/>
          </a:prstGeom>
          <a:noFill/>
          <a:ln w="76200">
            <a:solidFill>
              <a:srgbClr val="CC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 flipH="1">
            <a:off x="6550025" y="2708920"/>
            <a:ext cx="140335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200724" name="Rectangle 20"/>
          <p:cNvSpPr>
            <a:spLocks noChangeArrowheads="1"/>
          </p:cNvSpPr>
          <p:nvPr/>
        </p:nvSpPr>
        <p:spPr bwMode="auto">
          <a:xfrm>
            <a:off x="251520" y="1608083"/>
            <a:ext cx="358616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fr-CA" sz="2800" dirty="0"/>
              <a:t>Position assise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fr-CA" sz="2800" dirty="0"/>
              <a:t>Dos est appuyé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fr-CA" sz="2800" dirty="0"/>
              <a:t>Jambes ne sont pas croisées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fr-CA" sz="2800" dirty="0"/>
              <a:t>Pieds à plat sur le sol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fr-CA" sz="2800" dirty="0"/>
              <a:t>Bras est supporté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fr-CA" sz="2800" dirty="0"/>
              <a:t>Milieu du bras à la hauteur du </a:t>
            </a:r>
            <a:r>
              <a:rPr lang="fr-CA" sz="2800" dirty="0" err="1"/>
              <a:t>coeur</a:t>
            </a:r>
            <a:endParaRPr lang="fr-CA" sz="2800" dirty="0"/>
          </a:p>
        </p:txBody>
      </p:sp>
      <p:sp>
        <p:nvSpPr>
          <p:cNvPr id="200725" name="Rectangle 21"/>
          <p:cNvSpPr>
            <a:spLocks noChangeArrowheads="1"/>
          </p:cNvSpPr>
          <p:nvPr/>
        </p:nvSpPr>
        <p:spPr bwMode="auto">
          <a:xfrm>
            <a:off x="180975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r-CA" sz="3800" dirty="0">
                <a:solidFill>
                  <a:schemeClr val="tx2"/>
                </a:solidFill>
                <a:latin typeface="Times New Roman" pitchFamily="18" charset="0"/>
              </a:rPr>
              <a:t>Recommandations</a:t>
            </a:r>
            <a:br>
              <a:rPr lang="fr-CA" sz="38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fr-CA" sz="3800" dirty="0">
                <a:solidFill>
                  <a:schemeClr val="tx2"/>
                </a:solidFill>
                <a:latin typeface="Times New Roman" pitchFamily="18" charset="0"/>
              </a:rPr>
              <a:t>pour le patient</a:t>
            </a:r>
          </a:p>
        </p:txBody>
      </p:sp>
      <p:sp>
        <p:nvSpPr>
          <p:cNvPr id="200726" name="Rectangle 22"/>
          <p:cNvSpPr>
            <a:spLocks noChangeArrowheads="1"/>
          </p:cNvSpPr>
          <p:nvPr/>
        </p:nvSpPr>
        <p:spPr bwMode="auto">
          <a:xfrm>
            <a:off x="7092950" y="0"/>
            <a:ext cx="2051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fr-CA"/>
              <a:t>Appareils</a:t>
            </a:r>
          </a:p>
          <a:p>
            <a:pPr lvl="1"/>
            <a:r>
              <a:rPr lang="fr-CA">
                <a:solidFill>
                  <a:srgbClr val="CC3300"/>
                </a:solidFill>
              </a:rPr>
              <a:t>Patient</a:t>
            </a:r>
          </a:p>
          <a:p>
            <a:pPr lvl="1"/>
            <a:r>
              <a:rPr lang="fr-CA"/>
              <a:t>Observateur</a:t>
            </a:r>
          </a:p>
          <a:p>
            <a:pPr lvl="1"/>
            <a:r>
              <a:rPr lang="fr-CA"/>
              <a:t>Procédure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0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0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 animBg="1"/>
      <p:bldP spid="200713" grpId="0" animBg="1"/>
      <p:bldP spid="200714" grpId="0" animBg="1"/>
      <p:bldP spid="200716" grpId="0" animBg="1"/>
      <p:bldP spid="200721" grpId="0" animBg="1"/>
      <p:bldP spid="2007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800"/>
              <a:t>Recommandations</a:t>
            </a:r>
            <a:br>
              <a:rPr lang="fr-CA" sz="3800"/>
            </a:br>
            <a:r>
              <a:rPr lang="fr-CA" sz="3800"/>
              <a:t>pour la procédure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16113"/>
            <a:ext cx="7772400" cy="4214812"/>
          </a:xfrm>
        </p:spPr>
        <p:txBody>
          <a:bodyPr/>
          <a:lstStyle/>
          <a:p>
            <a:r>
              <a:rPr lang="fr-CA"/>
              <a:t>Deux mesures doivent être réalisées dans le même bras et dans la même position</a:t>
            </a:r>
          </a:p>
          <a:p>
            <a:r>
              <a:rPr lang="fr-CA"/>
              <a:t>Une mesure dans chaque bras doit être réalisée (+ haute est retenue)</a:t>
            </a:r>
          </a:p>
          <a:p>
            <a:r>
              <a:rPr lang="fr-CA"/>
              <a:t>Une minute entre chaque mesure</a:t>
            </a:r>
          </a:p>
          <a:p>
            <a:r>
              <a:rPr lang="fr-CA"/>
              <a:t>Si arythmie répéter la mesure</a:t>
            </a:r>
          </a:p>
          <a:p>
            <a:pPr>
              <a:buFont typeface="Wingdings" pitchFamily="2" charset="2"/>
              <a:buNone/>
            </a:pPr>
            <a:endParaRPr lang="fr-CA"/>
          </a:p>
          <a:p>
            <a:endParaRPr lang="fr-CA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31</a:t>
            </a:fld>
            <a:endParaRPr lang="fr-CA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588125" y="0"/>
            <a:ext cx="2070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fr-CA"/>
              <a:t>Appareils</a:t>
            </a:r>
          </a:p>
          <a:p>
            <a:pPr lvl="1"/>
            <a:r>
              <a:rPr lang="fr-CA"/>
              <a:t>Patient</a:t>
            </a:r>
          </a:p>
          <a:p>
            <a:pPr lvl="1"/>
            <a:r>
              <a:rPr lang="fr-CA"/>
              <a:t>Observateur</a:t>
            </a:r>
          </a:p>
          <a:p>
            <a:pPr lvl="1"/>
            <a:r>
              <a:rPr lang="fr-CA">
                <a:solidFill>
                  <a:srgbClr val="CC3300"/>
                </a:solidFill>
              </a:rPr>
              <a:t>Procédure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4000" dirty="0"/>
              <a:t>Appareil oscillométrique </a:t>
            </a:r>
            <a:r>
              <a:rPr lang="fr-CA" sz="4000" dirty="0" smtClean="0"/>
              <a:t>à mesures en série</a:t>
            </a:r>
            <a:endParaRPr lang="fr-CA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84784"/>
            <a:ext cx="8712968" cy="4286250"/>
          </a:xfrm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fr-CA" sz="2800" dirty="0" smtClean="0"/>
              <a:t>Obtention de mesures de PA en série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fr-CA" sz="2800" dirty="0" smtClean="0"/>
              <a:t>Études réalisées à ce jour démontrent une équivalence des mesures avec un MAPA de jour: un seuil de 135/85 mm Hg</a:t>
            </a:r>
            <a:r>
              <a:rPr lang="fr-CA" sz="2800" baseline="30000" dirty="0" smtClean="0"/>
              <a:t>4,5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fr-CA" sz="2800" dirty="0" smtClean="0"/>
              <a:t>Trois appareils sont validés (résultats de recherche portent principalement sur le </a:t>
            </a:r>
            <a:r>
              <a:rPr lang="fr-CA" sz="2800" dirty="0" err="1" smtClean="0"/>
              <a:t>BpTru</a:t>
            </a:r>
            <a:r>
              <a:rPr lang="fr-CA" sz="2800" dirty="0" smtClean="0"/>
              <a:t>)</a:t>
            </a:r>
            <a:r>
              <a:rPr lang="fr-CA" sz="2800" baseline="30000" dirty="0" smtClean="0"/>
              <a:t>1,2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CA" sz="2800" dirty="0" smtClean="0"/>
              <a:t>Diminue </a:t>
            </a:r>
            <a:r>
              <a:rPr lang="fr-CA" sz="2800" dirty="0"/>
              <a:t>l’effet sarrau </a:t>
            </a:r>
            <a:r>
              <a:rPr lang="fr-CA" sz="2800" dirty="0" smtClean="0"/>
              <a:t>blanc</a:t>
            </a:r>
            <a:r>
              <a:rPr lang="fr-CA" sz="2800" baseline="30000" dirty="0" smtClean="0"/>
              <a:t>3</a:t>
            </a:r>
            <a:endParaRPr lang="fr-CA" sz="2800" baseline="30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CA" sz="2800" dirty="0" smtClean="0"/>
              <a:t>Ne </a:t>
            </a:r>
            <a:r>
              <a:rPr lang="fr-CA" sz="2800" dirty="0"/>
              <a:t>convient pas aux patients avec de l’arythmie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CA" sz="2800" dirty="0" smtClean="0"/>
              <a:t>Intégré en 2010 aux lignes </a:t>
            </a:r>
            <a:r>
              <a:rPr lang="fr-CA" sz="2800" dirty="0"/>
              <a:t>directrices </a:t>
            </a:r>
            <a:r>
              <a:rPr lang="fr-CA" sz="2800" dirty="0" smtClean="0"/>
              <a:t>du PECH</a:t>
            </a:r>
            <a:endParaRPr lang="fr-CA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32</a:t>
            </a:fld>
            <a:endParaRPr lang="fr-C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/>
              <a:t>Comparaison</a:t>
            </a:r>
            <a:r>
              <a:rPr lang="en-US" sz="3600" dirty="0" smtClean="0"/>
              <a:t> </a:t>
            </a:r>
            <a:r>
              <a:rPr lang="en-US" sz="3600" dirty="0" err="1" smtClean="0"/>
              <a:t>mesure</a:t>
            </a:r>
            <a:r>
              <a:rPr lang="en-US" sz="3600" dirty="0" smtClean="0"/>
              <a:t> </a:t>
            </a:r>
            <a:r>
              <a:rPr lang="en-US" sz="3600" dirty="0" err="1" smtClean="0"/>
              <a:t>automatisée</a:t>
            </a:r>
            <a:r>
              <a:rPr lang="en-US" sz="3600" dirty="0" smtClean="0"/>
              <a:t> et MAPA</a:t>
            </a:r>
            <a:endParaRPr lang="en-US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33</a:t>
            </a:fld>
            <a:endParaRPr lang="fr-CA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771568"/>
              </p:ext>
            </p:extLst>
          </p:nvPr>
        </p:nvGraphicFramePr>
        <p:xfrm>
          <a:off x="0" y="1808820"/>
          <a:ext cx="8964486" cy="3368140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199512"/>
                <a:gridCol w="845323"/>
                <a:gridCol w="757033"/>
                <a:gridCol w="934210"/>
                <a:gridCol w="1606532"/>
                <a:gridCol w="930632"/>
                <a:gridCol w="1691244"/>
              </a:tblGrid>
              <a:tr h="3401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noFill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chemeClr val="tx1"/>
                          </a:solidFill>
                        </a:rPr>
                        <a:t>Échantillon</a:t>
                      </a:r>
                      <a:endParaRPr lang="fr-CA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</a:rPr>
                        <a:t>(n=)</a:t>
                      </a:r>
                      <a:endParaRPr lang="fr-C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chemeClr val="tx1"/>
                          </a:solidFill>
                        </a:rPr>
                        <a:t>Repos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chemeClr val="tx1"/>
                          </a:solidFill>
                        </a:rPr>
                        <a:t>min.</a:t>
                      </a:r>
                      <a:endParaRPr lang="fr-C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chemeClr val="tx1"/>
                          </a:solidFill>
                        </a:rPr>
                        <a:t>Intervalle</a:t>
                      </a: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 (min)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chemeClr val="tx1"/>
                          </a:solidFill>
                        </a:rPr>
                        <a:t>Pression artérielle (mm Hg)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chemeClr val="tx1"/>
                          </a:solidFill>
                        </a:rPr>
                        <a:t>Corrélation</a:t>
                      </a:r>
                      <a:endParaRPr lang="fr-C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9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Automatisé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MAPA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(Beckett &amp; Godwin, 2005)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fr-C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C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1  or 2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140/80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142/80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r=0,57/r=0,61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5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(Myers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CA" sz="1600" dirty="0" err="1">
                          <a:solidFill>
                            <a:schemeClr val="tx1"/>
                          </a:solidFill>
                        </a:rPr>
                        <a:t>Valdivieso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, et al., 2008)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fr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fr-C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133/72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132/76</a:t>
                      </a:r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135/76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134/77</a:t>
                      </a:r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chemeClr val="tx1"/>
                          </a:solidFill>
                        </a:rPr>
                        <a:t>r=0,640/r=0,693</a:t>
                      </a:r>
                      <a:endParaRPr lang="fr-CA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chemeClr val="tx1"/>
                          </a:solidFill>
                        </a:rPr>
                        <a:t>r=0,631/r=0,757</a:t>
                      </a:r>
                      <a:endParaRPr lang="fr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5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(Myers 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et al., 2009b)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</a:rPr>
                        <a:t>309</a:t>
                      </a:r>
                      <a:endParaRPr lang="fr-C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C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1  or 2</a:t>
                      </a:r>
                      <a:endParaRPr lang="fr-CA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132/75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134/77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r=0,62/r=0,72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5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CA" sz="1600" dirty="0" err="1">
                          <a:solidFill>
                            <a:schemeClr val="tx1"/>
                          </a:solidFill>
                        </a:rPr>
                        <a:t>Crippa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CA" sz="1600" dirty="0" err="1">
                          <a:solidFill>
                            <a:schemeClr val="tx1"/>
                          </a:solidFill>
                        </a:rPr>
                        <a:t>Taroni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, et al., 2010)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fr-C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C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149/88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147/86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r=0,71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0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CA" sz="1600" dirty="0" err="1">
                          <a:solidFill>
                            <a:schemeClr val="tx1"/>
                          </a:solidFill>
                        </a:rPr>
                        <a:t>Rafey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 et al., 2010)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</a:rPr>
                        <a:t>117</a:t>
                      </a:r>
                      <a:endParaRPr lang="fr-C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fr-CA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specified</a:t>
                      </a:r>
                      <a:endParaRPr lang="fr-C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133/80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135/79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r=0,70/r=0,72</a:t>
                      </a:r>
                      <a:endParaRPr lang="fr-C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pPr eaLnBrk="1" hangingPunct="1"/>
            <a:r>
              <a:rPr lang="en-CA" dirty="0" err="1" smtClean="0"/>
              <a:t>Protocole</a:t>
            </a:r>
            <a:endParaRPr lang="fr-CA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8363272" cy="481053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CA" sz="2800" dirty="0" smtClean="0"/>
              <a:t>Tous les éléments liés à la préparation d’un patient pour une mesure auscultatoire doivent être respectés (vessie vide, repos, </a:t>
            </a:r>
            <a:r>
              <a:rPr lang="fr-CA" sz="2800" dirty="0" err="1" smtClean="0"/>
              <a:t>etc</a:t>
            </a:r>
            <a:r>
              <a:rPr lang="fr-CA" sz="2800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CA" sz="2800" dirty="0" smtClean="0"/>
              <a:t>Patient est seul et sans stimulation (pas de lecture ou télévision, etc.) </a:t>
            </a:r>
            <a:endParaRPr lang="fr-CA" sz="2800" dirty="0" smtClean="0">
              <a:solidFill>
                <a:schemeClr val="accent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CA" sz="2800" dirty="0" smtClean="0"/>
              <a:t>Pas de 5 minutes de repos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fr-CA" sz="2800" dirty="0" err="1" smtClean="0"/>
              <a:t>BpTru</a:t>
            </a:r>
            <a:r>
              <a:rPr lang="fr-CA" sz="2800" dirty="0" smtClean="0"/>
              <a:t>: 6 mesures, première est retirée automatiquement, 5 autres mesures à 1 ou 2 min. d’intervalle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CA" sz="2800" dirty="0" smtClean="0"/>
              <a:t>Seuil de référence lorsqu’utilisé dans des conditions standardisées: </a:t>
            </a:r>
            <a:r>
              <a:rPr lang="fr-CA" sz="3600" b="1" dirty="0" smtClean="0"/>
              <a:t>135/85 </a:t>
            </a:r>
            <a:r>
              <a:rPr lang="fr-CA" sz="3600" b="1" dirty="0" err="1" smtClean="0"/>
              <a:t>mmHg</a:t>
            </a:r>
            <a:endParaRPr lang="fr-CA" sz="2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C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34</a:t>
            </a:fld>
            <a:endParaRPr lang="fr-C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3" descr="BpTru_pet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68044" y="1340768"/>
            <a:ext cx="3510136" cy="5286044"/>
          </a:xfrm>
          <a:prstGeom prst="rect">
            <a:avLst/>
          </a:prstGeom>
        </p:spPr>
      </p:pic>
      <p:sp>
        <p:nvSpPr>
          <p:cNvPr id="331779" name="Oval 3"/>
          <p:cNvSpPr>
            <a:spLocks noChangeArrowheads="1"/>
          </p:cNvSpPr>
          <p:nvPr/>
        </p:nvSpPr>
        <p:spPr bwMode="auto">
          <a:xfrm>
            <a:off x="5795963" y="5516563"/>
            <a:ext cx="863600" cy="792162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1780" name="Line 4"/>
          <p:cNvSpPr>
            <a:spLocks noChangeShapeType="1"/>
          </p:cNvSpPr>
          <p:nvPr/>
        </p:nvSpPr>
        <p:spPr bwMode="auto">
          <a:xfrm flipH="1">
            <a:off x="8064339" y="3861048"/>
            <a:ext cx="828141" cy="394209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1781" name="Line 5"/>
          <p:cNvSpPr>
            <a:spLocks noChangeShapeType="1"/>
          </p:cNvSpPr>
          <p:nvPr/>
        </p:nvSpPr>
        <p:spPr bwMode="auto">
          <a:xfrm flipH="1">
            <a:off x="8208404" y="2240868"/>
            <a:ext cx="756084" cy="828092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1782" name="Oval 6"/>
          <p:cNvSpPr>
            <a:spLocks noChangeArrowheads="1"/>
          </p:cNvSpPr>
          <p:nvPr/>
        </p:nvSpPr>
        <p:spPr bwMode="auto">
          <a:xfrm>
            <a:off x="5580063" y="4292600"/>
            <a:ext cx="863600" cy="792163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1783" name="Line 7"/>
          <p:cNvSpPr>
            <a:spLocks noChangeShapeType="1"/>
          </p:cNvSpPr>
          <p:nvPr/>
        </p:nvSpPr>
        <p:spPr bwMode="auto">
          <a:xfrm>
            <a:off x="7020272" y="3501008"/>
            <a:ext cx="1943100" cy="0"/>
          </a:xfrm>
          <a:prstGeom prst="line">
            <a:avLst/>
          </a:prstGeom>
          <a:noFill/>
          <a:ln w="76200">
            <a:solidFill>
              <a:srgbClr val="CC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784" name="Line 8"/>
          <p:cNvSpPr>
            <a:spLocks noChangeShapeType="1"/>
          </p:cNvSpPr>
          <p:nvPr/>
        </p:nvSpPr>
        <p:spPr bwMode="auto">
          <a:xfrm>
            <a:off x="5652120" y="2780928"/>
            <a:ext cx="576064" cy="576064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Rectangle 10"/>
          <p:cNvSpPr>
            <a:spLocks noChangeArrowheads="1"/>
          </p:cNvSpPr>
          <p:nvPr/>
        </p:nvSpPr>
        <p:spPr bwMode="auto">
          <a:xfrm>
            <a:off x="4535488" y="0"/>
            <a:ext cx="4608512" cy="140364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Patient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assis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, au repos et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seul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251520" y="1600200"/>
            <a:ext cx="424904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fr-CA" sz="2800" dirty="0"/>
              <a:t>Position assise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fr-CA" sz="2800" dirty="0"/>
              <a:t>Dos est appuyé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fr-CA" sz="2800" dirty="0"/>
              <a:t>Jambes ne sont pas croisées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fr-CA" sz="2800" dirty="0"/>
              <a:t>Pieds à plat sur le sol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fr-CA" sz="2800" dirty="0"/>
              <a:t>Bras est supporté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fr-CA" sz="2800" dirty="0"/>
              <a:t>Milieu du bras à la hauteur du </a:t>
            </a:r>
            <a:r>
              <a:rPr lang="fr-CA" sz="2800" dirty="0" err="1"/>
              <a:t>coeur</a:t>
            </a:r>
            <a:endParaRPr lang="fr-CA" sz="2800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79512" y="18864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r-CA" sz="3800" dirty="0">
                <a:solidFill>
                  <a:schemeClr val="tx2"/>
                </a:solidFill>
                <a:latin typeface="Times New Roman" pitchFamily="18" charset="0"/>
              </a:rPr>
              <a:t>Recommandations</a:t>
            </a:r>
            <a:br>
              <a:rPr lang="fr-CA" sz="38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fr-CA" sz="3800" dirty="0">
                <a:solidFill>
                  <a:schemeClr val="tx2"/>
                </a:solidFill>
                <a:latin typeface="Times New Roman" pitchFamily="18" charset="0"/>
              </a:rPr>
              <a:t>pour le </a:t>
            </a:r>
            <a:r>
              <a:rPr lang="fr-CA" sz="3800" dirty="0" smtClean="0">
                <a:solidFill>
                  <a:schemeClr val="tx2"/>
                </a:solidFill>
                <a:latin typeface="Times New Roman" pitchFamily="18" charset="0"/>
              </a:rPr>
              <a:t>patient </a:t>
            </a:r>
            <a:endParaRPr lang="fr-CA" sz="3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4E66-285E-4710-877B-62F5DD579277}" type="slidenum">
              <a:rPr lang="fr-CA" smtClean="0"/>
              <a:pPr/>
              <a:t>35</a:t>
            </a:fld>
            <a:endParaRPr lang="fr-C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animBg="1"/>
      <p:bldP spid="331780" grpId="0" animBg="1"/>
      <p:bldP spid="331781" grpId="0" animBg="1"/>
      <p:bldP spid="331782" grpId="0" animBg="1"/>
      <p:bldP spid="331783" grpId="0" animBg="1"/>
      <p:bldP spid="33178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ChangeArrowheads="1"/>
          </p:cNvSpPr>
          <p:nvPr/>
        </p:nvSpPr>
        <p:spPr bwMode="auto">
          <a:xfrm>
            <a:off x="684213" y="260350"/>
            <a:ext cx="8351837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CA" sz="4200">
                <a:solidFill>
                  <a:schemeClr val="tx2"/>
                </a:solidFill>
                <a:latin typeface="Times New Roman" pitchFamily="18" charset="0"/>
              </a:rPr>
              <a:t>Avantages de la mesure en clinique</a:t>
            </a: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827088" y="1557338"/>
            <a:ext cx="7329487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CA" sz="2300"/>
              <a:t>Bonne capacité à prédire le risque cardiovasculaire</a:t>
            </a:r>
            <a:endParaRPr lang="en-CA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CA" sz="2300"/>
              <a:t>Facile à réaliser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CA" sz="2300"/>
              <a:t>Accessible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CA" sz="2300"/>
              <a:t>Peu couteux pour le système de santé, pas de coûts directs pour le patient</a:t>
            </a:r>
            <a:endParaRPr lang="en-CA" sz="2800"/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785786" y="4500570"/>
            <a:ext cx="7772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CA" sz="2000" dirty="0" err="1"/>
              <a:t>N’est</a:t>
            </a:r>
            <a:r>
              <a:rPr lang="en-CA" sz="2000" dirty="0"/>
              <a:t> pas </a:t>
            </a:r>
            <a:r>
              <a:rPr lang="en-CA" sz="2000" dirty="0" err="1"/>
              <a:t>réalisé</a:t>
            </a:r>
            <a:r>
              <a:rPr lang="en-CA" sz="2000" dirty="0"/>
              <a:t> </a:t>
            </a:r>
            <a:r>
              <a:rPr lang="en-CA" sz="2000" dirty="0" err="1"/>
              <a:t>correctement</a:t>
            </a:r>
            <a:r>
              <a:rPr lang="en-CA" sz="2000" dirty="0"/>
              <a:t> par les </a:t>
            </a:r>
            <a:r>
              <a:rPr lang="en-CA" sz="2000" dirty="0" err="1"/>
              <a:t>professionnels</a:t>
            </a:r>
            <a:endParaRPr lang="en-CA" sz="2000" dirty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CA" sz="2000" dirty="0" err="1"/>
              <a:t>Sphygmomanomètres</a:t>
            </a:r>
            <a:r>
              <a:rPr lang="en-CA" sz="2000" dirty="0"/>
              <a:t> non </a:t>
            </a:r>
            <a:r>
              <a:rPr lang="en-CA" sz="2000" dirty="0" err="1"/>
              <a:t>étalonnés</a:t>
            </a:r>
            <a:r>
              <a:rPr lang="en-CA" sz="2000" dirty="0"/>
              <a:t> et en </a:t>
            </a:r>
            <a:r>
              <a:rPr lang="en-CA" sz="2000" dirty="0" err="1"/>
              <a:t>piètre</a:t>
            </a:r>
            <a:r>
              <a:rPr lang="en-CA" sz="2000" dirty="0"/>
              <a:t> </a:t>
            </a:r>
            <a:r>
              <a:rPr lang="en-CA" sz="2000" dirty="0" err="1"/>
              <a:t>état</a:t>
            </a:r>
            <a:r>
              <a:rPr lang="en-CA" sz="2000" dirty="0"/>
              <a:t> </a:t>
            </a:r>
            <a:r>
              <a:rPr lang="en-CA" sz="2000" dirty="0" err="1"/>
              <a:t>sont</a:t>
            </a:r>
            <a:r>
              <a:rPr lang="en-CA" sz="2000" dirty="0"/>
              <a:t> </a:t>
            </a:r>
            <a:r>
              <a:rPr lang="en-CA" sz="2000" dirty="0" err="1"/>
              <a:t>utilisés</a:t>
            </a:r>
            <a:endParaRPr lang="en-CA" sz="2000" dirty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CA" sz="2000" dirty="0"/>
              <a:t>Ne </a:t>
            </a:r>
            <a:r>
              <a:rPr lang="en-CA" sz="2000" dirty="0" err="1"/>
              <a:t>permet</a:t>
            </a:r>
            <a:r>
              <a:rPr lang="en-CA" sz="2000" dirty="0"/>
              <a:t> pas </a:t>
            </a:r>
            <a:r>
              <a:rPr lang="en-CA" sz="2000" dirty="0" err="1"/>
              <a:t>d’identifier</a:t>
            </a:r>
            <a:r>
              <a:rPr lang="en-CA" sz="2000" dirty="0"/>
              <a:t> le </a:t>
            </a:r>
            <a:r>
              <a:rPr lang="en-CA" sz="2000" dirty="0" err="1"/>
              <a:t>phénomène</a:t>
            </a:r>
            <a:r>
              <a:rPr lang="en-CA" sz="2000" dirty="0"/>
              <a:t> de </a:t>
            </a:r>
            <a:r>
              <a:rPr lang="en-CA" sz="2000" dirty="0" err="1"/>
              <a:t>sarrau</a:t>
            </a:r>
            <a:r>
              <a:rPr lang="en-CA" sz="2000" dirty="0"/>
              <a:t> </a:t>
            </a:r>
            <a:r>
              <a:rPr lang="en-CA" sz="2000" dirty="0" err="1"/>
              <a:t>blanc</a:t>
            </a:r>
            <a:r>
              <a:rPr lang="en-CA" sz="2000" dirty="0"/>
              <a:t> </a:t>
            </a:r>
            <a:r>
              <a:rPr lang="en-CA" sz="2000" dirty="0" err="1"/>
              <a:t>ou</a:t>
            </a:r>
            <a:r>
              <a:rPr lang="en-CA" sz="2000" dirty="0"/>
              <a:t> encore </a:t>
            </a:r>
            <a:r>
              <a:rPr lang="en-CA" sz="2000" dirty="0" err="1"/>
              <a:t>l’hypertension</a:t>
            </a:r>
            <a:r>
              <a:rPr lang="en-CA" sz="2000" dirty="0"/>
              <a:t> </a:t>
            </a:r>
            <a:r>
              <a:rPr lang="en-CA" sz="2000" dirty="0" err="1"/>
              <a:t>masquée</a:t>
            </a:r>
            <a:endParaRPr lang="en-CA" sz="2000" dirty="0"/>
          </a:p>
        </p:txBody>
      </p:sp>
      <p:sp>
        <p:nvSpPr>
          <p:cNvPr id="468997" name="Rectangle 5"/>
          <p:cNvSpPr>
            <a:spLocks noChangeArrowheads="1"/>
          </p:cNvSpPr>
          <p:nvPr/>
        </p:nvSpPr>
        <p:spPr bwMode="auto">
          <a:xfrm>
            <a:off x="755650" y="364490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CA" sz="4200">
                <a:solidFill>
                  <a:schemeClr val="tx2"/>
                </a:solidFill>
                <a:latin typeface="Times New Roman" pitchFamily="18" charset="0"/>
              </a:rPr>
              <a:t>Désavantages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36</a:t>
            </a:fld>
            <a:endParaRPr lang="fr-CA"/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400"/>
              <a:t>Mesure à domicile</a:t>
            </a: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Mesure à domicile de </a:t>
            </a:r>
            <a:r>
              <a:rPr lang="fr-CA" dirty="0"/>
              <a:t>la PA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Synonyme : </a:t>
            </a:r>
            <a:r>
              <a:rPr lang="fr-CA" dirty="0" err="1" smtClean="0"/>
              <a:t>autosurveillance</a:t>
            </a:r>
            <a:r>
              <a:rPr lang="fr-CA" dirty="0" smtClean="0"/>
              <a:t> ou </a:t>
            </a:r>
            <a:r>
              <a:rPr lang="fr-CA" dirty="0" err="1" smtClean="0"/>
              <a:t>automesure</a:t>
            </a:r>
            <a:endParaRPr lang="fr-CA" dirty="0"/>
          </a:p>
          <a:p>
            <a:r>
              <a:rPr lang="fr-CA" dirty="0"/>
              <a:t>Technique et appareil doivent être valides</a:t>
            </a:r>
          </a:p>
          <a:p>
            <a:r>
              <a:rPr lang="fr-CA" dirty="0"/>
              <a:t>Fait partie de l’algorithme diagnostique de l’HTA</a:t>
            </a:r>
          </a:p>
          <a:p>
            <a:pPr>
              <a:buFont typeface="Wingdings" pitchFamily="2" charset="2"/>
              <a:buNone/>
            </a:pP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38</a:t>
            </a:fld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61913"/>
            <a:ext cx="8305827" cy="1917700"/>
          </a:xfrm>
        </p:spPr>
        <p:txBody>
          <a:bodyPr rIns="132080"/>
          <a:lstStyle/>
          <a:p>
            <a:pPr eaLnBrk="1" hangingPunct="1">
              <a:defRPr/>
            </a:pPr>
            <a:r>
              <a:rPr lang="en-US" dirty="0" err="1" smtClean="0"/>
              <a:t>Équivalence</a:t>
            </a:r>
            <a:r>
              <a:rPr lang="en-US" dirty="0" smtClean="0"/>
              <a:t> des </a:t>
            </a:r>
            <a:r>
              <a:rPr lang="en-US" dirty="0" err="1" smtClean="0"/>
              <a:t>mesures</a:t>
            </a:r>
            <a:r>
              <a:rPr lang="en-US" dirty="0" smtClean="0"/>
              <a:t> de PA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39</a:t>
            </a:fld>
            <a:endParaRPr lang="fr-CA"/>
          </a:p>
        </p:txBody>
      </p:sp>
      <p:sp>
        <p:nvSpPr>
          <p:cNvPr id="9221" name="Rectangle 3"/>
          <p:cNvSpPr>
            <a:spLocks/>
          </p:cNvSpPr>
          <p:nvPr/>
        </p:nvSpPr>
        <p:spPr bwMode="auto">
          <a:xfrm>
            <a:off x="957263" y="2005013"/>
            <a:ext cx="6223000" cy="736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  <a:spcBef>
                <a:spcPts val="1400"/>
              </a:spcBef>
            </a:pPr>
            <a:r>
              <a:rPr lang="en-US" sz="2400">
                <a:solidFill>
                  <a:schemeClr val="tx1"/>
                </a:solidFill>
              </a:rPr>
              <a:t>Une PA en clinique de 140/90 mmHg présente un risque équivalent de:</a:t>
            </a:r>
          </a:p>
        </p:txBody>
      </p:sp>
      <p:sp>
        <p:nvSpPr>
          <p:cNvPr id="9222" name="Rectangle 4"/>
          <p:cNvSpPr>
            <a:spLocks/>
          </p:cNvSpPr>
          <p:nvPr/>
        </p:nvSpPr>
        <p:spPr bwMode="auto">
          <a:xfrm>
            <a:off x="3206750" y="5826125"/>
            <a:ext cx="54610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sz="1200">
                <a:solidFill>
                  <a:schemeClr val="tx1"/>
                </a:solidFill>
              </a:rPr>
              <a:t>PECH 2008, O’Brien et al., 2005, Pickering et al., 2005</a:t>
            </a:r>
          </a:p>
        </p:txBody>
      </p:sp>
      <p:graphicFrame>
        <p:nvGraphicFramePr>
          <p:cNvPr id="27653" name="Group 5"/>
          <p:cNvGraphicFramePr>
            <a:graphicFrameLocks noGrp="1"/>
          </p:cNvGraphicFramePr>
          <p:nvPr/>
        </p:nvGraphicFramePr>
        <p:xfrm>
          <a:off x="1042988" y="2997200"/>
          <a:ext cx="7631112" cy="2227264"/>
        </p:xfrm>
        <a:graphic>
          <a:graphicData uri="http://schemas.openxmlformats.org/drawingml/2006/table">
            <a:tbl>
              <a:tblPr/>
              <a:tblGrid>
                <a:gridCol w="3814762"/>
                <a:gridCol w="3816350"/>
              </a:tblGrid>
              <a:tr h="5572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 Description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PA mmHg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 Mesure à domicile de la PA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135 / 85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 Moyenne de jour pour MAPA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135 / 85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 Moyenne 24-heures MAPA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130 / 80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r>
              <a:rPr lang="fr-CA" sz="3800" dirty="0"/>
              <a:t>Éléments à considérer pour répondre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075240" cy="4373563"/>
          </a:xfrm>
        </p:spPr>
        <p:txBody>
          <a:bodyPr>
            <a:normAutofit/>
          </a:bodyPr>
          <a:lstStyle/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CA" sz="2800" dirty="0"/>
              <a:t>Capacité à refléter la vrai valeur de la PA</a:t>
            </a:r>
          </a:p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CA" sz="2800" dirty="0"/>
              <a:t>Capacité à prédire le risque cardiovasculaire</a:t>
            </a:r>
          </a:p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CA" sz="2800" dirty="0"/>
              <a:t>Faisabilité</a:t>
            </a:r>
          </a:p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CA" sz="2800" dirty="0"/>
              <a:t>Validité et reproductibilité</a:t>
            </a:r>
          </a:p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CA" sz="2800" dirty="0"/>
              <a:t>Coûts (système de santé et patient)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>Bénéfices à utiliser la mesure à domicile</a:t>
            </a:r>
          </a:p>
        </p:txBody>
      </p:sp>
      <p:sp>
        <p:nvSpPr>
          <p:cNvPr id="4710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251520" y="1789984"/>
            <a:ext cx="8258204" cy="5090944"/>
          </a:xfrm>
        </p:spPr>
        <p:txBody>
          <a:bodyPr rIns="132080"/>
          <a:lstStyle/>
          <a:p>
            <a:pPr eaLnBrk="1" hangingPunct="1">
              <a:defRPr/>
            </a:pP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accélérer</a:t>
            </a:r>
            <a:r>
              <a:rPr lang="en-US" dirty="0" smtClean="0"/>
              <a:t> la pose du diagnostic</a:t>
            </a:r>
          </a:p>
          <a:p>
            <a:pPr eaLnBrk="1" hangingPunct="1">
              <a:defRPr/>
            </a:pPr>
            <a:r>
              <a:rPr lang="en-US" dirty="0" err="1" smtClean="0">
                <a:sym typeface="Tahoma" pitchFamily="34" charset="0"/>
              </a:rPr>
              <a:t>Meilleure</a:t>
            </a:r>
            <a:r>
              <a:rPr lang="en-US" dirty="0" smtClean="0">
                <a:sym typeface="Tahoma" pitchFamily="34" charset="0"/>
              </a:rPr>
              <a:t> </a:t>
            </a:r>
            <a:r>
              <a:rPr lang="en-US" dirty="0" err="1" smtClean="0">
                <a:sym typeface="Tahoma" pitchFamily="34" charset="0"/>
              </a:rPr>
              <a:t>prédiction</a:t>
            </a:r>
            <a:r>
              <a:rPr lang="en-US" dirty="0" smtClean="0">
                <a:sym typeface="Tahoma" pitchFamily="34" charset="0"/>
              </a:rPr>
              <a:t> du </a:t>
            </a:r>
            <a:r>
              <a:rPr lang="en-US" dirty="0" err="1" smtClean="0">
                <a:sym typeface="Tahoma" pitchFamily="34" charset="0"/>
              </a:rPr>
              <a:t>risque</a:t>
            </a:r>
            <a:r>
              <a:rPr lang="en-US" dirty="0" smtClean="0">
                <a:sym typeface="Tahoma" pitchFamily="34" charset="0"/>
              </a:rPr>
              <a:t> </a:t>
            </a:r>
            <a:r>
              <a:rPr lang="en-US" dirty="0" err="1" smtClean="0">
                <a:sym typeface="Tahoma" pitchFamily="34" charset="0"/>
              </a:rPr>
              <a:t>cardiovasculaire</a:t>
            </a:r>
            <a:endParaRPr lang="en-US" dirty="0" smtClean="0">
              <a:sym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200" dirty="0" smtClean="0">
              <a:sym typeface="Tahoma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sym typeface="Tahoma" pitchFamily="34" charset="0"/>
              </a:rPr>
              <a:t>Identification des </a:t>
            </a:r>
            <a:r>
              <a:rPr lang="en-US" dirty="0" err="1" smtClean="0">
                <a:sym typeface="Tahoma" pitchFamily="34" charset="0"/>
              </a:rPr>
              <a:t>phénomènes</a:t>
            </a:r>
            <a:r>
              <a:rPr lang="en-US" dirty="0" smtClean="0">
                <a:sym typeface="Tahoma" pitchFamily="34" charset="0"/>
              </a:rPr>
              <a:t> de </a:t>
            </a:r>
            <a:r>
              <a:rPr lang="en-US" dirty="0" err="1" smtClean="0">
                <a:sym typeface="Tahoma" pitchFamily="34" charset="0"/>
              </a:rPr>
              <a:t>sarrau</a:t>
            </a:r>
            <a:r>
              <a:rPr lang="en-US" dirty="0" smtClean="0">
                <a:sym typeface="Tahoma" pitchFamily="34" charset="0"/>
              </a:rPr>
              <a:t> </a:t>
            </a:r>
            <a:r>
              <a:rPr lang="en-US" dirty="0" err="1" smtClean="0">
                <a:sym typeface="Tahoma" pitchFamily="34" charset="0"/>
              </a:rPr>
              <a:t>blanc</a:t>
            </a:r>
            <a:r>
              <a:rPr lang="en-US" dirty="0" smtClean="0">
                <a:sym typeface="Tahoma" pitchFamily="34" charset="0"/>
              </a:rPr>
              <a:t> et </a:t>
            </a:r>
            <a:r>
              <a:rPr lang="en-US" dirty="0" err="1" smtClean="0">
                <a:sym typeface="Tahoma" pitchFamily="34" charset="0"/>
              </a:rPr>
              <a:t>d’hypertension</a:t>
            </a:r>
            <a:r>
              <a:rPr lang="en-US" dirty="0" smtClean="0">
                <a:sym typeface="Tahoma" pitchFamily="34" charset="0"/>
              </a:rPr>
              <a:t> </a:t>
            </a:r>
            <a:r>
              <a:rPr lang="en-US" dirty="0" err="1" smtClean="0">
                <a:sym typeface="Tahoma" pitchFamily="34" charset="0"/>
              </a:rPr>
              <a:t>masquée</a:t>
            </a:r>
            <a:endParaRPr lang="en-US" dirty="0" smtClean="0">
              <a:sym typeface="Tahoma" pitchFamily="34" charset="0"/>
            </a:endParaRPr>
          </a:p>
          <a:p>
            <a:pPr eaLnBrk="1" hangingPunct="1">
              <a:defRPr/>
            </a:pPr>
            <a:endParaRPr lang="en-US" sz="2000" dirty="0" smtClean="0">
              <a:effectLst/>
              <a:sym typeface="Tahoma" pitchFamily="34" charset="0"/>
            </a:endParaRPr>
          </a:p>
          <a:p>
            <a:pPr eaLnBrk="1" hangingPunct="1">
              <a:defRPr/>
            </a:pPr>
            <a:r>
              <a:rPr lang="en-US" dirty="0" err="1" smtClean="0">
                <a:sym typeface="Tahoma" pitchFamily="34" charset="0"/>
              </a:rPr>
              <a:t>Améliore</a:t>
            </a:r>
            <a:r>
              <a:rPr lang="en-US" dirty="0" smtClean="0">
                <a:sym typeface="Tahoma" pitchFamily="34" charset="0"/>
              </a:rPr>
              <a:t> </a:t>
            </a:r>
            <a:r>
              <a:rPr lang="en-US" dirty="0" err="1" smtClean="0">
                <a:sym typeface="Tahoma" pitchFamily="34" charset="0"/>
              </a:rPr>
              <a:t>l’adhérence</a:t>
            </a:r>
            <a:r>
              <a:rPr lang="en-US" dirty="0" smtClean="0">
                <a:sym typeface="Tahoma" pitchFamily="34" charset="0"/>
              </a:rPr>
              <a:t> </a:t>
            </a:r>
            <a:r>
              <a:rPr lang="en-US" dirty="0" err="1" smtClean="0">
                <a:sym typeface="Tahoma" pitchFamily="34" charset="0"/>
              </a:rPr>
              <a:t>thérapeutique</a:t>
            </a:r>
            <a:endParaRPr lang="en-US" dirty="0" smtClean="0">
              <a:sym typeface="Tahoma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40</a:t>
            </a:fld>
            <a:endParaRPr lang="fr-CA"/>
          </a:p>
        </p:txBody>
      </p:sp>
      <p:sp>
        <p:nvSpPr>
          <p:cNvPr id="17413" name="Rectangle 3"/>
          <p:cNvSpPr>
            <a:spLocks/>
          </p:cNvSpPr>
          <p:nvPr/>
        </p:nvSpPr>
        <p:spPr bwMode="auto">
          <a:xfrm>
            <a:off x="4071934" y="2500306"/>
            <a:ext cx="35941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sz="1400" i="1" dirty="0">
                <a:solidFill>
                  <a:schemeClr val="tx1"/>
                </a:solidFill>
              </a:rPr>
              <a:t>(</a:t>
            </a:r>
            <a:r>
              <a:rPr lang="en-US" sz="1400" i="1" dirty="0" err="1">
                <a:solidFill>
                  <a:schemeClr val="tx1"/>
                </a:solidFill>
              </a:rPr>
              <a:t>Bobrie</a:t>
            </a:r>
            <a:r>
              <a:rPr lang="en-US" sz="1400" i="1" dirty="0">
                <a:solidFill>
                  <a:schemeClr val="tx1"/>
                </a:solidFill>
              </a:rPr>
              <a:t> et al., 2004; Ohkubo et al., 1996)</a:t>
            </a:r>
          </a:p>
        </p:txBody>
      </p:sp>
      <p:sp>
        <p:nvSpPr>
          <p:cNvPr id="17414" name="Rectangle 4"/>
          <p:cNvSpPr>
            <a:spLocks/>
          </p:cNvSpPr>
          <p:nvPr/>
        </p:nvSpPr>
        <p:spPr bwMode="auto">
          <a:xfrm>
            <a:off x="3779912" y="3140968"/>
            <a:ext cx="45339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sz="1400" i="1" dirty="0">
                <a:solidFill>
                  <a:schemeClr val="tx1"/>
                </a:solidFill>
              </a:rPr>
              <a:t>(</a:t>
            </a:r>
            <a:r>
              <a:rPr lang="en-US" sz="1400" i="1" dirty="0" err="1">
                <a:solidFill>
                  <a:schemeClr val="tx1"/>
                </a:solidFill>
              </a:rPr>
              <a:t>Pierdomenico</a:t>
            </a:r>
            <a:r>
              <a:rPr lang="en-US" sz="1400" i="1" dirty="0">
                <a:solidFill>
                  <a:schemeClr val="tx1"/>
                </a:solidFill>
              </a:rPr>
              <a:t> et al., 2005; </a:t>
            </a:r>
            <a:r>
              <a:rPr lang="en-US" sz="1400" i="1" dirty="0" err="1">
                <a:solidFill>
                  <a:schemeClr val="tx1"/>
                </a:solidFill>
              </a:rPr>
              <a:t>Bobrie</a:t>
            </a:r>
            <a:r>
              <a:rPr lang="en-US" sz="1400" i="1" dirty="0">
                <a:solidFill>
                  <a:schemeClr val="tx1"/>
                </a:solidFill>
              </a:rPr>
              <a:t> et al., 2004) </a:t>
            </a:r>
          </a:p>
        </p:txBody>
      </p:sp>
      <p:sp>
        <p:nvSpPr>
          <p:cNvPr id="17415" name="Rectangle 5"/>
          <p:cNvSpPr>
            <a:spLocks/>
          </p:cNvSpPr>
          <p:nvPr/>
        </p:nvSpPr>
        <p:spPr bwMode="auto">
          <a:xfrm>
            <a:off x="827584" y="4221088"/>
            <a:ext cx="76835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sz="1400" i="1" dirty="0">
                <a:solidFill>
                  <a:schemeClr val="tx1"/>
                </a:solidFill>
              </a:rPr>
              <a:t>(Marquez-Contreras et al., 2006; </a:t>
            </a:r>
            <a:r>
              <a:rPr lang="en-US" sz="1400" i="1" dirty="0" err="1">
                <a:solidFill>
                  <a:schemeClr val="tx1"/>
                </a:solidFill>
              </a:rPr>
              <a:t>Ogedegbe</a:t>
            </a:r>
            <a:r>
              <a:rPr lang="en-US" sz="1400" i="1" dirty="0">
                <a:solidFill>
                  <a:schemeClr val="tx1"/>
                </a:solidFill>
              </a:rPr>
              <a:t> &amp; </a:t>
            </a:r>
            <a:r>
              <a:rPr lang="en-US" sz="1400" i="1" dirty="0" err="1">
                <a:solidFill>
                  <a:schemeClr val="tx1"/>
                </a:solidFill>
              </a:rPr>
              <a:t>Schoenthaler</a:t>
            </a:r>
            <a:r>
              <a:rPr lang="en-US" sz="1400" i="1" dirty="0">
                <a:solidFill>
                  <a:schemeClr val="tx1"/>
                </a:solidFill>
              </a:rPr>
              <a:t>, 2006)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32138" y="1773238"/>
            <a:ext cx="4608512" cy="3455987"/>
            <a:chOff x="0" y="0"/>
            <a:chExt cx="2880" cy="2064"/>
          </a:xfrm>
          <a:solidFill>
            <a:schemeClr val="bg1"/>
          </a:solidFill>
        </p:grpSpPr>
        <p:sp>
          <p:nvSpPr>
            <p:cNvPr id="18452" name="Rectangle 3"/>
            <p:cNvSpPr>
              <a:spLocks/>
            </p:cNvSpPr>
            <p:nvPr/>
          </p:nvSpPr>
          <p:spPr bwMode="auto">
            <a:xfrm>
              <a:off x="0" y="0"/>
              <a:ext cx="2880" cy="2064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8453" name="Rectangle 4"/>
            <p:cNvSpPr>
              <a:spLocks/>
            </p:cNvSpPr>
            <p:nvPr/>
          </p:nvSpPr>
          <p:spPr bwMode="auto">
            <a:xfrm>
              <a:off x="0" y="0"/>
              <a:ext cx="2880" cy="206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B40C-0303-47B0-8DB8-56B49AFF65C1}" type="slidenum">
              <a:rPr lang="fr-CA" smtClean="0"/>
              <a:pPr/>
              <a:t>41</a:t>
            </a:fld>
            <a:endParaRPr lang="fr-CA"/>
          </a:p>
        </p:txBody>
      </p:sp>
      <p:sp>
        <p:nvSpPr>
          <p:cNvPr id="134149" name="Rectang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642350" cy="1071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sz="4000" smtClean="0"/>
              <a:t>Concepts d’HTA masquée et d’HTA de sarrau blanc</a:t>
            </a:r>
          </a:p>
        </p:txBody>
      </p:sp>
      <p:sp>
        <p:nvSpPr>
          <p:cNvPr id="18437" name="ZoneTexte 10"/>
          <p:cNvSpPr txBox="1">
            <a:spLocks noChangeArrowheads="1"/>
          </p:cNvSpPr>
          <p:nvPr/>
        </p:nvSpPr>
        <p:spPr bwMode="auto">
          <a:xfrm>
            <a:off x="2987675" y="5949950"/>
            <a:ext cx="5072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2000" b="1" dirty="0"/>
              <a:t>Mesure en clinique (mm Hg)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27650" y="6675438"/>
            <a:ext cx="3816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CA" sz="1200" b="1">
                <a:solidFill>
                  <a:schemeClr val="tx1"/>
                </a:solidFill>
              </a:rPr>
              <a:t>Adapté de: Pickering, Hypertension 1992</a:t>
            </a:r>
          </a:p>
        </p:txBody>
      </p:sp>
      <p:cxnSp>
        <p:nvCxnSpPr>
          <p:cNvPr id="26" name="Connecteur droit 25"/>
          <p:cNvCxnSpPr>
            <a:cxnSpLocks noChangeShapeType="1"/>
          </p:cNvCxnSpPr>
          <p:nvPr/>
        </p:nvCxnSpPr>
        <p:spPr bwMode="auto">
          <a:xfrm rot="5400000" flipH="1" flipV="1">
            <a:off x="3312319" y="3536156"/>
            <a:ext cx="338455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0" name="Connecteur droit 29"/>
          <p:cNvCxnSpPr>
            <a:cxnSpLocks noChangeShapeType="1"/>
          </p:cNvCxnSpPr>
          <p:nvPr/>
        </p:nvCxnSpPr>
        <p:spPr bwMode="auto">
          <a:xfrm>
            <a:off x="3148013" y="4086225"/>
            <a:ext cx="4527550" cy="14288"/>
          </a:xfrm>
          <a:prstGeom prst="line">
            <a:avLst/>
          </a:prstGeom>
          <a:noFill/>
          <a:ln w="38100" algn="ctr">
            <a:noFill/>
            <a:round/>
            <a:headEnd/>
            <a:tailEnd/>
          </a:ln>
        </p:spPr>
      </p:cxnSp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2071670" y="3933825"/>
            <a:ext cx="8525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rgbClr val="00B050"/>
                </a:solidFill>
              </a:rPr>
              <a:t>135</a:t>
            </a:r>
          </a:p>
        </p:txBody>
      </p:sp>
      <p:sp>
        <p:nvSpPr>
          <p:cNvPr id="18442" name="ZoneTexte 10"/>
          <p:cNvSpPr txBox="1">
            <a:spLocks noChangeArrowheads="1"/>
          </p:cNvSpPr>
          <p:nvPr/>
        </p:nvSpPr>
        <p:spPr bwMode="auto">
          <a:xfrm>
            <a:off x="250825" y="2852738"/>
            <a:ext cx="20161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2000" b="1" dirty="0"/>
              <a:t>MAPA de jour ou </a:t>
            </a:r>
          </a:p>
          <a:p>
            <a:pPr algn="ctr"/>
            <a:r>
              <a:rPr lang="fr-CA" sz="2000" b="1" dirty="0"/>
              <a:t>mesure à domicile</a:t>
            </a:r>
          </a:p>
          <a:p>
            <a:pPr algn="ctr"/>
            <a:r>
              <a:rPr lang="fr-CA" sz="2000" b="1" dirty="0"/>
              <a:t> (mm Hg)</a:t>
            </a:r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5076825" y="2420938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b="1">
                <a:solidFill>
                  <a:schemeClr val="tx1"/>
                </a:solidFill>
              </a:rPr>
              <a:t>Hypertension </a:t>
            </a:r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5076825" y="4292600"/>
            <a:ext cx="2519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b="1">
                <a:solidFill>
                  <a:schemeClr val="tx1"/>
                </a:solidFill>
              </a:rPr>
              <a:t>Hypertension de sarrau blanc </a:t>
            </a: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3203575" y="4292600"/>
            <a:ext cx="176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b="1">
                <a:solidFill>
                  <a:schemeClr val="tx1"/>
                </a:solidFill>
              </a:rPr>
              <a:t>Normotension</a:t>
            </a:r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3240088" y="2420938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b="1">
                <a:solidFill>
                  <a:schemeClr val="tx1"/>
                </a:solidFill>
              </a:rPr>
              <a:t>Hypertension masquée</a:t>
            </a:r>
          </a:p>
        </p:txBody>
      </p:sp>
      <p:cxnSp>
        <p:nvCxnSpPr>
          <p:cNvPr id="2" name="Connecteur droit 25"/>
          <p:cNvCxnSpPr>
            <a:cxnSpLocks noChangeShapeType="1"/>
          </p:cNvCxnSpPr>
          <p:nvPr/>
        </p:nvCxnSpPr>
        <p:spPr bwMode="auto">
          <a:xfrm rot="5400000" flipH="1" flipV="1">
            <a:off x="5471319" y="1881981"/>
            <a:ext cx="0" cy="45354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ZoneTexte 31"/>
          <p:cNvSpPr txBox="1">
            <a:spLocks noChangeArrowheads="1"/>
          </p:cNvSpPr>
          <p:nvPr/>
        </p:nvSpPr>
        <p:spPr bwMode="auto">
          <a:xfrm>
            <a:off x="4643438" y="5500702"/>
            <a:ext cx="784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rgbClr val="00B050"/>
                </a:solidFill>
              </a:rPr>
              <a:t>140</a:t>
            </a:r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2411413" y="53736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>
            <a:off x="7451725" y="53736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18451" name="Text Box 21"/>
          <p:cNvSpPr txBox="1">
            <a:spLocks noChangeArrowheads="1"/>
          </p:cNvSpPr>
          <p:nvPr/>
        </p:nvSpPr>
        <p:spPr bwMode="auto">
          <a:xfrm>
            <a:off x="2339975" y="177323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chemeClr val="tx1"/>
                </a:solidFill>
              </a:rPr>
              <a:t>200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81260" grpId="0"/>
      <p:bldP spid="181261" grpId="0"/>
      <p:bldP spid="181262" grpId="0"/>
      <p:bldP spid="181263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>
              <a:defRPr/>
            </a:pPr>
            <a:r>
              <a:rPr lang="en-US" smtClean="0"/>
              <a:t>Désavantages</a:t>
            </a:r>
          </a:p>
        </p:txBody>
      </p:sp>
      <p:sp>
        <p:nvSpPr>
          <p:cNvPr id="59400" name="Rectangle 8"/>
          <p:cNvSpPr>
            <a:spLocks noGrp="1" noRot="1" noChangeArrowheads="1"/>
          </p:cNvSpPr>
          <p:nvPr>
            <p:ph idx="1"/>
          </p:nvPr>
        </p:nvSpPr>
        <p:spPr>
          <a:xfrm>
            <a:off x="900113" y="1989138"/>
            <a:ext cx="8007350" cy="3816350"/>
          </a:xfrm>
        </p:spPr>
        <p:txBody>
          <a:bodyPr/>
          <a:lstStyle/>
          <a:p>
            <a:pPr eaLnBrk="1" hangingPunct="1">
              <a:spcBef>
                <a:spcPts val="775"/>
              </a:spcBef>
              <a:buClr>
                <a:srgbClr val="FFFFCC"/>
              </a:buClr>
              <a:buSzPct val="69000"/>
              <a:buFont typeface="Wingdings" pitchFamily="2" charset="2"/>
              <a:buChar char="n"/>
              <a:defRPr/>
            </a:pPr>
            <a:r>
              <a:rPr lang="en-US" smtClean="0">
                <a:effectLst/>
                <a:sym typeface="Tahoma" pitchFamily="34" charset="0"/>
              </a:rPr>
              <a:t>Anxiété chez les patients</a:t>
            </a:r>
          </a:p>
          <a:p>
            <a:pPr eaLnBrk="1" hangingPunct="1">
              <a:spcBef>
                <a:spcPts val="775"/>
              </a:spcBef>
              <a:buClr>
                <a:srgbClr val="FFFFCC"/>
              </a:buClr>
              <a:buSzPct val="69000"/>
              <a:buFont typeface="Wingdings" pitchFamily="2" charset="2"/>
              <a:buChar char="n"/>
              <a:defRPr/>
            </a:pPr>
            <a:endParaRPr lang="en-US" sz="1200" smtClean="0">
              <a:effectLst/>
              <a:sym typeface="Tahoma" pitchFamily="34" charset="0"/>
            </a:endParaRPr>
          </a:p>
          <a:p>
            <a:pPr eaLnBrk="1" hangingPunct="1">
              <a:spcBef>
                <a:spcPts val="775"/>
              </a:spcBef>
              <a:buClr>
                <a:srgbClr val="FFFFCC"/>
              </a:buClr>
              <a:buSzPct val="69000"/>
              <a:buFont typeface="Wingdings" pitchFamily="2" charset="2"/>
              <a:buChar char="n"/>
              <a:defRPr/>
            </a:pPr>
            <a:r>
              <a:rPr lang="en-US" smtClean="0">
                <a:effectLst/>
                <a:sym typeface="Tahoma" pitchFamily="34" charset="0"/>
              </a:rPr>
              <a:t>Coûts pour les patients</a:t>
            </a:r>
          </a:p>
          <a:p>
            <a:pPr eaLnBrk="1" hangingPunct="1">
              <a:spcBef>
                <a:spcPts val="775"/>
              </a:spcBef>
              <a:buClr>
                <a:srgbClr val="FFFFCC"/>
              </a:buClr>
              <a:buSzPct val="69000"/>
              <a:buFont typeface="Wingdings" pitchFamily="2" charset="2"/>
              <a:buChar char="n"/>
              <a:defRPr/>
            </a:pPr>
            <a:r>
              <a:rPr lang="en-US" smtClean="0">
                <a:effectLst/>
                <a:sym typeface="Tahoma" pitchFamily="34" charset="0"/>
              </a:rPr>
              <a:t>Fiabilité des résultats</a:t>
            </a:r>
            <a:endParaRPr lang="en-US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42</a:t>
            </a:fld>
            <a:endParaRPr lang="fr-CA"/>
          </a:p>
        </p:txBody>
      </p:sp>
      <p:sp>
        <p:nvSpPr>
          <p:cNvPr id="24580" name="Rectangle 3"/>
          <p:cNvSpPr>
            <a:spLocks/>
          </p:cNvSpPr>
          <p:nvPr/>
        </p:nvSpPr>
        <p:spPr bwMode="auto">
          <a:xfrm>
            <a:off x="3995738" y="2492375"/>
            <a:ext cx="27749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(Postel-Vinay et al., 2003) </a:t>
            </a:r>
          </a:p>
        </p:txBody>
      </p:sp>
      <p:sp>
        <p:nvSpPr>
          <p:cNvPr id="24581" name="Rectangle 4"/>
          <p:cNvSpPr>
            <a:spLocks/>
          </p:cNvSpPr>
          <p:nvPr/>
        </p:nvSpPr>
        <p:spPr bwMode="auto">
          <a:xfrm>
            <a:off x="2627313" y="4076700"/>
            <a:ext cx="589756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(Mengden et al., 1998; Merrick et al., 1997; Myers, 1998)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>
              <a:defRPr/>
            </a:pPr>
            <a:r>
              <a:rPr lang="en-US" smtClean="0"/>
              <a:t>Protocole</a:t>
            </a:r>
          </a:p>
        </p:txBody>
      </p:sp>
      <p:sp>
        <p:nvSpPr>
          <p:cNvPr id="67586" name="Rectangle 2"/>
          <p:cNvSpPr>
            <a:spLocks noGrp="1" noRot="1" noChangeArrowheads="1"/>
          </p:cNvSpPr>
          <p:nvPr>
            <p:ph idx="1"/>
          </p:nvPr>
        </p:nvSpPr>
        <p:spPr/>
        <p:txBody>
          <a:bodyPr rIns="132080"/>
          <a:lstStyle/>
          <a:p>
            <a:pPr eaLnBrk="1" hangingPunct="1">
              <a:defRPr/>
            </a:pPr>
            <a:r>
              <a:rPr lang="en-US" sz="2800" smtClean="0"/>
              <a:t>Protocole</a:t>
            </a:r>
          </a:p>
          <a:p>
            <a:pPr marL="782638" lvl="1" eaLnBrk="1" hangingPunct="1">
              <a:defRPr/>
            </a:pPr>
            <a:r>
              <a:rPr lang="en-US" sz="2400" smtClean="0"/>
              <a:t>Deux mesures chaque fois</a:t>
            </a:r>
          </a:p>
          <a:p>
            <a:pPr marL="782638" lvl="1" eaLnBrk="1" hangingPunct="1">
              <a:defRPr/>
            </a:pPr>
            <a:r>
              <a:rPr lang="en-US" sz="2400" smtClean="0"/>
              <a:t>Matin et soir</a:t>
            </a:r>
          </a:p>
          <a:p>
            <a:pPr marL="782638" lvl="1" eaLnBrk="1" hangingPunct="1">
              <a:defRPr/>
            </a:pPr>
            <a:r>
              <a:rPr lang="en-US" sz="2400" smtClean="0"/>
              <a:t>Durant 7 jours</a:t>
            </a:r>
          </a:p>
          <a:p>
            <a:pPr marL="782638" lvl="1" eaLnBrk="1" hangingPunct="1">
              <a:defRPr/>
            </a:pPr>
            <a:r>
              <a:rPr lang="en-US" sz="2400" smtClean="0"/>
              <a:t>Faire la moyenne des résultats obtenus en éliminant les données de la première journée</a:t>
            </a:r>
          </a:p>
          <a:p>
            <a:pPr eaLnBrk="1" hangingPunct="1">
              <a:defRPr/>
            </a:pPr>
            <a:r>
              <a:rPr lang="en-US" sz="2800" smtClean="0"/>
              <a:t>Éducation du patient et évaluation périodique </a:t>
            </a:r>
            <a:r>
              <a:rPr lang="en-US" sz="2000" smtClean="0"/>
              <a:t>(appareil et technique de mesure)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43</a:t>
            </a:fld>
            <a:endParaRPr lang="fr-CA"/>
          </a:p>
        </p:txBody>
      </p:sp>
      <p:sp>
        <p:nvSpPr>
          <p:cNvPr id="25605" name="Rectangle 3"/>
          <p:cNvSpPr>
            <a:spLocks/>
          </p:cNvSpPr>
          <p:nvPr/>
        </p:nvSpPr>
        <p:spPr bwMode="auto">
          <a:xfrm>
            <a:off x="4537075" y="6308725"/>
            <a:ext cx="398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sz="1200" i="1">
                <a:solidFill>
                  <a:schemeClr val="tx1"/>
                </a:solidFill>
              </a:rPr>
              <a:t>(O’Brien et al., 2005; Parati et Stergiou, 2004).</a:t>
            </a: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Rot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>
              <a:defRPr/>
            </a:pPr>
            <a:r>
              <a:rPr lang="en-US" sz="4200" smtClean="0">
                <a:solidFill>
                  <a:schemeClr val="tx1"/>
                </a:solidFill>
              </a:rPr>
              <a:t>Seuils de références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44</a:t>
            </a:fld>
            <a:endParaRPr lang="fr-CA"/>
          </a:p>
        </p:txBody>
      </p:sp>
      <p:graphicFrame>
        <p:nvGraphicFramePr>
          <p:cNvPr id="70658" name="Group 2"/>
          <p:cNvGraphicFramePr>
            <a:graphicFrameLocks noGrp="1"/>
          </p:cNvGraphicFramePr>
          <p:nvPr/>
        </p:nvGraphicFramePr>
        <p:xfrm>
          <a:off x="974725" y="3040063"/>
          <a:ext cx="7188200" cy="2446339"/>
        </p:xfrm>
        <a:graphic>
          <a:graphicData uri="http://schemas.openxmlformats.org/drawingml/2006/table">
            <a:tbl>
              <a:tblPr/>
              <a:tblGrid>
                <a:gridCol w="4186238"/>
                <a:gridCol w="3001962"/>
              </a:tblGrid>
              <a:tr h="752475">
                <a:tc>
                  <a:txBody>
                    <a:bodyPr/>
                    <a:lstStyle/>
                    <a:p>
                      <a:pPr marL="39688" marR="0" lvl="0" indent="-39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Description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-396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PA mmHg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39688" marR="0" lvl="0" indent="-39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Mesure à domicile de la PA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-396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135 / 85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9688" marR="0" lvl="0" indent="-39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Moyenne de jour pour MAPA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-396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135 / 85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39688" marR="0" lvl="0" indent="-39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Moyenne 24-heures MAPA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-396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130 / 80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0" name="Rectangle 33"/>
          <p:cNvSpPr>
            <a:spLocks/>
          </p:cNvSpPr>
          <p:nvPr/>
        </p:nvSpPr>
        <p:spPr bwMode="auto">
          <a:xfrm>
            <a:off x="996950" y="2065338"/>
            <a:ext cx="6223000" cy="711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  <a:spcBef>
                <a:spcPts val="1350"/>
              </a:spcBef>
            </a:pP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Une PA en clinique de 140/90 mmHg présente un risque équivalent de:</a:t>
            </a:r>
          </a:p>
        </p:txBody>
      </p:sp>
      <p:sp>
        <p:nvSpPr>
          <p:cNvPr id="26641" name="Rectangle 34"/>
          <p:cNvSpPr>
            <a:spLocks/>
          </p:cNvSpPr>
          <p:nvPr/>
        </p:nvSpPr>
        <p:spPr bwMode="auto">
          <a:xfrm>
            <a:off x="3981450" y="5918200"/>
            <a:ext cx="4140200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200" i="1">
                <a:solidFill>
                  <a:schemeClr val="tx1"/>
                </a:solidFill>
              </a:rPr>
              <a:t>(PECH-2008 , et O’Brien et al., 2005, Pickering et al., 2005,)</a:t>
            </a:r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Rot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>
              <a:defRPr/>
            </a:pPr>
            <a:r>
              <a:rPr lang="en-US" sz="3200" dirty="0" smtClean="0"/>
              <a:t>Notion </a:t>
            </a:r>
            <a:r>
              <a:rPr lang="en-US" sz="3200" dirty="0" err="1" smtClean="0"/>
              <a:t>importante</a:t>
            </a:r>
            <a:r>
              <a:rPr lang="en-US" sz="3200" dirty="0" smtClean="0"/>
              <a:t> du </a:t>
            </a:r>
            <a:r>
              <a:rPr lang="en-US" sz="3200" dirty="0" err="1" smtClean="0"/>
              <a:t>protocole</a:t>
            </a:r>
            <a:endParaRPr lang="en-US" sz="3200" dirty="0" smtClean="0"/>
          </a:p>
        </p:txBody>
      </p:sp>
      <p:sp>
        <p:nvSpPr>
          <p:cNvPr id="71682" name="Rectangle 2"/>
          <p:cNvSpPr>
            <a:spLocks noGrp="1" noRot="1" noChangeArrowheads="1"/>
          </p:cNvSpPr>
          <p:nvPr>
            <p:ph idx="1"/>
          </p:nvPr>
        </p:nvSpPr>
        <p:spPr/>
        <p:txBody>
          <a:bodyPr rIns="132080"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3200" dirty="0" err="1" smtClean="0"/>
              <a:t>Une</a:t>
            </a:r>
            <a:r>
              <a:rPr lang="en-US" sz="3200" dirty="0" smtClean="0"/>
              <a:t> </a:t>
            </a:r>
            <a:r>
              <a:rPr lang="en-US" sz="3200" dirty="0" err="1" smtClean="0"/>
              <a:t>mesure</a:t>
            </a:r>
            <a:r>
              <a:rPr lang="en-US" sz="3200" dirty="0" smtClean="0"/>
              <a:t> </a:t>
            </a:r>
            <a:r>
              <a:rPr lang="en-US" sz="3200" dirty="0" err="1" smtClean="0"/>
              <a:t>isolée</a:t>
            </a:r>
            <a:r>
              <a:rPr lang="en-US" sz="3200" dirty="0" smtClean="0"/>
              <a:t> </a:t>
            </a:r>
            <a:r>
              <a:rPr lang="en-US" sz="5400" dirty="0" smtClean="0"/>
              <a:t>≠</a:t>
            </a:r>
            <a:r>
              <a:rPr lang="en-US" sz="3200" dirty="0" smtClean="0"/>
              <a:t> </a:t>
            </a:r>
            <a:r>
              <a:rPr lang="en-US" sz="3200" dirty="0" err="1" smtClean="0"/>
              <a:t>mesure</a:t>
            </a:r>
            <a:r>
              <a:rPr lang="en-US" sz="3200" dirty="0" smtClean="0"/>
              <a:t> à domicile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45</a:t>
            </a:fld>
            <a:endParaRPr lang="fr-CA"/>
          </a:p>
        </p:txBody>
      </p:sp>
    </p:spTree>
  </p:cSld>
  <p:clrMapOvr>
    <a:masterClrMapping/>
  </p:clrMapOvr>
  <p:transition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Rot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>
              <a:defRPr/>
            </a:pPr>
            <a:r>
              <a:rPr lang="en-US" smtClean="0"/>
              <a:t>Technique pour la mesure</a:t>
            </a:r>
          </a:p>
        </p:txBody>
      </p:sp>
      <p:sp>
        <p:nvSpPr>
          <p:cNvPr id="72706" name="Rectangle 2"/>
          <p:cNvSpPr>
            <a:spLocks noGrp="1" noRot="1" noChangeArrowheads="1"/>
          </p:cNvSpPr>
          <p:nvPr>
            <p:ph idx="1"/>
          </p:nvPr>
        </p:nvSpPr>
        <p:spPr/>
        <p:txBody>
          <a:bodyPr rIns="132080"/>
          <a:lstStyle/>
          <a:p>
            <a:pPr eaLnBrk="1" hangingPunct="1">
              <a:defRPr/>
            </a:pPr>
            <a:r>
              <a:rPr lang="en-US" smtClean="0"/>
              <a:t>Période de repos de cinq minutes en position assise</a:t>
            </a:r>
          </a:p>
          <a:p>
            <a:pPr eaLnBrk="1" hangingPunct="1">
              <a:defRPr/>
            </a:pPr>
            <a:r>
              <a:rPr lang="en-US" smtClean="0"/>
              <a:t>Dos supporté</a:t>
            </a:r>
          </a:p>
          <a:p>
            <a:pPr eaLnBrk="1" hangingPunct="1">
              <a:defRPr/>
            </a:pPr>
            <a:r>
              <a:rPr lang="en-US" smtClean="0"/>
              <a:t>Bras soutenu à la hauteur du coeur</a:t>
            </a:r>
          </a:p>
          <a:p>
            <a:pPr eaLnBrk="1" hangingPunct="1">
              <a:defRPr/>
            </a:pPr>
            <a:r>
              <a:rPr lang="en-US" smtClean="0"/>
              <a:t>Pieds à plat sur le sol </a:t>
            </a:r>
          </a:p>
          <a:p>
            <a:pPr eaLnBrk="1" hangingPunct="1">
              <a:defRPr/>
            </a:pPr>
            <a:r>
              <a:rPr lang="en-US" smtClean="0"/>
              <a:t>Bras dont la PA est la plus élevée est utilisé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46</a:t>
            </a:fld>
            <a:endParaRPr lang="fr-CA"/>
          </a:p>
        </p:txBody>
      </p:sp>
      <p:sp>
        <p:nvSpPr>
          <p:cNvPr id="28677" name="Rectangle 3"/>
          <p:cNvSpPr>
            <a:spLocks/>
          </p:cNvSpPr>
          <p:nvPr/>
        </p:nvSpPr>
        <p:spPr bwMode="auto">
          <a:xfrm>
            <a:off x="4714875" y="6165850"/>
            <a:ext cx="38989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</a:rPr>
              <a:t>(Asmar et Zanchetti, 2000; O’Brien, 2005).</a:t>
            </a:r>
          </a:p>
        </p:txBody>
      </p:sp>
    </p:spTree>
  </p:cSld>
  <p:clrMapOvr>
    <a:masterClrMapping/>
  </p:clrMapOvr>
  <p:transition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5" y="293688"/>
            <a:ext cx="4191000" cy="6269037"/>
          </a:xfrm>
          <a:prstGeom prst="rect">
            <a:avLst/>
          </a:prstGeom>
          <a:noFill/>
          <a:ln w="12700">
            <a:solidFill>
              <a:srgbClr val="060D66"/>
            </a:solidFill>
            <a:miter lim="800000"/>
            <a:headEnd/>
            <a:tailEnd/>
          </a:ln>
          <a:effectLst>
            <a:outerShdw dist="88899" dir="2700000" algn="ctr" rotWithShape="0">
              <a:srgbClr val="808080">
                <a:alpha val="75000"/>
              </a:srgbClr>
            </a:out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47</a:t>
            </a:fld>
            <a:endParaRPr lang="fr-CA"/>
          </a:p>
        </p:txBody>
      </p:sp>
    </p:spTree>
  </p:cSld>
  <p:clrMapOvr>
    <a:masterClrMapping/>
  </p:clrMapOvr>
  <p:transition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476250"/>
            <a:ext cx="4138613" cy="5851525"/>
          </a:xfr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4E66-285E-4710-877B-62F5DD579277}" type="slidenum">
              <a:rPr lang="fr-CA" smtClean="0"/>
              <a:pPr/>
              <a:t>48</a:t>
            </a:fld>
            <a:endParaRPr lang="fr-CA"/>
          </a:p>
        </p:txBody>
      </p:sp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1169"/>
            <a:ext cx="3657600" cy="5486400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4E66-285E-4710-877B-62F5DD579277}" type="slidenum">
              <a:rPr lang="fr-CA" smtClean="0"/>
              <a:pPr/>
              <a:t>49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670275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4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202" y="0"/>
            <a:ext cx="8275320" cy="1483043"/>
          </a:xfrm>
        </p:spPr>
        <p:txBody>
          <a:bodyPr/>
          <a:lstStyle/>
          <a:p>
            <a:pPr eaLnBrk="1" hangingPunct="1"/>
            <a:r>
              <a:rPr lang="en-US" altLang="fr-FR" sz="2700">
                <a:latin typeface="Calibri Bold" charset="0"/>
                <a:cs typeface="Calibri Bold" charset="0"/>
                <a:sym typeface="Calibri Bold" charset="0"/>
              </a:rPr>
              <a:t>Critères pour le diagnostic d’HTA – Algorithme</a:t>
            </a:r>
            <a:r>
              <a:rPr lang="en-US" altLang="fr-FR" sz="2700"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rPr>
              <a:t/>
            </a:r>
            <a:br>
              <a:rPr lang="en-US" altLang="fr-FR" sz="2700"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rPr>
            </a:br>
            <a:r>
              <a:rPr lang="en-US" altLang="fr-FR" sz="2700"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rPr>
              <a:t/>
            </a:r>
            <a:br>
              <a:rPr lang="en-US" altLang="fr-FR" sz="2700"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rPr>
            </a:br>
            <a:endParaRPr lang="en-US" altLang="fr-FR" sz="2700">
              <a:latin typeface="Calibri Bold" charset="0"/>
              <a:ea typeface="ヒラギノ角ゴ ProN W6" charset="0"/>
              <a:cs typeface="ヒラギノ角ゴ ProN W6" charset="0"/>
              <a:sym typeface="Calibri Bold" charset="0"/>
            </a:endParaRPr>
          </a:p>
        </p:txBody>
      </p:sp>
      <p:sp>
        <p:nvSpPr>
          <p:cNvPr id="5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B963C-60E1-44D3-AC48-BAC0315DB6F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1923" name="Line 1"/>
          <p:cNvSpPr>
            <a:spLocks noChangeShapeType="1"/>
          </p:cNvSpPr>
          <p:nvPr/>
        </p:nvSpPr>
        <p:spPr bwMode="auto">
          <a:xfrm>
            <a:off x="6587967" y="4503420"/>
            <a:ext cx="0" cy="21717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81924" name="Line 2"/>
          <p:cNvSpPr>
            <a:spLocks noChangeShapeType="1"/>
          </p:cNvSpPr>
          <p:nvPr/>
        </p:nvSpPr>
        <p:spPr bwMode="auto">
          <a:xfrm>
            <a:off x="7883843" y="4503420"/>
            <a:ext cx="0" cy="21717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81925" name="AutoShape 3"/>
          <p:cNvSpPr>
            <a:spLocks/>
          </p:cNvSpPr>
          <p:nvPr/>
        </p:nvSpPr>
        <p:spPr bwMode="auto">
          <a:xfrm rot="5400000">
            <a:off x="5254943" y="5986463"/>
            <a:ext cx="217170" cy="142875"/>
          </a:xfrm>
          <a:prstGeom prst="rightArrow">
            <a:avLst>
              <a:gd name="adj1" fmla="val 50000"/>
              <a:gd name="adj2" fmla="val 45185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26" name="AutoShape 4"/>
          <p:cNvSpPr>
            <a:spLocks/>
          </p:cNvSpPr>
          <p:nvPr/>
        </p:nvSpPr>
        <p:spPr bwMode="auto">
          <a:xfrm rot="16200000" flipH="1">
            <a:off x="4316969" y="1232298"/>
            <a:ext cx="217170" cy="144303"/>
          </a:xfrm>
          <a:prstGeom prst="rightArrow">
            <a:avLst>
              <a:gd name="adj1" fmla="val 50000"/>
              <a:gd name="adj2" fmla="val 44703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27" name="Line 5"/>
          <p:cNvSpPr>
            <a:spLocks noChangeShapeType="1"/>
          </p:cNvSpPr>
          <p:nvPr/>
        </p:nvSpPr>
        <p:spPr bwMode="auto">
          <a:xfrm>
            <a:off x="4572000" y="4004787"/>
            <a:ext cx="0" cy="21717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81928" name="AutoShape 6"/>
          <p:cNvSpPr>
            <a:spLocks/>
          </p:cNvSpPr>
          <p:nvPr/>
        </p:nvSpPr>
        <p:spPr bwMode="auto">
          <a:xfrm rot="5400000">
            <a:off x="4354116" y="3282553"/>
            <a:ext cx="144304" cy="145733"/>
          </a:xfrm>
          <a:prstGeom prst="rightArrow">
            <a:avLst>
              <a:gd name="adj1" fmla="val 50000"/>
              <a:gd name="adj2" fmla="val 44838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29" name="Line 7"/>
          <p:cNvSpPr>
            <a:spLocks noChangeShapeType="1"/>
          </p:cNvSpPr>
          <p:nvPr/>
        </p:nvSpPr>
        <p:spPr bwMode="auto">
          <a:xfrm flipH="1">
            <a:off x="1723073" y="4080510"/>
            <a:ext cx="2740343" cy="21717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81930" name="Line 8"/>
          <p:cNvSpPr>
            <a:spLocks noChangeShapeType="1"/>
          </p:cNvSpPr>
          <p:nvPr/>
        </p:nvSpPr>
        <p:spPr bwMode="auto">
          <a:xfrm>
            <a:off x="4930617" y="4080510"/>
            <a:ext cx="2486025" cy="21717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81931" name="Line 9"/>
          <p:cNvSpPr>
            <a:spLocks noChangeShapeType="1"/>
          </p:cNvSpPr>
          <p:nvPr/>
        </p:nvSpPr>
        <p:spPr bwMode="auto">
          <a:xfrm>
            <a:off x="1834515" y="4436269"/>
            <a:ext cx="0" cy="21717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81932" name="Line 10"/>
          <p:cNvSpPr>
            <a:spLocks noChangeShapeType="1"/>
          </p:cNvSpPr>
          <p:nvPr/>
        </p:nvSpPr>
        <p:spPr bwMode="auto">
          <a:xfrm>
            <a:off x="3850482" y="4503420"/>
            <a:ext cx="0" cy="21717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81933" name="Line 11"/>
          <p:cNvSpPr>
            <a:spLocks noChangeShapeType="1"/>
          </p:cNvSpPr>
          <p:nvPr/>
        </p:nvSpPr>
        <p:spPr bwMode="auto">
          <a:xfrm>
            <a:off x="5223510" y="4503420"/>
            <a:ext cx="0" cy="21717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81935" name="Rectangle 13"/>
          <p:cNvSpPr>
            <a:spLocks/>
          </p:cNvSpPr>
          <p:nvPr/>
        </p:nvSpPr>
        <p:spPr bwMode="auto">
          <a:xfrm>
            <a:off x="610077" y="1411605"/>
            <a:ext cx="4622006" cy="504349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HTA – 1</a:t>
            </a:r>
            <a:r>
              <a:rPr lang="en-US" altLang="fr-FR" sz="1300" baseline="300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ère</a:t>
            </a:r>
            <a:r>
              <a:rPr lang="en-US" altLang="fr-FR" sz="13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 visite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latin typeface="Calibri Bold" charset="0"/>
                <a:cs typeface="Calibri Bold" charset="0"/>
                <a:sym typeface="Calibri Bold" charset="0"/>
              </a:rPr>
              <a:t>Mesure de la PA – Antécédents et examen 		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</a:p>
        </p:txBody>
      </p:sp>
      <p:sp>
        <p:nvSpPr>
          <p:cNvPr id="81936" name="Rectangle 14"/>
          <p:cNvSpPr>
            <a:spLocks/>
          </p:cNvSpPr>
          <p:nvPr/>
        </p:nvSpPr>
        <p:spPr bwMode="auto">
          <a:xfrm>
            <a:off x="610077" y="2354580"/>
            <a:ext cx="4334828" cy="93440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HTA – 2</a:t>
            </a:r>
            <a:r>
              <a:rPr lang="en-US" altLang="fr-FR" sz="1300" baseline="300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e</a:t>
            </a:r>
            <a:r>
              <a:rPr lang="en-US" altLang="fr-FR" sz="13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 visite </a:t>
            </a:r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– </a:t>
            </a:r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Moins d’un mois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latin typeface="Calibri" pitchFamily="34" charset="0"/>
                <a:cs typeface="Calibri" pitchFamily="34" charset="0"/>
                <a:sym typeface="Calibri" pitchFamily="34" charset="0"/>
              </a:rPr>
              <a:t>Mesure de la PA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latin typeface="Calibri" pitchFamily="34" charset="0"/>
                <a:cs typeface="Calibri" pitchFamily="34" charset="0"/>
                <a:sym typeface="Calibri" pitchFamily="34" charset="0"/>
              </a:rPr>
              <a:t>PA  ≥ 140/90 mm Hg et lésions d’organes cibles ou diabète ou néphropathie ou PA ≥ 180/110 mm Hg ?</a:t>
            </a:r>
          </a:p>
        </p:txBody>
      </p:sp>
      <p:sp>
        <p:nvSpPr>
          <p:cNvPr id="81937" name="Rectangle 15"/>
          <p:cNvSpPr>
            <a:spLocks/>
          </p:cNvSpPr>
          <p:nvPr/>
        </p:nvSpPr>
        <p:spPr bwMode="auto">
          <a:xfrm>
            <a:off x="538639" y="3863340"/>
            <a:ext cx="8006715" cy="28860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fr-FR" sz="1300">
                <a:latin typeface="Calibri Bold" charset="0"/>
                <a:cs typeface="Calibri Bold" charset="0"/>
                <a:sym typeface="Calibri Bold" charset="0"/>
              </a:rPr>
              <a:t>PA: 140 – 179 / 90 - 109</a:t>
            </a:r>
          </a:p>
        </p:txBody>
      </p:sp>
      <p:sp>
        <p:nvSpPr>
          <p:cNvPr id="81938" name="Rectangle 16"/>
          <p:cNvSpPr>
            <a:spLocks/>
          </p:cNvSpPr>
          <p:nvPr/>
        </p:nvSpPr>
        <p:spPr bwMode="auto">
          <a:xfrm>
            <a:off x="394335" y="4297680"/>
            <a:ext cx="2668905" cy="287179"/>
          </a:xfrm>
          <a:prstGeom prst="rect">
            <a:avLst/>
          </a:prstGeom>
          <a:solidFill>
            <a:srgbClr val="75E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Mesure de la PA en clinique</a:t>
            </a:r>
          </a:p>
        </p:txBody>
      </p:sp>
      <p:sp>
        <p:nvSpPr>
          <p:cNvPr id="81939" name="Rectangle 17"/>
          <p:cNvSpPr>
            <a:spLocks/>
          </p:cNvSpPr>
          <p:nvPr/>
        </p:nvSpPr>
        <p:spPr bwMode="auto">
          <a:xfrm>
            <a:off x="3131820" y="4297680"/>
            <a:ext cx="2964657" cy="287179"/>
          </a:xfrm>
          <a:prstGeom prst="rect">
            <a:avLst/>
          </a:prstGeom>
          <a:solidFill>
            <a:srgbClr val="75E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Monitorage ambulatoire de la PA</a:t>
            </a:r>
          </a:p>
        </p:txBody>
      </p:sp>
      <p:sp>
        <p:nvSpPr>
          <p:cNvPr id="81940" name="Rectangle 18"/>
          <p:cNvSpPr>
            <a:spLocks/>
          </p:cNvSpPr>
          <p:nvPr/>
        </p:nvSpPr>
        <p:spPr bwMode="auto">
          <a:xfrm>
            <a:off x="6155055" y="4297680"/>
            <a:ext cx="2533174" cy="287179"/>
          </a:xfrm>
          <a:prstGeom prst="rect">
            <a:avLst/>
          </a:prstGeom>
          <a:solidFill>
            <a:srgbClr val="75E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Mesure de la PA à domicile  </a:t>
            </a:r>
          </a:p>
        </p:txBody>
      </p:sp>
      <p:sp>
        <p:nvSpPr>
          <p:cNvPr id="81941" name="Rectangle 19"/>
          <p:cNvSpPr>
            <a:spLocks/>
          </p:cNvSpPr>
          <p:nvPr/>
        </p:nvSpPr>
        <p:spPr bwMode="auto">
          <a:xfrm>
            <a:off x="394335" y="4720590"/>
            <a:ext cx="2894648" cy="935832"/>
          </a:xfrm>
          <a:prstGeom prst="rect">
            <a:avLst/>
          </a:prstGeom>
          <a:solidFill>
            <a:srgbClr val="75E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HTA - 3</a:t>
            </a:r>
            <a:r>
              <a:rPr lang="en-US" altLang="fr-FR" sz="1300" baseline="300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e</a:t>
            </a:r>
            <a:r>
              <a:rPr lang="en-US" altLang="fr-FR" sz="13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 visite 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PAS ≥ 160 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ou PAD ≥ 100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&lt; 160 / 100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ts val="630"/>
              </a:spcBef>
            </a:pPr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</a:p>
        </p:txBody>
      </p:sp>
      <p:sp>
        <p:nvSpPr>
          <p:cNvPr id="81942" name="Rectangle 20"/>
          <p:cNvSpPr>
            <a:spLocks/>
          </p:cNvSpPr>
          <p:nvPr/>
        </p:nvSpPr>
        <p:spPr bwMode="auto">
          <a:xfrm>
            <a:off x="394335" y="5660708"/>
            <a:ext cx="2894648" cy="1007269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HTA – 4 et 5 </a:t>
            </a:r>
            <a:r>
              <a:rPr lang="en-US" altLang="fr-FR" sz="1300" baseline="300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e</a:t>
            </a:r>
            <a:r>
              <a:rPr lang="en-US" altLang="fr-FR" sz="13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 visite 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PAS ≥  140 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ou PAD ≥ 90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&lt; 140 / 90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ts val="630"/>
              </a:spcBef>
            </a:pPr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</a:p>
        </p:txBody>
      </p:sp>
      <p:sp>
        <p:nvSpPr>
          <p:cNvPr id="81943" name="Rectangle 21"/>
          <p:cNvSpPr>
            <a:spLocks/>
          </p:cNvSpPr>
          <p:nvPr/>
        </p:nvSpPr>
        <p:spPr bwMode="auto">
          <a:xfrm>
            <a:off x="3347562" y="4720590"/>
            <a:ext cx="1235868" cy="1295877"/>
          </a:xfrm>
          <a:prstGeom prst="rect">
            <a:avLst/>
          </a:prstGeom>
          <a:solidFill>
            <a:srgbClr val="75E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PA DIURNE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&lt; 135/85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et 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sur 24H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&lt; 130/80</a:t>
            </a:r>
          </a:p>
        </p:txBody>
      </p:sp>
      <p:sp>
        <p:nvSpPr>
          <p:cNvPr id="81944" name="Rectangle 22"/>
          <p:cNvSpPr>
            <a:spLocks/>
          </p:cNvSpPr>
          <p:nvPr/>
        </p:nvSpPr>
        <p:spPr bwMode="auto">
          <a:xfrm>
            <a:off x="4716304" y="4652010"/>
            <a:ext cx="1303020" cy="1368743"/>
          </a:xfrm>
          <a:prstGeom prst="rect">
            <a:avLst/>
          </a:prstGeom>
          <a:solidFill>
            <a:srgbClr val="75E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PA DIURNE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PAS ≥ 135 ou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PAD ≥85 ou </a:t>
            </a:r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sur 24H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PAS ≥ 130 ou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PAD ≥ 80</a:t>
            </a:r>
          </a:p>
        </p:txBody>
      </p:sp>
      <p:sp>
        <p:nvSpPr>
          <p:cNvPr id="81945" name="Rectangle 23"/>
          <p:cNvSpPr>
            <a:spLocks/>
          </p:cNvSpPr>
          <p:nvPr/>
        </p:nvSpPr>
        <p:spPr bwMode="auto">
          <a:xfrm>
            <a:off x="6300788" y="4720590"/>
            <a:ext cx="948690" cy="360045"/>
          </a:xfrm>
          <a:prstGeom prst="rect">
            <a:avLst/>
          </a:prstGeom>
          <a:solidFill>
            <a:srgbClr val="75E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&lt; 135/85</a:t>
            </a:r>
          </a:p>
        </p:txBody>
      </p:sp>
      <p:sp>
        <p:nvSpPr>
          <p:cNvPr id="81946" name="Rectangle 24"/>
          <p:cNvSpPr>
            <a:spLocks/>
          </p:cNvSpPr>
          <p:nvPr/>
        </p:nvSpPr>
        <p:spPr bwMode="auto">
          <a:xfrm>
            <a:off x="7379495" y="4720590"/>
            <a:ext cx="1070133" cy="360045"/>
          </a:xfrm>
          <a:prstGeom prst="rect">
            <a:avLst/>
          </a:prstGeom>
          <a:solidFill>
            <a:srgbClr val="75E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≥ 135/ 85</a:t>
            </a:r>
          </a:p>
        </p:txBody>
      </p:sp>
      <p:sp>
        <p:nvSpPr>
          <p:cNvPr id="81947" name="Rectangle 25"/>
          <p:cNvSpPr>
            <a:spLocks/>
          </p:cNvSpPr>
          <p:nvPr/>
        </p:nvSpPr>
        <p:spPr bwMode="auto">
          <a:xfrm>
            <a:off x="5939314" y="6165057"/>
            <a:ext cx="321183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Source : Cloutier &amp; Poirier, Prise en charge systématisée des personnes atteintes d’hypertension artérielle, p.17. 2011</a:t>
            </a:r>
          </a:p>
        </p:txBody>
      </p:sp>
      <p:sp>
        <p:nvSpPr>
          <p:cNvPr id="81948" name="Rectangle 26"/>
          <p:cNvSpPr>
            <a:spLocks/>
          </p:cNvSpPr>
          <p:nvPr/>
        </p:nvSpPr>
        <p:spPr bwMode="auto">
          <a:xfrm>
            <a:off x="1187292" y="691515"/>
            <a:ext cx="4044791" cy="575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Mesure élevée de la PA hors clinique OU 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Mesure aléatoire élevée de la PA  en clinique</a:t>
            </a:r>
          </a:p>
        </p:txBody>
      </p:sp>
      <p:sp>
        <p:nvSpPr>
          <p:cNvPr id="81949" name="Rectangle 27"/>
          <p:cNvSpPr>
            <a:spLocks/>
          </p:cNvSpPr>
          <p:nvPr/>
        </p:nvSpPr>
        <p:spPr bwMode="auto">
          <a:xfrm>
            <a:off x="610077" y="1915954"/>
            <a:ext cx="7863840" cy="2886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Demande d’examens de diagnostic fait à la 1</a:t>
            </a:r>
            <a:r>
              <a:rPr lang="en-US" altLang="fr-FR" sz="1300" baseline="300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ère</a:t>
            </a:r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ou 2</a:t>
            </a:r>
            <a:r>
              <a:rPr lang="en-US" altLang="fr-FR" sz="1300" baseline="300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</a:t>
            </a:r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visite</a:t>
            </a:r>
          </a:p>
        </p:txBody>
      </p:sp>
      <p:sp>
        <p:nvSpPr>
          <p:cNvPr id="81950" name="Rectangle 28"/>
          <p:cNvSpPr>
            <a:spLocks/>
          </p:cNvSpPr>
          <p:nvPr/>
        </p:nvSpPr>
        <p:spPr bwMode="auto">
          <a:xfrm>
            <a:off x="6300788" y="2777490"/>
            <a:ext cx="2100263" cy="36004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latin typeface="Calibri Bold" charset="0"/>
                <a:cs typeface="Calibri Bold" charset="0"/>
                <a:sym typeface="Calibri Bold" charset="0"/>
              </a:rPr>
              <a:t>DIAGNOSTIC D’HTA</a:t>
            </a:r>
          </a:p>
        </p:txBody>
      </p:sp>
      <p:sp>
        <p:nvSpPr>
          <p:cNvPr id="81951" name="Rectangle 29"/>
          <p:cNvSpPr>
            <a:spLocks/>
          </p:cNvSpPr>
          <p:nvPr/>
        </p:nvSpPr>
        <p:spPr bwMode="auto">
          <a:xfrm>
            <a:off x="5470684" y="2777490"/>
            <a:ext cx="1097280" cy="26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OUI</a:t>
            </a:r>
          </a:p>
        </p:txBody>
      </p:sp>
      <p:sp>
        <p:nvSpPr>
          <p:cNvPr id="81952" name="Rectangle 30"/>
          <p:cNvSpPr>
            <a:spLocks/>
          </p:cNvSpPr>
          <p:nvPr/>
        </p:nvSpPr>
        <p:spPr bwMode="auto">
          <a:xfrm>
            <a:off x="4050507" y="3429000"/>
            <a:ext cx="1314450" cy="26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fr-FR" sz="1300" dirty="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NON</a:t>
            </a:r>
          </a:p>
        </p:txBody>
      </p:sp>
      <p:sp>
        <p:nvSpPr>
          <p:cNvPr id="81953" name="Rectangle 31"/>
          <p:cNvSpPr>
            <a:spLocks/>
          </p:cNvSpPr>
          <p:nvPr/>
        </p:nvSpPr>
        <p:spPr bwMode="auto">
          <a:xfrm>
            <a:off x="3418999" y="6165057"/>
            <a:ext cx="1164431" cy="502920"/>
          </a:xfrm>
          <a:prstGeom prst="rect">
            <a:avLst/>
          </a:prstGeom>
          <a:solidFill>
            <a:srgbClr val="10A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CONTINUER LE SUIVI</a:t>
            </a:r>
          </a:p>
        </p:txBody>
      </p:sp>
      <p:sp>
        <p:nvSpPr>
          <p:cNvPr id="81954" name="Rectangle 32"/>
          <p:cNvSpPr>
            <a:spLocks/>
          </p:cNvSpPr>
          <p:nvPr/>
        </p:nvSpPr>
        <p:spPr bwMode="auto">
          <a:xfrm>
            <a:off x="1978819" y="5229225"/>
            <a:ext cx="1451610" cy="3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MAPA ou mesure à domicile</a:t>
            </a:r>
          </a:p>
        </p:txBody>
      </p:sp>
      <p:sp>
        <p:nvSpPr>
          <p:cNvPr id="81955" name="Rectangle 33"/>
          <p:cNvSpPr>
            <a:spLocks/>
          </p:cNvSpPr>
          <p:nvPr/>
        </p:nvSpPr>
        <p:spPr bwMode="auto">
          <a:xfrm>
            <a:off x="2050257" y="4796314"/>
            <a:ext cx="1238726" cy="4343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DIAGNOSTIC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D’HTA</a:t>
            </a:r>
          </a:p>
        </p:txBody>
      </p:sp>
      <p:sp>
        <p:nvSpPr>
          <p:cNvPr id="81956" name="AutoShape 34"/>
          <p:cNvSpPr>
            <a:spLocks/>
          </p:cNvSpPr>
          <p:nvPr/>
        </p:nvSpPr>
        <p:spPr bwMode="auto">
          <a:xfrm>
            <a:off x="5147787" y="2777490"/>
            <a:ext cx="217170" cy="217170"/>
          </a:xfrm>
          <a:prstGeom prst="rightArrow">
            <a:avLst>
              <a:gd name="adj1" fmla="val 50000"/>
              <a:gd name="adj2" fmla="val 44903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57" name="AutoShape 35"/>
          <p:cNvSpPr>
            <a:spLocks/>
          </p:cNvSpPr>
          <p:nvPr/>
        </p:nvSpPr>
        <p:spPr bwMode="auto">
          <a:xfrm>
            <a:off x="1618774" y="5373529"/>
            <a:ext cx="288608" cy="142875"/>
          </a:xfrm>
          <a:prstGeom prst="rightArrow">
            <a:avLst>
              <a:gd name="adj1" fmla="val 50000"/>
              <a:gd name="adj2" fmla="val 45459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58" name="AutoShape 36"/>
          <p:cNvSpPr>
            <a:spLocks/>
          </p:cNvSpPr>
          <p:nvPr/>
        </p:nvSpPr>
        <p:spPr bwMode="auto">
          <a:xfrm rot="5400000">
            <a:off x="3994785" y="6020753"/>
            <a:ext cx="144304" cy="144304"/>
          </a:xfrm>
          <a:prstGeom prst="rightArrow">
            <a:avLst>
              <a:gd name="adj1" fmla="val 50000"/>
              <a:gd name="adj2" fmla="val 44912"/>
            </a:avLst>
          </a:prstGeom>
          <a:solidFill>
            <a:srgbClr val="10A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59" name="Rectangle 37"/>
          <p:cNvSpPr>
            <a:spLocks/>
          </p:cNvSpPr>
          <p:nvPr/>
        </p:nvSpPr>
        <p:spPr bwMode="auto">
          <a:xfrm>
            <a:off x="2123123" y="5805012"/>
            <a:ext cx="116586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DIAGNOSTIC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D’HTA</a:t>
            </a:r>
          </a:p>
        </p:txBody>
      </p:sp>
      <p:sp>
        <p:nvSpPr>
          <p:cNvPr id="81960" name="Rectangle 38"/>
          <p:cNvSpPr>
            <a:spLocks/>
          </p:cNvSpPr>
          <p:nvPr/>
        </p:nvSpPr>
        <p:spPr bwMode="auto">
          <a:xfrm>
            <a:off x="2123123" y="6236494"/>
            <a:ext cx="1165860" cy="434340"/>
          </a:xfrm>
          <a:prstGeom prst="rect">
            <a:avLst/>
          </a:prstGeom>
          <a:solidFill>
            <a:srgbClr val="10A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CONTINUER LE SUIVI</a:t>
            </a:r>
          </a:p>
        </p:txBody>
      </p:sp>
      <p:sp>
        <p:nvSpPr>
          <p:cNvPr id="81961" name="AutoShape 39"/>
          <p:cNvSpPr>
            <a:spLocks/>
          </p:cNvSpPr>
          <p:nvPr/>
        </p:nvSpPr>
        <p:spPr bwMode="auto">
          <a:xfrm>
            <a:off x="5863590" y="2777490"/>
            <a:ext cx="217170" cy="217170"/>
          </a:xfrm>
          <a:prstGeom prst="rightArrow">
            <a:avLst>
              <a:gd name="adj1" fmla="val 50000"/>
              <a:gd name="adj2" fmla="val 45069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62" name="Rectangle 40"/>
          <p:cNvSpPr>
            <a:spLocks/>
          </p:cNvSpPr>
          <p:nvPr/>
        </p:nvSpPr>
        <p:spPr bwMode="auto">
          <a:xfrm>
            <a:off x="6155055" y="5589270"/>
            <a:ext cx="1164432" cy="502920"/>
          </a:xfrm>
          <a:prstGeom prst="rect">
            <a:avLst/>
          </a:prstGeom>
          <a:solidFill>
            <a:srgbClr val="10A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CONTINUER LE SUIVI</a:t>
            </a:r>
          </a:p>
        </p:txBody>
      </p:sp>
      <p:sp>
        <p:nvSpPr>
          <p:cNvPr id="81963" name="AutoShape 41"/>
          <p:cNvSpPr>
            <a:spLocks/>
          </p:cNvSpPr>
          <p:nvPr/>
        </p:nvSpPr>
        <p:spPr bwMode="auto">
          <a:xfrm rot="5400000">
            <a:off x="6514386" y="5227082"/>
            <a:ext cx="504349" cy="217170"/>
          </a:xfrm>
          <a:prstGeom prst="rightArrow">
            <a:avLst>
              <a:gd name="adj1" fmla="val 50000"/>
              <a:gd name="adj2" fmla="val 45017"/>
            </a:avLst>
          </a:prstGeom>
          <a:solidFill>
            <a:srgbClr val="10A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64" name="AutoShape 42"/>
          <p:cNvSpPr>
            <a:spLocks/>
          </p:cNvSpPr>
          <p:nvPr/>
        </p:nvSpPr>
        <p:spPr bwMode="auto">
          <a:xfrm rot="5400000">
            <a:off x="7595950" y="5227082"/>
            <a:ext cx="504349" cy="217170"/>
          </a:xfrm>
          <a:prstGeom prst="rightArrow">
            <a:avLst>
              <a:gd name="adj1" fmla="val 50000"/>
              <a:gd name="adj2" fmla="val 4457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65" name="Rectangle 43"/>
          <p:cNvSpPr>
            <a:spLocks/>
          </p:cNvSpPr>
          <p:nvPr/>
        </p:nvSpPr>
        <p:spPr bwMode="auto">
          <a:xfrm>
            <a:off x="7379494" y="5589270"/>
            <a:ext cx="1237298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DIAGNOSTIC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D’HTA</a:t>
            </a:r>
          </a:p>
        </p:txBody>
      </p:sp>
      <p:sp>
        <p:nvSpPr>
          <p:cNvPr id="81966" name="Rectangle 44"/>
          <p:cNvSpPr>
            <a:spLocks/>
          </p:cNvSpPr>
          <p:nvPr/>
        </p:nvSpPr>
        <p:spPr bwMode="auto">
          <a:xfrm>
            <a:off x="4789170" y="6165057"/>
            <a:ext cx="1164432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DIAGNOSTIC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D’HTA</a:t>
            </a:r>
          </a:p>
        </p:txBody>
      </p:sp>
      <p:sp>
        <p:nvSpPr>
          <p:cNvPr id="81967" name="AutoShape 45"/>
          <p:cNvSpPr>
            <a:spLocks/>
          </p:cNvSpPr>
          <p:nvPr/>
        </p:nvSpPr>
        <p:spPr bwMode="auto">
          <a:xfrm rot="16200000" flipH="1">
            <a:off x="4354831" y="2204562"/>
            <a:ext cx="144303" cy="144304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68" name="Rectangle 46"/>
          <p:cNvSpPr>
            <a:spLocks/>
          </p:cNvSpPr>
          <p:nvPr/>
        </p:nvSpPr>
        <p:spPr bwMode="auto">
          <a:xfrm>
            <a:off x="5223510" y="1557338"/>
            <a:ext cx="3251835" cy="2871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altLang="fr-FR" sz="1300">
                <a:solidFill>
                  <a:srgbClr val="FF6600"/>
                </a:solidFill>
                <a:latin typeface="Calibri Bold" charset="0"/>
                <a:cs typeface="Calibri Bold" charset="0"/>
                <a:sym typeface="Calibri Bold" charset="0"/>
              </a:rPr>
              <a:t>URGENCE HYPERTENSIVE *</a:t>
            </a:r>
          </a:p>
        </p:txBody>
      </p:sp>
      <p:sp>
        <p:nvSpPr>
          <p:cNvPr id="81969" name="AutoShape 47"/>
          <p:cNvSpPr>
            <a:spLocks/>
          </p:cNvSpPr>
          <p:nvPr/>
        </p:nvSpPr>
        <p:spPr bwMode="auto">
          <a:xfrm>
            <a:off x="5223510" y="1628775"/>
            <a:ext cx="288608" cy="144304"/>
          </a:xfrm>
          <a:prstGeom prst="rightArrow">
            <a:avLst>
              <a:gd name="adj1" fmla="val 50000"/>
              <a:gd name="adj2" fmla="val 44917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70" name="AutoShape 48"/>
          <p:cNvSpPr>
            <a:spLocks/>
          </p:cNvSpPr>
          <p:nvPr/>
        </p:nvSpPr>
        <p:spPr bwMode="auto">
          <a:xfrm rot="5400000">
            <a:off x="4354831" y="3716179"/>
            <a:ext cx="144303" cy="144304"/>
          </a:xfrm>
          <a:prstGeom prst="rightArrow">
            <a:avLst>
              <a:gd name="adj1" fmla="val 50000"/>
              <a:gd name="adj2" fmla="val 45505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71" name="AutoShape 49"/>
          <p:cNvSpPr>
            <a:spLocks/>
          </p:cNvSpPr>
          <p:nvPr/>
        </p:nvSpPr>
        <p:spPr bwMode="auto">
          <a:xfrm rot="16200000" flipH="1">
            <a:off x="1618775" y="5516405"/>
            <a:ext cx="144303" cy="144303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72" name="AutoShape 50"/>
          <p:cNvSpPr>
            <a:spLocks/>
          </p:cNvSpPr>
          <p:nvPr/>
        </p:nvSpPr>
        <p:spPr bwMode="auto">
          <a:xfrm>
            <a:off x="1691640" y="5949315"/>
            <a:ext cx="288608" cy="142875"/>
          </a:xfrm>
          <a:prstGeom prst="rightArrow">
            <a:avLst>
              <a:gd name="adj1" fmla="val 50000"/>
              <a:gd name="adj2" fmla="val 4545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73" name="AutoShape 51"/>
          <p:cNvSpPr>
            <a:spLocks/>
          </p:cNvSpPr>
          <p:nvPr/>
        </p:nvSpPr>
        <p:spPr bwMode="auto">
          <a:xfrm>
            <a:off x="1763078" y="6380798"/>
            <a:ext cx="288608" cy="142875"/>
          </a:xfrm>
          <a:prstGeom prst="rightArrow">
            <a:avLst>
              <a:gd name="adj1" fmla="val 50000"/>
              <a:gd name="adj2" fmla="val 45459"/>
            </a:avLst>
          </a:prstGeom>
          <a:solidFill>
            <a:srgbClr val="10A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74" name="AutoShape 52"/>
          <p:cNvSpPr>
            <a:spLocks/>
          </p:cNvSpPr>
          <p:nvPr/>
        </p:nvSpPr>
        <p:spPr bwMode="auto">
          <a:xfrm rot="5400000">
            <a:off x="7955280" y="2205990"/>
            <a:ext cx="651510" cy="217170"/>
          </a:xfrm>
          <a:prstGeom prst="rightArrow">
            <a:avLst>
              <a:gd name="adj1" fmla="val 50000"/>
              <a:gd name="adj2" fmla="val 4452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01300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8289859" cy="5381637"/>
          </a:xfrm>
          <a:prstGeom prst="rect">
            <a:avLst/>
          </a:prstGeom>
          <a:noFill/>
          <a:ln w="12700">
            <a:noFill/>
            <a:prstDash val="solid"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4E66-285E-4710-877B-62F5DD579277}" type="slidenum">
              <a:rPr lang="fr-CA" smtClean="0"/>
              <a:pPr/>
              <a:t>50</a:t>
            </a:fld>
            <a:endParaRPr lang="fr-CA"/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Rot="1" noChangeArrowheads="1"/>
          </p:cNvSpPr>
          <p:nvPr>
            <p:ph type="title"/>
          </p:nvPr>
        </p:nvSpPr>
        <p:spPr>
          <a:xfrm>
            <a:off x="457200" y="346075"/>
            <a:ext cx="8385175" cy="1228725"/>
          </a:xfrm>
        </p:spPr>
        <p:txBody>
          <a:bodyPr rIns="132080">
            <a:normAutofit fontScale="90000"/>
          </a:bodyPr>
          <a:lstStyle/>
          <a:p>
            <a:pPr eaLnBrk="1" hangingPunct="1">
              <a:defRPr/>
            </a:pPr>
            <a:r>
              <a:rPr lang="en-US" sz="4000" dirty="0" err="1" smtClean="0"/>
              <a:t>Appareils</a:t>
            </a:r>
            <a:r>
              <a:rPr lang="en-US" sz="4000" dirty="0" smtClean="0"/>
              <a:t> </a:t>
            </a:r>
            <a:r>
              <a:rPr lang="en-US" sz="4000" dirty="0" err="1" smtClean="0"/>
              <a:t>validés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www.hypertension.qc.ca</a:t>
            </a:r>
          </a:p>
        </p:txBody>
      </p:sp>
      <p:sp>
        <p:nvSpPr>
          <p:cNvPr id="76802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971550" y="1844675"/>
            <a:ext cx="7848600" cy="5013325"/>
          </a:xfrm>
        </p:spPr>
        <p:txBody>
          <a:bodyPr rIns="132080"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100" b="1" dirty="0" err="1" smtClean="0"/>
              <a:t>Appareils</a:t>
            </a:r>
            <a:r>
              <a:rPr lang="en-US" sz="2100" b="1" dirty="0" smtClean="0"/>
              <a:t> de marque A&amp;D® </a:t>
            </a:r>
            <a:r>
              <a:rPr lang="en-US" sz="2100" b="1" dirty="0" err="1" smtClean="0"/>
              <a:t>ou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LifeSource</a:t>
            </a:r>
            <a:r>
              <a:rPr lang="en-US" sz="2100" b="1" dirty="0" smtClean="0"/>
              <a:t>® </a:t>
            </a:r>
            <a:endParaRPr lang="en-US" sz="2100" b="1" dirty="0" smtClean="0">
              <a:ea typeface="ヒラギノ角ゴ ProN W6" pitchFamily="-96" charset="-128"/>
            </a:endParaRPr>
          </a:p>
          <a:p>
            <a:pPr marL="782638" lvl="1" eaLnBrk="1" hangingPunct="1">
              <a:spcBef>
                <a:spcPts val="1200"/>
              </a:spcBef>
              <a:defRPr/>
            </a:pPr>
            <a:r>
              <a:rPr lang="en-US" sz="2100" dirty="0" err="1" smtClean="0"/>
              <a:t>Modèles</a:t>
            </a:r>
            <a:r>
              <a:rPr lang="en-US" sz="2100" dirty="0" smtClean="0"/>
              <a:t> : 705, 767, 767PAC, 767Plus, 774, 774AC, 779, 787, 787AC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100" b="1" dirty="0" err="1" smtClean="0"/>
              <a:t>Appareils</a:t>
            </a:r>
            <a:r>
              <a:rPr lang="en-US" sz="2100" b="1" dirty="0" smtClean="0"/>
              <a:t> de marque Omron® </a:t>
            </a:r>
            <a:r>
              <a:rPr lang="en-US" sz="2100" dirty="0" smtClean="0"/>
              <a:t> </a:t>
            </a:r>
          </a:p>
          <a:p>
            <a:pPr marL="782638" lvl="1" eaLnBrk="1" hangingPunct="1">
              <a:spcBef>
                <a:spcPts val="1200"/>
              </a:spcBef>
              <a:defRPr/>
            </a:pPr>
            <a:r>
              <a:rPr lang="en-US" sz="2100" dirty="0" err="1" smtClean="0"/>
              <a:t>Modèles</a:t>
            </a:r>
            <a:r>
              <a:rPr lang="en-US" sz="2100" dirty="0" smtClean="0"/>
              <a:t> : HEM-705 PC, HEM-711, HEM-741CINT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100" b="1" dirty="0" err="1" smtClean="0"/>
              <a:t>Appareils</a:t>
            </a:r>
            <a:r>
              <a:rPr lang="en-US" sz="2100" b="1" dirty="0" smtClean="0"/>
              <a:t> de marque </a:t>
            </a:r>
            <a:r>
              <a:rPr lang="en-US" sz="2100" b="1" dirty="0" err="1" smtClean="0"/>
              <a:t>Microlife</a:t>
            </a:r>
            <a:r>
              <a:rPr lang="en-US" sz="2100" b="1" dirty="0" smtClean="0"/>
              <a:t>® </a:t>
            </a:r>
            <a:r>
              <a:rPr lang="en-US" sz="2100" b="1" dirty="0" err="1" smtClean="0"/>
              <a:t>ou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Thermor</a:t>
            </a:r>
            <a:r>
              <a:rPr lang="en-US" sz="2100" b="1" dirty="0" smtClean="0"/>
              <a:t>® </a:t>
            </a:r>
            <a:r>
              <a:rPr lang="en-US" sz="2100" dirty="0" smtClean="0"/>
              <a:t>(</a:t>
            </a:r>
            <a:r>
              <a:rPr lang="en-US" sz="2100" dirty="0" err="1" smtClean="0"/>
              <a:t>aussi</a:t>
            </a:r>
            <a:r>
              <a:rPr lang="en-US" sz="2100" dirty="0" smtClean="0"/>
              <a:t> </a:t>
            </a:r>
            <a:r>
              <a:rPr lang="en-US" sz="2100" dirty="0" err="1" smtClean="0"/>
              <a:t>vendus</a:t>
            </a:r>
            <a:r>
              <a:rPr lang="en-US" sz="2100" dirty="0" smtClean="0"/>
              <a:t> sous le nom de </a:t>
            </a:r>
            <a:r>
              <a:rPr lang="en-US" sz="2100" dirty="0" err="1" smtClean="0"/>
              <a:t>diverses</a:t>
            </a:r>
            <a:r>
              <a:rPr lang="en-US" sz="2100" dirty="0" smtClean="0"/>
              <a:t> marques </a:t>
            </a:r>
            <a:r>
              <a:rPr lang="en-US" sz="2100" dirty="0" err="1" smtClean="0"/>
              <a:t>privées</a:t>
            </a:r>
            <a:r>
              <a:rPr lang="en-US" sz="2100" dirty="0" smtClean="0"/>
              <a:t>)</a:t>
            </a:r>
          </a:p>
          <a:p>
            <a:pPr marL="782638" lvl="1" eaLnBrk="1" hangingPunct="1">
              <a:spcBef>
                <a:spcPts val="1200"/>
              </a:spcBef>
              <a:defRPr/>
            </a:pPr>
            <a:r>
              <a:rPr lang="en-US" sz="2100" dirty="0" err="1" smtClean="0"/>
              <a:t>Modèles</a:t>
            </a:r>
            <a:r>
              <a:rPr lang="en-US" sz="2100" dirty="0" smtClean="0"/>
              <a:t> : BP 3BTO-A, BP 3AC1-1, BP 3AC1-1 PC, BP 3AC1-2, BP 3AG1, BP 3BTO-1</a:t>
            </a:r>
          </a:p>
          <a:p>
            <a:pPr marL="782638" lvl="1" eaLnBrk="1" hangingPunct="1">
              <a:spcBef>
                <a:spcPts val="1200"/>
              </a:spcBef>
              <a:defRPr/>
            </a:pPr>
            <a:r>
              <a:rPr lang="en-US" sz="2100" dirty="0" smtClean="0"/>
              <a:t>BP 3BTO-A (2), BP 3BTO-AP, RM 100, BP A100 Plus, BP A 100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51</a:t>
            </a:fld>
            <a:endParaRPr lang="fr-C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708" y="260648"/>
            <a:ext cx="1743075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</p:pic>
    </p:spTree>
  </p:cSld>
  <p:clrMapOvr>
    <a:masterClrMapping/>
  </p:clrMapOvr>
  <p:transition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Rot="1" noChangeArrowheads="1"/>
          </p:cNvSpPr>
          <p:nvPr>
            <p:ph type="title"/>
          </p:nvPr>
        </p:nvSpPr>
        <p:spPr>
          <a:xfrm>
            <a:off x="1908175" y="0"/>
            <a:ext cx="6702425" cy="2041525"/>
          </a:xfrm>
        </p:spPr>
        <p:txBody>
          <a:bodyPr rIns="132080"/>
          <a:lstStyle/>
          <a:p>
            <a:pPr eaLnBrk="1" hangingPunct="1">
              <a:defRPr/>
            </a:pPr>
            <a:r>
              <a:rPr lang="en-US" sz="4000" smtClean="0"/>
              <a:t>Choix de l’appareil</a:t>
            </a:r>
          </a:p>
        </p:txBody>
      </p:sp>
      <p:sp>
        <p:nvSpPr>
          <p:cNvPr id="7782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116013" y="2032000"/>
            <a:ext cx="7543800" cy="4276725"/>
          </a:xfrm>
        </p:spPr>
        <p:txBody>
          <a:bodyPr rIns="132080"/>
          <a:lstStyle/>
          <a:p>
            <a:pPr eaLnBrk="1" hangingPunct="1">
              <a:defRPr/>
            </a:pPr>
            <a:r>
              <a:rPr lang="en-US" dirty="0" err="1" smtClean="0"/>
              <a:t>Gonflement</a:t>
            </a:r>
            <a:r>
              <a:rPr lang="en-US" dirty="0" smtClean="0"/>
              <a:t> </a:t>
            </a:r>
            <a:r>
              <a:rPr lang="en-US" dirty="0" err="1" smtClean="0"/>
              <a:t>automatique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manuel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Avec </a:t>
            </a:r>
            <a:r>
              <a:rPr lang="en-US" dirty="0" err="1" smtClean="0"/>
              <a:t>ou</a:t>
            </a:r>
            <a:r>
              <a:rPr lang="en-US" dirty="0" smtClean="0"/>
              <a:t> sans </a:t>
            </a:r>
            <a:r>
              <a:rPr lang="en-US" dirty="0" err="1" smtClean="0"/>
              <a:t>mémoire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Avec </a:t>
            </a:r>
            <a:r>
              <a:rPr lang="en-US" dirty="0" err="1" smtClean="0"/>
              <a:t>ou</a:t>
            </a:r>
            <a:r>
              <a:rPr lang="en-US" dirty="0" smtClean="0"/>
              <a:t> sans </a:t>
            </a:r>
            <a:r>
              <a:rPr lang="en-US" dirty="0" err="1" smtClean="0"/>
              <a:t>logiciel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Guide </a:t>
            </a:r>
            <a:r>
              <a:rPr lang="en-US" dirty="0" err="1" smtClean="0"/>
              <a:t>d’instructions</a:t>
            </a:r>
            <a:r>
              <a:rPr lang="en-US" dirty="0" smtClean="0"/>
              <a:t> </a:t>
            </a:r>
            <a:r>
              <a:rPr lang="en-US" dirty="0" err="1" smtClean="0"/>
              <a:t>compréhensible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Lisibilité</a:t>
            </a:r>
            <a:r>
              <a:rPr lang="en-US" dirty="0" smtClean="0"/>
              <a:t> des </a:t>
            </a:r>
            <a:r>
              <a:rPr lang="en-US" dirty="0" err="1" smtClean="0"/>
              <a:t>chiffres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l’afficheur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Bouton</a:t>
            </a:r>
            <a:r>
              <a:rPr lang="en-US" dirty="0" smtClean="0"/>
              <a:t> facile à presser</a:t>
            </a:r>
          </a:p>
          <a:p>
            <a:pPr eaLnBrk="1" hangingPunct="1">
              <a:defRPr/>
            </a:pPr>
            <a:r>
              <a:rPr lang="en-US" dirty="0" smtClean="0"/>
              <a:t>Brassard facile à installer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52</a:t>
            </a:fld>
            <a:endParaRPr lang="fr-CA"/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Rot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>
              <a:defRPr/>
            </a:pPr>
            <a:r>
              <a:rPr lang="en-US" sz="4000" smtClean="0"/>
              <a:t>A discuter avec le patient</a:t>
            </a:r>
          </a:p>
        </p:txBody>
      </p:sp>
      <p:sp>
        <p:nvSpPr>
          <p:cNvPr id="79874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838200" y="1905000"/>
            <a:ext cx="8007350" cy="3595688"/>
          </a:xfrm>
        </p:spPr>
        <p:txBody>
          <a:bodyPr rIns="132080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100" smtClean="0"/>
              <a:t>Notion de “bons” et “mauvais” résultats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100" smtClean="0"/>
              <a:t>Mesures isolées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100" smtClean="0"/>
              <a:t>Capacité à réaliser la moyenne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100" smtClean="0"/>
              <a:t>Retrait de la première journée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100" smtClean="0"/>
              <a:t>Omission ou ajout de mesures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100" smtClean="0"/>
              <a:t>Possibilité que la mesure “à la maison” soit faite par ou en présence d’un observateur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53</a:t>
            </a:fld>
            <a:endParaRPr lang="fr-CA"/>
          </a:p>
        </p:txBody>
      </p:sp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3042" y="2214554"/>
            <a:ext cx="6629400" cy="2209800"/>
          </a:xfrm>
        </p:spPr>
        <p:txBody>
          <a:bodyPr/>
          <a:lstStyle/>
          <a:p>
            <a:r>
              <a:rPr lang="en-CA" sz="4400" dirty="0" err="1"/>
              <a:t>Mesure</a:t>
            </a:r>
            <a:r>
              <a:rPr lang="en-CA" sz="4400" dirty="0"/>
              <a:t> </a:t>
            </a:r>
            <a:r>
              <a:rPr lang="en-CA" sz="4400" dirty="0" err="1"/>
              <a:t>ambulatoire</a:t>
            </a:r>
            <a:r>
              <a:rPr lang="en-CA" sz="4400" dirty="0"/>
              <a:t> de la </a:t>
            </a:r>
            <a:r>
              <a:rPr lang="en-CA" sz="4400" dirty="0" err="1"/>
              <a:t>pression</a:t>
            </a:r>
            <a:r>
              <a:rPr lang="en-CA" sz="4400" dirty="0"/>
              <a:t> </a:t>
            </a:r>
            <a:r>
              <a:rPr lang="en-CA" sz="4400" dirty="0" err="1"/>
              <a:t>artérielle</a:t>
            </a:r>
            <a:endParaRPr lang="en-CA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mtClean="0">
                <a:solidFill>
                  <a:schemeClr val="tx1"/>
                </a:solidFill>
              </a:rPr>
              <a:t>Mesure ambulatoire de la pression artérielle (MAPA)</a:t>
            </a:r>
          </a:p>
        </p:txBody>
      </p:sp>
      <p:sp>
        <p:nvSpPr>
          <p:cNvPr id="3789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MAPA peut être initiée après la 2</a:t>
            </a:r>
            <a:r>
              <a:rPr lang="fr-CA" baseline="30000" dirty="0" smtClean="0"/>
              <a:t>e</a:t>
            </a:r>
            <a:r>
              <a:rPr lang="fr-CA" dirty="0" smtClean="0"/>
              <a:t> visite</a:t>
            </a:r>
          </a:p>
          <a:p>
            <a:r>
              <a:rPr lang="fr-CA" dirty="0" smtClean="0"/>
              <a:t>Démontre le comportement de la pression artérielle sur une période de 24 heures</a:t>
            </a:r>
          </a:p>
          <a:p>
            <a:r>
              <a:rPr lang="fr-CA" dirty="0" smtClean="0"/>
              <a:t>Requiert l’utilisation d’un appareil de mesure oscillométrique</a:t>
            </a:r>
          </a:p>
          <a:p>
            <a:pPr lvl="1"/>
            <a:r>
              <a:rPr lang="fr-CA" dirty="0" smtClean="0"/>
              <a:t>Doit être porté 24 heures</a:t>
            </a:r>
          </a:p>
          <a:p>
            <a:pPr lvl="1"/>
            <a:r>
              <a:rPr lang="fr-CA" dirty="0" smtClean="0"/>
              <a:t>Doit être réalisé lors d’une journée qui représente la « routine » du patient</a:t>
            </a:r>
          </a:p>
          <a:p>
            <a:pPr marL="457200" lvl="1" indent="0">
              <a:buNone/>
            </a:pPr>
            <a:endParaRPr lang="fr-CA" dirty="0" smtClean="0"/>
          </a:p>
          <a:p>
            <a:endParaRPr lang="fr-CA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55</a:t>
            </a:fld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Supériorité</a:t>
            </a:r>
            <a:r>
              <a:rPr lang="en-CA" dirty="0" smtClean="0"/>
              <a:t> du MAPA et de la MPAD pour la </a:t>
            </a:r>
            <a:r>
              <a:rPr lang="en-CA" dirty="0" err="1" smtClean="0"/>
              <a:t>prédiction</a:t>
            </a:r>
            <a:r>
              <a:rPr lang="en-CA" dirty="0" smtClean="0"/>
              <a:t> du </a:t>
            </a:r>
            <a:r>
              <a:rPr lang="fr-CA" dirty="0" smtClean="0"/>
              <a:t>risque</a:t>
            </a:r>
            <a:r>
              <a:rPr lang="en-CA" dirty="0" smtClean="0"/>
              <a:t> </a:t>
            </a:r>
            <a:r>
              <a:rPr lang="en-CA" dirty="0" err="1" smtClean="0"/>
              <a:t>cardiovasculaire</a:t>
            </a:r>
            <a:r>
              <a:rPr lang="en-CA" dirty="0" smtClean="0"/>
              <a:t> (&gt;2004)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114800"/>
          </a:xfrm>
        </p:spPr>
        <p:txBody>
          <a:bodyPr>
            <a:noAutofit/>
          </a:bodyPr>
          <a:lstStyle/>
          <a:p>
            <a:r>
              <a:rPr lang="fr-CA" sz="2400" dirty="0" smtClean="0"/>
              <a:t>MAPA vs MPA en clinique (9 études)</a:t>
            </a:r>
            <a:endParaRPr lang="fr-CA" sz="2400" dirty="0"/>
          </a:p>
          <a:p>
            <a:pPr lvl="1"/>
            <a:r>
              <a:rPr lang="en-US" sz="1800" dirty="0" smtClean="0"/>
              <a:t>MAPA </a:t>
            </a:r>
            <a:r>
              <a:rPr lang="en-US" sz="1800" dirty="0" err="1" smtClean="0"/>
              <a:t>est</a:t>
            </a:r>
            <a:r>
              <a:rPr lang="en-US" sz="1800" dirty="0" smtClean="0"/>
              <a:t> </a:t>
            </a:r>
            <a:r>
              <a:rPr lang="en-US" sz="1800" dirty="0" err="1" smtClean="0"/>
              <a:t>supérieur</a:t>
            </a:r>
            <a:r>
              <a:rPr lang="en-US" sz="1800" dirty="0" smtClean="0"/>
              <a:t> (8 </a:t>
            </a:r>
            <a:r>
              <a:rPr lang="en-US" sz="1800" dirty="0" err="1" smtClean="0"/>
              <a:t>études</a:t>
            </a:r>
            <a:r>
              <a:rPr lang="en-US" sz="1800" dirty="0" smtClean="0"/>
              <a:t>)  </a:t>
            </a:r>
          </a:p>
          <a:p>
            <a:pPr lvl="1"/>
            <a:r>
              <a:rPr lang="en-US" sz="1800" dirty="0" smtClean="0"/>
              <a:t>Pas de </a:t>
            </a:r>
            <a:r>
              <a:rPr lang="en-US" sz="1800" dirty="0" err="1" smtClean="0"/>
              <a:t>différence</a:t>
            </a:r>
            <a:r>
              <a:rPr lang="en-US" sz="1800" dirty="0" smtClean="0"/>
              <a:t> (1 </a:t>
            </a:r>
            <a:r>
              <a:rPr lang="en-US" sz="1800" dirty="0" err="1" smtClean="0"/>
              <a:t>étude</a:t>
            </a:r>
            <a:r>
              <a:rPr lang="en-US" sz="1800" dirty="0" smtClean="0"/>
              <a:t>)  </a:t>
            </a:r>
            <a:endParaRPr lang="en-US" sz="1800" dirty="0"/>
          </a:p>
          <a:p>
            <a:endParaRPr lang="fr-CA" sz="2400" dirty="0"/>
          </a:p>
          <a:p>
            <a:r>
              <a:rPr lang="fr-CA" sz="2400" dirty="0" smtClean="0"/>
              <a:t>MPAD vs </a:t>
            </a:r>
            <a:r>
              <a:rPr lang="fr-CA" sz="2400" dirty="0"/>
              <a:t>MPA en clinique (</a:t>
            </a:r>
            <a:r>
              <a:rPr lang="fr-CA" sz="2400" dirty="0" smtClean="0"/>
              <a:t>3 </a:t>
            </a:r>
            <a:r>
              <a:rPr lang="fr-CA" sz="2400" dirty="0"/>
              <a:t>études)</a:t>
            </a:r>
          </a:p>
          <a:p>
            <a:pPr lvl="1"/>
            <a:r>
              <a:rPr lang="en-US" sz="1800" dirty="0" smtClean="0"/>
              <a:t>MPAD </a:t>
            </a:r>
            <a:r>
              <a:rPr lang="en-US" sz="1800" dirty="0" err="1" smtClean="0"/>
              <a:t>est</a:t>
            </a:r>
            <a:r>
              <a:rPr lang="en-US" sz="1800" dirty="0" smtClean="0"/>
              <a:t> </a:t>
            </a:r>
            <a:r>
              <a:rPr lang="en-US" sz="1800" dirty="0" err="1" smtClean="0"/>
              <a:t>supérieure</a:t>
            </a:r>
            <a:r>
              <a:rPr lang="en-US" sz="1800" dirty="0" smtClean="0"/>
              <a:t>(2 </a:t>
            </a:r>
            <a:r>
              <a:rPr lang="en-US" sz="1800" dirty="0" err="1" smtClean="0"/>
              <a:t>études</a:t>
            </a:r>
            <a:r>
              <a:rPr lang="en-US" sz="1800" dirty="0" smtClean="0"/>
              <a:t>) </a:t>
            </a:r>
            <a:endParaRPr lang="en-US" sz="1800" dirty="0"/>
          </a:p>
          <a:p>
            <a:pPr lvl="1"/>
            <a:r>
              <a:rPr lang="en-US" sz="1800" dirty="0" smtClean="0"/>
              <a:t>Pas de </a:t>
            </a:r>
            <a:r>
              <a:rPr lang="en-US" sz="1800" dirty="0" err="1" smtClean="0"/>
              <a:t>différence</a:t>
            </a:r>
            <a:r>
              <a:rPr lang="en-US" sz="1800" dirty="0" smtClean="0"/>
              <a:t> (1 </a:t>
            </a:r>
            <a:r>
              <a:rPr lang="en-US" sz="1800" dirty="0" err="1" smtClean="0"/>
              <a:t>étude</a:t>
            </a:r>
            <a:r>
              <a:rPr lang="en-US" sz="1800" dirty="0" smtClean="0"/>
              <a:t>)  </a:t>
            </a:r>
            <a:endParaRPr lang="en-US" sz="1800" dirty="0"/>
          </a:p>
          <a:p>
            <a:endParaRPr lang="fr-CA" sz="2400" dirty="0"/>
          </a:p>
          <a:p>
            <a:r>
              <a:rPr lang="fr-CA" sz="2400" dirty="0" smtClean="0"/>
              <a:t>MPAD vs MAPA vs </a:t>
            </a:r>
            <a:r>
              <a:rPr lang="fr-CA" sz="2400" dirty="0"/>
              <a:t>CBPM </a:t>
            </a:r>
            <a:r>
              <a:rPr lang="fr-CA" sz="2400" dirty="0" smtClean="0"/>
              <a:t>(2 </a:t>
            </a:r>
            <a:r>
              <a:rPr lang="fr-CA" sz="2400" dirty="0"/>
              <a:t>études)</a:t>
            </a:r>
          </a:p>
          <a:p>
            <a:pPr lvl="1"/>
            <a:r>
              <a:rPr lang="en-US" sz="1800" dirty="0" smtClean="0"/>
              <a:t>MPAD et MAPA </a:t>
            </a:r>
            <a:r>
              <a:rPr lang="en-US" sz="1800" dirty="0" err="1" smtClean="0"/>
              <a:t>sont</a:t>
            </a:r>
            <a:r>
              <a:rPr lang="en-US" sz="1800" dirty="0" smtClean="0"/>
              <a:t> </a:t>
            </a:r>
            <a:r>
              <a:rPr lang="en-US" sz="1800" dirty="0" err="1" smtClean="0"/>
              <a:t>similaires</a:t>
            </a:r>
            <a:r>
              <a:rPr lang="en-US" sz="1800" dirty="0" smtClean="0"/>
              <a:t> et </a:t>
            </a:r>
            <a:r>
              <a:rPr lang="en-US" sz="1800" dirty="0" err="1" smtClean="0"/>
              <a:t>tous</a:t>
            </a:r>
            <a:r>
              <a:rPr lang="en-US" sz="1800" dirty="0" smtClean="0"/>
              <a:t> </a:t>
            </a:r>
            <a:r>
              <a:rPr lang="en-US" sz="1800" dirty="0" err="1" smtClean="0"/>
              <a:t>deux</a:t>
            </a:r>
            <a:r>
              <a:rPr lang="en-US" sz="1800" dirty="0" smtClean="0"/>
              <a:t> </a:t>
            </a:r>
            <a:r>
              <a:rPr lang="en-US" sz="1800" dirty="0" err="1" smtClean="0"/>
              <a:t>supérieurs</a:t>
            </a:r>
            <a:r>
              <a:rPr lang="en-US" sz="1800" dirty="0" smtClean="0"/>
              <a:t> à la </a:t>
            </a:r>
            <a:r>
              <a:rPr lang="en-US" sz="1800" dirty="0" err="1" smtClean="0"/>
              <a:t>mesure</a:t>
            </a:r>
            <a:r>
              <a:rPr lang="en-US" sz="1800" dirty="0" smtClean="0"/>
              <a:t> en </a:t>
            </a:r>
            <a:r>
              <a:rPr lang="en-US" sz="1800" dirty="0" err="1" smtClean="0"/>
              <a:t>clinique</a:t>
            </a:r>
            <a:r>
              <a:rPr lang="en-US" sz="1800" dirty="0" smtClean="0"/>
              <a:t> (1 </a:t>
            </a:r>
            <a:r>
              <a:rPr lang="en-US" sz="1800" dirty="0" err="1" smtClean="0"/>
              <a:t>étude</a:t>
            </a:r>
            <a:r>
              <a:rPr lang="en-US" sz="1800" dirty="0" smtClean="0"/>
              <a:t>)  </a:t>
            </a:r>
            <a:endParaRPr lang="en-US" sz="1800" dirty="0"/>
          </a:p>
          <a:p>
            <a:pPr lvl="1"/>
            <a:r>
              <a:rPr lang="en-US" sz="1800" dirty="0" smtClean="0"/>
              <a:t>Pas de </a:t>
            </a:r>
            <a:r>
              <a:rPr lang="en-US" sz="1800" dirty="0" err="1" smtClean="0"/>
              <a:t>différence</a:t>
            </a:r>
            <a:r>
              <a:rPr lang="en-US" sz="1800" dirty="0" smtClean="0"/>
              <a:t> entre les </a:t>
            </a:r>
            <a:r>
              <a:rPr lang="en-US" sz="1800" dirty="0" err="1" smtClean="0"/>
              <a:t>trois</a:t>
            </a:r>
            <a:r>
              <a:rPr lang="en-US" sz="1800" dirty="0" smtClean="0"/>
              <a:t> </a:t>
            </a:r>
            <a:r>
              <a:rPr lang="en-US" sz="1800" dirty="0" err="1" smtClean="0"/>
              <a:t>mesures</a:t>
            </a:r>
            <a:r>
              <a:rPr lang="en-US" sz="1800" dirty="0" smtClean="0"/>
              <a:t> (1 </a:t>
            </a:r>
            <a:r>
              <a:rPr lang="en-US" sz="1800" dirty="0" err="1" smtClean="0"/>
              <a:t>étude</a:t>
            </a:r>
            <a:r>
              <a:rPr lang="en-US" sz="1800" dirty="0" smtClean="0"/>
              <a:t>) </a:t>
            </a:r>
            <a:endParaRPr lang="en-US" sz="1800" dirty="0"/>
          </a:p>
          <a:p>
            <a:endParaRPr lang="fr-CA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56</a:t>
            </a:fld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1331640" y="6388268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(National Institute for Health and Clinical Excellence, 2011)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180927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err="1" smtClean="0"/>
              <a:t>Avantages</a:t>
            </a:r>
            <a:endParaRPr lang="en-CA" sz="3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Réalisé en ambulatoire dans l’environnement  habituel du patient</a:t>
            </a:r>
          </a:p>
          <a:p>
            <a:r>
              <a:rPr lang="fr-CA" sz="2400" dirty="0" smtClean="0"/>
              <a:t>Procure plusieurs valeurs sur toute la période de 24 heures</a:t>
            </a:r>
          </a:p>
          <a:p>
            <a:r>
              <a:rPr lang="fr-CA" sz="2400" dirty="0" smtClean="0"/>
              <a:t>Permet l’évaluation des effets des antihypertenseurs</a:t>
            </a:r>
          </a:p>
          <a:p>
            <a:r>
              <a:rPr lang="fr-CA" sz="2400" dirty="0" smtClean="0"/>
              <a:t>Permet l’identification de l’hypertension de sarrau blanc et de l’hypertension masquée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57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19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Limites</a:t>
            </a:r>
            <a:r>
              <a:rPr lang="en-CA" dirty="0" smtClean="0"/>
              <a:t> </a:t>
            </a:r>
            <a:r>
              <a:rPr lang="en-CA" dirty="0" err="1" smtClean="0"/>
              <a:t>associées</a:t>
            </a:r>
            <a:r>
              <a:rPr lang="en-CA" dirty="0" smtClean="0"/>
              <a:t> au MAPA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 smtClean="0"/>
              <a:t>Coûts (technicien, appareil, piles)*</a:t>
            </a:r>
          </a:p>
          <a:p>
            <a:r>
              <a:rPr lang="fr-CA" sz="2400" dirty="0" err="1" smtClean="0"/>
              <a:t>Tolérabilité</a:t>
            </a:r>
            <a:r>
              <a:rPr lang="fr-CA" sz="2400" dirty="0" smtClean="0"/>
              <a:t> </a:t>
            </a:r>
          </a:p>
          <a:p>
            <a:r>
              <a:rPr lang="fr-CA" sz="2400" dirty="0" smtClean="0"/>
              <a:t>Accessibilité</a:t>
            </a:r>
          </a:p>
          <a:p>
            <a:r>
              <a:rPr lang="fr-CA" sz="2400" dirty="0" smtClean="0"/>
              <a:t>Reproductibilité</a:t>
            </a:r>
          </a:p>
          <a:p>
            <a:r>
              <a:rPr lang="fr-CA" sz="2400" dirty="0" smtClean="0"/>
              <a:t>Application limitée pour certains patients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58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19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MAPA et le </a:t>
            </a:r>
            <a:r>
              <a:rPr lang="en-CA" sz="3600" b="1" dirty="0" smtClean="0"/>
              <a:t>P</a:t>
            </a:r>
            <a:r>
              <a:rPr lang="en-CA" sz="3600" dirty="0" smtClean="0"/>
              <a:t>rogramme </a:t>
            </a:r>
            <a:r>
              <a:rPr lang="en-CA" sz="3600" b="1" dirty="0" err="1" smtClean="0"/>
              <a:t>É</a:t>
            </a:r>
            <a:r>
              <a:rPr lang="en-CA" sz="3600" dirty="0" err="1" smtClean="0"/>
              <a:t>ducatif</a:t>
            </a:r>
            <a:r>
              <a:rPr lang="en-CA" sz="3600" dirty="0" smtClean="0"/>
              <a:t> </a:t>
            </a:r>
            <a:r>
              <a:rPr lang="en-CA" sz="3600" b="1" dirty="0" err="1" smtClean="0"/>
              <a:t>C</a:t>
            </a:r>
            <a:r>
              <a:rPr lang="en-CA" sz="3600" dirty="0" err="1" smtClean="0"/>
              <a:t>anadien</a:t>
            </a:r>
            <a:r>
              <a:rPr lang="en-CA" sz="3600" dirty="0" smtClean="0"/>
              <a:t> en </a:t>
            </a:r>
            <a:r>
              <a:rPr lang="en-CA" sz="3600" b="1" dirty="0" smtClean="0"/>
              <a:t>H</a:t>
            </a:r>
            <a:r>
              <a:rPr lang="en-CA" sz="3600" dirty="0" smtClean="0"/>
              <a:t>ypertension </a:t>
            </a:r>
            <a:r>
              <a:rPr lang="en-CA" sz="3600" dirty="0" err="1" smtClean="0"/>
              <a:t>artérielle</a:t>
            </a:r>
            <a:endParaRPr lang="fr-CA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63" y="4581128"/>
            <a:ext cx="1402080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718"/>
            <a:ext cx="8210550" cy="828010"/>
          </a:xfrm>
        </p:spPr>
        <p:txBody>
          <a:bodyPr rIns="132080">
            <a:normAutofit/>
          </a:bodyPr>
          <a:lstStyle/>
          <a:p>
            <a:pPr eaLnBrk="1" hangingPunct="1">
              <a:defRPr/>
            </a:pPr>
            <a:r>
              <a:rPr lang="en-US" sz="3200" dirty="0" err="1" smtClean="0"/>
              <a:t>Équivalence</a:t>
            </a:r>
            <a:r>
              <a:rPr lang="en-US" sz="3200" dirty="0" smtClean="0"/>
              <a:t> des </a:t>
            </a:r>
            <a:r>
              <a:rPr lang="en-US" sz="3200" dirty="0" err="1" smtClean="0"/>
              <a:t>mesures</a:t>
            </a:r>
            <a:r>
              <a:rPr lang="en-US" sz="3200" dirty="0" smtClean="0"/>
              <a:t> de PA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6</a:t>
            </a:fld>
            <a:endParaRPr lang="fr-CA"/>
          </a:p>
        </p:txBody>
      </p:sp>
      <p:sp>
        <p:nvSpPr>
          <p:cNvPr id="9221" name="Rectangle 3"/>
          <p:cNvSpPr>
            <a:spLocks/>
          </p:cNvSpPr>
          <p:nvPr/>
        </p:nvSpPr>
        <p:spPr bwMode="auto">
          <a:xfrm>
            <a:off x="539552" y="1196752"/>
            <a:ext cx="6223000" cy="736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  <a:spcBef>
                <a:spcPts val="1400"/>
              </a:spcBef>
            </a:pPr>
            <a:r>
              <a:rPr lang="en-US" sz="2400" dirty="0" err="1">
                <a:solidFill>
                  <a:schemeClr val="tx1"/>
                </a:solidFill>
              </a:rPr>
              <a:t>Une</a:t>
            </a:r>
            <a:r>
              <a:rPr lang="en-US" sz="2400" dirty="0">
                <a:solidFill>
                  <a:schemeClr val="tx1"/>
                </a:solidFill>
              </a:rPr>
              <a:t> PA en </a:t>
            </a:r>
            <a:r>
              <a:rPr lang="en-US" sz="2400" dirty="0" err="1">
                <a:solidFill>
                  <a:schemeClr val="tx1"/>
                </a:solidFill>
              </a:rPr>
              <a:t>clinique</a:t>
            </a:r>
            <a:r>
              <a:rPr lang="en-US" sz="2400" dirty="0">
                <a:solidFill>
                  <a:schemeClr val="tx1"/>
                </a:solidFill>
              </a:rPr>
              <a:t> de 140/90 mmHg </a:t>
            </a:r>
            <a:r>
              <a:rPr lang="en-US" sz="2400" dirty="0" err="1">
                <a:solidFill>
                  <a:schemeClr val="tx1"/>
                </a:solidFill>
              </a:rPr>
              <a:t>présente</a:t>
            </a:r>
            <a:r>
              <a:rPr lang="en-US" sz="2400" dirty="0">
                <a:solidFill>
                  <a:schemeClr val="tx1"/>
                </a:solidFill>
              </a:rPr>
              <a:t> un </a:t>
            </a:r>
            <a:r>
              <a:rPr lang="en-US" sz="2400" dirty="0" err="1">
                <a:solidFill>
                  <a:schemeClr val="tx1"/>
                </a:solidFill>
              </a:rPr>
              <a:t>risque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équivalent</a:t>
            </a:r>
            <a:r>
              <a:rPr lang="en-US" sz="2400" dirty="0">
                <a:solidFill>
                  <a:schemeClr val="tx1"/>
                </a:solidFill>
              </a:rPr>
              <a:t> de:</a:t>
            </a:r>
          </a:p>
        </p:txBody>
      </p:sp>
      <p:sp>
        <p:nvSpPr>
          <p:cNvPr id="9222" name="Rectangle 4"/>
          <p:cNvSpPr>
            <a:spLocks/>
          </p:cNvSpPr>
          <p:nvPr/>
        </p:nvSpPr>
        <p:spPr bwMode="auto">
          <a:xfrm>
            <a:off x="3206750" y="5826125"/>
            <a:ext cx="54610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sz="1200" dirty="0">
                <a:solidFill>
                  <a:schemeClr val="tx1"/>
                </a:solidFill>
              </a:rPr>
              <a:t>PECH </a:t>
            </a:r>
            <a:r>
              <a:rPr lang="en-US" sz="1200" dirty="0" smtClean="0">
                <a:solidFill>
                  <a:schemeClr val="tx1"/>
                </a:solidFill>
              </a:rPr>
              <a:t>2014, ESH 2013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276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85938"/>
              </p:ext>
            </p:extLst>
          </p:nvPr>
        </p:nvGraphicFramePr>
        <p:xfrm>
          <a:off x="389186" y="2181861"/>
          <a:ext cx="8278564" cy="3783964"/>
        </p:xfrm>
        <a:graphic>
          <a:graphicData uri="http://schemas.openxmlformats.org/drawingml/2006/table">
            <a:tbl>
              <a:tblPr/>
              <a:tblGrid>
                <a:gridCol w="5184576"/>
                <a:gridCol w="3093988"/>
              </a:tblGrid>
              <a:tr h="70773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 Description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PA mmHg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73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Mesure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à domicile de la PA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135 / 85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719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Moyenne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de jour pour MAPA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135 / 85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73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Moyenne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24-heures MAPA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130 / 80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73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Mesure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de PA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automatisée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en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série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135 / 85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4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202" y="0"/>
            <a:ext cx="8275320" cy="1483043"/>
          </a:xfrm>
        </p:spPr>
        <p:txBody>
          <a:bodyPr/>
          <a:lstStyle/>
          <a:p>
            <a:pPr eaLnBrk="1" hangingPunct="1"/>
            <a:r>
              <a:rPr lang="en-US" altLang="fr-FR" sz="2700">
                <a:latin typeface="Calibri Bold" charset="0"/>
                <a:cs typeface="Calibri Bold" charset="0"/>
                <a:sym typeface="Calibri Bold" charset="0"/>
              </a:rPr>
              <a:t>Critères pour le diagnostic d’HTA – Algorithme</a:t>
            </a:r>
            <a:r>
              <a:rPr lang="en-US" altLang="fr-FR" sz="2700"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rPr>
              <a:t/>
            </a:r>
            <a:br>
              <a:rPr lang="en-US" altLang="fr-FR" sz="2700"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rPr>
            </a:br>
            <a:r>
              <a:rPr lang="en-US" altLang="fr-FR" sz="2700"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rPr>
              <a:t/>
            </a:r>
            <a:br>
              <a:rPr lang="en-US" altLang="fr-FR" sz="2700"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rPr>
            </a:br>
            <a:endParaRPr lang="en-US" altLang="fr-FR" sz="2700">
              <a:latin typeface="Calibri Bold" charset="0"/>
              <a:ea typeface="ヒラギノ角ゴ ProN W6" charset="0"/>
              <a:cs typeface="ヒラギノ角ゴ ProN W6" charset="0"/>
              <a:sym typeface="Calibri Bold" charset="0"/>
            </a:endParaRPr>
          </a:p>
        </p:txBody>
      </p:sp>
      <p:sp>
        <p:nvSpPr>
          <p:cNvPr id="5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B963C-60E1-44D3-AC48-BAC0315DB6F0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81923" name="Line 1"/>
          <p:cNvSpPr>
            <a:spLocks noChangeShapeType="1"/>
          </p:cNvSpPr>
          <p:nvPr/>
        </p:nvSpPr>
        <p:spPr bwMode="auto">
          <a:xfrm>
            <a:off x="6587967" y="4503420"/>
            <a:ext cx="0" cy="21717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81924" name="Line 2"/>
          <p:cNvSpPr>
            <a:spLocks noChangeShapeType="1"/>
          </p:cNvSpPr>
          <p:nvPr/>
        </p:nvSpPr>
        <p:spPr bwMode="auto">
          <a:xfrm>
            <a:off x="7883843" y="4503420"/>
            <a:ext cx="0" cy="21717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81925" name="AutoShape 3"/>
          <p:cNvSpPr>
            <a:spLocks/>
          </p:cNvSpPr>
          <p:nvPr/>
        </p:nvSpPr>
        <p:spPr bwMode="auto">
          <a:xfrm rot="5400000">
            <a:off x="5254943" y="5986463"/>
            <a:ext cx="217170" cy="142875"/>
          </a:xfrm>
          <a:prstGeom prst="rightArrow">
            <a:avLst>
              <a:gd name="adj1" fmla="val 50000"/>
              <a:gd name="adj2" fmla="val 45185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26" name="AutoShape 4"/>
          <p:cNvSpPr>
            <a:spLocks/>
          </p:cNvSpPr>
          <p:nvPr/>
        </p:nvSpPr>
        <p:spPr bwMode="auto">
          <a:xfrm rot="16200000" flipH="1">
            <a:off x="4316969" y="1232298"/>
            <a:ext cx="217170" cy="144303"/>
          </a:xfrm>
          <a:prstGeom prst="rightArrow">
            <a:avLst>
              <a:gd name="adj1" fmla="val 50000"/>
              <a:gd name="adj2" fmla="val 44703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27" name="Line 5"/>
          <p:cNvSpPr>
            <a:spLocks noChangeShapeType="1"/>
          </p:cNvSpPr>
          <p:nvPr/>
        </p:nvSpPr>
        <p:spPr bwMode="auto">
          <a:xfrm>
            <a:off x="4572000" y="4004787"/>
            <a:ext cx="0" cy="21717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81928" name="AutoShape 6"/>
          <p:cNvSpPr>
            <a:spLocks/>
          </p:cNvSpPr>
          <p:nvPr/>
        </p:nvSpPr>
        <p:spPr bwMode="auto">
          <a:xfrm rot="5400000">
            <a:off x="4354116" y="3282553"/>
            <a:ext cx="144304" cy="145733"/>
          </a:xfrm>
          <a:prstGeom prst="rightArrow">
            <a:avLst>
              <a:gd name="adj1" fmla="val 50000"/>
              <a:gd name="adj2" fmla="val 44838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29" name="Line 7"/>
          <p:cNvSpPr>
            <a:spLocks noChangeShapeType="1"/>
          </p:cNvSpPr>
          <p:nvPr/>
        </p:nvSpPr>
        <p:spPr bwMode="auto">
          <a:xfrm flipH="1">
            <a:off x="1723073" y="4080510"/>
            <a:ext cx="2740343" cy="21717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81930" name="Line 8"/>
          <p:cNvSpPr>
            <a:spLocks noChangeShapeType="1"/>
          </p:cNvSpPr>
          <p:nvPr/>
        </p:nvSpPr>
        <p:spPr bwMode="auto">
          <a:xfrm>
            <a:off x="4930617" y="4080510"/>
            <a:ext cx="2486025" cy="21717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81931" name="Line 9"/>
          <p:cNvSpPr>
            <a:spLocks noChangeShapeType="1"/>
          </p:cNvSpPr>
          <p:nvPr/>
        </p:nvSpPr>
        <p:spPr bwMode="auto">
          <a:xfrm>
            <a:off x="1834515" y="4436269"/>
            <a:ext cx="0" cy="21717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81932" name="Line 10"/>
          <p:cNvSpPr>
            <a:spLocks noChangeShapeType="1"/>
          </p:cNvSpPr>
          <p:nvPr/>
        </p:nvSpPr>
        <p:spPr bwMode="auto">
          <a:xfrm>
            <a:off x="3850482" y="4503420"/>
            <a:ext cx="0" cy="21717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81933" name="Line 11"/>
          <p:cNvSpPr>
            <a:spLocks noChangeShapeType="1"/>
          </p:cNvSpPr>
          <p:nvPr/>
        </p:nvSpPr>
        <p:spPr bwMode="auto">
          <a:xfrm>
            <a:off x="5223510" y="4503420"/>
            <a:ext cx="0" cy="21717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81935" name="Rectangle 13"/>
          <p:cNvSpPr>
            <a:spLocks/>
          </p:cNvSpPr>
          <p:nvPr/>
        </p:nvSpPr>
        <p:spPr bwMode="auto">
          <a:xfrm>
            <a:off x="610077" y="1411605"/>
            <a:ext cx="4622006" cy="504349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HTA – 1</a:t>
            </a:r>
            <a:r>
              <a:rPr lang="en-US" altLang="fr-FR" sz="1300" baseline="300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ère</a:t>
            </a:r>
            <a:r>
              <a:rPr lang="en-US" altLang="fr-FR" sz="13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 visite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latin typeface="Calibri Bold" charset="0"/>
                <a:cs typeface="Calibri Bold" charset="0"/>
                <a:sym typeface="Calibri Bold" charset="0"/>
              </a:rPr>
              <a:t>Mesure de la PA – Antécédents et examen 		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</a:p>
        </p:txBody>
      </p:sp>
      <p:sp>
        <p:nvSpPr>
          <p:cNvPr id="81936" name="Rectangle 14"/>
          <p:cNvSpPr>
            <a:spLocks/>
          </p:cNvSpPr>
          <p:nvPr/>
        </p:nvSpPr>
        <p:spPr bwMode="auto">
          <a:xfrm>
            <a:off x="610077" y="2354580"/>
            <a:ext cx="4334828" cy="93440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HTA – 2</a:t>
            </a:r>
            <a:r>
              <a:rPr lang="en-US" altLang="fr-FR" sz="1300" baseline="300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e</a:t>
            </a:r>
            <a:r>
              <a:rPr lang="en-US" altLang="fr-FR" sz="13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 visite </a:t>
            </a:r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– </a:t>
            </a:r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Moins d’un mois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latin typeface="Calibri" pitchFamily="34" charset="0"/>
                <a:cs typeface="Calibri" pitchFamily="34" charset="0"/>
                <a:sym typeface="Calibri" pitchFamily="34" charset="0"/>
              </a:rPr>
              <a:t>Mesure de la PA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latin typeface="Calibri" pitchFamily="34" charset="0"/>
                <a:cs typeface="Calibri" pitchFamily="34" charset="0"/>
                <a:sym typeface="Calibri" pitchFamily="34" charset="0"/>
              </a:rPr>
              <a:t>PA  ≥ 140/90 mm Hg et lésions d’organes cibles ou diabète ou néphropathie ou PA ≥ 180/110 mm Hg ?</a:t>
            </a:r>
          </a:p>
        </p:txBody>
      </p:sp>
      <p:sp>
        <p:nvSpPr>
          <p:cNvPr id="81937" name="Rectangle 15"/>
          <p:cNvSpPr>
            <a:spLocks/>
          </p:cNvSpPr>
          <p:nvPr/>
        </p:nvSpPr>
        <p:spPr bwMode="auto">
          <a:xfrm>
            <a:off x="538639" y="3863340"/>
            <a:ext cx="8006715" cy="28860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fr-FR" sz="1300">
                <a:latin typeface="Calibri Bold" charset="0"/>
                <a:cs typeface="Calibri Bold" charset="0"/>
                <a:sym typeface="Calibri Bold" charset="0"/>
              </a:rPr>
              <a:t>PA: 140 – 179 / 90 - 109</a:t>
            </a:r>
          </a:p>
        </p:txBody>
      </p:sp>
      <p:sp>
        <p:nvSpPr>
          <p:cNvPr id="81938" name="Rectangle 16"/>
          <p:cNvSpPr>
            <a:spLocks/>
          </p:cNvSpPr>
          <p:nvPr/>
        </p:nvSpPr>
        <p:spPr bwMode="auto">
          <a:xfrm>
            <a:off x="394335" y="4297680"/>
            <a:ext cx="2668905" cy="287179"/>
          </a:xfrm>
          <a:prstGeom prst="rect">
            <a:avLst/>
          </a:prstGeom>
          <a:solidFill>
            <a:srgbClr val="75E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Mesure de la PA en clinique</a:t>
            </a:r>
          </a:p>
        </p:txBody>
      </p:sp>
      <p:sp>
        <p:nvSpPr>
          <p:cNvPr id="81939" name="Rectangle 17"/>
          <p:cNvSpPr>
            <a:spLocks/>
          </p:cNvSpPr>
          <p:nvPr/>
        </p:nvSpPr>
        <p:spPr bwMode="auto">
          <a:xfrm>
            <a:off x="3131820" y="4297680"/>
            <a:ext cx="2964657" cy="287179"/>
          </a:xfrm>
          <a:prstGeom prst="rect">
            <a:avLst/>
          </a:prstGeom>
          <a:solidFill>
            <a:srgbClr val="75E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Monitorage ambulatoire de la PA</a:t>
            </a:r>
          </a:p>
        </p:txBody>
      </p:sp>
      <p:sp>
        <p:nvSpPr>
          <p:cNvPr id="81940" name="Rectangle 18"/>
          <p:cNvSpPr>
            <a:spLocks/>
          </p:cNvSpPr>
          <p:nvPr/>
        </p:nvSpPr>
        <p:spPr bwMode="auto">
          <a:xfrm>
            <a:off x="6155055" y="4297680"/>
            <a:ext cx="2533174" cy="287179"/>
          </a:xfrm>
          <a:prstGeom prst="rect">
            <a:avLst/>
          </a:prstGeom>
          <a:solidFill>
            <a:srgbClr val="75E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Mesure de la PA à domicile  </a:t>
            </a:r>
          </a:p>
        </p:txBody>
      </p:sp>
      <p:sp>
        <p:nvSpPr>
          <p:cNvPr id="81941" name="Rectangle 19"/>
          <p:cNvSpPr>
            <a:spLocks/>
          </p:cNvSpPr>
          <p:nvPr/>
        </p:nvSpPr>
        <p:spPr bwMode="auto">
          <a:xfrm>
            <a:off x="394335" y="4720590"/>
            <a:ext cx="2894648" cy="935832"/>
          </a:xfrm>
          <a:prstGeom prst="rect">
            <a:avLst/>
          </a:prstGeom>
          <a:solidFill>
            <a:srgbClr val="75E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HTA - 3</a:t>
            </a:r>
            <a:r>
              <a:rPr lang="en-US" altLang="fr-FR" sz="1300" baseline="300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e</a:t>
            </a:r>
            <a:r>
              <a:rPr lang="en-US" altLang="fr-FR" sz="13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 visite 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PAS ≥ 160 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ou PAD ≥ 100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&lt; 160 / 100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ts val="630"/>
              </a:spcBef>
            </a:pPr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</a:p>
        </p:txBody>
      </p:sp>
      <p:sp>
        <p:nvSpPr>
          <p:cNvPr id="81942" name="Rectangle 20"/>
          <p:cNvSpPr>
            <a:spLocks/>
          </p:cNvSpPr>
          <p:nvPr/>
        </p:nvSpPr>
        <p:spPr bwMode="auto">
          <a:xfrm>
            <a:off x="394335" y="5660708"/>
            <a:ext cx="2894648" cy="1007269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HTA – 4 et 5 </a:t>
            </a:r>
            <a:r>
              <a:rPr lang="en-US" altLang="fr-FR" sz="1300" baseline="300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e</a:t>
            </a:r>
            <a:r>
              <a:rPr lang="en-US" altLang="fr-FR" sz="1300">
                <a:solidFill>
                  <a:srgbClr val="FF0066"/>
                </a:solidFill>
                <a:latin typeface="Calibri Bold" charset="0"/>
                <a:cs typeface="Calibri Bold" charset="0"/>
                <a:sym typeface="Calibri Bold" charset="0"/>
              </a:rPr>
              <a:t> visite 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PAS ≥  140 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ou PAD ≥ 90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&lt; 140 / 90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ts val="630"/>
              </a:spcBef>
            </a:pPr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</a:p>
        </p:txBody>
      </p:sp>
      <p:sp>
        <p:nvSpPr>
          <p:cNvPr id="81943" name="Rectangle 21"/>
          <p:cNvSpPr>
            <a:spLocks/>
          </p:cNvSpPr>
          <p:nvPr/>
        </p:nvSpPr>
        <p:spPr bwMode="auto">
          <a:xfrm>
            <a:off x="3347562" y="4720590"/>
            <a:ext cx="1235868" cy="1295877"/>
          </a:xfrm>
          <a:prstGeom prst="rect">
            <a:avLst/>
          </a:prstGeom>
          <a:solidFill>
            <a:srgbClr val="75E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PA DIURNE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&lt; 135/85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et 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sur 24H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&lt; 130/80</a:t>
            </a:r>
          </a:p>
        </p:txBody>
      </p:sp>
      <p:sp>
        <p:nvSpPr>
          <p:cNvPr id="81944" name="Rectangle 22"/>
          <p:cNvSpPr>
            <a:spLocks/>
          </p:cNvSpPr>
          <p:nvPr/>
        </p:nvSpPr>
        <p:spPr bwMode="auto">
          <a:xfrm>
            <a:off x="4716304" y="4652010"/>
            <a:ext cx="1303020" cy="1368743"/>
          </a:xfrm>
          <a:prstGeom prst="rect">
            <a:avLst/>
          </a:prstGeom>
          <a:solidFill>
            <a:srgbClr val="75E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PA DIURNE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PAS ≥ 135 ou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PAD ≥85 ou </a:t>
            </a:r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sur 24H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PAS ≥ 130 ou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PAD ≥ 80</a:t>
            </a:r>
          </a:p>
        </p:txBody>
      </p:sp>
      <p:sp>
        <p:nvSpPr>
          <p:cNvPr id="81945" name="Rectangle 23"/>
          <p:cNvSpPr>
            <a:spLocks/>
          </p:cNvSpPr>
          <p:nvPr/>
        </p:nvSpPr>
        <p:spPr bwMode="auto">
          <a:xfrm>
            <a:off x="6300788" y="4720590"/>
            <a:ext cx="948690" cy="360045"/>
          </a:xfrm>
          <a:prstGeom prst="rect">
            <a:avLst/>
          </a:prstGeom>
          <a:solidFill>
            <a:srgbClr val="75E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&lt; 135/85</a:t>
            </a:r>
          </a:p>
        </p:txBody>
      </p:sp>
      <p:sp>
        <p:nvSpPr>
          <p:cNvPr id="81946" name="Rectangle 24"/>
          <p:cNvSpPr>
            <a:spLocks/>
          </p:cNvSpPr>
          <p:nvPr/>
        </p:nvSpPr>
        <p:spPr bwMode="auto">
          <a:xfrm>
            <a:off x="7379495" y="4720590"/>
            <a:ext cx="1070133" cy="360045"/>
          </a:xfrm>
          <a:prstGeom prst="rect">
            <a:avLst/>
          </a:prstGeom>
          <a:solidFill>
            <a:srgbClr val="75E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≥ 135/ 85</a:t>
            </a:r>
          </a:p>
        </p:txBody>
      </p:sp>
      <p:sp>
        <p:nvSpPr>
          <p:cNvPr id="81947" name="Rectangle 25"/>
          <p:cNvSpPr>
            <a:spLocks/>
          </p:cNvSpPr>
          <p:nvPr/>
        </p:nvSpPr>
        <p:spPr bwMode="auto">
          <a:xfrm>
            <a:off x="5939314" y="6165057"/>
            <a:ext cx="321183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Source : Cloutier &amp; Poirier, Prise en charge systématisée des personnes atteintes d’hypertension artérielle, p.17. 2011</a:t>
            </a:r>
          </a:p>
        </p:txBody>
      </p:sp>
      <p:sp>
        <p:nvSpPr>
          <p:cNvPr id="81948" name="Rectangle 26"/>
          <p:cNvSpPr>
            <a:spLocks/>
          </p:cNvSpPr>
          <p:nvPr/>
        </p:nvSpPr>
        <p:spPr bwMode="auto">
          <a:xfrm>
            <a:off x="1187292" y="691515"/>
            <a:ext cx="4044791" cy="575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Mesure élevée de la PA hors clinique OU 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Mesure aléatoire élevée de la PA  en clinique</a:t>
            </a:r>
          </a:p>
        </p:txBody>
      </p:sp>
      <p:sp>
        <p:nvSpPr>
          <p:cNvPr id="81949" name="Rectangle 27"/>
          <p:cNvSpPr>
            <a:spLocks/>
          </p:cNvSpPr>
          <p:nvPr/>
        </p:nvSpPr>
        <p:spPr bwMode="auto">
          <a:xfrm>
            <a:off x="610077" y="1915954"/>
            <a:ext cx="7863840" cy="2886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Demande d’examens de diagnostic fait à la 1</a:t>
            </a:r>
            <a:r>
              <a:rPr lang="en-US" altLang="fr-FR" sz="1300" baseline="300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ère</a:t>
            </a:r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ou 2</a:t>
            </a:r>
            <a:r>
              <a:rPr lang="en-US" altLang="fr-FR" sz="1300" baseline="300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</a:t>
            </a:r>
            <a:r>
              <a:rPr lang="en-US" altLang="fr-FR" sz="13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visite</a:t>
            </a:r>
          </a:p>
        </p:txBody>
      </p:sp>
      <p:sp>
        <p:nvSpPr>
          <p:cNvPr id="81950" name="Rectangle 28"/>
          <p:cNvSpPr>
            <a:spLocks/>
          </p:cNvSpPr>
          <p:nvPr/>
        </p:nvSpPr>
        <p:spPr bwMode="auto">
          <a:xfrm>
            <a:off x="6300788" y="2777490"/>
            <a:ext cx="2100263" cy="36004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300">
                <a:latin typeface="Calibri Bold" charset="0"/>
                <a:cs typeface="Calibri Bold" charset="0"/>
                <a:sym typeface="Calibri Bold" charset="0"/>
              </a:rPr>
              <a:t>DIAGNOSTIC D’HTA</a:t>
            </a:r>
          </a:p>
        </p:txBody>
      </p:sp>
      <p:sp>
        <p:nvSpPr>
          <p:cNvPr id="81951" name="Rectangle 29"/>
          <p:cNvSpPr>
            <a:spLocks/>
          </p:cNvSpPr>
          <p:nvPr/>
        </p:nvSpPr>
        <p:spPr bwMode="auto">
          <a:xfrm>
            <a:off x="5470684" y="2777490"/>
            <a:ext cx="1097280" cy="26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fr-FR" sz="13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OUI</a:t>
            </a:r>
          </a:p>
        </p:txBody>
      </p:sp>
      <p:sp>
        <p:nvSpPr>
          <p:cNvPr id="81952" name="Rectangle 30"/>
          <p:cNvSpPr>
            <a:spLocks/>
          </p:cNvSpPr>
          <p:nvPr/>
        </p:nvSpPr>
        <p:spPr bwMode="auto">
          <a:xfrm>
            <a:off x="4050507" y="3429000"/>
            <a:ext cx="1314450" cy="26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fr-FR" sz="1300" dirty="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NON</a:t>
            </a:r>
          </a:p>
        </p:txBody>
      </p:sp>
      <p:sp>
        <p:nvSpPr>
          <p:cNvPr id="81953" name="Rectangle 31"/>
          <p:cNvSpPr>
            <a:spLocks/>
          </p:cNvSpPr>
          <p:nvPr/>
        </p:nvSpPr>
        <p:spPr bwMode="auto">
          <a:xfrm>
            <a:off x="3418999" y="6165057"/>
            <a:ext cx="1164431" cy="502920"/>
          </a:xfrm>
          <a:prstGeom prst="rect">
            <a:avLst/>
          </a:prstGeom>
          <a:solidFill>
            <a:srgbClr val="10A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CONTINUER LE SUIVI</a:t>
            </a:r>
          </a:p>
        </p:txBody>
      </p:sp>
      <p:sp>
        <p:nvSpPr>
          <p:cNvPr id="81954" name="Rectangle 32"/>
          <p:cNvSpPr>
            <a:spLocks/>
          </p:cNvSpPr>
          <p:nvPr/>
        </p:nvSpPr>
        <p:spPr bwMode="auto">
          <a:xfrm>
            <a:off x="1978819" y="5229225"/>
            <a:ext cx="1451610" cy="3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MAPA ou mesure à domicile</a:t>
            </a:r>
          </a:p>
        </p:txBody>
      </p:sp>
      <p:sp>
        <p:nvSpPr>
          <p:cNvPr id="81955" name="Rectangle 33"/>
          <p:cNvSpPr>
            <a:spLocks/>
          </p:cNvSpPr>
          <p:nvPr/>
        </p:nvSpPr>
        <p:spPr bwMode="auto">
          <a:xfrm>
            <a:off x="2050257" y="4796314"/>
            <a:ext cx="1238726" cy="4343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DIAGNOSTIC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D’HTA</a:t>
            </a:r>
          </a:p>
        </p:txBody>
      </p:sp>
      <p:sp>
        <p:nvSpPr>
          <p:cNvPr id="81956" name="AutoShape 34"/>
          <p:cNvSpPr>
            <a:spLocks/>
          </p:cNvSpPr>
          <p:nvPr/>
        </p:nvSpPr>
        <p:spPr bwMode="auto">
          <a:xfrm>
            <a:off x="5147787" y="2777490"/>
            <a:ext cx="217170" cy="217170"/>
          </a:xfrm>
          <a:prstGeom prst="rightArrow">
            <a:avLst>
              <a:gd name="adj1" fmla="val 50000"/>
              <a:gd name="adj2" fmla="val 44903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57" name="AutoShape 35"/>
          <p:cNvSpPr>
            <a:spLocks/>
          </p:cNvSpPr>
          <p:nvPr/>
        </p:nvSpPr>
        <p:spPr bwMode="auto">
          <a:xfrm>
            <a:off x="1618774" y="5373529"/>
            <a:ext cx="288608" cy="142875"/>
          </a:xfrm>
          <a:prstGeom prst="rightArrow">
            <a:avLst>
              <a:gd name="adj1" fmla="val 50000"/>
              <a:gd name="adj2" fmla="val 45459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58" name="AutoShape 36"/>
          <p:cNvSpPr>
            <a:spLocks/>
          </p:cNvSpPr>
          <p:nvPr/>
        </p:nvSpPr>
        <p:spPr bwMode="auto">
          <a:xfrm rot="5400000">
            <a:off x="3994785" y="6020753"/>
            <a:ext cx="144304" cy="144304"/>
          </a:xfrm>
          <a:prstGeom prst="rightArrow">
            <a:avLst>
              <a:gd name="adj1" fmla="val 50000"/>
              <a:gd name="adj2" fmla="val 44912"/>
            </a:avLst>
          </a:prstGeom>
          <a:solidFill>
            <a:srgbClr val="10A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59" name="Rectangle 37"/>
          <p:cNvSpPr>
            <a:spLocks/>
          </p:cNvSpPr>
          <p:nvPr/>
        </p:nvSpPr>
        <p:spPr bwMode="auto">
          <a:xfrm>
            <a:off x="2123123" y="5805012"/>
            <a:ext cx="116586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DIAGNOSTIC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D’HTA</a:t>
            </a:r>
          </a:p>
        </p:txBody>
      </p:sp>
      <p:sp>
        <p:nvSpPr>
          <p:cNvPr id="81960" name="Rectangle 38"/>
          <p:cNvSpPr>
            <a:spLocks/>
          </p:cNvSpPr>
          <p:nvPr/>
        </p:nvSpPr>
        <p:spPr bwMode="auto">
          <a:xfrm>
            <a:off x="2123123" y="6236494"/>
            <a:ext cx="1165860" cy="434340"/>
          </a:xfrm>
          <a:prstGeom prst="rect">
            <a:avLst/>
          </a:prstGeom>
          <a:solidFill>
            <a:srgbClr val="10A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CONTINUER LE SUIVI</a:t>
            </a:r>
          </a:p>
        </p:txBody>
      </p:sp>
      <p:sp>
        <p:nvSpPr>
          <p:cNvPr id="81961" name="AutoShape 39"/>
          <p:cNvSpPr>
            <a:spLocks/>
          </p:cNvSpPr>
          <p:nvPr/>
        </p:nvSpPr>
        <p:spPr bwMode="auto">
          <a:xfrm>
            <a:off x="5863590" y="2777490"/>
            <a:ext cx="217170" cy="217170"/>
          </a:xfrm>
          <a:prstGeom prst="rightArrow">
            <a:avLst>
              <a:gd name="adj1" fmla="val 50000"/>
              <a:gd name="adj2" fmla="val 45069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62" name="Rectangle 40"/>
          <p:cNvSpPr>
            <a:spLocks/>
          </p:cNvSpPr>
          <p:nvPr/>
        </p:nvSpPr>
        <p:spPr bwMode="auto">
          <a:xfrm>
            <a:off x="6155055" y="5589270"/>
            <a:ext cx="1164432" cy="502920"/>
          </a:xfrm>
          <a:prstGeom prst="rect">
            <a:avLst/>
          </a:prstGeom>
          <a:solidFill>
            <a:srgbClr val="10A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CONTINUER LE SUIVI</a:t>
            </a:r>
          </a:p>
        </p:txBody>
      </p:sp>
      <p:sp>
        <p:nvSpPr>
          <p:cNvPr id="81963" name="AutoShape 41"/>
          <p:cNvSpPr>
            <a:spLocks/>
          </p:cNvSpPr>
          <p:nvPr/>
        </p:nvSpPr>
        <p:spPr bwMode="auto">
          <a:xfrm rot="5400000">
            <a:off x="6514386" y="5227082"/>
            <a:ext cx="504349" cy="217170"/>
          </a:xfrm>
          <a:prstGeom prst="rightArrow">
            <a:avLst>
              <a:gd name="adj1" fmla="val 50000"/>
              <a:gd name="adj2" fmla="val 45017"/>
            </a:avLst>
          </a:prstGeom>
          <a:solidFill>
            <a:srgbClr val="10A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64" name="AutoShape 42"/>
          <p:cNvSpPr>
            <a:spLocks/>
          </p:cNvSpPr>
          <p:nvPr/>
        </p:nvSpPr>
        <p:spPr bwMode="auto">
          <a:xfrm rot="5400000">
            <a:off x="7595950" y="5227082"/>
            <a:ext cx="504349" cy="217170"/>
          </a:xfrm>
          <a:prstGeom prst="rightArrow">
            <a:avLst>
              <a:gd name="adj1" fmla="val 50000"/>
              <a:gd name="adj2" fmla="val 4457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65" name="Rectangle 43"/>
          <p:cNvSpPr>
            <a:spLocks/>
          </p:cNvSpPr>
          <p:nvPr/>
        </p:nvSpPr>
        <p:spPr bwMode="auto">
          <a:xfrm>
            <a:off x="7379494" y="5589270"/>
            <a:ext cx="1237298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DIAGNOSTIC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D’HTA</a:t>
            </a:r>
          </a:p>
        </p:txBody>
      </p:sp>
      <p:sp>
        <p:nvSpPr>
          <p:cNvPr id="81966" name="Rectangle 44"/>
          <p:cNvSpPr>
            <a:spLocks/>
          </p:cNvSpPr>
          <p:nvPr/>
        </p:nvSpPr>
        <p:spPr bwMode="auto">
          <a:xfrm>
            <a:off x="4789170" y="6165057"/>
            <a:ext cx="1164432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DIAGNOSTIC</a:t>
            </a:r>
            <a:endParaRPr lang="en-US" altLang="fr-FR" sz="18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en-US" altLang="fr-FR" sz="1100">
                <a:latin typeface="Calibri Bold" charset="0"/>
                <a:cs typeface="Calibri Bold" charset="0"/>
                <a:sym typeface="Calibri Bold" charset="0"/>
              </a:rPr>
              <a:t>D’HTA</a:t>
            </a:r>
          </a:p>
        </p:txBody>
      </p:sp>
      <p:sp>
        <p:nvSpPr>
          <p:cNvPr id="81967" name="AutoShape 45"/>
          <p:cNvSpPr>
            <a:spLocks/>
          </p:cNvSpPr>
          <p:nvPr/>
        </p:nvSpPr>
        <p:spPr bwMode="auto">
          <a:xfrm rot="16200000" flipH="1">
            <a:off x="4354831" y="2204562"/>
            <a:ext cx="144303" cy="144304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68" name="Rectangle 46"/>
          <p:cNvSpPr>
            <a:spLocks/>
          </p:cNvSpPr>
          <p:nvPr/>
        </p:nvSpPr>
        <p:spPr bwMode="auto">
          <a:xfrm>
            <a:off x="5223510" y="1557338"/>
            <a:ext cx="3251835" cy="2871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altLang="fr-FR" sz="1300">
                <a:solidFill>
                  <a:srgbClr val="FF6600"/>
                </a:solidFill>
                <a:latin typeface="Calibri Bold" charset="0"/>
                <a:cs typeface="Calibri Bold" charset="0"/>
                <a:sym typeface="Calibri Bold" charset="0"/>
              </a:rPr>
              <a:t>URGENCE HYPERTENSIVE *</a:t>
            </a:r>
          </a:p>
        </p:txBody>
      </p:sp>
      <p:sp>
        <p:nvSpPr>
          <p:cNvPr id="81969" name="AutoShape 47"/>
          <p:cNvSpPr>
            <a:spLocks/>
          </p:cNvSpPr>
          <p:nvPr/>
        </p:nvSpPr>
        <p:spPr bwMode="auto">
          <a:xfrm>
            <a:off x="5223510" y="1628775"/>
            <a:ext cx="288608" cy="144304"/>
          </a:xfrm>
          <a:prstGeom prst="rightArrow">
            <a:avLst>
              <a:gd name="adj1" fmla="val 50000"/>
              <a:gd name="adj2" fmla="val 44917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70" name="AutoShape 48"/>
          <p:cNvSpPr>
            <a:spLocks/>
          </p:cNvSpPr>
          <p:nvPr/>
        </p:nvSpPr>
        <p:spPr bwMode="auto">
          <a:xfrm rot="5400000">
            <a:off x="4354831" y="3716179"/>
            <a:ext cx="144303" cy="144304"/>
          </a:xfrm>
          <a:prstGeom prst="rightArrow">
            <a:avLst>
              <a:gd name="adj1" fmla="val 50000"/>
              <a:gd name="adj2" fmla="val 45505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71" name="AutoShape 49"/>
          <p:cNvSpPr>
            <a:spLocks/>
          </p:cNvSpPr>
          <p:nvPr/>
        </p:nvSpPr>
        <p:spPr bwMode="auto">
          <a:xfrm rot="16200000" flipH="1">
            <a:off x="1618775" y="5516405"/>
            <a:ext cx="144303" cy="144303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72" name="AutoShape 50"/>
          <p:cNvSpPr>
            <a:spLocks/>
          </p:cNvSpPr>
          <p:nvPr/>
        </p:nvSpPr>
        <p:spPr bwMode="auto">
          <a:xfrm>
            <a:off x="1691640" y="5949315"/>
            <a:ext cx="288608" cy="142875"/>
          </a:xfrm>
          <a:prstGeom prst="rightArrow">
            <a:avLst>
              <a:gd name="adj1" fmla="val 50000"/>
              <a:gd name="adj2" fmla="val 4545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73" name="AutoShape 51"/>
          <p:cNvSpPr>
            <a:spLocks/>
          </p:cNvSpPr>
          <p:nvPr/>
        </p:nvSpPr>
        <p:spPr bwMode="auto">
          <a:xfrm>
            <a:off x="1763078" y="6380798"/>
            <a:ext cx="288608" cy="142875"/>
          </a:xfrm>
          <a:prstGeom prst="rightArrow">
            <a:avLst>
              <a:gd name="adj1" fmla="val 50000"/>
              <a:gd name="adj2" fmla="val 45459"/>
            </a:avLst>
          </a:prstGeom>
          <a:solidFill>
            <a:srgbClr val="10A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81974" name="AutoShape 52"/>
          <p:cNvSpPr>
            <a:spLocks/>
          </p:cNvSpPr>
          <p:nvPr/>
        </p:nvSpPr>
        <p:spPr bwMode="auto">
          <a:xfrm rot="5400000">
            <a:off x="7955280" y="2205990"/>
            <a:ext cx="651510" cy="217170"/>
          </a:xfrm>
          <a:prstGeom prst="rightArrow">
            <a:avLst>
              <a:gd name="adj1" fmla="val 50000"/>
              <a:gd name="adj2" fmla="val 4452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9253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Seuils diagnostiques pour l’HTA avec le MAPA (PECH)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sz="2800" dirty="0" smtClean="0"/>
              <a:t>Le diagnostic </a:t>
            </a:r>
            <a:r>
              <a:rPr lang="en-US" sz="2800" dirty="0" err="1" smtClean="0"/>
              <a:t>d’HTA</a:t>
            </a:r>
            <a:r>
              <a:rPr lang="en-US" sz="2800" dirty="0" smtClean="0"/>
              <a:t> </a:t>
            </a:r>
            <a:r>
              <a:rPr lang="en-US" sz="2800" dirty="0" err="1" smtClean="0"/>
              <a:t>peut</a:t>
            </a:r>
            <a:r>
              <a:rPr lang="en-US" sz="2800" dirty="0" smtClean="0"/>
              <a:t> </a:t>
            </a:r>
            <a:r>
              <a:rPr lang="en-US" sz="2800" dirty="0" err="1" smtClean="0"/>
              <a:t>être</a:t>
            </a:r>
            <a:r>
              <a:rPr lang="en-US" sz="2800" dirty="0" smtClean="0"/>
              <a:t> </a:t>
            </a:r>
            <a:r>
              <a:rPr lang="en-US" sz="2800" dirty="0" err="1" smtClean="0"/>
              <a:t>posé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:</a:t>
            </a:r>
          </a:p>
          <a:p>
            <a:pPr marL="742950" lvl="2" indent="-342900"/>
            <a:r>
              <a:rPr lang="en-US" sz="2800" dirty="0" smtClean="0"/>
              <a:t>La </a:t>
            </a:r>
            <a:r>
              <a:rPr lang="en-US" sz="2800" dirty="0" err="1" smtClean="0"/>
              <a:t>moyenne</a:t>
            </a:r>
            <a:r>
              <a:rPr lang="en-US" sz="2800" dirty="0" smtClean="0"/>
              <a:t> des </a:t>
            </a:r>
            <a:r>
              <a:rPr lang="en-US" sz="2800" dirty="0" err="1" smtClean="0"/>
              <a:t>valeurs</a:t>
            </a:r>
            <a:r>
              <a:rPr lang="en-US" sz="2800" dirty="0" smtClean="0"/>
              <a:t> de jour </a:t>
            </a:r>
          </a:p>
          <a:p>
            <a:pPr marL="1200150" lvl="3" indent="-342900"/>
            <a:r>
              <a:rPr lang="en-US" sz="2800" dirty="0" smtClean="0"/>
              <a:t>PAS ≥ 135 </a:t>
            </a:r>
            <a:r>
              <a:rPr lang="en-US" sz="2800" dirty="0"/>
              <a:t>mm Hg </a:t>
            </a:r>
            <a:r>
              <a:rPr lang="en-US" sz="2800" dirty="0" smtClean="0"/>
              <a:t>et/</a:t>
            </a:r>
            <a:r>
              <a:rPr lang="en-US" sz="2800" dirty="0" err="1" smtClean="0"/>
              <a:t>ou</a:t>
            </a:r>
            <a:endParaRPr lang="en-US" sz="2800" dirty="0" smtClean="0"/>
          </a:p>
          <a:p>
            <a:pPr marL="1200150" lvl="3" indent="-342900"/>
            <a:r>
              <a:rPr lang="en-US" sz="2800" dirty="0" smtClean="0"/>
              <a:t>PAD ≥ 85 </a:t>
            </a:r>
            <a:r>
              <a:rPr lang="en-US" sz="2800" dirty="0"/>
              <a:t>mm </a:t>
            </a:r>
            <a:r>
              <a:rPr lang="en-US" sz="2800" dirty="0" smtClean="0"/>
              <a:t>Hg</a:t>
            </a:r>
          </a:p>
          <a:p>
            <a:pPr marL="400050" lvl="2" indent="0">
              <a:buNone/>
            </a:pPr>
            <a:r>
              <a:rPr lang="en-US" sz="2800" dirty="0" err="1"/>
              <a:t>o</a:t>
            </a:r>
            <a:r>
              <a:rPr lang="en-US" sz="2800" dirty="0" err="1" smtClean="0"/>
              <a:t>u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endParaRPr lang="en-US" sz="2800" dirty="0" smtClean="0"/>
          </a:p>
          <a:p>
            <a:pPr marL="742950" lvl="2" indent="-342900"/>
            <a:r>
              <a:rPr lang="en-US" sz="2800" dirty="0"/>
              <a:t>La </a:t>
            </a:r>
            <a:r>
              <a:rPr lang="en-US" sz="2800" dirty="0" err="1"/>
              <a:t>moyenne</a:t>
            </a:r>
            <a:r>
              <a:rPr lang="en-US" sz="2800" dirty="0"/>
              <a:t> des </a:t>
            </a:r>
            <a:r>
              <a:rPr lang="en-US" sz="2800" dirty="0" err="1"/>
              <a:t>valeurs</a:t>
            </a:r>
            <a:r>
              <a:rPr lang="en-US" sz="2800" dirty="0"/>
              <a:t> </a:t>
            </a:r>
            <a:r>
              <a:rPr lang="en-US" sz="2800" dirty="0" smtClean="0"/>
              <a:t>de 24 </a:t>
            </a:r>
            <a:r>
              <a:rPr lang="en-US" sz="2800" dirty="0" err="1" smtClean="0"/>
              <a:t>hr</a:t>
            </a:r>
            <a:r>
              <a:rPr lang="en-US" sz="2800" dirty="0" smtClean="0"/>
              <a:t> </a:t>
            </a:r>
          </a:p>
          <a:p>
            <a:pPr marL="1200150" lvl="3" indent="-342900"/>
            <a:r>
              <a:rPr lang="en-US" sz="2800" dirty="0" smtClean="0"/>
              <a:t>PAS ≥ 130 </a:t>
            </a:r>
            <a:r>
              <a:rPr lang="en-US" sz="2800" dirty="0"/>
              <a:t>mm Hg et/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endParaRPr lang="en-US" sz="2800" dirty="0" smtClean="0"/>
          </a:p>
          <a:p>
            <a:pPr marL="1200150" lvl="3" indent="-342900"/>
            <a:r>
              <a:rPr lang="en-US" sz="2800" dirty="0" smtClean="0"/>
              <a:t>PAD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  <a:r>
              <a:rPr lang="en-US" sz="2800" dirty="0" smtClean="0"/>
              <a:t>≥ 80 </a:t>
            </a:r>
            <a:r>
              <a:rPr lang="en-US" sz="2800" dirty="0"/>
              <a:t>mm Hg</a:t>
            </a:r>
          </a:p>
          <a:p>
            <a:pPr marL="0" lvl="1" indent="0">
              <a:buNone/>
            </a:pPr>
            <a:endParaRPr lang="fr-CA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61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1402080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Valeurs</a:t>
            </a:r>
            <a:r>
              <a:rPr lang="en-CA" dirty="0" smtClean="0"/>
              <a:t> de </a:t>
            </a:r>
            <a:r>
              <a:rPr lang="en-CA" dirty="0" err="1" smtClean="0"/>
              <a:t>nuit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PECH: “U</a:t>
            </a:r>
            <a:r>
              <a:rPr lang="fr-CA" sz="2400" dirty="0" smtClean="0"/>
              <a:t>ne </a:t>
            </a:r>
            <a:r>
              <a:rPr lang="fr-CA" sz="2400" dirty="0"/>
              <a:t>diminution de la PA nocturne, inférieure à 10 % est associée à une augmentation du risque </a:t>
            </a:r>
            <a:r>
              <a:rPr lang="fr-CA" sz="2400" dirty="0" smtClean="0"/>
              <a:t>d‘AVC (Grade C) »</a:t>
            </a:r>
            <a:endParaRPr lang="en-US" sz="2400" dirty="0"/>
          </a:p>
          <a:p>
            <a:r>
              <a:rPr lang="en-CA" sz="2400" dirty="0" smtClean="0"/>
              <a:t>ESH 2013: </a:t>
            </a:r>
            <a:r>
              <a:rPr lang="en-CA" sz="2400" dirty="0" err="1" smtClean="0"/>
              <a:t>seuil</a:t>
            </a:r>
            <a:r>
              <a:rPr lang="en-CA" sz="2400" dirty="0" smtClean="0"/>
              <a:t> pour </a:t>
            </a:r>
            <a:r>
              <a:rPr lang="en-CA" sz="2400" dirty="0" err="1" smtClean="0"/>
              <a:t>valeurs</a:t>
            </a:r>
            <a:r>
              <a:rPr lang="en-CA" sz="2400" dirty="0" smtClean="0"/>
              <a:t> de </a:t>
            </a:r>
            <a:r>
              <a:rPr lang="en-CA" sz="2400" dirty="0" err="1" smtClean="0"/>
              <a:t>nuit</a:t>
            </a:r>
            <a:r>
              <a:rPr lang="en-CA" sz="2400" dirty="0" smtClean="0"/>
              <a:t> (pour dx </a:t>
            </a:r>
            <a:r>
              <a:rPr lang="en-CA" sz="2400" dirty="0" err="1" smtClean="0"/>
              <a:t>d’HTA</a:t>
            </a:r>
            <a:r>
              <a:rPr lang="en-CA" sz="2400" dirty="0" smtClean="0"/>
              <a:t>) </a:t>
            </a:r>
            <a:r>
              <a:rPr lang="en-CA" sz="2400" dirty="0" err="1" smtClean="0"/>
              <a:t>est</a:t>
            </a:r>
            <a:r>
              <a:rPr lang="en-CA" sz="2400" dirty="0" smtClean="0"/>
              <a:t> ≥ 120/70 mmHg</a:t>
            </a:r>
            <a:endParaRPr lang="fr-CA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62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77272"/>
            <a:ext cx="1402080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Autres considérations pour le MAPA (PECH)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19708"/>
            <a:ext cx="8278688" cy="4114800"/>
          </a:xfrm>
        </p:spPr>
        <p:txBody>
          <a:bodyPr/>
          <a:lstStyle/>
          <a:p>
            <a:r>
              <a:rPr lang="fr-CA" sz="2800" dirty="0" smtClean="0"/>
              <a:t>Devrait </a:t>
            </a:r>
            <a:r>
              <a:rPr lang="fr-CA" sz="2800" dirty="0"/>
              <a:t>être </a:t>
            </a:r>
            <a:r>
              <a:rPr lang="fr-CA" sz="2800" dirty="0" smtClean="0"/>
              <a:t>envisagé </a:t>
            </a:r>
            <a:r>
              <a:rPr lang="fr-CA" sz="2800" dirty="0"/>
              <a:t>dans les cas présumés d’élévation de la </a:t>
            </a:r>
            <a:r>
              <a:rPr lang="fr-CA" sz="2800" dirty="0" smtClean="0"/>
              <a:t>PA en clinique </a:t>
            </a:r>
            <a:r>
              <a:rPr lang="fr-CA" sz="2800" dirty="0"/>
              <a:t>chez les patients traités qui: </a:t>
            </a:r>
          </a:p>
          <a:p>
            <a:pPr lvl="1"/>
            <a:r>
              <a:rPr lang="fr-CA" sz="2400" dirty="0"/>
              <a:t>ne parviennent pas à atteindre des valeurs inférieures à la </a:t>
            </a:r>
            <a:r>
              <a:rPr lang="fr-CA" sz="2400" dirty="0" smtClean="0"/>
              <a:t>PA </a:t>
            </a:r>
            <a:r>
              <a:rPr lang="fr-CA" sz="2400" dirty="0"/>
              <a:t>cible malgré l’administration prolongée d’un </a:t>
            </a:r>
            <a:r>
              <a:rPr lang="fr-CA" sz="2400" dirty="0" smtClean="0"/>
              <a:t>traitement </a:t>
            </a:r>
            <a:r>
              <a:rPr lang="fr-CA" sz="2400" dirty="0"/>
              <a:t>antihypertenseur adéquat </a:t>
            </a:r>
            <a:endParaRPr lang="fr-CA" sz="2400" dirty="0" smtClean="0"/>
          </a:p>
          <a:p>
            <a:pPr lvl="1"/>
            <a:r>
              <a:rPr lang="fr-CA" sz="2400" dirty="0" smtClean="0"/>
              <a:t>présentent </a:t>
            </a:r>
            <a:r>
              <a:rPr lang="fr-CA" sz="2400" dirty="0"/>
              <a:t>des symptômes évocateurs </a:t>
            </a:r>
            <a:r>
              <a:rPr lang="fr-CA" sz="2400" dirty="0" smtClean="0"/>
              <a:t>d’hypotension</a:t>
            </a:r>
          </a:p>
          <a:p>
            <a:pPr lvl="1"/>
            <a:r>
              <a:rPr lang="fr-CA" sz="2400" dirty="0" smtClean="0"/>
              <a:t>présentent beaucoup de variabilité dans les valeurs </a:t>
            </a:r>
            <a:r>
              <a:rPr lang="fr-CA" sz="2400" dirty="0"/>
              <a:t>de la pression </a:t>
            </a:r>
            <a:r>
              <a:rPr lang="fr-CA" sz="2400" dirty="0" smtClean="0"/>
              <a:t>artérielle </a:t>
            </a:r>
            <a:r>
              <a:rPr lang="fr-CA" sz="2400" dirty="0"/>
              <a:t>en </a:t>
            </a:r>
            <a:r>
              <a:rPr lang="fr-CA" sz="2400" dirty="0" smtClean="0"/>
              <a:t>clinique</a:t>
            </a:r>
            <a:endParaRPr lang="fr-CA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63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49280"/>
            <a:ext cx="1402080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1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MAPA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err="1" smtClean="0"/>
              <a:t>Appareil</a:t>
            </a:r>
            <a:endParaRPr lang="en-CA" sz="2800" dirty="0" smtClean="0"/>
          </a:p>
          <a:p>
            <a:r>
              <a:rPr lang="en-CA" sz="2800" dirty="0" err="1" smtClean="0"/>
              <a:t>Protocole</a:t>
            </a:r>
            <a:endParaRPr lang="en-CA" sz="2800" dirty="0"/>
          </a:p>
          <a:p>
            <a:r>
              <a:rPr lang="en-CA" sz="2800" dirty="0" smtClean="0"/>
              <a:t>Rapport</a:t>
            </a:r>
          </a:p>
          <a:p>
            <a:r>
              <a:rPr lang="en-CA" sz="2800" dirty="0" err="1" smtClean="0"/>
              <a:t>Interprétation</a:t>
            </a:r>
            <a:endParaRPr lang="fr-CA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64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585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Appareil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800" dirty="0" err="1" smtClean="0"/>
              <a:t>Appareils</a:t>
            </a:r>
            <a:r>
              <a:rPr lang="en-CA" sz="2800" dirty="0" smtClean="0"/>
              <a:t> </a:t>
            </a:r>
            <a:r>
              <a:rPr lang="en-CA" sz="2800" dirty="0" err="1" smtClean="0"/>
              <a:t>validés</a:t>
            </a:r>
            <a:r>
              <a:rPr lang="en-CA" sz="2800" dirty="0" smtClean="0"/>
              <a:t> de </a:t>
            </a:r>
            <a:r>
              <a:rPr lang="en-CA" sz="2800" dirty="0" err="1" smtClean="0"/>
              <a:t>façon</a:t>
            </a:r>
            <a:r>
              <a:rPr lang="en-CA" sz="2800" dirty="0" smtClean="0"/>
              <a:t> </a:t>
            </a:r>
            <a:r>
              <a:rPr lang="en-CA" sz="2800" dirty="0" err="1" smtClean="0"/>
              <a:t>indépendante</a:t>
            </a:r>
            <a:r>
              <a:rPr lang="en-CA" sz="2800" dirty="0" smtClean="0"/>
              <a:t> avec des </a:t>
            </a:r>
            <a:r>
              <a:rPr lang="en-CA" sz="2800" dirty="0" err="1" smtClean="0"/>
              <a:t>protocoles</a:t>
            </a:r>
            <a:r>
              <a:rPr lang="en-CA" sz="2800" dirty="0" smtClean="0"/>
              <a:t> </a:t>
            </a:r>
            <a:r>
              <a:rPr lang="en-CA" sz="2800" dirty="0" err="1" smtClean="0"/>
              <a:t>établis</a:t>
            </a:r>
            <a:r>
              <a:rPr lang="en-CA" sz="2800" dirty="0" smtClean="0"/>
              <a:t> (BHS, IP or AAMI)</a:t>
            </a:r>
          </a:p>
          <a:p>
            <a:pPr marL="400050" lvl="1" indent="0">
              <a:buNone/>
            </a:pPr>
            <a:r>
              <a:rPr lang="en-CA" sz="2400" dirty="0" smtClean="0"/>
              <a:t>http</a:t>
            </a:r>
            <a:r>
              <a:rPr lang="en-CA" sz="2400" dirty="0"/>
              <a:t>://</a:t>
            </a:r>
            <a:r>
              <a:rPr lang="en-CA" sz="2400" dirty="0" smtClean="0"/>
              <a:t>www.dableducational.org</a:t>
            </a:r>
            <a:endParaRPr lang="en-CA" sz="2400" dirty="0"/>
          </a:p>
          <a:p>
            <a:r>
              <a:rPr lang="en-CA" sz="2800" dirty="0" smtClean="0"/>
              <a:t>Utiliser des brassards de </a:t>
            </a:r>
            <a:r>
              <a:rPr lang="en-CA" sz="2800" dirty="0" err="1" smtClean="0"/>
              <a:t>taille</a:t>
            </a:r>
            <a:r>
              <a:rPr lang="en-CA" sz="2800" dirty="0" smtClean="0"/>
              <a:t> </a:t>
            </a:r>
            <a:r>
              <a:rPr lang="en-CA" sz="2800" dirty="0" err="1" smtClean="0"/>
              <a:t>appropriée</a:t>
            </a:r>
            <a:endParaRPr lang="en-CA" sz="2800" dirty="0"/>
          </a:p>
          <a:p>
            <a:pPr lvl="1"/>
            <a:r>
              <a:rPr lang="en-CA" sz="2000" dirty="0" err="1" smtClean="0"/>
              <a:t>Longueur</a:t>
            </a:r>
            <a:r>
              <a:rPr lang="en-CA" sz="2000" dirty="0" smtClean="0"/>
              <a:t> </a:t>
            </a:r>
            <a:r>
              <a:rPr lang="en-CA" sz="2000" dirty="0"/>
              <a:t>: 80% à</a:t>
            </a:r>
            <a:r>
              <a:rPr lang="en-CA" sz="2000" dirty="0" smtClean="0"/>
              <a:t> </a:t>
            </a:r>
            <a:r>
              <a:rPr lang="en-CA" sz="2000" dirty="0"/>
              <a:t>100% </a:t>
            </a:r>
            <a:r>
              <a:rPr lang="en-CA" sz="2000" dirty="0" smtClean="0"/>
              <a:t>de la </a:t>
            </a:r>
            <a:r>
              <a:rPr lang="en-CA" sz="2000" dirty="0" err="1" smtClean="0"/>
              <a:t>circonférence</a:t>
            </a:r>
            <a:r>
              <a:rPr lang="en-CA" sz="2000" dirty="0" smtClean="0"/>
              <a:t> du bras</a:t>
            </a:r>
            <a:endParaRPr lang="en-CA" sz="2000" dirty="0"/>
          </a:p>
          <a:p>
            <a:pPr lvl="1"/>
            <a:r>
              <a:rPr lang="en-CA" sz="2000" dirty="0" err="1" smtClean="0"/>
              <a:t>Largeur</a:t>
            </a:r>
            <a:r>
              <a:rPr lang="en-CA" sz="2000" dirty="0" smtClean="0"/>
              <a:t> </a:t>
            </a:r>
            <a:r>
              <a:rPr lang="en-CA" sz="2000" dirty="0"/>
              <a:t>: 40% de la </a:t>
            </a:r>
            <a:r>
              <a:rPr lang="en-CA" sz="2000" dirty="0" err="1"/>
              <a:t>circonférence</a:t>
            </a:r>
            <a:r>
              <a:rPr lang="en-CA" sz="2000" dirty="0"/>
              <a:t> du </a:t>
            </a:r>
            <a:r>
              <a:rPr lang="en-CA" sz="2000" dirty="0" smtClean="0"/>
              <a:t>bras</a:t>
            </a:r>
          </a:p>
          <a:p>
            <a:r>
              <a:rPr lang="en-CA" sz="2800" dirty="0" err="1" smtClean="0"/>
              <a:t>Limites</a:t>
            </a:r>
            <a:r>
              <a:rPr lang="en-CA" sz="2800" dirty="0" smtClean="0"/>
              <a:t> avec </a:t>
            </a:r>
            <a:r>
              <a:rPr lang="en-CA" sz="2800" dirty="0" err="1" smtClean="0"/>
              <a:t>certaines</a:t>
            </a:r>
            <a:r>
              <a:rPr lang="en-CA" sz="2800" dirty="0" smtClean="0"/>
              <a:t> populations </a:t>
            </a:r>
            <a:r>
              <a:rPr lang="en-CA" sz="2400" dirty="0" smtClean="0"/>
              <a:t>(</a:t>
            </a:r>
            <a:r>
              <a:rPr lang="en-CA" sz="2400" dirty="0" err="1" smtClean="0"/>
              <a:t>personnes</a:t>
            </a:r>
            <a:r>
              <a:rPr lang="en-CA" sz="2400" dirty="0" smtClean="0"/>
              <a:t> </a:t>
            </a:r>
            <a:r>
              <a:rPr lang="en-CA" sz="2400" dirty="0" err="1" smtClean="0"/>
              <a:t>âgées</a:t>
            </a:r>
            <a:r>
              <a:rPr lang="en-CA" sz="2400" dirty="0" smtClean="0"/>
              <a:t>, enfant, </a:t>
            </a:r>
            <a:r>
              <a:rPr lang="en-CA" sz="2400" dirty="0" err="1" smtClean="0"/>
              <a:t>grossesse</a:t>
            </a:r>
            <a:r>
              <a:rPr lang="en-CA" sz="2400" dirty="0" smtClean="0"/>
              <a:t>, </a:t>
            </a:r>
            <a:r>
              <a:rPr lang="en-CA" sz="2400" dirty="0" err="1" smtClean="0"/>
              <a:t>arythmies</a:t>
            </a:r>
            <a:r>
              <a:rPr lang="en-CA" sz="2400" dirty="0" smtClean="0"/>
              <a:t>)</a:t>
            </a: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65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85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Protocole</a:t>
            </a:r>
            <a:r>
              <a:rPr lang="en-CA" dirty="0" smtClean="0"/>
              <a:t> </a:t>
            </a:r>
            <a:r>
              <a:rPr lang="en-CA" sz="2400" i="1" dirty="0" smtClean="0">
                <a:solidFill>
                  <a:schemeClr val="tx1"/>
                </a:solidFill>
              </a:rPr>
              <a:t>(Pas de </a:t>
            </a:r>
            <a:r>
              <a:rPr lang="en-CA" sz="2400" i="1" dirty="0" err="1" smtClean="0">
                <a:solidFill>
                  <a:schemeClr val="tx1"/>
                </a:solidFill>
              </a:rPr>
              <a:t>protocole</a:t>
            </a:r>
            <a:r>
              <a:rPr lang="en-CA" sz="2400" i="1" dirty="0" smtClean="0">
                <a:solidFill>
                  <a:schemeClr val="tx1"/>
                </a:solidFill>
              </a:rPr>
              <a:t> </a:t>
            </a:r>
            <a:r>
              <a:rPr lang="en-CA" sz="2400" i="1" dirty="0" err="1" smtClean="0">
                <a:solidFill>
                  <a:schemeClr val="tx1"/>
                </a:solidFill>
              </a:rPr>
              <a:t>dans</a:t>
            </a:r>
            <a:r>
              <a:rPr lang="en-CA" sz="2400" i="1" dirty="0" smtClean="0">
                <a:solidFill>
                  <a:schemeClr val="tx1"/>
                </a:solidFill>
              </a:rPr>
              <a:t> le PECH)</a:t>
            </a:r>
            <a:endParaRPr lang="fr-CA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2816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 err="1" smtClean="0"/>
              <a:t>Devrait</a:t>
            </a:r>
            <a:r>
              <a:rPr lang="en-CA" sz="2400" dirty="0" smtClean="0"/>
              <a:t> </a:t>
            </a:r>
            <a:r>
              <a:rPr lang="en-CA" sz="2400" dirty="0" err="1" smtClean="0"/>
              <a:t>être</a:t>
            </a:r>
            <a:r>
              <a:rPr lang="en-CA" sz="2400" dirty="0" smtClean="0"/>
              <a:t> </a:t>
            </a:r>
            <a:r>
              <a:rPr lang="en-CA" sz="2400" dirty="0" err="1" smtClean="0"/>
              <a:t>réalisé</a:t>
            </a:r>
            <a:r>
              <a:rPr lang="en-CA" sz="2400" dirty="0" smtClean="0"/>
              <a:t> </a:t>
            </a:r>
            <a:r>
              <a:rPr lang="en-CA" sz="2400" dirty="0" err="1" smtClean="0"/>
              <a:t>dans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journée</a:t>
            </a:r>
            <a:r>
              <a:rPr lang="en-CA" sz="2400" dirty="0" smtClean="0"/>
              <a:t> </a:t>
            </a:r>
            <a:r>
              <a:rPr lang="en-CA" sz="2400" dirty="0" err="1" smtClean="0"/>
              <a:t>typique</a:t>
            </a:r>
            <a:r>
              <a:rPr lang="en-CA" sz="2400" dirty="0" smtClean="0"/>
              <a:t> des </a:t>
            </a:r>
            <a:r>
              <a:rPr lang="en-CA" sz="2400" dirty="0" err="1" smtClean="0"/>
              <a:t>activités</a:t>
            </a:r>
            <a:r>
              <a:rPr lang="en-CA" sz="2400" dirty="0" smtClean="0"/>
              <a:t> </a:t>
            </a:r>
            <a:r>
              <a:rPr lang="en-CA" sz="2400" dirty="0" err="1" smtClean="0"/>
              <a:t>habituelles</a:t>
            </a:r>
            <a:endParaRPr lang="en-CA" sz="2400" dirty="0" smtClean="0"/>
          </a:p>
          <a:p>
            <a:r>
              <a:rPr lang="en-CA" sz="2400" dirty="0" smtClean="0"/>
              <a:t>Bras non dominant </a:t>
            </a:r>
            <a:r>
              <a:rPr lang="en-CA" sz="2400" dirty="0" err="1" smtClean="0"/>
              <a:t>devrait</a:t>
            </a:r>
            <a:r>
              <a:rPr lang="en-CA" sz="2400" dirty="0" smtClean="0"/>
              <a:t> </a:t>
            </a:r>
            <a:r>
              <a:rPr lang="en-CA" sz="2400" dirty="0" err="1" smtClean="0"/>
              <a:t>être</a:t>
            </a:r>
            <a:r>
              <a:rPr lang="en-CA" sz="2400" dirty="0" smtClean="0"/>
              <a:t> </a:t>
            </a:r>
            <a:r>
              <a:rPr lang="en-CA" sz="2400" dirty="0" err="1" smtClean="0"/>
              <a:t>utilisé</a:t>
            </a:r>
            <a:r>
              <a:rPr lang="en-CA" sz="2400" dirty="0" smtClean="0"/>
              <a:t> à </a:t>
            </a:r>
            <a:r>
              <a:rPr lang="en-CA" sz="2400" dirty="0" err="1" smtClean="0"/>
              <a:t>moins</a:t>
            </a:r>
            <a:r>
              <a:rPr lang="en-CA" sz="2400" dirty="0" smtClean="0"/>
              <a:t> </a:t>
            </a:r>
            <a:r>
              <a:rPr lang="en-CA" sz="2400" dirty="0" err="1" smtClean="0"/>
              <a:t>qu’il</a:t>
            </a:r>
            <a:r>
              <a:rPr lang="en-CA" sz="2400" dirty="0" smtClean="0"/>
              <a:t> </a:t>
            </a:r>
            <a:r>
              <a:rPr lang="en-CA" sz="2400" dirty="0" err="1" smtClean="0"/>
              <a:t>n’y</a:t>
            </a:r>
            <a:r>
              <a:rPr lang="en-CA" sz="2400" dirty="0" smtClean="0"/>
              <a:t> ait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différence</a:t>
            </a:r>
            <a:r>
              <a:rPr lang="en-CA" sz="2400" dirty="0" smtClean="0"/>
              <a:t> de &gt; 20 mmHg entre les 2 bras </a:t>
            </a:r>
            <a:r>
              <a:rPr lang="en-CA" dirty="0" smtClean="0"/>
              <a:t>(NICE 2011)</a:t>
            </a:r>
            <a:endParaRPr lang="en-CA" sz="2400" dirty="0" smtClean="0"/>
          </a:p>
          <a:p>
            <a:r>
              <a:rPr lang="en-CA" sz="2400" dirty="0" err="1" smtClean="0"/>
              <a:t>Fréquence</a:t>
            </a:r>
            <a:r>
              <a:rPr lang="en-CA" sz="2400" dirty="0" smtClean="0"/>
              <a:t>: </a:t>
            </a:r>
          </a:p>
          <a:p>
            <a:pPr lvl="1"/>
            <a:r>
              <a:rPr lang="en-CA" sz="1800" dirty="0" smtClean="0"/>
              <a:t>Jour: </a:t>
            </a:r>
            <a:r>
              <a:rPr lang="en-CA" sz="1800" dirty="0" err="1" smtClean="0"/>
              <a:t>chaque</a:t>
            </a:r>
            <a:r>
              <a:rPr lang="en-CA" sz="1800" dirty="0" smtClean="0"/>
              <a:t> 30 minutes</a:t>
            </a:r>
          </a:p>
          <a:p>
            <a:pPr lvl="1"/>
            <a:r>
              <a:rPr lang="en-CA" sz="1800" dirty="0" err="1" smtClean="0"/>
              <a:t>Nuit</a:t>
            </a:r>
            <a:r>
              <a:rPr lang="en-CA" sz="1800" dirty="0" smtClean="0"/>
              <a:t> : </a:t>
            </a:r>
            <a:r>
              <a:rPr lang="en-CA" sz="1800" dirty="0" err="1" smtClean="0"/>
              <a:t>chaque</a:t>
            </a:r>
            <a:r>
              <a:rPr lang="en-CA" sz="1800" dirty="0" smtClean="0"/>
              <a:t> </a:t>
            </a:r>
            <a:r>
              <a:rPr lang="en-CA" sz="1800" dirty="0" err="1" smtClean="0"/>
              <a:t>heure</a:t>
            </a:r>
            <a:endParaRPr lang="en-CA" sz="1800" dirty="0" smtClean="0"/>
          </a:p>
          <a:p>
            <a:r>
              <a:rPr lang="en-CA" sz="2400" dirty="0" smtClean="0"/>
              <a:t>Programmer les </a:t>
            </a:r>
            <a:r>
              <a:rPr lang="en-CA" sz="2400" dirty="0" err="1" smtClean="0"/>
              <a:t>mesures</a:t>
            </a:r>
            <a:r>
              <a:rPr lang="en-CA" sz="2400" dirty="0" smtClean="0"/>
              <a:t> (22h à 7h) pour la </a:t>
            </a:r>
            <a:r>
              <a:rPr lang="en-CA" sz="2400" dirty="0" err="1" smtClean="0"/>
              <a:t>nuit</a:t>
            </a:r>
            <a:r>
              <a:rPr lang="en-CA" sz="2400" dirty="0" smtClean="0"/>
              <a:t> </a:t>
            </a:r>
            <a:r>
              <a:rPr lang="en-CA" sz="2400" dirty="0" err="1" smtClean="0"/>
              <a:t>ou</a:t>
            </a:r>
            <a:r>
              <a:rPr lang="en-CA" sz="2400" dirty="0" smtClean="0"/>
              <a:t> adapter </a:t>
            </a:r>
            <a:r>
              <a:rPr lang="en-CA" sz="2400" dirty="0" err="1" smtClean="0"/>
              <a:t>selon</a:t>
            </a:r>
            <a:r>
              <a:rPr lang="en-CA" sz="2400" dirty="0" smtClean="0"/>
              <a:t> les habitudes du patient</a:t>
            </a:r>
          </a:p>
          <a:p>
            <a:r>
              <a:rPr lang="en-CA" sz="2400" dirty="0" err="1" smtClean="0"/>
              <a:t>Tenir</a:t>
            </a:r>
            <a:r>
              <a:rPr lang="en-CA" sz="2400" dirty="0" smtClean="0"/>
              <a:t> le bras immobile le long du corps pendant la </a:t>
            </a:r>
            <a:r>
              <a:rPr lang="en-CA" sz="2400" dirty="0" err="1" smtClean="0"/>
              <a:t>mesure</a:t>
            </a:r>
            <a:r>
              <a:rPr lang="en-CA" sz="2400" dirty="0" smtClean="0"/>
              <a:t> </a:t>
            </a:r>
          </a:p>
          <a:p>
            <a:r>
              <a:rPr lang="en-CA" sz="2400" dirty="0" smtClean="0"/>
              <a:t>Utiliser un journal pour </a:t>
            </a:r>
            <a:r>
              <a:rPr lang="en-CA" sz="2400" dirty="0" err="1" smtClean="0"/>
              <a:t>l’inscription</a:t>
            </a:r>
            <a:r>
              <a:rPr lang="en-CA" sz="2400" dirty="0" smtClean="0"/>
              <a:t> des </a:t>
            </a:r>
            <a:r>
              <a:rPr lang="en-CA" sz="2400" dirty="0" err="1" smtClean="0"/>
              <a:t>activités</a:t>
            </a:r>
            <a:r>
              <a:rPr lang="en-CA" sz="2400" dirty="0" smtClean="0"/>
              <a:t> et des </a:t>
            </a:r>
            <a:r>
              <a:rPr lang="en-CA" sz="2400" dirty="0" err="1" smtClean="0"/>
              <a:t>symptômes</a:t>
            </a: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66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19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mtClean="0">
                <a:solidFill>
                  <a:schemeClr val="tx1"/>
                </a:solidFill>
              </a:rPr>
              <a:t>Mesure ambulatoire de la pression artérielle (MAPA) - </a:t>
            </a:r>
            <a:r>
              <a:rPr lang="fr-CA" i="1" smtClean="0">
                <a:solidFill>
                  <a:schemeClr val="tx1"/>
                </a:solidFill>
              </a:rPr>
              <a:t>résumé</a:t>
            </a:r>
            <a:endParaRPr lang="fr-CA" b="1" i="1" smtClean="0">
              <a:solidFill>
                <a:schemeClr val="accent2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67</a:t>
            </a:fld>
            <a:endParaRPr lang="fr-CA"/>
          </a:p>
        </p:txBody>
      </p:sp>
      <p:pic>
        <p:nvPicPr>
          <p:cNvPr id="38916" name="Picture 2" descr="F:\MAPA photos 2\MAPA photos 2 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060575"/>
            <a:ext cx="3024187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 descr="F:\MAPA photos 2\MAPA photos 2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060575"/>
            <a:ext cx="30241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468313" y="4581525"/>
            <a:ext cx="2159000" cy="115093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fr-CA" sz="1800" b="1" dirty="0">
                <a:solidFill>
                  <a:schemeClr val="tx1"/>
                </a:solidFill>
                <a:ea typeface="ＭＳ Ｐゴシック" pitchFamily="28" charset="-128"/>
              </a:rPr>
              <a:t> Lorsque la  mesure se prend, le bras doit rester immobile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39750" y="2060575"/>
            <a:ext cx="2160588" cy="93662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fr-CA" sz="2000" b="1" dirty="0">
                <a:solidFill>
                  <a:schemeClr val="tx1"/>
                </a:solidFill>
                <a:ea typeface="ＭＳ Ｐゴシック" pitchFamily="28" charset="-128"/>
              </a:rPr>
              <a:t> L’appareil est porté à la ceinture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68313" y="3141663"/>
            <a:ext cx="2232025" cy="115093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fr-CA" sz="2000" b="1" dirty="0">
                <a:solidFill>
                  <a:schemeClr val="tx1"/>
                </a:solidFill>
                <a:ea typeface="ＭＳ Ｐゴシック" pitchFamily="28" charset="-128"/>
              </a:rPr>
              <a:t> Les activités habituelles doivent être maintenues</a:t>
            </a:r>
          </a:p>
        </p:txBody>
      </p:sp>
      <p:sp>
        <p:nvSpPr>
          <p:cNvPr id="38921" name="ZoneTexte 8"/>
          <p:cNvSpPr txBox="1">
            <a:spLocks noChangeArrowheads="1"/>
          </p:cNvSpPr>
          <p:nvPr/>
        </p:nvSpPr>
        <p:spPr bwMode="auto">
          <a:xfrm>
            <a:off x="4356100" y="6092825"/>
            <a:ext cx="25622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A" sz="1400"/>
              <a:t>Photographe: Caroline Lemay</a:t>
            </a:r>
          </a:p>
        </p:txBody>
      </p:sp>
    </p:spTree>
    <p:extLst>
      <p:ext uri="{BB962C8B-B14F-4D97-AF65-F5344CB8AC3E}">
        <p14:creationId xmlns:p14="http://schemas.microsoft.com/office/powerpoint/2010/main" val="1466923415"/>
      </p:ext>
    </p:extLst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Journal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Identité – date</a:t>
            </a:r>
          </a:p>
          <a:p>
            <a:r>
              <a:rPr lang="fr-CA" sz="2400" dirty="0" smtClean="0"/>
              <a:t>Brassard</a:t>
            </a:r>
          </a:p>
          <a:p>
            <a:r>
              <a:rPr lang="fr-CA" sz="2400" dirty="0" smtClean="0"/>
              <a:t>Bras utilisé</a:t>
            </a:r>
          </a:p>
          <a:p>
            <a:r>
              <a:rPr lang="fr-CA" sz="2400" dirty="0" smtClean="0"/>
              <a:t>Dates du début et de la fin du monitoring</a:t>
            </a:r>
          </a:p>
          <a:p>
            <a:r>
              <a:rPr lang="fr-CA" sz="2400" dirty="0" smtClean="0"/>
              <a:t>Temps avec les activités et les symptômes</a:t>
            </a: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68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95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Préparation du patient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81200"/>
            <a:ext cx="9036496" cy="41148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fr-CA" sz="2400" dirty="0"/>
              <a:t>(prévoir de 10 à 20 minutes)</a:t>
            </a:r>
          </a:p>
          <a:p>
            <a:endParaRPr lang="fr-CA" sz="2400" dirty="0" smtClean="0"/>
          </a:p>
          <a:p>
            <a:r>
              <a:rPr lang="fr-CA" sz="2400" dirty="0" smtClean="0"/>
              <a:t>Expliquer la procédure et la fréquence des mesures (alarmes);</a:t>
            </a:r>
          </a:p>
          <a:p>
            <a:r>
              <a:rPr lang="fr-CA" sz="2400" dirty="0" smtClean="0"/>
              <a:t>Préciser que le brassard ne doit pas être retiré (sinon, comment mettre l’appareil en arrêt)</a:t>
            </a:r>
          </a:p>
          <a:p>
            <a:r>
              <a:rPr lang="fr-CA" sz="2400" dirty="0" smtClean="0"/>
              <a:t>Enseigner mesures de précaution (ne pas mouiller, échapper);</a:t>
            </a:r>
          </a:p>
          <a:p>
            <a:pPr lvl="0"/>
            <a:r>
              <a:rPr lang="fr-CA" sz="2400" dirty="0" smtClean="0"/>
              <a:t>Réaliser une première mesure pour s’assurer du bon fonctionnement de l’appareil.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69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88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dirty="0" smtClean="0"/>
              <a:t>Mesure en clinique</a:t>
            </a:r>
            <a:endParaRPr lang="fr-CA" sz="54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81322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Rapport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00808"/>
            <a:ext cx="8278688" cy="4395192"/>
          </a:xfrm>
        </p:spPr>
        <p:txBody>
          <a:bodyPr>
            <a:noAutofit/>
          </a:bodyPr>
          <a:lstStyle/>
          <a:p>
            <a:r>
              <a:rPr lang="en-CA" sz="2800" dirty="0" err="1" smtClean="0"/>
              <a:t>Moyennes</a:t>
            </a:r>
            <a:r>
              <a:rPr lang="en-CA" sz="2800" dirty="0" smtClean="0"/>
              <a:t>, min et max, </a:t>
            </a:r>
            <a:r>
              <a:rPr lang="en-CA" sz="2800" dirty="0" err="1" smtClean="0"/>
              <a:t>écart</a:t>
            </a:r>
            <a:r>
              <a:rPr lang="en-CA" sz="2800" dirty="0" smtClean="0"/>
              <a:t>-types</a:t>
            </a:r>
          </a:p>
          <a:p>
            <a:pPr lvl="1"/>
            <a:r>
              <a:rPr lang="en-CA" sz="2000" dirty="0" err="1" smtClean="0"/>
              <a:t>Valeurs</a:t>
            </a:r>
            <a:r>
              <a:rPr lang="en-CA" sz="2000" dirty="0" smtClean="0"/>
              <a:t> de jour</a:t>
            </a:r>
          </a:p>
          <a:p>
            <a:pPr lvl="1"/>
            <a:r>
              <a:rPr lang="en-CA" sz="2000" dirty="0" err="1" smtClean="0"/>
              <a:t>Valeurs</a:t>
            </a:r>
            <a:r>
              <a:rPr lang="en-CA" sz="2000" dirty="0" smtClean="0"/>
              <a:t> de 24h</a:t>
            </a:r>
          </a:p>
          <a:p>
            <a:pPr lvl="1"/>
            <a:r>
              <a:rPr lang="en-CA" sz="2000" dirty="0" err="1" smtClean="0"/>
              <a:t>Valeurs</a:t>
            </a:r>
            <a:r>
              <a:rPr lang="en-CA" sz="2000" dirty="0" smtClean="0"/>
              <a:t> de </a:t>
            </a:r>
            <a:r>
              <a:rPr lang="en-CA" sz="2000" dirty="0" err="1" smtClean="0"/>
              <a:t>nuit</a:t>
            </a:r>
            <a:endParaRPr lang="en-CA" sz="2000" dirty="0" smtClean="0"/>
          </a:p>
          <a:p>
            <a:r>
              <a:rPr lang="en-CA" sz="2400" dirty="0" smtClean="0"/>
              <a:t>% de </a:t>
            </a:r>
            <a:r>
              <a:rPr lang="en-CA" sz="2400" dirty="0" err="1" smtClean="0"/>
              <a:t>baisse</a:t>
            </a:r>
            <a:r>
              <a:rPr lang="en-CA" sz="2400" dirty="0" smtClean="0"/>
              <a:t> de la PA p/r à la </a:t>
            </a:r>
            <a:r>
              <a:rPr lang="en-CA" sz="2400" dirty="0" err="1" smtClean="0"/>
              <a:t>journée</a:t>
            </a:r>
            <a:endParaRPr lang="en-CA" dirty="0"/>
          </a:p>
          <a:p>
            <a:r>
              <a:rPr lang="fr-CA" sz="2800" dirty="0" smtClean="0"/>
              <a:t>Graphiques pour observer le profil</a:t>
            </a:r>
          </a:p>
          <a:p>
            <a:r>
              <a:rPr lang="en-CA" sz="2800" dirty="0" err="1" smtClean="0"/>
              <a:t>Retrait</a:t>
            </a:r>
            <a:r>
              <a:rPr lang="en-CA" sz="2800" dirty="0" smtClean="0"/>
              <a:t> des </a:t>
            </a:r>
            <a:r>
              <a:rPr lang="en-CA" sz="2800" dirty="0" err="1" smtClean="0"/>
              <a:t>valeurs</a:t>
            </a:r>
            <a:r>
              <a:rPr lang="en-CA" sz="2800" dirty="0" smtClean="0"/>
              <a:t> </a:t>
            </a:r>
            <a:r>
              <a:rPr lang="en-CA" sz="2800" dirty="0" err="1" smtClean="0"/>
              <a:t>extrêmes</a:t>
            </a:r>
            <a:r>
              <a:rPr lang="en-CA" sz="2800" dirty="0" smtClean="0"/>
              <a:t> (à </a:t>
            </a:r>
            <a:r>
              <a:rPr lang="en-CA" sz="2800" dirty="0" err="1" smtClean="0"/>
              <a:t>éviter</a:t>
            </a:r>
            <a:r>
              <a:rPr lang="en-CA" sz="2800" dirty="0" smtClean="0"/>
              <a:t>)</a:t>
            </a:r>
            <a:endParaRPr lang="fr-CA" sz="2800" dirty="0" smtClean="0"/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 smtClean="0"/>
              <a:t>Autres indices:</a:t>
            </a:r>
          </a:p>
          <a:p>
            <a:pPr lvl="1"/>
            <a:r>
              <a:rPr lang="fr-CA" sz="2000" dirty="0" smtClean="0"/>
              <a:t>Charge de pression artérielle (</a:t>
            </a:r>
            <a:r>
              <a:rPr lang="fr-CA" sz="2000" dirty="0" err="1" smtClean="0"/>
              <a:t>blood</a:t>
            </a:r>
            <a:r>
              <a:rPr lang="fr-CA" sz="2000" dirty="0" smtClean="0"/>
              <a:t> pressure </a:t>
            </a:r>
            <a:r>
              <a:rPr lang="fr-CA" sz="2000" dirty="0" err="1" smtClean="0"/>
              <a:t>load</a:t>
            </a:r>
            <a:r>
              <a:rPr lang="fr-CA" sz="2000" dirty="0" smtClean="0"/>
              <a:t> )</a:t>
            </a:r>
          </a:p>
          <a:p>
            <a:pPr lvl="1"/>
            <a:r>
              <a:rPr lang="fr-CA" sz="2000" dirty="0" smtClean="0"/>
              <a:t>AASI</a:t>
            </a:r>
            <a:endParaRPr lang="fr-CA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70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825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Interprétation</a:t>
            </a:r>
            <a:r>
              <a:rPr lang="en-CA" dirty="0" smtClean="0"/>
              <a:t> (suite)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8206680" cy="4467200"/>
          </a:xfrm>
        </p:spPr>
        <p:txBody>
          <a:bodyPr/>
          <a:lstStyle/>
          <a:p>
            <a:r>
              <a:rPr lang="fr-CA" sz="2800" dirty="0" smtClean="0"/>
              <a:t>Nombres de mesures réalisées  (pas inclus dans le PECH)</a:t>
            </a:r>
          </a:p>
          <a:p>
            <a:pPr lvl="1"/>
            <a:r>
              <a:rPr lang="fr-CA" sz="2000" dirty="0" smtClean="0"/>
              <a:t>&gt; 70% devraient être correctement réalisées</a:t>
            </a:r>
          </a:p>
          <a:p>
            <a:pPr lvl="1"/>
            <a:r>
              <a:rPr lang="fr-CA" sz="2000" dirty="0" smtClean="0"/>
              <a:t>Minimum de 14 durant la journée et 7 la nuit</a:t>
            </a:r>
          </a:p>
          <a:p>
            <a:r>
              <a:rPr lang="fr-CA" sz="2800" dirty="0" smtClean="0"/>
              <a:t>Comparer aux valeurs cibles</a:t>
            </a:r>
          </a:p>
          <a:p>
            <a:pPr lvl="1"/>
            <a:r>
              <a:rPr lang="fr-CA" sz="2000" dirty="0" smtClean="0"/>
              <a:t>Hypertension systolique et/ou diastolique (de jour / sur 24hr)</a:t>
            </a:r>
          </a:p>
          <a:p>
            <a:pPr lvl="1"/>
            <a:r>
              <a:rPr lang="fr-CA" sz="2000" dirty="0" smtClean="0"/>
              <a:t>Hypertension nocturne (</a:t>
            </a:r>
            <a:r>
              <a:rPr lang="fr-CA" sz="2000" dirty="0" err="1" smtClean="0"/>
              <a:t>dipping</a:t>
            </a:r>
            <a:r>
              <a:rPr lang="fr-CA" sz="2000" dirty="0" smtClean="0"/>
              <a:t> </a:t>
            </a:r>
            <a:r>
              <a:rPr lang="fr-CA" sz="2000" dirty="0" err="1" smtClean="0"/>
              <a:t>status</a:t>
            </a:r>
            <a:r>
              <a:rPr lang="fr-CA" sz="2000" dirty="0" smtClean="0"/>
              <a:t>) (% de baisse – penser aux causes secondaires)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71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95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Interprétation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 smtClean="0"/>
              <a:t>Le profil devrait </a:t>
            </a:r>
            <a:r>
              <a:rPr lang="fr-CA" sz="2800" dirty="0"/>
              <a:t>être </a:t>
            </a:r>
            <a:r>
              <a:rPr lang="fr-CA" sz="2800" dirty="0" smtClean="0"/>
              <a:t>observé </a:t>
            </a:r>
            <a:r>
              <a:rPr lang="fr-CA" sz="2800" dirty="0"/>
              <a:t>en relation </a:t>
            </a:r>
            <a:r>
              <a:rPr lang="fr-CA" sz="2800" dirty="0" smtClean="0"/>
              <a:t>avec</a:t>
            </a:r>
          </a:p>
          <a:p>
            <a:pPr lvl="1"/>
            <a:r>
              <a:rPr lang="fr-CA" sz="2400" dirty="0" smtClean="0"/>
              <a:t>les informations </a:t>
            </a:r>
            <a:r>
              <a:rPr lang="fr-CA" sz="2400" dirty="0"/>
              <a:t>contenue dans le </a:t>
            </a:r>
            <a:r>
              <a:rPr lang="fr-CA" sz="2400" dirty="0" smtClean="0"/>
              <a:t>journal</a:t>
            </a:r>
          </a:p>
          <a:p>
            <a:pPr lvl="1"/>
            <a:r>
              <a:rPr lang="fr-CA" sz="2400" dirty="0" smtClean="0"/>
              <a:t>les </a:t>
            </a:r>
            <a:r>
              <a:rPr lang="fr-CA" sz="2400" dirty="0"/>
              <a:t>symptômes </a:t>
            </a:r>
            <a:r>
              <a:rPr lang="fr-CA" sz="2400" dirty="0" smtClean="0"/>
              <a:t>rapportés</a:t>
            </a:r>
          </a:p>
          <a:p>
            <a:pPr lvl="1"/>
            <a:r>
              <a:rPr lang="fr-CA" sz="2400" dirty="0" smtClean="0"/>
              <a:t>la </a:t>
            </a:r>
            <a:r>
              <a:rPr lang="fr-CA" sz="2400" dirty="0"/>
              <a:t>prise des </a:t>
            </a:r>
            <a:r>
              <a:rPr lang="fr-CA" sz="2400" dirty="0" smtClean="0"/>
              <a:t>antihypertenseurs</a:t>
            </a:r>
          </a:p>
          <a:p>
            <a:pPr lvl="1"/>
            <a:r>
              <a:rPr lang="en-CA" sz="2400" dirty="0" err="1" smtClean="0"/>
              <a:t>périodes</a:t>
            </a:r>
            <a:r>
              <a:rPr lang="en-CA" sz="2400" dirty="0" smtClean="0"/>
              <a:t> </a:t>
            </a:r>
            <a:r>
              <a:rPr lang="en-CA" sz="2400" dirty="0" err="1" smtClean="0"/>
              <a:t>durant</a:t>
            </a:r>
            <a:r>
              <a:rPr lang="en-CA" sz="2400" dirty="0" smtClean="0"/>
              <a:t> </a:t>
            </a:r>
            <a:r>
              <a:rPr lang="en-CA" sz="2400" dirty="0" err="1" smtClean="0"/>
              <a:t>lesquelles</a:t>
            </a:r>
            <a:r>
              <a:rPr lang="en-CA" sz="2400" dirty="0" smtClean="0"/>
              <a:t> la PA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dirty="0" err="1" smtClean="0"/>
              <a:t>élevée</a:t>
            </a:r>
            <a:endParaRPr lang="fr-CA" sz="2400" dirty="0"/>
          </a:p>
          <a:p>
            <a:r>
              <a:rPr lang="fr-CA" sz="2800" dirty="0"/>
              <a:t>Tendances particulières (Élévation matinale de la PA, chute soudaine de la PA)</a:t>
            </a:r>
          </a:p>
          <a:p>
            <a:r>
              <a:rPr lang="fr-CA" sz="2800" dirty="0"/>
              <a:t>Hypertension sarrau </a:t>
            </a:r>
            <a:r>
              <a:rPr lang="fr-CA" sz="2800" dirty="0" smtClean="0"/>
              <a:t>blanc</a:t>
            </a:r>
            <a:endParaRPr lang="fr-CA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72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9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4400" dirty="0" smtClean="0"/>
              <a:t>Exemple</a:t>
            </a:r>
            <a:endParaRPr lang="fr-CA" sz="44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47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MAPA 24hr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800153"/>
              </p:ext>
            </p:extLst>
          </p:nvPr>
        </p:nvGraphicFramePr>
        <p:xfrm>
          <a:off x="179511" y="1916832"/>
          <a:ext cx="8640960" cy="4686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9833"/>
                <a:gridCol w="1407263"/>
                <a:gridCol w="1407263"/>
                <a:gridCol w="1407263"/>
                <a:gridCol w="1809338"/>
              </a:tblGrid>
              <a:tr h="497191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Complet</a:t>
                      </a:r>
                      <a:r>
                        <a:rPr lang="en-US" sz="2400" dirty="0">
                          <a:effectLst/>
                        </a:rPr>
                        <a:t> (37 </a:t>
                      </a:r>
                      <a:r>
                        <a:rPr lang="en-US" sz="2400" dirty="0" err="1">
                          <a:effectLst/>
                        </a:rPr>
                        <a:t>Inclus</a:t>
                      </a:r>
                      <a:r>
                        <a:rPr lang="en-US" sz="2400" dirty="0">
                          <a:effectLst/>
                        </a:rPr>
                        <a:t>, 100%)</a:t>
                      </a:r>
                      <a:endParaRPr lang="fr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73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fr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Min</a:t>
                      </a:r>
                      <a:endParaRPr lang="fr-CA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</a:rPr>
                        <a:t>Moyenne</a:t>
                      </a:r>
                      <a:endParaRPr lang="fr-CA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Max</a:t>
                      </a:r>
                      <a:endParaRPr lang="fr-CA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</a:rPr>
                        <a:t>Écart</a:t>
                      </a:r>
                      <a:r>
                        <a:rPr lang="en-US" sz="2000" b="1" dirty="0" smtClean="0">
                          <a:effectLst/>
                        </a:rPr>
                        <a:t> </a:t>
                      </a:r>
                      <a:r>
                        <a:rPr lang="en-US" sz="2000" b="1" dirty="0">
                          <a:effectLst/>
                        </a:rPr>
                        <a:t>type</a:t>
                      </a:r>
                      <a:endParaRPr lang="fr-CA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7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Systolique</a:t>
                      </a:r>
                      <a:endParaRPr lang="fr-CA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96</a:t>
                      </a:r>
                      <a:endParaRPr lang="fr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122,9</a:t>
                      </a:r>
                      <a:endParaRPr lang="fr-CA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145</a:t>
                      </a:r>
                      <a:endParaRPr lang="fr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11,2</a:t>
                      </a:r>
                      <a:endParaRPr lang="fr-CA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7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Diastolique</a:t>
                      </a:r>
                      <a:endParaRPr lang="fr-CA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52</a:t>
                      </a:r>
                      <a:endParaRPr lang="fr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72,0</a:t>
                      </a:r>
                      <a:endParaRPr lang="fr-CA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82</a:t>
                      </a:r>
                      <a:endParaRPr lang="fr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7,7</a:t>
                      </a:r>
                      <a:endParaRPr lang="fr-CA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9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Pouls</a:t>
                      </a:r>
                      <a:endParaRPr lang="fr-CA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61</a:t>
                      </a:r>
                      <a:endParaRPr lang="fr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68,6</a:t>
                      </a:r>
                      <a:endParaRPr lang="fr-CA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</a:t>
                      </a:r>
                      <a:endParaRPr lang="fr-CA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5,0</a:t>
                      </a:r>
                      <a:endParaRPr lang="fr-CA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9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</a:rPr>
                        <a:t>Systolique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 &gt; 130</a:t>
                      </a:r>
                      <a:endParaRPr lang="fr-CA" sz="3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18,9 %</a:t>
                      </a:r>
                      <a:endParaRPr lang="fr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73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</a:rPr>
                        <a:t>Diastolique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 &gt; 80</a:t>
                      </a:r>
                      <a:endParaRPr lang="fr-CA" sz="3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5,4 %</a:t>
                      </a:r>
                      <a:endParaRPr lang="fr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74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215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MAPA jour</a:t>
            </a: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75</a:t>
            </a:fld>
            <a:endParaRPr lang="fr-CA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54974"/>
              </p:ext>
            </p:extLst>
          </p:nvPr>
        </p:nvGraphicFramePr>
        <p:xfrm>
          <a:off x="107504" y="1916834"/>
          <a:ext cx="8640959" cy="4896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9833"/>
                <a:gridCol w="1407263"/>
                <a:gridCol w="1407263"/>
                <a:gridCol w="1407263"/>
                <a:gridCol w="1809337"/>
              </a:tblGrid>
              <a:tr h="497191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Éveillé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(29 </a:t>
                      </a:r>
                      <a:r>
                        <a:rPr lang="en-US" sz="2000" dirty="0" err="1" smtClean="0">
                          <a:effectLst/>
                        </a:rPr>
                        <a:t>Inclus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100%)</a:t>
                      </a:r>
                      <a:endParaRPr lang="fr-CA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73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Min</a:t>
                      </a:r>
                      <a:endParaRPr lang="fr-CA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</a:rPr>
                        <a:t>Moyenne</a:t>
                      </a:r>
                      <a:endParaRPr lang="fr-CA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Max</a:t>
                      </a:r>
                      <a:endParaRPr lang="fr-CA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</a:rPr>
                        <a:t>Écart</a:t>
                      </a:r>
                      <a:r>
                        <a:rPr lang="en-US" sz="2000" b="1" dirty="0" smtClean="0">
                          <a:effectLst/>
                        </a:rPr>
                        <a:t> </a:t>
                      </a:r>
                      <a:r>
                        <a:rPr lang="en-US" sz="2000" b="1" dirty="0">
                          <a:effectLst/>
                        </a:rPr>
                        <a:t>type</a:t>
                      </a:r>
                      <a:endParaRPr lang="fr-CA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7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Systolique</a:t>
                      </a:r>
                      <a:endParaRPr lang="fr-CA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114</a:t>
                      </a:r>
                      <a:endParaRPr lang="fr-CA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127,1</a:t>
                      </a:r>
                      <a:endParaRPr lang="fr-CA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145</a:t>
                      </a:r>
                      <a:endParaRPr lang="fr-CA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7,4</a:t>
                      </a:r>
                      <a:endParaRPr lang="fr-CA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7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Diastolique</a:t>
                      </a:r>
                      <a:endParaRPr lang="fr-CA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70</a:t>
                      </a:r>
                      <a:endParaRPr lang="fr-CA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75,4</a:t>
                      </a:r>
                      <a:endParaRPr lang="fr-CA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82</a:t>
                      </a:r>
                      <a:endParaRPr lang="fr-CA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3,3</a:t>
                      </a:r>
                      <a:endParaRPr lang="fr-CA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9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Pouls</a:t>
                      </a:r>
                      <a:endParaRPr lang="fr-CA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61</a:t>
                      </a:r>
                      <a:endParaRPr lang="fr-CA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69,7</a:t>
                      </a:r>
                      <a:endParaRPr lang="fr-CA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80</a:t>
                      </a:r>
                      <a:endParaRPr lang="fr-CA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4,7</a:t>
                      </a:r>
                      <a:endParaRPr lang="fr-CA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9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</a:rPr>
                        <a:t>Systolique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 &gt; 135</a:t>
                      </a:r>
                      <a:endParaRPr lang="fr-CA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13,8 %</a:t>
                      </a:r>
                      <a:endParaRPr lang="fr-CA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73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</a:rPr>
                        <a:t>Diastolique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 &gt; 85</a:t>
                      </a:r>
                      <a:endParaRPr lang="fr-CA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0,0 %</a:t>
                      </a:r>
                      <a:endParaRPr lang="fr-CA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8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MAPA de nuit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486847"/>
              </p:ext>
            </p:extLst>
          </p:nvPr>
        </p:nvGraphicFramePr>
        <p:xfrm>
          <a:off x="179512" y="1700810"/>
          <a:ext cx="8496944" cy="4726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6"/>
                <a:gridCol w="1150098"/>
                <a:gridCol w="1323217"/>
                <a:gridCol w="1323217"/>
                <a:gridCol w="2036116"/>
              </a:tblGrid>
              <a:tr h="54530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Endormi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(8 </a:t>
                      </a:r>
                      <a:r>
                        <a:rPr lang="en-US" sz="2000" dirty="0" err="1" smtClean="0">
                          <a:effectLst/>
                        </a:rPr>
                        <a:t>Inclus</a:t>
                      </a:r>
                      <a:r>
                        <a:rPr lang="en-US" sz="2000" dirty="0">
                          <a:effectLst/>
                        </a:rPr>
                        <a:t>, 100%)</a:t>
                      </a:r>
                      <a:endParaRPr lang="fr-CA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809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Min</a:t>
                      </a:r>
                      <a:endParaRPr lang="fr-CA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</a:rPr>
                        <a:t>Moyenne</a:t>
                      </a:r>
                      <a:endParaRPr lang="fr-CA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Max</a:t>
                      </a:r>
                      <a:endParaRPr lang="fr-CA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</a:rPr>
                        <a:t>Écart</a:t>
                      </a:r>
                      <a:r>
                        <a:rPr lang="en-US" sz="2000" b="1" dirty="0" smtClean="0">
                          <a:effectLst/>
                        </a:rPr>
                        <a:t> </a:t>
                      </a:r>
                      <a:r>
                        <a:rPr lang="en-US" sz="2000" b="1" dirty="0">
                          <a:effectLst/>
                        </a:rPr>
                        <a:t>type</a:t>
                      </a:r>
                      <a:endParaRPr lang="fr-CA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5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Systolique</a:t>
                      </a:r>
                      <a:endParaRPr lang="fr-CA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96</a:t>
                      </a: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107,5</a:t>
                      </a: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121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9,2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5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Diastolique</a:t>
                      </a:r>
                      <a:endParaRPr lang="fr-CA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52</a:t>
                      </a: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59,8</a:t>
                      </a: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68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6,4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6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Pouls</a:t>
                      </a:r>
                      <a:endParaRPr lang="fr-CA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61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64,9</a:t>
                      </a: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4,4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6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Systolique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&gt;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120</a:t>
                      </a:r>
                      <a:endParaRPr lang="fr-CA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12,5 %</a:t>
                      </a: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809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</a:rPr>
                        <a:t>Diastolique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 &gt;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70</a:t>
                      </a:r>
                      <a:endParaRPr lang="fr-CA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0,0 %</a:t>
                      </a: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76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62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/>
              <a:t>Différence</a:t>
            </a:r>
            <a:r>
              <a:rPr lang="en-US" sz="3200" dirty="0"/>
              <a:t> </a:t>
            </a:r>
            <a:r>
              <a:rPr lang="en-US" sz="3200" dirty="0" err="1"/>
              <a:t>moyenne</a:t>
            </a:r>
            <a:r>
              <a:rPr lang="en-US" sz="3200" dirty="0"/>
              <a:t> entre </a:t>
            </a:r>
            <a:r>
              <a:rPr lang="en-US" sz="3200" dirty="0" err="1" smtClean="0"/>
              <a:t>éveillé</a:t>
            </a:r>
            <a:r>
              <a:rPr lang="en-US" sz="3200" dirty="0" smtClean="0"/>
              <a:t> </a:t>
            </a:r>
            <a:r>
              <a:rPr lang="en-US" sz="3200" dirty="0"/>
              <a:t>et </a:t>
            </a:r>
            <a:r>
              <a:rPr lang="en-US" sz="3200" dirty="0" err="1" smtClean="0"/>
              <a:t>endormi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222013"/>
              </p:ext>
            </p:extLst>
          </p:nvPr>
        </p:nvGraphicFramePr>
        <p:xfrm>
          <a:off x="683568" y="1916832"/>
          <a:ext cx="7632849" cy="3264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7023"/>
                <a:gridCol w="942796"/>
                <a:gridCol w="1617374"/>
                <a:gridCol w="942796"/>
                <a:gridCol w="1742860"/>
              </a:tblGrid>
              <a:tr h="65833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Différence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moyenne</a:t>
                      </a:r>
                      <a:r>
                        <a:rPr lang="en-US" sz="2800" dirty="0">
                          <a:effectLst/>
                        </a:rPr>
                        <a:t> entre </a:t>
                      </a:r>
                      <a:r>
                        <a:rPr lang="en-US" sz="2800" dirty="0" err="1" smtClean="0">
                          <a:effectLst/>
                        </a:rPr>
                        <a:t>éveillé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et </a:t>
                      </a:r>
                      <a:r>
                        <a:rPr lang="en-US" sz="2800" dirty="0" err="1" smtClean="0">
                          <a:effectLst/>
                        </a:rPr>
                        <a:t>endormi</a:t>
                      </a: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658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∆ mmHg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% </a:t>
                      </a:r>
                      <a:r>
                        <a:rPr lang="en-US" sz="2800" dirty="0" err="1">
                          <a:effectLst/>
                        </a:rPr>
                        <a:t>baisse</a:t>
                      </a: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8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Systolique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19,6</a:t>
                      </a: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15 %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8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Diastolique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15,6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20 %</a:t>
                      </a: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9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Pouls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4,8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fr-CA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6 %</a:t>
                      </a:r>
                      <a:endParaRPr lang="fr-CA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77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8229553"/>
      </p:ext>
    </p:extLst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Profil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B470-C9B2-4D29-A8E7-1B4D44CF61ED}" type="slidenum">
              <a:rPr lang="fr-CA" smtClean="0"/>
              <a:t>78</a:t>
            </a:fld>
            <a:endParaRPr lang="fr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8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Nouveautés pour le PECH 2015?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Mesures ambulatoires sont demandées dès la première visite. Préférable pour poser le diagnostic d’hypertension artérielle</a:t>
            </a:r>
          </a:p>
          <a:p>
            <a:r>
              <a:rPr lang="fr-CA" dirty="0" smtClean="0"/>
              <a:t>Mesures oscillométriques remplacent les mesures auscultatoires lorsque c’est possible</a:t>
            </a:r>
          </a:p>
          <a:p>
            <a:r>
              <a:rPr lang="fr-CA" dirty="0" smtClean="0"/>
              <a:t>Un protocole pour le MAPA devrait être utilisé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79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398846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 dirty="0" err="1"/>
              <a:t>Activités</a:t>
            </a:r>
            <a:r>
              <a:rPr lang="en-US" sz="2900" b="1" dirty="0"/>
              <a:t> </a:t>
            </a:r>
            <a:r>
              <a:rPr lang="en-US" sz="2900" b="1" dirty="0" err="1"/>
              <a:t>affectant</a:t>
            </a:r>
            <a:r>
              <a:rPr lang="en-US" sz="2900" b="1" dirty="0"/>
              <a:t> la </a:t>
            </a:r>
            <a:r>
              <a:rPr lang="en-US" sz="2900" b="1" dirty="0" err="1"/>
              <a:t>pression</a:t>
            </a:r>
            <a:r>
              <a:rPr lang="en-US" sz="2900" b="1" dirty="0"/>
              <a:t> </a:t>
            </a:r>
            <a:r>
              <a:rPr lang="en-US" sz="2900" b="1" dirty="0" err="1"/>
              <a:t>artérielle</a:t>
            </a:r>
            <a:r>
              <a:rPr lang="en-US" sz="2900" b="1" dirty="0"/>
              <a:t/>
            </a:r>
            <a:br>
              <a:rPr lang="en-US" sz="2900" b="1" dirty="0"/>
            </a:br>
            <a:r>
              <a:rPr lang="en-US" sz="2900" b="1" dirty="0"/>
              <a:t>et </a:t>
            </a:r>
            <a:r>
              <a:rPr lang="en-US" sz="2900" b="1" dirty="0" err="1"/>
              <a:t>sa</a:t>
            </a:r>
            <a:r>
              <a:rPr lang="en-US" sz="2900" b="1" dirty="0"/>
              <a:t> </a:t>
            </a:r>
            <a:r>
              <a:rPr lang="en-US" sz="2900" b="1" dirty="0" err="1"/>
              <a:t>mesure</a:t>
            </a:r>
            <a:endParaRPr lang="en-US" sz="29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8</a:t>
            </a:fld>
            <a:endParaRPr lang="fr-CA"/>
          </a:p>
        </p:txBody>
      </p:sp>
      <p:graphicFrame>
        <p:nvGraphicFramePr>
          <p:cNvPr id="507976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135501"/>
              </p:ext>
            </p:extLst>
          </p:nvPr>
        </p:nvGraphicFramePr>
        <p:xfrm>
          <a:off x="683568" y="1680183"/>
          <a:ext cx="7858179" cy="4456176"/>
        </p:xfrm>
        <a:graphic>
          <a:graphicData uri="http://schemas.openxmlformats.org/drawingml/2006/table">
            <a:tbl>
              <a:tblPr/>
              <a:tblGrid>
                <a:gridCol w="2677417"/>
                <a:gridCol w="2716792"/>
                <a:gridCol w="2463970"/>
              </a:tblGrid>
              <a:tr h="587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Réunions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7F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PA Systolique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(mm Hg)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7F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PA Diastolique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(mm Hg)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7F83"/>
                    </a:solidFill>
                  </a:tcPr>
                </a:tc>
              </a:tr>
              <a:tr h="310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Réunions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+20.2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+15.0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</a:tr>
              <a:tr h="310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Travail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+16.0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+13.0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</a:tr>
              <a:tr h="310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Transport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+14.0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+9.2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</a:tr>
              <a:tr h="30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Marche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+12.0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+5.5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</a:tr>
              <a:tr h="310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Se vêtir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+11.5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+9.7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</a:tr>
              <a:tr h="310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Parler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au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téléphone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+9.5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+7.2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</a:tr>
              <a:tr h="310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Manger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+8.8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+9.6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</a:tr>
              <a:tr h="310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Parler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+6.7</a:t>
                      </a:r>
                      <a:endParaRPr kumimoji="0" lang="en-C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+6.7</a:t>
                      </a:r>
                      <a:endParaRPr kumimoji="0" lang="en-C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</a:tr>
              <a:tr h="310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Lire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+1.9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+2.2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</a:tr>
              <a:tr h="310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Relaxer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</a:tr>
              <a:tr h="310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Dormir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-10.0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-7.6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DC2"/>
                    </a:solidFill>
                  </a:tcPr>
                </a:tc>
              </a:tr>
            </a:tbl>
          </a:graphicData>
        </a:graphic>
      </p:graphicFrame>
      <p:sp>
        <p:nvSpPr>
          <p:cNvPr id="507975" name="Text Box 71"/>
          <p:cNvSpPr txBox="1">
            <a:spLocks noChangeArrowheads="1"/>
          </p:cNvSpPr>
          <p:nvPr/>
        </p:nvSpPr>
        <p:spPr bwMode="auto">
          <a:xfrm>
            <a:off x="1043608" y="6280211"/>
            <a:ext cx="5664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cs typeface="Times New Roman" pitchFamily="18" charset="0"/>
              </a:rPr>
              <a:t>Pickering. </a:t>
            </a:r>
            <a:r>
              <a:rPr lang="en-US" sz="1200" i="1">
                <a:solidFill>
                  <a:schemeClr val="tx2"/>
                </a:solidFill>
                <a:cs typeface="Times New Roman" pitchFamily="18" charset="0"/>
              </a:rPr>
              <a:t>Am Heart J </a:t>
            </a:r>
            <a:r>
              <a:rPr lang="en-US" sz="1200">
                <a:solidFill>
                  <a:schemeClr val="tx2"/>
                </a:solidFill>
                <a:cs typeface="Times New Roman" pitchFamily="18" charset="0"/>
              </a:rPr>
              <a:t>1988;116:1141-5.</a:t>
            </a:r>
            <a:r>
              <a:rPr lang="en-US" sz="120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4800" dirty="0" smtClean="0"/>
              <a:t>Merci, questions?</a:t>
            </a:r>
            <a:endParaRPr lang="fr-CA" sz="480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Pour me joindre: </a:t>
            </a:r>
            <a:r>
              <a:rPr lang="fr-CA" cap="none" dirty="0" smtClean="0"/>
              <a:t>lyne.cloutier@uqtr.ca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6EB6-A7CA-4778-B893-982B079BAB7D}" type="slidenum">
              <a:rPr lang="fr-CA" smtClean="0"/>
              <a:pPr/>
              <a:t>80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1208"/>
            <a:ext cx="216024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13812"/>
      </p:ext>
    </p:extLst>
  </p:cSld>
  <p:clrMapOvr>
    <a:masterClrMapping/>
  </p:clrMapOvr>
  <p:transition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1"/>
          <p:cNvSpPr txBox="1">
            <a:spLocks noChangeArrowheads="1"/>
          </p:cNvSpPr>
          <p:nvPr/>
        </p:nvSpPr>
        <p:spPr bwMode="auto">
          <a:xfrm>
            <a:off x="457200" y="1295400"/>
            <a:ext cx="8153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altLang="fr-FR" sz="2400" dirty="0">
                <a:solidFill>
                  <a:srgbClr val="000000"/>
                </a:solidFill>
                <a:latin typeface="Arial" pitchFamily="34" charset="0"/>
              </a:rPr>
              <a:t>1999: ADDED new recommendation  lowering BP targets in CKD– MDRD</a:t>
            </a:r>
            <a:endParaRPr lang="en-US" altLang="fr-FR" sz="1200" dirty="0">
              <a:solidFill>
                <a:srgbClr val="000000"/>
              </a:solidFill>
              <a:latin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fr-FR" sz="120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400" dirty="0">
                <a:solidFill>
                  <a:srgbClr val="000000"/>
                </a:solidFill>
                <a:latin typeface="Arial" pitchFamily="34" charset="0"/>
              </a:rPr>
              <a:t>For patients with proteinuria that is greater than 1 g/day, target blood pressure is lower than 125/75 mm Hg (MAP 92) (GRADE C)</a:t>
            </a:r>
          </a:p>
        </p:txBody>
      </p:sp>
      <p:sp>
        <p:nvSpPr>
          <p:cNvPr id="40962" name="TextBox 13"/>
          <p:cNvSpPr txBox="1">
            <a:spLocks noChangeArrowheads="1"/>
          </p:cNvSpPr>
          <p:nvPr/>
        </p:nvSpPr>
        <p:spPr bwMode="auto">
          <a:xfrm>
            <a:off x="457200" y="3581400"/>
            <a:ext cx="8294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fr-FR" sz="2400" dirty="0" smtClean="0">
                <a:solidFill>
                  <a:srgbClr val="000000"/>
                </a:solidFill>
                <a:latin typeface="Arial" pitchFamily="34" charset="0"/>
              </a:rPr>
              <a:t>2006</a:t>
            </a:r>
            <a:r>
              <a:rPr lang="en-US" altLang="fr-FR" sz="2400" dirty="0">
                <a:solidFill>
                  <a:srgbClr val="000000"/>
                </a:solidFill>
                <a:latin typeface="Arial" pitchFamily="34" charset="0"/>
              </a:rPr>
              <a:t>: REMOVED recommendation – REIN-2.  Target of 130/80 still supported based on AASK, MDRD</a:t>
            </a:r>
          </a:p>
        </p:txBody>
      </p:sp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609600" y="3048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fr-FR" sz="2800">
                <a:solidFill>
                  <a:srgbClr val="000000"/>
                </a:solidFill>
                <a:latin typeface="Arial" pitchFamily="34" charset="0"/>
              </a:rPr>
              <a:t>The ups and downs of BP targets in CKD</a:t>
            </a: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457200" y="4648200"/>
            <a:ext cx="8294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fr-FR" sz="2400" dirty="0">
                <a:solidFill>
                  <a:srgbClr val="000000"/>
                </a:solidFill>
                <a:latin typeface="Arial" pitchFamily="34" charset="0"/>
              </a:rPr>
              <a:t>2010- revisiting the AASK </a:t>
            </a:r>
            <a:r>
              <a:rPr lang="en-CA" altLang="fr-FR" sz="2400" dirty="0" err="1">
                <a:solidFill>
                  <a:srgbClr val="000000"/>
                </a:solidFill>
                <a:latin typeface="Arial" pitchFamily="34" charset="0"/>
              </a:rPr>
              <a:t>followup</a:t>
            </a:r>
            <a:r>
              <a:rPr lang="en-CA" altLang="fr-FR" sz="2400" dirty="0">
                <a:solidFill>
                  <a:srgbClr val="000000"/>
                </a:solidFill>
                <a:latin typeface="Arial" pitchFamily="34" charset="0"/>
              </a:rPr>
              <a:t> data: little support for lower targets except (maybe) for those with proteinuria….</a:t>
            </a:r>
          </a:p>
          <a:p>
            <a:r>
              <a:rPr lang="en-CA" altLang="fr-FR" sz="2400" i="1" dirty="0">
                <a:solidFill>
                  <a:srgbClr val="000000"/>
                </a:solidFill>
                <a:latin typeface="Arial" pitchFamily="34" charset="0"/>
              </a:rPr>
              <a:t>Triggering revisiting of overall recommendation  </a:t>
            </a:r>
          </a:p>
        </p:txBody>
      </p:sp>
    </p:spTree>
    <p:extLst>
      <p:ext uri="{BB962C8B-B14F-4D97-AF65-F5344CB8AC3E}">
        <p14:creationId xmlns:p14="http://schemas.microsoft.com/office/powerpoint/2010/main" val="2227560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4"/>
          <p:cNvSpPr txBox="1">
            <a:spLocks noChangeArrowheads="1"/>
          </p:cNvSpPr>
          <p:nvPr/>
        </p:nvSpPr>
        <p:spPr bwMode="auto">
          <a:xfrm>
            <a:off x="12700" y="179388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fr-FR" sz="2800">
                <a:latin typeface="Arial" pitchFamily="34" charset="0"/>
              </a:rPr>
              <a:t>Studies of BP targets in CKD patients</a:t>
            </a:r>
            <a:r>
              <a:rPr lang="en-US" altLang="fr-FR" sz="2800" i="1">
                <a:latin typeface="Arial" pitchFamily="34" charset="0"/>
              </a:rPr>
              <a:t> </a:t>
            </a:r>
          </a:p>
          <a:p>
            <a:pPr algn="ctr"/>
            <a:r>
              <a:rPr lang="en-US" altLang="fr-FR" i="1">
                <a:latin typeface="Arial" pitchFamily="34" charset="0"/>
              </a:rPr>
              <a:t>Upadhyay , Ann Intern Med. 2011;154:541-548</a:t>
            </a:r>
            <a:r>
              <a:rPr lang="en-US" altLang="fr-FR">
                <a:latin typeface="Arial" pitchFamily="34" charset="0"/>
              </a:rPr>
              <a:t>  </a:t>
            </a:r>
            <a:endParaRPr lang="en-US" altLang="fr-FR" sz="2000">
              <a:latin typeface="Arial" pitchFamily="34" charset="0"/>
            </a:endParaRPr>
          </a:p>
        </p:txBody>
      </p:sp>
      <p:sp>
        <p:nvSpPr>
          <p:cNvPr id="41986" name="Rectangle 455687"/>
          <p:cNvSpPr>
            <a:spLocks noChangeArrowheads="1"/>
          </p:cNvSpPr>
          <p:nvPr/>
        </p:nvSpPr>
        <p:spPr bwMode="auto">
          <a:xfrm>
            <a:off x="323528" y="179388"/>
            <a:ext cx="8686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fr-FR" dirty="0"/>
              <a:t>				</a:t>
            </a:r>
            <a:r>
              <a:rPr lang="en-US" altLang="fr-FR" sz="2400" b="1" dirty="0">
                <a:latin typeface="Arial" pitchFamily="34" charset="0"/>
                <a:cs typeface="Arial" pitchFamily="34" charset="0"/>
              </a:rPr>
              <a:t>								</a:t>
            </a:r>
            <a:r>
              <a:rPr lang="en-US" altLang="fr-FR" dirty="0">
                <a:latin typeface="Arial" pitchFamily="34" charset="0"/>
                <a:cs typeface="Arial" pitchFamily="34" charset="0"/>
              </a:rPr>
              <a:t>				vs.~140/90				vs.  x/90</a:t>
            </a:r>
          </a:p>
          <a:p>
            <a:endParaRPr lang="en-US" altLang="fr-FR" dirty="0">
              <a:latin typeface="Arial" pitchFamily="34" charset="0"/>
              <a:cs typeface="Arial" pitchFamily="34" charset="0"/>
            </a:endParaRPr>
          </a:p>
          <a:p>
            <a:r>
              <a:rPr lang="en-US" altLang="fr-FR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altLang="fr-FR" dirty="0">
                <a:latin typeface="Arial" pitchFamily="34" charset="0"/>
                <a:cs typeface="Arial" pitchFamily="34" charset="0"/>
              </a:rPr>
              <a:t>	change in GFR			composite				ESRD	</a:t>
            </a:r>
          </a:p>
          <a:p>
            <a:endParaRPr lang="en-US" altLang="fr-FR" dirty="0">
              <a:latin typeface="Arial" pitchFamily="34" charset="0"/>
              <a:cs typeface="Arial" pitchFamily="34" charset="0"/>
            </a:endParaRPr>
          </a:p>
          <a:p>
            <a:r>
              <a:rPr lang="en-US" altLang="fr-FR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altLang="fr-FR" dirty="0">
                <a:latin typeface="Arial" pitchFamily="34" charset="0"/>
                <a:cs typeface="Arial" pitchFamily="34" charset="0"/>
              </a:rPr>
              <a:t>	ND						ND						ND	</a:t>
            </a:r>
          </a:p>
          <a:p>
            <a:endParaRPr lang="en-US" altLang="fr-FR" dirty="0">
              <a:latin typeface="Arial" pitchFamily="34" charset="0"/>
              <a:cs typeface="Arial" pitchFamily="34" charset="0"/>
            </a:endParaRPr>
          </a:p>
          <a:p>
            <a:r>
              <a:rPr lang="en-US" altLang="fr-FR" dirty="0">
                <a:latin typeface="Arial" pitchFamily="34" charset="0"/>
                <a:cs typeface="Arial" pitchFamily="34" charset="0"/>
              </a:rPr>
              <a:t>		ND						ND						x</a:t>
            </a:r>
          </a:p>
          <a:p>
            <a:endParaRPr lang="en-US" altLang="fr-FR" dirty="0">
              <a:latin typeface="Arial" pitchFamily="34" charset="0"/>
              <a:cs typeface="Arial" pitchFamily="34" charset="0"/>
            </a:endParaRPr>
          </a:p>
          <a:p>
            <a:r>
              <a:rPr lang="en-US" altLang="fr-FR" b="1" dirty="0">
                <a:latin typeface="Arial" pitchFamily="34" charset="0"/>
                <a:cs typeface="Arial" pitchFamily="34" charset="0"/>
              </a:rPr>
              <a:t>GFR decline</a:t>
            </a:r>
            <a:r>
              <a:rPr lang="en-US" altLang="fr-FR" dirty="0">
                <a:latin typeface="Arial" pitchFamily="34" charset="0"/>
                <a:cs typeface="Arial" pitchFamily="34" charset="0"/>
              </a:rPr>
              <a:t>		ND						ND						ND	</a:t>
            </a:r>
          </a:p>
          <a:p>
            <a:endParaRPr lang="en-US" altLang="fr-FR" dirty="0">
              <a:latin typeface="Arial" pitchFamily="34" charset="0"/>
              <a:cs typeface="Arial" pitchFamily="34" charset="0"/>
            </a:endParaRPr>
          </a:p>
          <a:p>
            <a:r>
              <a:rPr lang="en-US" altLang="fr-FR" b="1" dirty="0">
                <a:latin typeface="Arial" pitchFamily="34" charset="0"/>
                <a:cs typeface="Arial" pitchFamily="34" charset="0"/>
              </a:rPr>
              <a:t>ESRD</a:t>
            </a:r>
            <a:r>
              <a:rPr lang="en-US" altLang="fr-FR" dirty="0">
                <a:latin typeface="Arial" pitchFamily="34" charset="0"/>
                <a:cs typeface="Arial" pitchFamily="34" charset="0"/>
              </a:rPr>
              <a:t>			ND						ND						ND	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854909"/>
              </p:ext>
            </p:extLst>
          </p:nvPr>
        </p:nvGraphicFramePr>
        <p:xfrm>
          <a:off x="1524000" y="1397000"/>
          <a:ext cx="60960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396752"/>
                <a:gridCol w="1041648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fr-FR" sz="1800" b="1" dirty="0" smtClean="0">
                          <a:latin typeface="Arial" pitchFamily="34" charset="0"/>
                          <a:cs typeface="Arial" pitchFamily="34" charset="0"/>
                        </a:rPr>
                        <a:t>MDRD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800" b="1" dirty="0" smtClean="0">
                          <a:latin typeface="Arial" pitchFamily="34" charset="0"/>
                          <a:cs typeface="Arial" pitchFamily="34" charset="0"/>
                        </a:rPr>
                        <a:t>AASK</a:t>
                      </a:r>
                      <a:endParaRPr lang="fr-CA" dirty="0" smtClean="0"/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800" b="1" dirty="0" smtClean="0">
                          <a:latin typeface="Arial" pitchFamily="34" charset="0"/>
                          <a:cs typeface="Arial" pitchFamily="34" charset="0"/>
                        </a:rPr>
                        <a:t>REIN-2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fr-FR" b="1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fr-FR" dirty="0" smtClean="0">
                          <a:latin typeface="Arial" pitchFamily="34" charset="0"/>
                          <a:cs typeface="Arial" pitchFamily="34" charset="0"/>
                        </a:rPr>
                        <a:t>840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fr-FR" dirty="0" smtClean="0">
                          <a:latin typeface="Arial" pitchFamily="34" charset="0"/>
                          <a:cs typeface="Arial" pitchFamily="34" charset="0"/>
                        </a:rPr>
                        <a:t>1094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fr-FR" dirty="0" smtClean="0">
                          <a:latin typeface="Arial" pitchFamily="34" charset="0"/>
                          <a:cs typeface="Arial" pitchFamily="34" charset="0"/>
                        </a:rPr>
                        <a:t>334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fr-FR" b="1" dirty="0" smtClean="0">
                          <a:latin typeface="Arial" pitchFamily="34" charset="0"/>
                          <a:cs typeface="Arial" pitchFamily="34" charset="0"/>
                        </a:rPr>
                        <a:t>Target BP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fr-FR" dirty="0" smtClean="0">
                          <a:latin typeface="Arial" pitchFamily="34" charset="0"/>
                          <a:cs typeface="Arial" pitchFamily="34" charset="0"/>
                        </a:rPr>
                        <a:t>~125/75</a:t>
                      </a:r>
                    </a:p>
                    <a:p>
                      <a:r>
                        <a:rPr lang="en-US" altLang="fr-FR" dirty="0" smtClean="0">
                          <a:latin typeface="Arial" pitchFamily="34" charset="0"/>
                          <a:cs typeface="Arial" pitchFamily="34" charset="0"/>
                        </a:rPr>
                        <a:t>vs.~140/90</a:t>
                      </a:r>
                    </a:p>
                    <a:p>
                      <a:r>
                        <a:rPr lang="en-US" altLang="fr-FR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fr-FR" dirty="0" smtClean="0">
                          <a:latin typeface="Arial" pitchFamily="34" charset="0"/>
                          <a:cs typeface="Arial" pitchFamily="34" charset="0"/>
                        </a:rPr>
                        <a:t>~125/75 	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fr-FR" dirty="0" smtClean="0">
                          <a:latin typeface="Arial" pitchFamily="34" charset="0"/>
                          <a:cs typeface="Arial" pitchFamily="34" charset="0"/>
                        </a:rPr>
                        <a:t>130/80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fr-FR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altLang="fr-FR" b="1" baseline="30000" dirty="0" smtClean="0">
                          <a:latin typeface="Arial" pitchFamily="34" charset="0"/>
                          <a:cs typeface="Arial" pitchFamily="34" charset="0"/>
                        </a:rPr>
                        <a:t>o </a:t>
                      </a:r>
                      <a:r>
                        <a:rPr lang="en-US" altLang="fr-FR" b="1" dirty="0" smtClean="0">
                          <a:latin typeface="Arial" pitchFamily="34" charset="0"/>
                          <a:cs typeface="Arial" pitchFamily="34" charset="0"/>
                        </a:rPr>
                        <a:t>outcome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fr-FR" b="1" dirty="0" smtClean="0">
                          <a:latin typeface="Arial" pitchFamily="34" charset="0"/>
                          <a:cs typeface="Arial" pitchFamily="34" charset="0"/>
                        </a:rPr>
                        <a:t>Mortality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fr-FR" b="1" dirty="0" smtClean="0">
                          <a:latin typeface="Arial" pitchFamily="34" charset="0"/>
                          <a:cs typeface="Arial" pitchFamily="34" charset="0"/>
                        </a:rPr>
                        <a:t>CVD events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fr-FR" b="1" dirty="0" smtClean="0">
                          <a:latin typeface="Arial" pitchFamily="34" charset="0"/>
                          <a:cs typeface="Arial" pitchFamily="34" charset="0"/>
                        </a:rPr>
                        <a:t>GFR decline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fr-FR" b="1" dirty="0" smtClean="0">
                          <a:latin typeface="Arial" pitchFamily="34" charset="0"/>
                          <a:cs typeface="Arial" pitchFamily="34" charset="0"/>
                        </a:rPr>
                        <a:t>ESRD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611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97" name="Group 25"/>
          <p:cNvGraphicFramePr>
            <a:graphicFrameLocks noGrp="1"/>
          </p:cNvGraphicFramePr>
          <p:nvPr>
            <p:ph idx="4294967295"/>
          </p:nvPr>
        </p:nvGraphicFramePr>
        <p:xfrm>
          <a:off x="457200" y="1984375"/>
          <a:ext cx="8229600" cy="327342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14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2178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charset="0"/>
                          <a:cs typeface="Arial" charset="0"/>
                        </a:rPr>
                        <a:t>CHEP 2011</a:t>
                      </a: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MS PGothic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72178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21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21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CHEP 2012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721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21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234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For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patients with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nondiabetic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chronic kidney </a:t>
                      </a: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disease, target BP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is &lt;130/80 </a:t>
                      </a: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mm Hg (Grade C).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21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21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21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For patients with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nondiabetic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chronic kidney disease,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target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blood pressure is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&lt;140/90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mm Hg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Grade B).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721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21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21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20" name="Text Box 20"/>
          <p:cNvSpPr txBox="1"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CA" altLang="fr-FR" sz="4000" b="1">
              <a:latin typeface="Arial" pitchFamily="34" charset="0"/>
            </a:endParaRPr>
          </a:p>
        </p:txBody>
      </p:sp>
      <p:sp>
        <p:nvSpPr>
          <p:cNvPr id="43021" name="Rectangle 2"/>
          <p:cNvSpPr>
            <a:spLocks noChangeArrowheads="1"/>
          </p:cNvSpPr>
          <p:nvPr/>
        </p:nvSpPr>
        <p:spPr bwMode="auto">
          <a:xfrm>
            <a:off x="762000" y="381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fr-FR" sz="2800">
                <a:latin typeface="Arial" pitchFamily="34" charset="0"/>
                <a:cs typeface="Arial" pitchFamily="34" charset="0"/>
              </a:rPr>
              <a:t>In 2012,  CHEP revisited the CKD BP targets following publication of significant new data</a:t>
            </a:r>
            <a:br>
              <a:rPr lang="en-US" altLang="fr-FR" sz="2800">
                <a:latin typeface="Arial" pitchFamily="34" charset="0"/>
                <a:cs typeface="Arial" pitchFamily="34" charset="0"/>
              </a:rPr>
            </a:br>
            <a:endParaRPr lang="en-US" altLang="fr-FR" sz="2800" i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17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342900"/>
          </a:xfrm>
        </p:spPr>
        <p:txBody>
          <a:bodyPr>
            <a:normAutofit fontScale="90000"/>
          </a:bodyPr>
          <a:lstStyle/>
          <a:p>
            <a:r>
              <a:rPr lang="fr-CA" sz="2500"/>
              <a:t>Impacts documentés</a:t>
            </a:r>
          </a:p>
        </p:txBody>
      </p:sp>
      <p:graphicFrame>
        <p:nvGraphicFramePr>
          <p:cNvPr id="463875" name="Group 3"/>
          <p:cNvGraphicFramePr>
            <a:graphicFrameLocks noGrp="1"/>
          </p:cNvGraphicFramePr>
          <p:nvPr>
            <p:ph type="tbl" idx="1"/>
          </p:nvPr>
        </p:nvGraphicFramePr>
        <p:xfrm>
          <a:off x="179388" y="549275"/>
          <a:ext cx="8686800" cy="5975352"/>
        </p:xfrm>
        <a:graphic>
          <a:graphicData uri="http://schemas.openxmlformats.org/drawingml/2006/table">
            <a:tbl>
              <a:tblPr/>
              <a:tblGrid>
                <a:gridCol w="4427537"/>
                <a:gridCol w="2016125"/>
                <a:gridCol w="2243138"/>
              </a:tblGrid>
              <a:tr h="668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Modifications à la procédure standard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Influence sur la PAS (mm Hg)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Influence sur la PAD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(mm Hg)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Choix d’un seul bras*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↑ ou ↓ 10 à 20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↑ ou ↓ 10 à 20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Bras plus bas que le cœur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↑ 4 à 23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↑ 4 à 14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Absence de support pour le bras*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↑ 2 à 3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↑ 2 à 8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Vêtements sous le brassard ou roulés au-dessus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non significatif (n.s.)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n.s.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Jambes croisées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↑ 6 à 10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↑ 3 à 4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Patient couché*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↑ 3 à 10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↑ 1 à 8 ou ↓ 3 à 6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Dos n’est pas supporté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↑ 6 à 8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↑ 7 à 12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Brassard trop petit*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↑ 2 à 14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↑ 2 à 14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Brassard trop grand*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↓ 13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↓ 8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Utilisation de la cupule ou du diaphragme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↑ ou ↓ 1 à 2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↑ ou ↓ 1 à 2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Plus ou moins de pression appliquée sur le stéthoscope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n.s.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n.s.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D13A-BED0-4B1E-A875-3D9C1724C253}" type="slidenum">
              <a:rPr lang="fr-CA" smtClean="0"/>
              <a:pPr/>
              <a:t>9</a:t>
            </a:fld>
            <a:endParaRPr lang="fr-CA"/>
          </a:p>
        </p:txBody>
      </p:sp>
      <p:sp>
        <p:nvSpPr>
          <p:cNvPr id="463951" name="Rectangle 79"/>
          <p:cNvSpPr>
            <a:spLocks noChangeArrowheads="1"/>
          </p:cNvSpPr>
          <p:nvPr/>
        </p:nvSpPr>
        <p:spPr bwMode="auto">
          <a:xfrm>
            <a:off x="179388" y="1700213"/>
            <a:ext cx="8459787" cy="360362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463952" name="Rectangle 80"/>
          <p:cNvSpPr>
            <a:spLocks noChangeArrowheads="1"/>
          </p:cNvSpPr>
          <p:nvPr/>
        </p:nvSpPr>
        <p:spPr bwMode="auto">
          <a:xfrm>
            <a:off x="179388" y="3357563"/>
            <a:ext cx="8459787" cy="360362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463953" name="Text Box 81"/>
          <p:cNvSpPr txBox="1">
            <a:spLocks noChangeArrowheads="1"/>
          </p:cNvSpPr>
          <p:nvPr/>
        </p:nvSpPr>
        <p:spPr bwMode="auto">
          <a:xfrm>
            <a:off x="6300788" y="6491288"/>
            <a:ext cx="175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(Cloutier, 2006)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3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3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3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951" grpId="0" animBg="1"/>
      <p:bldP spid="46395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l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4918</TotalTime>
  <Words>5094</Words>
  <Application>Microsoft Office PowerPoint</Application>
  <PresentationFormat>Affichage à l'écran (4:3)</PresentationFormat>
  <Paragraphs>964</Paragraphs>
  <Slides>83</Slides>
  <Notes>29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83</vt:i4>
      </vt:variant>
    </vt:vector>
  </HeadingPairs>
  <TitlesOfParts>
    <vt:vector size="84" baseType="lpstr">
      <vt:lpstr>Essentiel</vt:lpstr>
      <vt:lpstr>Les défis de la mesure de la pression artérielle dans un contexte d'insuffisance rénale</vt:lpstr>
      <vt:lpstr>objectifs de la présentation </vt:lpstr>
      <vt:lpstr>Y a-t-il une mesure de pression artérielle Idéale?</vt:lpstr>
      <vt:lpstr>Éléments à considérer pour répondre</vt:lpstr>
      <vt:lpstr>Critères pour le diagnostic d’HTA – Algorithme  </vt:lpstr>
      <vt:lpstr>Équivalence des mesures de PA</vt:lpstr>
      <vt:lpstr>Mesure en clinique</vt:lpstr>
      <vt:lpstr>Activités affectant la pression artérielle et sa mesure</vt:lpstr>
      <vt:lpstr>Impacts documentés</vt:lpstr>
      <vt:lpstr>Défis particuliers en regard de la dialyse</vt:lpstr>
      <vt:lpstr>Mesures en péri-dialyse</vt:lpstr>
      <vt:lpstr>constats</vt:lpstr>
      <vt:lpstr>Mesures intra dialyses</vt:lpstr>
      <vt:lpstr>Mesure interdialyses</vt:lpstr>
      <vt:lpstr>Capacité prédictive desmesures chez les patients hémodyalisés</vt:lpstr>
      <vt:lpstr>Mesures en clinique</vt:lpstr>
      <vt:lpstr>Mesure de la PA: auscultation</vt:lpstr>
      <vt:lpstr>Mesure de la PA: oscillométrie</vt:lpstr>
      <vt:lpstr>Mesure de la PA</vt:lpstr>
      <vt:lpstr>Mesure de la PA</vt:lpstr>
      <vt:lpstr>Recommandations: appareil</vt:lpstr>
      <vt:lpstr>Recommandations: appareil</vt:lpstr>
      <vt:lpstr>Recommandations: appareil</vt:lpstr>
      <vt:lpstr>Brassard</vt:lpstr>
      <vt:lpstr>Brassard</vt:lpstr>
      <vt:lpstr>Tailles  de brassard</vt:lpstr>
      <vt:lpstr>Taille du brassard: adéquat</vt:lpstr>
      <vt:lpstr>Taille du brassard: trop petit</vt:lpstr>
      <vt:lpstr>Recommandations pour le patient</vt:lpstr>
      <vt:lpstr>Présentation PowerPoint</vt:lpstr>
      <vt:lpstr>Recommandations pour la procédure</vt:lpstr>
      <vt:lpstr>Appareil oscillométrique à mesures en série</vt:lpstr>
      <vt:lpstr>Comparaison mesure automatisée et MAPA</vt:lpstr>
      <vt:lpstr>Protocole</vt:lpstr>
      <vt:lpstr>Présentation PowerPoint</vt:lpstr>
      <vt:lpstr>Présentation PowerPoint</vt:lpstr>
      <vt:lpstr>Mesure à domicile</vt:lpstr>
      <vt:lpstr>Mesure à domicile de la PA</vt:lpstr>
      <vt:lpstr>Équivalence des mesures de PA</vt:lpstr>
      <vt:lpstr>Bénéfices à utiliser la mesure à domicile</vt:lpstr>
      <vt:lpstr>Concepts d’HTA masquée et d’HTA de sarrau blanc</vt:lpstr>
      <vt:lpstr>Désavantages</vt:lpstr>
      <vt:lpstr>Protocole</vt:lpstr>
      <vt:lpstr>Seuils de références</vt:lpstr>
      <vt:lpstr>Notion importante du protocole</vt:lpstr>
      <vt:lpstr>Technique pour la mesure</vt:lpstr>
      <vt:lpstr>Présentation PowerPoint</vt:lpstr>
      <vt:lpstr>Présentation PowerPoint</vt:lpstr>
      <vt:lpstr>Présentation PowerPoint</vt:lpstr>
      <vt:lpstr>Présentation PowerPoint</vt:lpstr>
      <vt:lpstr>Appareils validés www.hypertension.qc.ca</vt:lpstr>
      <vt:lpstr>Choix de l’appareil</vt:lpstr>
      <vt:lpstr>A discuter avec le patient</vt:lpstr>
      <vt:lpstr>Mesure ambulatoire de la pression artérielle</vt:lpstr>
      <vt:lpstr>Mesure ambulatoire de la pression artérielle (MAPA)</vt:lpstr>
      <vt:lpstr>Supériorité du MAPA et de la MPAD pour la prédiction du risque cardiovasculaire (&gt;2004)</vt:lpstr>
      <vt:lpstr>Avantages</vt:lpstr>
      <vt:lpstr>Limites associées au MAPA</vt:lpstr>
      <vt:lpstr>MAPA et le Programme Éducatif Canadien en Hypertension artérielle</vt:lpstr>
      <vt:lpstr>Critères pour le diagnostic d’HTA – Algorithme  </vt:lpstr>
      <vt:lpstr>Seuils diagnostiques pour l’HTA avec le MAPA (PECH)</vt:lpstr>
      <vt:lpstr>Valeurs de nuit</vt:lpstr>
      <vt:lpstr>Autres considérations pour le MAPA (PECH)</vt:lpstr>
      <vt:lpstr>MAPA</vt:lpstr>
      <vt:lpstr>Appareil</vt:lpstr>
      <vt:lpstr>Protocole (Pas de protocole dans le PECH)</vt:lpstr>
      <vt:lpstr>Mesure ambulatoire de la pression artérielle (MAPA) - résumé</vt:lpstr>
      <vt:lpstr>Journal</vt:lpstr>
      <vt:lpstr>Préparation du patient</vt:lpstr>
      <vt:lpstr>Rapport</vt:lpstr>
      <vt:lpstr>Interprétation (suite)</vt:lpstr>
      <vt:lpstr>Interprétation</vt:lpstr>
      <vt:lpstr>Exemple</vt:lpstr>
      <vt:lpstr>MAPA 24hr</vt:lpstr>
      <vt:lpstr>MAPA jour</vt:lpstr>
      <vt:lpstr>MAPA de nuit</vt:lpstr>
      <vt:lpstr>Différence moyenne entre éveillé et endormi</vt:lpstr>
      <vt:lpstr>Profil</vt:lpstr>
      <vt:lpstr>Nouveautés pour le PECH 2015?</vt:lpstr>
      <vt:lpstr>Merci, questions?</vt:lpstr>
      <vt:lpstr>Présentation PowerPoint</vt:lpstr>
      <vt:lpstr>Présentation PowerPoint</vt:lpstr>
      <vt:lpstr>Présentation PowerPoint</vt:lpstr>
    </vt:vector>
  </TitlesOfParts>
  <Company>UQTR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enseignement PA</dc:title>
  <dc:creator>Lyne Cloutier</dc:creator>
  <cp:lastModifiedBy>cloutily</cp:lastModifiedBy>
  <cp:revision>170</cp:revision>
  <cp:lastPrinted>2013-09-25T19:54:33Z</cp:lastPrinted>
  <dcterms:created xsi:type="dcterms:W3CDTF">2004-10-12T15:23:37Z</dcterms:created>
  <dcterms:modified xsi:type="dcterms:W3CDTF">2014-10-09T20:45:49Z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