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tags/tag112.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429" r:id="rId3"/>
    <p:sldId id="430" r:id="rId4"/>
    <p:sldId id="431" r:id="rId5"/>
    <p:sldId id="307" r:id="rId6"/>
    <p:sldId id="367" r:id="rId7"/>
    <p:sldId id="417" r:id="rId8"/>
    <p:sldId id="331" r:id="rId9"/>
    <p:sldId id="271" r:id="rId10"/>
    <p:sldId id="425" r:id="rId11"/>
    <p:sldId id="419" r:id="rId12"/>
    <p:sldId id="421" r:id="rId13"/>
    <p:sldId id="420" r:id="rId14"/>
    <p:sldId id="378" r:id="rId15"/>
    <p:sldId id="309" r:id="rId16"/>
    <p:sldId id="422" r:id="rId17"/>
    <p:sldId id="423" r:id="rId18"/>
    <p:sldId id="403" r:id="rId19"/>
    <p:sldId id="398" r:id="rId20"/>
    <p:sldId id="404" r:id="rId21"/>
    <p:sldId id="399" r:id="rId22"/>
    <p:sldId id="324" r:id="rId23"/>
    <p:sldId id="329" r:id="rId24"/>
    <p:sldId id="326" r:id="rId25"/>
    <p:sldId id="327" r:id="rId26"/>
    <p:sldId id="413" r:id="rId27"/>
    <p:sldId id="415" r:id="rId28"/>
    <p:sldId id="426" r:id="rId29"/>
  </p:sldIdLst>
  <p:sldSz cx="9144000" cy="5143500" type="screen16x9"/>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C0099"/>
    <a:srgbClr val="CC3399"/>
    <a:srgbClr val="FF00FF"/>
    <a:srgbClr val="D65D43"/>
    <a:srgbClr val="CA5A41"/>
    <a:srgbClr val="CC5836"/>
    <a:srgbClr val="CF5430"/>
    <a:srgbClr val="CE4C2E"/>
    <a:srgbClr val="CF452C"/>
    <a:srgbClr val="D12C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5604" autoAdjust="0"/>
  </p:normalViewPr>
  <p:slideViewPr>
    <p:cSldViewPr>
      <p:cViewPr varScale="1">
        <p:scale>
          <a:sx n="75" d="100"/>
          <a:sy n="75" d="100"/>
        </p:scale>
        <p:origin x="-1422" y="-96"/>
      </p:cViewPr>
      <p:guideLst>
        <p:guide orient="horz" pos="1354"/>
        <p:guide orient="horz" pos="713"/>
        <p:guide orient="horz" pos="2754"/>
        <p:guide orient="horz" pos="1479"/>
        <p:guide pos="2853"/>
        <p:guide pos="1676"/>
        <p:guide pos="4649"/>
        <p:guide pos="3733"/>
      </p:guideLst>
    </p:cSldViewPr>
  </p:slideViewPr>
  <p:outlineViewPr>
    <p:cViewPr>
      <p:scale>
        <a:sx n="33" d="100"/>
        <a:sy n="33" d="100"/>
      </p:scale>
      <p:origin x="43" y="9115"/>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194"/>
    </p:cViewPr>
  </p:sorterViewPr>
  <p:notesViewPr>
    <p:cSldViewPr>
      <p:cViewPr varScale="1">
        <p:scale>
          <a:sx n="65" d="100"/>
          <a:sy n="65" d="100"/>
        </p:scale>
        <p:origin x="-3125" y="-96"/>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8.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5455"/>
          </a:xfrm>
          <a:prstGeom prst="rect">
            <a:avLst/>
          </a:prstGeom>
        </p:spPr>
        <p:txBody>
          <a:bodyPr vert="horz" lIns="93662" tIns="46831" rIns="93662" bIns="46831" rtlCol="0"/>
          <a:lstStyle>
            <a:lvl1pPr algn="l">
              <a:defRPr sz="1200"/>
            </a:lvl1pPr>
          </a:lstStyle>
          <a:p>
            <a:endParaRPr lang="fr-CA"/>
          </a:p>
        </p:txBody>
      </p:sp>
      <p:sp>
        <p:nvSpPr>
          <p:cNvPr id="3" name="Espace réservé de la date 2"/>
          <p:cNvSpPr>
            <a:spLocks noGrp="1"/>
          </p:cNvSpPr>
          <p:nvPr>
            <p:ph type="dt" sz="quarter" idx="1"/>
          </p:nvPr>
        </p:nvSpPr>
        <p:spPr>
          <a:xfrm>
            <a:off x="3978133" y="1"/>
            <a:ext cx="3043343" cy="465455"/>
          </a:xfrm>
          <a:prstGeom prst="rect">
            <a:avLst/>
          </a:prstGeom>
        </p:spPr>
        <p:txBody>
          <a:bodyPr vert="horz" lIns="93662" tIns="46831" rIns="93662" bIns="46831" rtlCol="0"/>
          <a:lstStyle>
            <a:lvl1pPr algn="r">
              <a:defRPr sz="1200"/>
            </a:lvl1pPr>
          </a:lstStyle>
          <a:p>
            <a:fld id="{6D59E01A-8C57-4CE1-AAA7-79E5F8069D32}" type="datetimeFigureOut">
              <a:rPr lang="fr-CA" smtClean="0"/>
              <a:pPr/>
              <a:t>2015-10-21</a:t>
            </a:fld>
            <a:endParaRPr lang="fr-CA"/>
          </a:p>
        </p:txBody>
      </p:sp>
      <p:sp>
        <p:nvSpPr>
          <p:cNvPr id="4" name="Espace réservé du pied de page 3"/>
          <p:cNvSpPr>
            <a:spLocks noGrp="1"/>
          </p:cNvSpPr>
          <p:nvPr>
            <p:ph type="ftr" sz="quarter" idx="2"/>
          </p:nvPr>
        </p:nvSpPr>
        <p:spPr>
          <a:xfrm>
            <a:off x="1" y="8842031"/>
            <a:ext cx="3043343" cy="465455"/>
          </a:xfrm>
          <a:prstGeom prst="rect">
            <a:avLst/>
          </a:prstGeom>
        </p:spPr>
        <p:txBody>
          <a:bodyPr vert="horz" lIns="93662" tIns="46831" rIns="93662" bIns="46831"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1"/>
            <a:ext cx="3043343" cy="465455"/>
          </a:xfrm>
          <a:prstGeom prst="rect">
            <a:avLst/>
          </a:prstGeom>
        </p:spPr>
        <p:txBody>
          <a:bodyPr vert="horz" lIns="93662" tIns="46831" rIns="93662" bIns="46831" rtlCol="0" anchor="b"/>
          <a:lstStyle>
            <a:lvl1pPr algn="r">
              <a:defRPr sz="1200"/>
            </a:lvl1pPr>
          </a:lstStyle>
          <a:p>
            <a:fld id="{6A1DECFC-0427-414E-B6BC-C1E9C589A4A3}" type="slidenum">
              <a:rPr lang="fr-CA" smtClean="0"/>
              <a:pPr/>
              <a:t>‹N°›</a:t>
            </a:fld>
            <a:endParaRPr lang="fr-CA"/>
          </a:p>
        </p:txBody>
      </p:sp>
    </p:spTree>
    <p:extLst>
      <p:ext uri="{BB962C8B-B14F-4D97-AF65-F5344CB8AC3E}">
        <p14:creationId xmlns="" xmlns:p14="http://schemas.microsoft.com/office/powerpoint/2010/main" val="6317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5455"/>
          </a:xfrm>
          <a:prstGeom prst="rect">
            <a:avLst/>
          </a:prstGeom>
        </p:spPr>
        <p:txBody>
          <a:bodyPr vert="horz" lIns="93662" tIns="46831" rIns="93662" bIns="46831" rtlCol="0"/>
          <a:lstStyle>
            <a:lvl1pPr algn="l">
              <a:defRPr sz="1200"/>
            </a:lvl1pPr>
          </a:lstStyle>
          <a:p>
            <a:endParaRPr lang="fr-CA"/>
          </a:p>
        </p:txBody>
      </p:sp>
      <p:sp>
        <p:nvSpPr>
          <p:cNvPr id="3" name="Espace réservé de la date 2"/>
          <p:cNvSpPr>
            <a:spLocks noGrp="1"/>
          </p:cNvSpPr>
          <p:nvPr>
            <p:ph type="dt" idx="1"/>
          </p:nvPr>
        </p:nvSpPr>
        <p:spPr>
          <a:xfrm>
            <a:off x="3978133" y="1"/>
            <a:ext cx="3043343" cy="465455"/>
          </a:xfrm>
          <a:prstGeom prst="rect">
            <a:avLst/>
          </a:prstGeom>
        </p:spPr>
        <p:txBody>
          <a:bodyPr vert="horz" lIns="93662" tIns="46831" rIns="93662" bIns="46831" rtlCol="0"/>
          <a:lstStyle>
            <a:lvl1pPr algn="r">
              <a:defRPr sz="1200"/>
            </a:lvl1pPr>
          </a:lstStyle>
          <a:p>
            <a:fld id="{C78FC290-9555-4F08-8864-2248ACBFC1D3}" type="datetimeFigureOut">
              <a:rPr lang="fr-CA" smtClean="0"/>
              <a:pPr/>
              <a:t>2015-10-21</a:t>
            </a:fld>
            <a:endParaRPr lang="fr-CA"/>
          </a:p>
        </p:txBody>
      </p:sp>
      <p:sp>
        <p:nvSpPr>
          <p:cNvPr id="4" name="Espace réservé de l'image des diapositives 3"/>
          <p:cNvSpPr>
            <a:spLocks noGrp="1" noRot="1" noChangeAspect="1"/>
          </p:cNvSpPr>
          <p:nvPr>
            <p:ph type="sldImg" idx="2"/>
          </p:nvPr>
        </p:nvSpPr>
        <p:spPr>
          <a:xfrm>
            <a:off x="450850" y="406078"/>
            <a:ext cx="6203950" cy="3490913"/>
          </a:xfrm>
          <a:prstGeom prst="rect">
            <a:avLst/>
          </a:prstGeom>
          <a:noFill/>
          <a:ln w="12700">
            <a:solidFill>
              <a:prstClr val="black"/>
            </a:solidFill>
          </a:ln>
        </p:spPr>
        <p:txBody>
          <a:bodyPr vert="horz" lIns="93662" tIns="46831" rIns="93662" bIns="46831" rtlCol="0" anchor="ctr"/>
          <a:lstStyle/>
          <a:p>
            <a:endParaRPr lang="fr-CA"/>
          </a:p>
        </p:txBody>
      </p:sp>
      <p:sp>
        <p:nvSpPr>
          <p:cNvPr id="5" name="Espace réservé des commentaires 4"/>
          <p:cNvSpPr>
            <a:spLocks noGrp="1"/>
          </p:cNvSpPr>
          <p:nvPr>
            <p:ph type="body" sz="quarter" idx="3"/>
          </p:nvPr>
        </p:nvSpPr>
        <p:spPr>
          <a:xfrm>
            <a:off x="415206" y="4078486"/>
            <a:ext cx="6268029" cy="4680520"/>
          </a:xfrm>
          <a:prstGeom prst="rect">
            <a:avLst/>
          </a:prstGeom>
        </p:spPr>
        <p:txBody>
          <a:bodyPr vert="horz" lIns="93662" tIns="46831" rIns="93662" bIns="4683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8842031"/>
            <a:ext cx="3043343" cy="465455"/>
          </a:xfrm>
          <a:prstGeom prst="rect">
            <a:avLst/>
          </a:prstGeom>
        </p:spPr>
        <p:txBody>
          <a:bodyPr vert="horz" lIns="93662" tIns="46831" rIns="93662" bIns="46831"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3" y="8842031"/>
            <a:ext cx="3043343" cy="465455"/>
          </a:xfrm>
          <a:prstGeom prst="rect">
            <a:avLst/>
          </a:prstGeom>
        </p:spPr>
        <p:txBody>
          <a:bodyPr vert="horz" lIns="93662" tIns="46831" rIns="93662" bIns="46831" rtlCol="0" anchor="b"/>
          <a:lstStyle>
            <a:lvl1pPr algn="r">
              <a:defRPr sz="1200"/>
            </a:lvl1pPr>
          </a:lstStyle>
          <a:p>
            <a:fld id="{189B5E0E-991C-42B6-AEEC-06ECB931CF5A}" type="slidenum">
              <a:rPr lang="fr-CA" smtClean="0"/>
              <a:pPr/>
              <a:t>‹N°›</a:t>
            </a:fld>
            <a:endParaRPr lang="fr-CA"/>
          </a:p>
        </p:txBody>
      </p:sp>
    </p:spTree>
    <p:extLst>
      <p:ext uri="{BB962C8B-B14F-4D97-AF65-F5344CB8AC3E}">
        <p14:creationId xmlns="" xmlns:p14="http://schemas.microsoft.com/office/powerpoint/2010/main" val="3896565204"/>
      </p:ext>
    </p:extLst>
  </p:cSld>
  <p:clrMap bg1="lt1" tx1="dk1" bg2="lt2" tx2="dk2" accent1="accent1" accent2="accent2" accent3="accent3" accent4="accent4" accent5="accent5" accent6="accent6" hlink="hlink" folHlink="folHlink"/>
  <p:notesStyle>
    <a:lvl1pPr marL="355600" indent="-1778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1pPr>
    <a:lvl2pPr marL="622300" indent="-1778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079500" indent="-1651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415206" y="4510534"/>
            <a:ext cx="6268029" cy="4248472"/>
          </a:xfrm>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0850" y="406400"/>
            <a:ext cx="6203950" cy="3490913"/>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753015"/>
          </a:xfrm>
        </p:spPr>
        <p:txBody>
          <a:bodyPr wrap="square">
            <a:noAutofit/>
          </a:bodyPr>
          <a:lstStyle/>
          <a:p>
            <a:pPr fontAlgn="base">
              <a:buNone/>
            </a:pPr>
            <a:endParaRPr lang="fr-CA" sz="1500" smtClean="0"/>
          </a:p>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fontAlgn="base">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fontAlgn="base">
              <a:buNone/>
            </a:pPr>
            <a:endParaRPr lang="fr-FR" sz="1400" smtClean="0"/>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1086094"/>
            <a:fld id="{DEADCC25-D6C9-4D90-B3E4-129D8924135A}" type="slidenum">
              <a:rPr lang="fr-CA" smtClean="0">
                <a:cs typeface="Times New Roman" pitchFamily="18" charset="0"/>
              </a:rPr>
              <a:pPr defTabSz="1086094"/>
              <a:t>14</a:t>
            </a:fld>
            <a:endParaRPr lang="fr-CA" smtClean="0">
              <a:cs typeface="Times New Roman" pitchFamily="18" charset="0"/>
            </a:endParaRPr>
          </a:p>
        </p:txBody>
      </p:sp>
      <p:sp>
        <p:nvSpPr>
          <p:cNvPr id="56323" name="Rectangle 2"/>
          <p:cNvSpPr>
            <a:spLocks noGrp="1" noRot="1" noChangeAspect="1" noChangeArrowheads="1" noTextEdit="1"/>
          </p:cNvSpPr>
          <p:nvPr>
            <p:ph type="sldImg"/>
          </p:nvPr>
        </p:nvSpPr>
        <p:spPr>
          <a:xfrm>
            <a:off x="487363" y="693738"/>
            <a:ext cx="6203950" cy="3490912"/>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464983"/>
          </a:xfrm>
        </p:spPr>
        <p:txBody>
          <a:bodyPr wrap="square">
            <a:noAutofit/>
          </a:bodyPr>
          <a:lstStyle/>
          <a:p>
            <a:pPr fontAlgn="base">
              <a:buNone/>
            </a:pPr>
            <a:endParaRPr lang="fr-CA" sz="1400" smtClean="0"/>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smtClean="0">
              <a:latin typeface="Arial" pitchFamily="34" charset="0"/>
              <a:cs typeface="Arial" pitchFamily="34" charset="0"/>
            </a:endParaRPr>
          </a:p>
          <a:p>
            <a:pPr>
              <a:spcAft>
                <a:spcPts val="603"/>
              </a:spcAft>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1086094"/>
            <a:fld id="{DEADCC25-D6C9-4D90-B3E4-129D8924135A}" type="slidenum">
              <a:rPr lang="fr-CA" smtClean="0">
                <a:cs typeface="Times New Roman" pitchFamily="18" charset="0"/>
              </a:rPr>
              <a:pPr defTabSz="1086094"/>
              <a:t>18</a:t>
            </a:fld>
            <a:endParaRPr lang="fr-CA" smtClean="0">
              <a:cs typeface="Times New Roman" pitchFamily="18" charset="0"/>
            </a:endParaRPr>
          </a:p>
        </p:txBody>
      </p:sp>
      <p:sp>
        <p:nvSpPr>
          <p:cNvPr id="56323" name="Rectangle 2"/>
          <p:cNvSpPr>
            <a:spLocks noGrp="1" noRot="1" noChangeAspect="1" noChangeArrowheads="1" noTextEdit="1"/>
          </p:cNvSpPr>
          <p:nvPr>
            <p:ph type="sldImg"/>
          </p:nvPr>
        </p:nvSpPr>
        <p:spPr>
          <a:xfrm>
            <a:off x="450850" y="406400"/>
            <a:ext cx="6203950" cy="3490913"/>
          </a:xfrm>
          <a:ln/>
        </p:spPr>
      </p:sp>
      <p:sp>
        <p:nvSpPr>
          <p:cNvPr id="4" name="Espace réservé des commentaires 2"/>
          <p:cNvSpPr>
            <a:spLocks noGrp="1"/>
          </p:cNvSpPr>
          <p:nvPr>
            <p:ph type="body" idx="3"/>
          </p:nvPr>
        </p:nvSpPr>
        <p:spPr>
          <a:xfrm>
            <a:off x="337460" y="4344601"/>
            <a:ext cx="6348183" cy="4054365"/>
          </a:xfrm>
        </p:spPr>
        <p:txBody>
          <a:bodyPr wrap="square">
            <a:noAutofit/>
          </a:bodyPr>
          <a:lstStyle/>
          <a:p>
            <a:pPr fontAlgn="base">
              <a:buNone/>
            </a:pPr>
            <a:endParaRPr lang="fr-CA"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5925" y="406400"/>
            <a:ext cx="6203950" cy="3490913"/>
          </a:xfrm>
        </p:spPr>
      </p:sp>
      <p:sp>
        <p:nvSpPr>
          <p:cNvPr id="3" name="Espace réservé des commentaires 2"/>
          <p:cNvSpPr>
            <a:spLocks noGrp="1"/>
          </p:cNvSpPr>
          <p:nvPr>
            <p:ph type="body" idx="1"/>
          </p:nvPr>
        </p:nvSpPr>
        <p:spPr>
          <a:xfrm>
            <a:off x="0" y="3718446"/>
            <a:ext cx="6823918" cy="5256584"/>
          </a:xfrm>
        </p:spPr>
        <p:txBody>
          <a:bodyPr wrap="square">
            <a:noAutofit/>
          </a:bodyPr>
          <a:lstStyle/>
          <a:p>
            <a:pPr fontAlgn="base">
              <a:buNone/>
            </a:pPr>
            <a:endParaRPr lang="fr-CA" sz="1300" smtClean="0"/>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1084218"/>
            <a:fld id="{C67BC22B-31C8-4088-98DB-DEC569683346}" type="slidenum">
              <a:rPr lang="fr-CA" smtClean="0">
                <a:cs typeface="Times New Roman" pitchFamily="18" charset="0"/>
              </a:rPr>
              <a:pPr defTabSz="1084218"/>
              <a:t>2</a:t>
            </a:fld>
            <a:endParaRPr lang="fr-CA" smtClean="0">
              <a:cs typeface="Times New Roman" pitchFamily="18" charset="0"/>
            </a:endParaRPr>
          </a:p>
        </p:txBody>
      </p:sp>
      <p:sp>
        <p:nvSpPr>
          <p:cNvPr id="46083" name="Rectangle 2"/>
          <p:cNvSpPr>
            <a:spLocks noGrp="1" noRot="1" noChangeAspect="1" noChangeArrowheads="1" noTextEdit="1"/>
          </p:cNvSpPr>
          <p:nvPr>
            <p:ph type="sldImg"/>
          </p:nvPr>
        </p:nvSpPr>
        <p:spPr>
          <a:xfrm>
            <a:off x="450850" y="406400"/>
            <a:ext cx="6203950" cy="3490913"/>
          </a:xfrm>
          <a:ln/>
        </p:spPr>
      </p:sp>
      <p:sp>
        <p:nvSpPr>
          <p:cNvPr id="46084" name="Text Box 4"/>
          <p:cNvSpPr txBox="1">
            <a:spLocks noChangeArrowheads="1"/>
          </p:cNvSpPr>
          <p:nvPr/>
        </p:nvSpPr>
        <p:spPr bwMode="auto">
          <a:xfrm>
            <a:off x="1014448" y="4643424"/>
            <a:ext cx="5384377" cy="540552"/>
          </a:xfrm>
          <a:prstGeom prst="rect">
            <a:avLst/>
          </a:prstGeom>
          <a:noFill/>
          <a:ln w="9525">
            <a:noFill/>
            <a:miter lim="800000"/>
            <a:headEnd/>
            <a:tailEnd/>
          </a:ln>
        </p:spPr>
        <p:txBody>
          <a:bodyPr lIns="108603" tIns="54302" rIns="108603" bIns="54302">
            <a:spAutoFit/>
          </a:bodyPr>
          <a:lstStyle/>
          <a:p>
            <a:pPr defTabSz="1084218">
              <a:spcBef>
                <a:spcPct val="50000"/>
              </a:spcBef>
            </a:pPr>
            <a:endParaRPr lang="en-CA" sz="28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1086094"/>
            <a:fld id="{DEADCC25-D6C9-4D90-B3E4-129D8924135A}" type="slidenum">
              <a:rPr lang="fr-CA" smtClean="0">
                <a:cs typeface="Times New Roman" pitchFamily="18" charset="0"/>
              </a:rPr>
              <a:pPr defTabSz="1086094"/>
              <a:t>20</a:t>
            </a:fld>
            <a:endParaRPr lang="fr-CA" smtClean="0">
              <a:cs typeface="Times New Roman" pitchFamily="18" charset="0"/>
            </a:endParaRPr>
          </a:p>
        </p:txBody>
      </p:sp>
      <p:sp>
        <p:nvSpPr>
          <p:cNvPr id="56323" name="Rectangle 2"/>
          <p:cNvSpPr>
            <a:spLocks noGrp="1" noRot="1" noChangeAspect="1" noChangeArrowheads="1" noTextEdit="1"/>
          </p:cNvSpPr>
          <p:nvPr>
            <p:ph type="sldImg"/>
          </p:nvPr>
        </p:nvSpPr>
        <p:spPr>
          <a:xfrm>
            <a:off x="450850" y="406400"/>
            <a:ext cx="6203950" cy="3490913"/>
          </a:xfrm>
          <a:ln/>
        </p:spPr>
      </p:sp>
      <p:sp>
        <p:nvSpPr>
          <p:cNvPr id="4" name="ZoneTexte 3"/>
          <p:cNvSpPr txBox="1"/>
          <p:nvPr/>
        </p:nvSpPr>
        <p:spPr>
          <a:xfrm>
            <a:off x="559222" y="4294510"/>
            <a:ext cx="6192688" cy="3754874"/>
          </a:xfrm>
          <a:prstGeom prst="rect">
            <a:avLst/>
          </a:prstGeom>
          <a:noFill/>
        </p:spPr>
        <p:txBody>
          <a:bodyPr wrap="square" rtlCol="0">
            <a:spAutoFit/>
          </a:bodyPr>
          <a:lstStyle/>
          <a:p>
            <a:pPr marL="180975" indent="-180975" fontAlgn="base">
              <a:buFont typeface="Arial" pitchFamily="34" charset="0"/>
              <a:buChar char="•"/>
            </a:pPr>
            <a:r>
              <a:rPr lang="fr-FR" sz="1400" smtClean="0">
                <a:latin typeface="Arial" pitchFamily="34" charset="0"/>
                <a:cs typeface="Arial" pitchFamily="34" charset="0"/>
              </a:rPr>
              <a:t>Cette nouvelle disposition vise à préserver la confidentialité des confidences divulguées par les participants d'un groupe.</a:t>
            </a:r>
            <a:br>
              <a:rPr lang="fr-FR" sz="1400" smtClean="0">
                <a:latin typeface="Arial" pitchFamily="34" charset="0"/>
                <a:cs typeface="Arial" pitchFamily="34" charset="0"/>
              </a:rPr>
            </a:br>
            <a:endParaRPr lang="fr-CA" sz="1400" smtClean="0">
              <a:latin typeface="Arial" pitchFamily="34" charset="0"/>
              <a:cs typeface="Arial" pitchFamily="34" charset="0"/>
            </a:endParaRPr>
          </a:p>
          <a:p>
            <a:pPr marL="180975" indent="-180975" fontAlgn="base">
              <a:buFont typeface="Arial" pitchFamily="34" charset="0"/>
              <a:buChar char="•"/>
            </a:pPr>
            <a:r>
              <a:rPr lang="fr-FR" sz="1400" smtClean="0">
                <a:latin typeface="Arial" pitchFamily="34" charset="0"/>
                <a:cs typeface="Arial" pitchFamily="34" charset="0"/>
              </a:rPr>
              <a:t>L'infirmière qui intervient auprès d'un groupe de personnes est tenue au secret professionnel à l'égard de chaque membre du groupe.</a:t>
            </a:r>
            <a:br>
              <a:rPr lang="fr-FR" sz="1400" smtClean="0">
                <a:latin typeface="Arial" pitchFamily="34" charset="0"/>
                <a:cs typeface="Arial" pitchFamily="34" charset="0"/>
              </a:rPr>
            </a:br>
            <a:endParaRPr lang="fr-CA" sz="1400" smtClean="0">
              <a:latin typeface="Arial" pitchFamily="34" charset="0"/>
              <a:cs typeface="Arial" pitchFamily="34" charset="0"/>
            </a:endParaRPr>
          </a:p>
          <a:p>
            <a:pPr marL="180975" indent="-180975" fontAlgn="base">
              <a:buFont typeface="Arial" pitchFamily="34" charset="0"/>
              <a:buChar char="•"/>
            </a:pPr>
            <a:r>
              <a:rPr lang="fr-FR" sz="1400" smtClean="0">
                <a:latin typeface="Arial" pitchFamily="34" charset="0"/>
                <a:cs typeface="Arial" pitchFamily="34" charset="0"/>
              </a:rPr>
              <a:t>Toutefois, les membres du groupe ne sont pas tenus au secret professionnel l'un envers l'autre. Ils sont tenus de respecter le </a:t>
            </a:r>
            <a:r>
              <a:rPr lang="fr-FR" sz="1400" i="1" smtClean="0">
                <a:latin typeface="Arial" pitchFamily="34" charset="0"/>
                <a:cs typeface="Arial" pitchFamily="34" charset="0"/>
              </a:rPr>
              <a:t>droit à la vie privée </a:t>
            </a:r>
            <a:r>
              <a:rPr lang="fr-FR" sz="1400" smtClean="0">
                <a:latin typeface="Arial" pitchFamily="34" charset="0"/>
                <a:cs typeface="Arial" pitchFamily="34" charset="0"/>
              </a:rPr>
              <a:t>des autres membres du groupe (Charte et Code civil du Québec).</a:t>
            </a:r>
            <a:br>
              <a:rPr lang="fr-FR" sz="1400" smtClean="0">
                <a:latin typeface="Arial" pitchFamily="34" charset="0"/>
                <a:cs typeface="Arial" pitchFamily="34" charset="0"/>
              </a:rPr>
            </a:br>
            <a:endParaRPr lang="fr-CA" sz="1400" smtClean="0">
              <a:latin typeface="Arial" pitchFamily="34" charset="0"/>
              <a:cs typeface="Arial" pitchFamily="34" charset="0"/>
            </a:endParaRPr>
          </a:p>
          <a:p>
            <a:pPr marL="180975" indent="-180975" fontAlgn="base">
              <a:buFont typeface="Arial" pitchFamily="34" charset="0"/>
              <a:buChar char="•"/>
            </a:pPr>
            <a:r>
              <a:rPr lang="fr-FR" sz="1400" smtClean="0">
                <a:latin typeface="Arial" pitchFamily="34" charset="0"/>
                <a:cs typeface="Arial" pitchFamily="34" charset="0"/>
              </a:rPr>
              <a:t>Afin de préserver le droit à la vie privée de chaque membre du groupe par rapport aux autres et dans le prolongement de son obligation au secret professionnel, ce nouvel article impose à l'infirmière l'obligation d'amener les membres du groupe à respecter le caractère confidentiel des renseignements portant sur la vie privée de l'un ou l'autre d'entre eux.</a:t>
            </a:r>
            <a:endParaRPr lang="fr-CA" sz="1400" smtClean="0">
              <a:latin typeface="Arial" pitchFamily="34" charset="0"/>
              <a:cs typeface="Arial" pitchFamily="34" charset="0"/>
            </a:endParaRPr>
          </a:p>
          <a:p>
            <a:pPr>
              <a:buFont typeface="Arial" pitchFamily="34" charset="0"/>
              <a:buChar char="•"/>
            </a:pPr>
            <a:endParaRPr lang="fr-CA" sz="140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438526"/>
            <a:ext cx="6348183" cy="3909862"/>
          </a:xfrm>
        </p:spPr>
        <p:txBody>
          <a:bodyPr wrap="square">
            <a:noAutofit/>
          </a:bodyPr>
          <a:lstStyle/>
          <a:p>
            <a:pPr>
              <a:spcAft>
                <a:spcPts val="603"/>
              </a:spcAft>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366518"/>
            <a:ext cx="6348183" cy="3981870"/>
          </a:xfrm>
        </p:spPr>
        <p:txBody>
          <a:bodyPr wrap="square">
            <a:noAutofit/>
          </a:bodyPr>
          <a:lstStyle/>
          <a:p>
            <a:pPr>
              <a:spcAft>
                <a:spcPts val="603"/>
              </a:spcAft>
              <a:buNone/>
            </a:pPr>
            <a:endParaRPr lang="fr-CA" sz="1400" smtClean="0"/>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406400"/>
            <a:ext cx="6203950" cy="3490913"/>
          </a:xfrm>
        </p:spPr>
      </p:sp>
      <p:sp>
        <p:nvSpPr>
          <p:cNvPr id="3" name="Espace réservé des commentaires 2"/>
          <p:cNvSpPr>
            <a:spLocks noGrp="1"/>
          </p:cNvSpPr>
          <p:nvPr>
            <p:ph type="body" idx="1"/>
          </p:nvPr>
        </p:nvSpPr>
        <p:spPr>
          <a:xfrm>
            <a:off x="199182" y="4078487"/>
            <a:ext cx="6624736" cy="4269902"/>
          </a:xfrm>
        </p:spPr>
        <p:txBody>
          <a:bodyPr wrap="square">
            <a:noAutofit/>
          </a:bodyPr>
          <a:lstStyle/>
          <a:p>
            <a:pPr>
              <a:spcAft>
                <a:spcPts val="603"/>
              </a:spcAft>
              <a:buNone/>
            </a:pPr>
            <a:endParaRPr lang="fr-CA"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510534"/>
            <a:ext cx="6348183" cy="3837854"/>
          </a:xfrm>
        </p:spPr>
        <p:txBody>
          <a:bodyPr wrap="square">
            <a:noAutofit/>
          </a:bodyPr>
          <a:lstStyle/>
          <a:p>
            <a:pPr fontAlgn="base">
              <a:buNone/>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fontAlgn="base">
              <a:buNone/>
            </a:pPr>
            <a:endParaRPr lang="fr-CA" sz="1400" smtClean="0"/>
          </a:p>
          <a:p>
            <a:pPr fontAlgn="base"/>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27</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337460" y="4294023"/>
            <a:ext cx="6348183" cy="4054365"/>
          </a:xfrm>
        </p:spPr>
        <p:txBody>
          <a:bodyPr wrap="square">
            <a:noAutofit/>
          </a:bodyPr>
          <a:lstStyle/>
          <a:p>
            <a:pPr>
              <a:spcAft>
                <a:spcPts val="603"/>
              </a:spcAft>
            </a:pPr>
            <a:endParaRPr lang="fr-CA"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commentaires 2"/>
          <p:cNvSpPr>
            <a:spLocks noGrp="1"/>
          </p:cNvSpPr>
          <p:nvPr>
            <p:ph type="body" idx="1"/>
          </p:nvPr>
        </p:nvSpPr>
        <p:spPr>
          <a:xfrm>
            <a:off x="415206" y="4582542"/>
            <a:ext cx="6268029" cy="4176464"/>
          </a:xfrm>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189B5E0E-991C-42B6-AEEC-06ECB931CF5A}"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stretch>
            <a:fillRect/>
          </a:stretch>
        </p:blipFill>
        <p:spPr>
          <a:xfrm>
            <a:off x="5873047" y="2735884"/>
            <a:ext cx="2879424" cy="1105866"/>
          </a:xfrm>
          <a:prstGeom prst="rect">
            <a:avLst/>
          </a:prstGeom>
        </p:spPr>
      </p:pic>
      <p:pic>
        <p:nvPicPr>
          <p:cNvPr id="6" name="Image 5"/>
          <p:cNvPicPr>
            <a:picLocks noChangeAspect="1"/>
          </p:cNvPicPr>
          <p:nvPr/>
        </p:nvPicPr>
        <p:blipFill>
          <a:blip r:embed="rId3" cstate="print"/>
          <a:stretch>
            <a:fillRect/>
          </a:stretch>
        </p:blipFill>
        <p:spPr>
          <a:xfrm>
            <a:off x="4" y="-6350"/>
            <a:ext cx="4216400" cy="3848100"/>
          </a:xfrm>
          <a:prstGeom prst="rect">
            <a:avLst/>
          </a:prstGeom>
        </p:spPr>
      </p:pic>
    </p:spTree>
    <p:extLst>
      <p:ext uri="{BB962C8B-B14F-4D97-AF65-F5344CB8AC3E}">
        <p14:creationId xmlns="" xmlns:p14="http://schemas.microsoft.com/office/powerpoint/2010/main" val="2765436620"/>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5" name="Image 4"/>
          <p:cNvPicPr>
            <a:picLocks noChangeAspect="1"/>
          </p:cNvPicPr>
          <p:nvPr/>
        </p:nvPicPr>
        <p:blipFill>
          <a:blip r:embed="rId3" cstate="print"/>
          <a:stretch>
            <a:fillRect/>
          </a:stretch>
        </p:blipFill>
        <p:spPr>
          <a:xfrm>
            <a:off x="7871439" y="4563159"/>
            <a:ext cx="1029260" cy="395296"/>
          </a:xfrm>
          <a:prstGeom prst="rect">
            <a:avLst/>
          </a:prstGeom>
        </p:spPr>
      </p:pic>
      <p:sp>
        <p:nvSpPr>
          <p:cNvPr id="6" name="Titre 1"/>
          <p:cNvSpPr>
            <a:spLocks noGrp="1"/>
          </p:cNvSpPr>
          <p:nvPr>
            <p:ph type="title"/>
          </p:nvPr>
        </p:nvSpPr>
        <p:spPr>
          <a:xfrm>
            <a:off x="1038229" y="1971279"/>
            <a:ext cx="7419975" cy="857250"/>
          </a:xfrm>
          <a:prstGeom prst="rect">
            <a:avLst/>
          </a:prstGeom>
        </p:spPr>
        <p:txBody>
          <a:bodyPr/>
          <a:lstStyle>
            <a:lvl1pPr algn="l">
              <a:defRPr sz="4000" b="1" i="0">
                <a:latin typeface="Arial"/>
                <a:cs typeface="Arial"/>
              </a:defRPr>
            </a:lvl1pPr>
          </a:lstStyle>
          <a:p>
            <a:r>
              <a:rPr lang="fr-CA" dirty="0" smtClean="0"/>
              <a:t>Cliquez et modifiez le titre</a:t>
            </a:r>
            <a:endParaRPr lang="fr-FR" dirty="0"/>
          </a:p>
        </p:txBody>
      </p:sp>
    </p:spTree>
    <p:extLst>
      <p:ext uri="{BB962C8B-B14F-4D97-AF65-F5344CB8AC3E}">
        <p14:creationId xmlns="" xmlns:p14="http://schemas.microsoft.com/office/powerpoint/2010/main" val="3463600233"/>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27116" y="345679"/>
            <a:ext cx="7545387" cy="857250"/>
          </a:xfrm>
          <a:prstGeom prst="rect">
            <a:avLst/>
          </a:prstGeom>
        </p:spPr>
        <p:txBody>
          <a:bodyPr/>
          <a:lstStyle>
            <a:lvl1pPr algn="l">
              <a:defRPr sz="4000" b="1" i="0">
                <a:latin typeface="Arial"/>
                <a:cs typeface="Arial"/>
              </a:defRPr>
            </a:lvl1pPr>
          </a:lstStyle>
          <a:p>
            <a:r>
              <a:rPr lang="fr-CA" dirty="0" smtClean="0"/>
              <a:t>Cliquez et modifiez le titre</a:t>
            </a:r>
            <a:endParaRPr lang="fr-FR" dirty="0"/>
          </a:p>
        </p:txBody>
      </p:sp>
      <p:sp>
        <p:nvSpPr>
          <p:cNvPr id="3" name="Espace réservé du contenu 2"/>
          <p:cNvSpPr>
            <a:spLocks noGrp="1"/>
          </p:cNvSpPr>
          <p:nvPr>
            <p:ph idx="1"/>
          </p:nvPr>
        </p:nvSpPr>
        <p:spPr>
          <a:xfrm>
            <a:off x="1027116" y="1657351"/>
            <a:ext cx="7545387" cy="3127772"/>
          </a:xfrm>
          <a:prstGeom prst="rect">
            <a:avLst/>
          </a:prstGeom>
        </p:spPr>
        <p:txBody>
          <a:bodyPr/>
          <a:lstStyle>
            <a:lvl1pPr marL="274320" indent="-274320">
              <a:lnSpc>
                <a:spcPts val="3800"/>
              </a:lnSpc>
              <a:spcBef>
                <a:spcPts val="0"/>
              </a:spcBef>
              <a:buClr>
                <a:srgbClr val="E51D9B"/>
              </a:buClr>
              <a:defRPr b="0" i="0">
                <a:latin typeface="Arial"/>
                <a:cs typeface="Arial"/>
              </a:defRPr>
            </a:lvl1pPr>
            <a:lvl2pPr>
              <a:buClr>
                <a:srgbClr val="E51D9B"/>
              </a:buClr>
              <a:defRPr b="0" i="0">
                <a:latin typeface="Arial"/>
                <a:cs typeface="Arial"/>
              </a:defRPr>
            </a:lvl2pPr>
            <a:lvl3pPr>
              <a:buClr>
                <a:srgbClr val="E51D9B"/>
              </a:buClr>
              <a:defRPr b="0" i="0">
                <a:latin typeface="Arial"/>
                <a:cs typeface="Arial"/>
              </a:defRPr>
            </a:lvl3pPr>
            <a:lvl4pPr>
              <a:buClr>
                <a:srgbClr val="E51D9B"/>
              </a:buClr>
              <a:defRPr b="0" i="0">
                <a:latin typeface="Arial"/>
                <a:cs typeface="Arial"/>
              </a:defRPr>
            </a:lvl4pPr>
            <a:lvl5pPr>
              <a:buClr>
                <a:srgbClr val="E51D9B"/>
              </a:buClr>
              <a:defRPr b="0" i="0">
                <a:latin typeface="Arial"/>
                <a:cs typeface="Arial"/>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pic>
        <p:nvPicPr>
          <p:cNvPr id="4" name="Image 3"/>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5" name="Image 4"/>
          <p:cNvPicPr>
            <a:picLocks noChangeAspect="1"/>
          </p:cNvPicPr>
          <p:nvPr/>
        </p:nvPicPr>
        <p:blipFill>
          <a:blip r:embed="rId3" cstate="print"/>
          <a:stretch>
            <a:fillRect/>
          </a:stretch>
        </p:blipFill>
        <p:spPr>
          <a:xfrm>
            <a:off x="7871439" y="4563159"/>
            <a:ext cx="1029260" cy="395296"/>
          </a:xfrm>
          <a:prstGeom prst="rect">
            <a:avLst/>
          </a:prstGeom>
        </p:spPr>
      </p:pic>
      <p:sp>
        <p:nvSpPr>
          <p:cNvPr id="6" name="Espace réservé du numéro de diapositive 5"/>
          <p:cNvSpPr>
            <a:spLocks noGrp="1"/>
          </p:cNvSpPr>
          <p:nvPr userDrawn="1">
            <p:ph type="sldNum" sz="quarter" idx="4294967295"/>
          </p:nvPr>
        </p:nvSpPr>
        <p:spPr>
          <a:xfrm>
            <a:off x="-36512" y="4800600"/>
            <a:ext cx="611560" cy="342900"/>
          </a:xfrm>
          <a:prstGeom prst="rect">
            <a:avLst/>
          </a:prstGeom>
        </p:spPr>
        <p:txBody>
          <a:bodyPr/>
          <a:lstStyle/>
          <a:p>
            <a:pPr>
              <a:defRPr/>
            </a:pPr>
            <a:fld id="{CF1B09E5-7978-4C5A-BA15-AE48B4CFD290}" type="slidenum">
              <a:rPr lang="fr-CA"/>
              <a:pPr>
                <a:defRPr/>
              </a:pPr>
              <a:t>‹N°›</a:t>
            </a:fld>
            <a:endParaRPr lang="fr-CA"/>
          </a:p>
        </p:txBody>
      </p:sp>
    </p:spTree>
    <p:extLst>
      <p:ext uri="{BB962C8B-B14F-4D97-AF65-F5344CB8AC3E}">
        <p14:creationId xmlns="" xmlns:p14="http://schemas.microsoft.com/office/powerpoint/2010/main" val="875584633"/>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7753378"/>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43607" y="1739109"/>
            <a:ext cx="4040188" cy="832643"/>
          </a:xfrm>
          <a:prstGeom prst="rect">
            <a:avLst/>
          </a:prstGeom>
        </p:spPr>
        <p:txBody>
          <a:bodyPr anchor="b"/>
          <a:lstStyle>
            <a:lvl1pPr marL="0" indent="0">
              <a:buNone/>
              <a:defRPr sz="24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4" name="Espace réservé du contenu 3"/>
          <p:cNvSpPr>
            <a:spLocks noGrp="1"/>
          </p:cNvSpPr>
          <p:nvPr>
            <p:ph sz="half" idx="2"/>
          </p:nvPr>
        </p:nvSpPr>
        <p:spPr>
          <a:xfrm>
            <a:off x="1118602" y="2643763"/>
            <a:ext cx="3559177" cy="2456905"/>
          </a:xfrm>
          <a:prstGeom prst="rect">
            <a:avLst/>
          </a:prstGeom>
        </p:spPr>
        <p:txBody>
          <a:bodyPr/>
          <a:lstStyle>
            <a:lvl1pPr marL="347472">
              <a:buClr>
                <a:srgbClr val="E51D9B"/>
              </a:buClr>
              <a:defRPr sz="2400">
                <a:latin typeface="Ariel"/>
                <a:cs typeface="Ariel"/>
              </a:defRPr>
            </a:lvl1pPr>
            <a:lvl2pPr>
              <a:defRPr sz="2000">
                <a:latin typeface="Ariel"/>
                <a:cs typeface="Ariel"/>
              </a:defRPr>
            </a:lvl2pPr>
            <a:lvl3pPr>
              <a:defRPr sz="1800">
                <a:latin typeface="Ariel"/>
                <a:cs typeface="Ariel"/>
              </a:defRPr>
            </a:lvl3pPr>
            <a:lvl4pPr>
              <a:defRPr sz="1600">
                <a:latin typeface="Ariel"/>
                <a:cs typeface="Ariel"/>
              </a:defRPr>
            </a:lvl4pPr>
            <a:lvl5pPr>
              <a:defRPr sz="1600">
                <a:latin typeface="Ariel"/>
                <a:cs typeface="Ariel"/>
              </a:defRPr>
            </a:lvl5pPr>
            <a:lvl6pPr>
              <a:defRPr sz="1600"/>
            </a:lvl6pPr>
            <a:lvl7pPr>
              <a:defRPr sz="1600"/>
            </a:lvl7pPr>
            <a:lvl8pPr>
              <a:defRPr sz="1600"/>
            </a:lvl8pPr>
            <a:lvl9pPr>
              <a:defRPr sz="16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p:txBody>
      </p:sp>
      <p:pic>
        <p:nvPicPr>
          <p:cNvPr id="7" name="Image 6"/>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8" name="Image 7"/>
          <p:cNvPicPr>
            <a:picLocks noChangeAspect="1"/>
          </p:cNvPicPr>
          <p:nvPr/>
        </p:nvPicPr>
        <p:blipFill>
          <a:blip r:embed="rId3" cstate="print"/>
          <a:stretch>
            <a:fillRect/>
          </a:stretch>
        </p:blipFill>
        <p:spPr>
          <a:xfrm>
            <a:off x="7871439" y="4563159"/>
            <a:ext cx="1029260" cy="395296"/>
          </a:xfrm>
          <a:prstGeom prst="rect">
            <a:avLst/>
          </a:prstGeom>
        </p:spPr>
      </p:pic>
      <p:sp>
        <p:nvSpPr>
          <p:cNvPr id="9" name="Titre 1"/>
          <p:cNvSpPr>
            <a:spLocks noGrp="1"/>
          </p:cNvSpPr>
          <p:nvPr>
            <p:ph type="title"/>
          </p:nvPr>
        </p:nvSpPr>
        <p:spPr>
          <a:xfrm>
            <a:off x="1038229" y="345679"/>
            <a:ext cx="7419975" cy="857250"/>
          </a:xfrm>
          <a:prstGeom prst="rect">
            <a:avLst/>
          </a:prstGeom>
        </p:spPr>
        <p:txBody>
          <a:bodyPr/>
          <a:lstStyle>
            <a:lvl1pPr algn="l">
              <a:defRPr sz="4000" b="1" i="0">
                <a:latin typeface="Arial"/>
                <a:cs typeface="Arial"/>
              </a:defRPr>
            </a:lvl1pPr>
          </a:lstStyle>
          <a:p>
            <a:r>
              <a:rPr lang="fr-CA" dirty="0" smtClean="0"/>
              <a:t>Cliquez et modifiez le titre</a:t>
            </a:r>
            <a:endParaRPr lang="fr-FR" dirty="0"/>
          </a:p>
        </p:txBody>
      </p:sp>
      <p:sp>
        <p:nvSpPr>
          <p:cNvPr id="10" name="Espace réservé du numéro de diapositive 5"/>
          <p:cNvSpPr>
            <a:spLocks noGrp="1"/>
          </p:cNvSpPr>
          <p:nvPr userDrawn="1">
            <p:ph type="sldNum" sz="quarter" idx="4294967295"/>
          </p:nvPr>
        </p:nvSpPr>
        <p:spPr>
          <a:xfrm>
            <a:off x="-36512" y="4800600"/>
            <a:ext cx="611560" cy="342900"/>
          </a:xfrm>
          <a:prstGeom prst="rect">
            <a:avLst/>
          </a:prstGeom>
        </p:spPr>
        <p:txBody>
          <a:bodyPr/>
          <a:lstStyle/>
          <a:p>
            <a:pPr>
              <a:defRPr/>
            </a:pPr>
            <a:fld id="{CF1B09E5-7978-4C5A-BA15-AE48B4CFD290}" type="slidenum">
              <a:rPr lang="fr-CA"/>
              <a:pPr>
                <a:defRPr/>
              </a:pPr>
              <a:t>‹N°›</a:t>
            </a:fld>
            <a:endParaRPr lang="fr-CA"/>
          </a:p>
        </p:txBody>
      </p:sp>
    </p:spTree>
    <p:extLst>
      <p:ext uri="{BB962C8B-B14F-4D97-AF65-F5344CB8AC3E}">
        <p14:creationId xmlns="" xmlns:p14="http://schemas.microsoft.com/office/powerpoint/2010/main" val="421810934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038229" y="345679"/>
            <a:ext cx="7419975" cy="857250"/>
          </a:xfrm>
          <a:prstGeom prst="rect">
            <a:avLst/>
          </a:prstGeom>
        </p:spPr>
        <p:txBody>
          <a:bodyPr/>
          <a:lstStyle>
            <a:lvl1pPr algn="l">
              <a:defRPr sz="4000" b="1" i="0">
                <a:latin typeface="Arial"/>
                <a:cs typeface="Arial"/>
              </a:defRPr>
            </a:lvl1pPr>
          </a:lstStyle>
          <a:p>
            <a:r>
              <a:rPr lang="fr-CA" dirty="0" smtClean="0"/>
              <a:t>Cliquez et modifiez le titre</a:t>
            </a:r>
            <a:endParaRPr lang="fr-FR" dirty="0"/>
          </a:p>
        </p:txBody>
      </p:sp>
      <p:pic>
        <p:nvPicPr>
          <p:cNvPr id="3" name="Image 2"/>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4" name="Image 3"/>
          <p:cNvPicPr>
            <a:picLocks noChangeAspect="1"/>
          </p:cNvPicPr>
          <p:nvPr/>
        </p:nvPicPr>
        <p:blipFill>
          <a:blip r:embed="rId3" cstate="print"/>
          <a:stretch>
            <a:fillRect/>
          </a:stretch>
        </p:blipFill>
        <p:spPr>
          <a:xfrm>
            <a:off x="7871439" y="4563159"/>
            <a:ext cx="1029260" cy="395296"/>
          </a:xfrm>
          <a:prstGeom prst="rect">
            <a:avLst/>
          </a:prstGeom>
        </p:spPr>
      </p:pic>
      <p:sp>
        <p:nvSpPr>
          <p:cNvPr id="5" name="Espace réservé du numéro de diapositive 5"/>
          <p:cNvSpPr>
            <a:spLocks noGrp="1"/>
          </p:cNvSpPr>
          <p:nvPr userDrawn="1">
            <p:ph type="sldNum" sz="quarter" idx="4294967295"/>
          </p:nvPr>
        </p:nvSpPr>
        <p:spPr>
          <a:xfrm>
            <a:off x="-36512" y="4800600"/>
            <a:ext cx="611560" cy="342900"/>
          </a:xfrm>
          <a:prstGeom prst="rect">
            <a:avLst/>
          </a:prstGeom>
        </p:spPr>
        <p:txBody>
          <a:bodyPr/>
          <a:lstStyle/>
          <a:p>
            <a:pPr>
              <a:defRPr/>
            </a:pPr>
            <a:fld id="{CF1B09E5-7978-4C5A-BA15-AE48B4CFD290}" type="slidenum">
              <a:rPr lang="fr-CA"/>
              <a:pPr>
                <a:defRPr/>
              </a:pPr>
              <a:t>‹N°›</a:t>
            </a:fld>
            <a:endParaRPr lang="fr-CA"/>
          </a:p>
        </p:txBody>
      </p:sp>
    </p:spTree>
    <p:extLst>
      <p:ext uri="{BB962C8B-B14F-4D97-AF65-F5344CB8AC3E}">
        <p14:creationId xmlns="" xmlns:p14="http://schemas.microsoft.com/office/powerpoint/2010/main" val="110218145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3733801"/>
            <a:ext cx="5486400" cy="425054"/>
          </a:xfrm>
          <a:prstGeom prst="rect">
            <a:avLst/>
          </a:prstGeom>
        </p:spPr>
        <p:txBody>
          <a:bodyPr anchor="b"/>
          <a:lstStyle>
            <a:lvl1pPr algn="l">
              <a:defRPr sz="2400" b="1" i="0">
                <a:latin typeface="Arial"/>
                <a:cs typeface="Arial"/>
              </a:defRPr>
            </a:lvl1pPr>
          </a:lstStyle>
          <a:p>
            <a:r>
              <a:rPr lang="fr-CA" smtClean="0"/>
              <a:t>Cliquez et modifiez le titre</a:t>
            </a:r>
            <a:endParaRPr lang="fr-FR" dirty="0"/>
          </a:p>
        </p:txBody>
      </p:sp>
      <p:sp>
        <p:nvSpPr>
          <p:cNvPr id="3" name="Espace réservé pour une image  2"/>
          <p:cNvSpPr>
            <a:spLocks noGrp="1"/>
          </p:cNvSpPr>
          <p:nvPr>
            <p:ph type="pic" idx="1"/>
          </p:nvPr>
        </p:nvSpPr>
        <p:spPr>
          <a:xfrm>
            <a:off x="1141421" y="459581"/>
            <a:ext cx="5718174"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141414" y="4261336"/>
            <a:ext cx="5507038" cy="603647"/>
          </a:xfrm>
          <a:prstGeom prst="rect">
            <a:avLst/>
          </a:prstGeom>
        </p:spPr>
        <p:txBody>
          <a:bodyPr/>
          <a:lstStyle>
            <a:lvl1pPr marL="0" indent="0">
              <a:spcBef>
                <a:spcPts val="0"/>
              </a:spcBef>
              <a:buNone/>
              <a:defRPr sz="14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pic>
        <p:nvPicPr>
          <p:cNvPr id="5" name="Image 4"/>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6" name="Image 5"/>
          <p:cNvPicPr>
            <a:picLocks noChangeAspect="1"/>
          </p:cNvPicPr>
          <p:nvPr/>
        </p:nvPicPr>
        <p:blipFill>
          <a:blip r:embed="rId3" cstate="print"/>
          <a:stretch>
            <a:fillRect/>
          </a:stretch>
        </p:blipFill>
        <p:spPr>
          <a:xfrm>
            <a:off x="7871439" y="4563159"/>
            <a:ext cx="1029260" cy="395296"/>
          </a:xfrm>
          <a:prstGeom prst="rect">
            <a:avLst/>
          </a:prstGeom>
        </p:spPr>
      </p:pic>
      <p:sp>
        <p:nvSpPr>
          <p:cNvPr id="7" name="Espace réservé du numéro de diapositive 5"/>
          <p:cNvSpPr>
            <a:spLocks noGrp="1"/>
          </p:cNvSpPr>
          <p:nvPr userDrawn="1">
            <p:ph type="sldNum" sz="quarter" idx="4294967295"/>
          </p:nvPr>
        </p:nvSpPr>
        <p:spPr>
          <a:xfrm>
            <a:off x="-36512" y="4800600"/>
            <a:ext cx="611560" cy="342900"/>
          </a:xfrm>
          <a:prstGeom prst="rect">
            <a:avLst/>
          </a:prstGeom>
        </p:spPr>
        <p:txBody>
          <a:bodyPr/>
          <a:lstStyle/>
          <a:p>
            <a:pPr>
              <a:defRPr/>
            </a:pPr>
            <a:fld id="{CF1B09E5-7978-4C5A-BA15-AE48B4CFD290}" type="slidenum">
              <a:rPr lang="fr-CA"/>
              <a:pPr>
                <a:defRPr/>
              </a:pPr>
              <a:t>‹N°›</a:t>
            </a:fld>
            <a:endParaRPr lang="fr-CA"/>
          </a:p>
        </p:txBody>
      </p:sp>
    </p:spTree>
    <p:extLst>
      <p:ext uri="{BB962C8B-B14F-4D97-AF65-F5344CB8AC3E}">
        <p14:creationId xmlns="" xmlns:p14="http://schemas.microsoft.com/office/powerpoint/2010/main" val="4002219983"/>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95300" y="-133350"/>
            <a:ext cx="1346201" cy="1257300"/>
          </a:xfrm>
          <a:prstGeom prst="rect">
            <a:avLst/>
          </a:prstGeom>
          <a:effectLst>
            <a:outerShdw blurRad="152400" dist="38100" dir="2700000" algn="tl" rotWithShape="0">
              <a:prstClr val="black">
                <a:alpha val="40000"/>
              </a:prstClr>
            </a:outerShdw>
          </a:effectLst>
        </p:spPr>
      </p:pic>
      <p:pic>
        <p:nvPicPr>
          <p:cNvPr id="3" name="Image 2"/>
          <p:cNvPicPr>
            <a:picLocks noChangeAspect="1"/>
          </p:cNvPicPr>
          <p:nvPr/>
        </p:nvPicPr>
        <p:blipFill>
          <a:blip r:embed="rId3" cstate="print"/>
          <a:stretch>
            <a:fillRect/>
          </a:stretch>
        </p:blipFill>
        <p:spPr>
          <a:xfrm>
            <a:off x="7871439" y="4563159"/>
            <a:ext cx="1029260" cy="395296"/>
          </a:xfrm>
          <a:prstGeom prst="rect">
            <a:avLst/>
          </a:prstGeom>
        </p:spPr>
      </p:pic>
      <p:sp>
        <p:nvSpPr>
          <p:cNvPr id="4" name="Espace réservé du numéro de diapositive 5"/>
          <p:cNvSpPr>
            <a:spLocks noGrp="1"/>
          </p:cNvSpPr>
          <p:nvPr userDrawn="1">
            <p:ph type="sldNum" sz="quarter" idx="4294967295"/>
          </p:nvPr>
        </p:nvSpPr>
        <p:spPr>
          <a:xfrm>
            <a:off x="-36512" y="4800600"/>
            <a:ext cx="611560" cy="342900"/>
          </a:xfrm>
          <a:prstGeom prst="rect">
            <a:avLst/>
          </a:prstGeom>
        </p:spPr>
        <p:txBody>
          <a:bodyPr/>
          <a:lstStyle/>
          <a:p>
            <a:pPr>
              <a:defRPr/>
            </a:pPr>
            <a:fld id="{CF1B09E5-7978-4C5A-BA15-AE48B4CFD290}" type="slidenum">
              <a:rPr lang="fr-CA"/>
              <a:pPr>
                <a:defRPr/>
              </a:pPr>
              <a:t>‹N°›</a:t>
            </a:fld>
            <a:endParaRPr lang="fr-CA"/>
          </a:p>
        </p:txBody>
      </p:sp>
    </p:spTree>
    <p:extLst>
      <p:ext uri="{BB962C8B-B14F-4D97-AF65-F5344CB8AC3E}">
        <p14:creationId xmlns="" xmlns:p14="http://schemas.microsoft.com/office/powerpoint/2010/main" val="4099655607"/>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5" y="1597821"/>
            <a:ext cx="7772400" cy="1102519"/>
          </a:xfrm>
          <a:prstGeom prst="rect">
            <a:avLst/>
          </a:prstGeo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41755AC6-08C1-4EC5-B16D-FE15E0ECC6DD}" type="datetimeFigureOut">
              <a:rPr lang="fr-CA" smtClean="0"/>
              <a:pPr/>
              <a:t>2015-10-21</a:t>
            </a:fld>
            <a:endParaRPr lang="fr-CA"/>
          </a:p>
        </p:txBody>
      </p:sp>
      <p:sp>
        <p:nvSpPr>
          <p:cNvPr id="5" name="Espace réservé du pied de page 4"/>
          <p:cNvSpPr>
            <a:spLocks noGrp="1"/>
          </p:cNvSpPr>
          <p:nvPr>
            <p:ph type="ftr" sz="quarter" idx="11"/>
          </p:nvPr>
        </p:nvSpPr>
        <p:spPr>
          <a:xfrm>
            <a:off x="3124205" y="4767264"/>
            <a:ext cx="2895600" cy="273844"/>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D50300CA-0E37-4EDA-9C7E-F5771DC62FD2}" type="slidenum">
              <a:rPr lang="fr-CA" smtClean="0"/>
              <a:pPr/>
              <a:t>‹N°›</a:t>
            </a:fld>
            <a:endParaRPr lang="fr-CA"/>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1576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xml"/><Relationship Id="rId7" Type="http://schemas.openxmlformats.org/officeDocument/2006/relationships/image" Target="../media/image5.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1.xml"/><Relationship Id="rId7" Type="http://schemas.openxmlformats.org/officeDocument/2006/relationships/notesSlide" Target="../notesSlides/notesSlide1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tags" Target="../tags/tag42.xm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6.xml"/><Relationship Id="rId7" Type="http://schemas.openxmlformats.org/officeDocument/2006/relationships/notesSlide" Target="../notesSlides/notesSlide1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1.xml"/><Relationship Id="rId7" Type="http://schemas.openxmlformats.org/officeDocument/2006/relationships/notesSlide" Target="../notesSlides/notesSlide1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3.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56.xml"/><Relationship Id="rId7"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7.jpeg"/><Relationship Id="rId4" Type="http://schemas.openxmlformats.org/officeDocument/2006/relationships/tags" Target="../tags/tag57.xml"/><Relationship Id="rId9"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4.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63.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66.xml"/><Relationship Id="rId7" Type="http://schemas.openxmlformats.org/officeDocument/2006/relationships/notesSlide" Target="../notesSlides/notesSlide1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3.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71.xml"/><Relationship Id="rId7" Type="http://schemas.openxmlformats.org/officeDocument/2006/relationships/notesSlide" Target="../notesSlides/notesSlide1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3.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76.xml"/><Relationship Id="rId7" Type="http://schemas.openxmlformats.org/officeDocument/2006/relationships/slideLayout" Target="../slideLayouts/slideLayout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7.jpeg"/><Relationship Id="rId4" Type="http://schemas.openxmlformats.org/officeDocument/2006/relationships/tags" Target="../tags/tag77.xml"/><Relationship Id="rId9"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82.xml"/><Relationship Id="rId7" Type="http://schemas.openxmlformats.org/officeDocument/2006/relationships/notesSlide" Target="../notesSlides/notesSlide19.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3.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87.xml"/><Relationship Id="rId7"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7.jpeg"/><Relationship Id="rId4" Type="http://schemas.openxmlformats.org/officeDocument/2006/relationships/tags" Target="../tags/tag88.xml"/><Relationship Id="rId9" Type="http://schemas.openxmlformats.org/officeDocument/2006/relationships/image" Target="../media/image4.emf"/></Relationships>
</file>

<file path=ppt/slides/_rels/slide2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3.xml"/><Relationship Id="rId7" Type="http://schemas.openxmlformats.org/officeDocument/2006/relationships/notesSlide" Target="../notesSlides/notesSlide2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3.xml"/><Relationship Id="rId5" Type="http://schemas.openxmlformats.org/officeDocument/2006/relationships/tags" Target="../tags/tag95.xml"/><Relationship Id="rId4" Type="http://schemas.openxmlformats.org/officeDocument/2006/relationships/tags" Target="../tags/tag94.xml"/></Relationships>
</file>

<file path=ppt/slides/_rels/slide2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4.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4.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03.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6.xml"/><Relationship Id="rId7" Type="http://schemas.openxmlformats.org/officeDocument/2006/relationships/notesSlide" Target="../notesSlides/notesSlide2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3.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11.xml"/><Relationship Id="rId7" Type="http://schemas.openxmlformats.org/officeDocument/2006/relationships/notesSlide" Target="../notesSlides/notesSlide2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3.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4.emf"/><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27.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4.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notesSlide" Target="../notesSlides/notesSlide7.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slideLayout" Target="../slideLayouts/slideLayout3.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7" cstate="print"/>
          <a:stretch>
            <a:fillRect/>
          </a:stretch>
        </p:blipFill>
        <p:spPr>
          <a:xfrm>
            <a:off x="5873757" y="2732091"/>
            <a:ext cx="2914651" cy="1119395"/>
          </a:xfrm>
          <a:prstGeom prst="rect">
            <a:avLst/>
          </a:prstGeom>
        </p:spPr>
      </p:pic>
      <p:pic>
        <p:nvPicPr>
          <p:cNvPr id="7" name="Image 6"/>
          <p:cNvPicPr>
            <a:picLocks noChangeAspect="1"/>
          </p:cNvPicPr>
          <p:nvPr>
            <p:custDataLst>
              <p:tags r:id="rId2"/>
            </p:custDataLst>
          </p:nvPr>
        </p:nvPicPr>
        <p:blipFill>
          <a:blip r:embed="rId8" cstate="print"/>
          <a:stretch>
            <a:fillRect/>
          </a:stretch>
        </p:blipFill>
        <p:spPr>
          <a:xfrm>
            <a:off x="-324544" y="-236557"/>
            <a:ext cx="4486276" cy="4094401"/>
          </a:xfrm>
          <a:prstGeom prst="rect">
            <a:avLst/>
          </a:prstGeom>
          <a:effectLst>
            <a:outerShdw blurRad="254000" dist="190500" dir="2700000" algn="tl" rotWithShape="0">
              <a:srgbClr val="000000">
                <a:alpha val="40000"/>
              </a:srgbClr>
            </a:outerShdw>
          </a:effectLst>
        </p:spPr>
      </p:pic>
      <p:sp>
        <p:nvSpPr>
          <p:cNvPr id="8" name="ZoneTexte 7"/>
          <p:cNvSpPr txBox="1"/>
          <p:nvPr>
            <p:custDataLst>
              <p:tags r:id="rId3"/>
            </p:custDataLst>
          </p:nvPr>
        </p:nvSpPr>
        <p:spPr>
          <a:xfrm>
            <a:off x="179512" y="312207"/>
            <a:ext cx="5432137" cy="1323439"/>
          </a:xfrm>
          <a:prstGeom prst="rect">
            <a:avLst/>
          </a:prstGeom>
          <a:noFill/>
        </p:spPr>
        <p:txBody>
          <a:bodyPr wrap="square" rtlCol="0">
            <a:spAutoFit/>
          </a:bodyPr>
          <a:lstStyle/>
          <a:p>
            <a:pPr>
              <a:lnSpc>
                <a:spcPts val="3200"/>
              </a:lnSpc>
            </a:pPr>
            <a:r>
              <a:rPr lang="fr-CA" sz="2700" b="1" i="1" smtClean="0">
                <a:solidFill>
                  <a:schemeClr val="bg1"/>
                </a:solidFill>
                <a:latin typeface="Arial"/>
                <a:cs typeface="Arial"/>
              </a:rPr>
              <a:t>Le code de déontologie </a:t>
            </a:r>
          </a:p>
          <a:p>
            <a:pPr>
              <a:lnSpc>
                <a:spcPts val="3200"/>
              </a:lnSpc>
            </a:pPr>
            <a:r>
              <a:rPr lang="fr-CA" sz="2700" b="1" i="1" smtClean="0">
                <a:solidFill>
                  <a:schemeClr val="bg1"/>
                </a:solidFill>
                <a:latin typeface="Arial"/>
                <a:cs typeface="Arial"/>
              </a:rPr>
              <a:t>et ses nouveautés</a:t>
            </a:r>
          </a:p>
          <a:p>
            <a:pPr>
              <a:lnSpc>
                <a:spcPts val="3200"/>
              </a:lnSpc>
            </a:pPr>
            <a:r>
              <a:rPr lang="fr-CA" sz="2800" b="1" i="1" smtClean="0">
                <a:solidFill>
                  <a:schemeClr val="bg1"/>
                </a:solidFill>
                <a:latin typeface="Arial"/>
                <a:cs typeface="Arial"/>
              </a:rPr>
              <a:t>	</a:t>
            </a:r>
          </a:p>
        </p:txBody>
      </p:sp>
      <p:sp>
        <p:nvSpPr>
          <p:cNvPr id="9" name="ZoneTexte 8"/>
          <p:cNvSpPr txBox="1"/>
          <p:nvPr>
            <p:custDataLst>
              <p:tags r:id="rId4"/>
            </p:custDataLst>
          </p:nvPr>
        </p:nvSpPr>
        <p:spPr>
          <a:xfrm>
            <a:off x="467544" y="2571750"/>
            <a:ext cx="4165600" cy="605294"/>
          </a:xfrm>
          <a:prstGeom prst="rect">
            <a:avLst/>
          </a:prstGeom>
          <a:noFill/>
        </p:spPr>
        <p:txBody>
          <a:bodyPr wrap="square" rtlCol="0">
            <a:spAutoFit/>
          </a:bodyPr>
          <a:lstStyle/>
          <a:p>
            <a:pPr>
              <a:lnSpc>
                <a:spcPts val="2000"/>
              </a:lnSpc>
            </a:pPr>
            <a:r>
              <a:rPr lang="fr-FR" b="1" smtClean="0">
                <a:solidFill>
                  <a:schemeClr val="bg1"/>
                </a:solidFill>
                <a:latin typeface="Arial"/>
                <a:cs typeface="Arial"/>
              </a:rPr>
              <a:t>Par Sylvie Truchon </a:t>
            </a:r>
          </a:p>
          <a:p>
            <a:pPr>
              <a:lnSpc>
                <a:spcPts val="2000"/>
              </a:lnSpc>
            </a:pPr>
            <a:r>
              <a:rPr lang="fr-FR" b="1" smtClean="0">
                <a:solidFill>
                  <a:schemeClr val="bg1"/>
                </a:solidFill>
                <a:latin typeface="Arial"/>
                <a:cs typeface="Arial"/>
              </a:rPr>
              <a:t>Directrice du Bureau du syndic</a:t>
            </a:r>
            <a:endParaRPr lang="fr-FR" b="1" dirty="0" smtClean="0">
              <a:solidFill>
                <a:schemeClr val="bg1"/>
              </a:solidFill>
              <a:latin typeface="Arial"/>
              <a:cs typeface="Arial"/>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345679"/>
            <a:ext cx="8280920" cy="1145952"/>
          </a:xfrm>
        </p:spPr>
        <p:txBody>
          <a:bodyPr/>
          <a:lstStyle/>
          <a:p>
            <a:r>
              <a:rPr lang="fr-CA" sz="3200" smtClean="0"/>
              <a:t>Valeurs de la profession infirmière </a:t>
            </a:r>
            <a:r>
              <a:rPr lang="fr-CA" sz="2800" smtClean="0"/>
              <a:t/>
            </a:r>
            <a:br>
              <a:rPr lang="fr-CA" sz="2800" smtClean="0"/>
            </a:br>
            <a:r>
              <a:rPr lang="fr-CA" sz="2400" smtClean="0"/>
              <a:t>Assises du code de déontologie</a:t>
            </a:r>
            <a:endParaRPr lang="fr-CA" sz="2400"/>
          </a:p>
        </p:txBody>
      </p:sp>
      <p:sp>
        <p:nvSpPr>
          <p:cNvPr id="4" name="ZoneTexte 3"/>
          <p:cNvSpPr txBox="1"/>
          <p:nvPr>
            <p:custDataLst>
              <p:tags r:id="rId2"/>
            </p:custDataLst>
          </p:nvPr>
        </p:nvSpPr>
        <p:spPr>
          <a:xfrm>
            <a:off x="971600" y="1491630"/>
            <a:ext cx="7200800" cy="3139321"/>
          </a:xfrm>
          <a:prstGeom prst="rect">
            <a:avLst/>
          </a:prstGeom>
          <a:noFill/>
        </p:spPr>
        <p:txBody>
          <a:bodyPr wrap="square" rtlCol="0">
            <a:spAutoFit/>
          </a:bodyPr>
          <a:lstStyle/>
          <a:p>
            <a:pPr algn="just">
              <a:spcAft>
                <a:spcPts val="600"/>
              </a:spcAft>
              <a:buClr>
                <a:srgbClr val="CC0099"/>
              </a:buClr>
              <a:buFont typeface="Arial" pitchFamily="34" charset="0"/>
              <a:buChar char="•"/>
            </a:pPr>
            <a:r>
              <a:rPr lang="fr-CA" sz="2400" smtClean="0"/>
              <a:t> L’intégrité</a:t>
            </a:r>
          </a:p>
          <a:p>
            <a:pPr algn="just">
              <a:spcAft>
                <a:spcPts val="600"/>
              </a:spcAft>
              <a:buClr>
                <a:srgbClr val="CC0099"/>
              </a:buClr>
              <a:buFont typeface="Arial" pitchFamily="34" charset="0"/>
              <a:buChar char="•"/>
            </a:pPr>
            <a:r>
              <a:rPr lang="fr-CA" sz="2400" smtClean="0"/>
              <a:t> Le respect de la personne</a:t>
            </a:r>
          </a:p>
          <a:p>
            <a:pPr algn="just">
              <a:spcAft>
                <a:spcPts val="600"/>
              </a:spcAft>
              <a:buClr>
                <a:srgbClr val="CC0099"/>
              </a:buClr>
              <a:buFont typeface="Arial" pitchFamily="34" charset="0"/>
              <a:buChar char="•"/>
            </a:pPr>
            <a:r>
              <a:rPr lang="fr-CA" sz="2400" smtClean="0"/>
              <a:t> L’autonomie professionnelle</a:t>
            </a:r>
          </a:p>
          <a:p>
            <a:pPr algn="just">
              <a:spcAft>
                <a:spcPts val="600"/>
              </a:spcAft>
              <a:buClr>
                <a:srgbClr val="CC0099"/>
              </a:buClr>
              <a:buFont typeface="Arial" pitchFamily="34" charset="0"/>
              <a:buChar char="•"/>
            </a:pPr>
            <a:r>
              <a:rPr lang="fr-CA" sz="2400" smtClean="0"/>
              <a:t> La compétence professionnelle</a:t>
            </a:r>
          </a:p>
          <a:p>
            <a:pPr algn="just">
              <a:spcAft>
                <a:spcPts val="600"/>
              </a:spcAft>
              <a:buClr>
                <a:srgbClr val="CC0099"/>
              </a:buClr>
              <a:buFont typeface="Arial" pitchFamily="34" charset="0"/>
              <a:buChar char="•"/>
            </a:pPr>
            <a:r>
              <a:rPr lang="fr-CA" sz="2400" smtClean="0"/>
              <a:t> L’excellence des soins</a:t>
            </a:r>
          </a:p>
          <a:p>
            <a:pPr algn="just">
              <a:spcAft>
                <a:spcPts val="600"/>
              </a:spcAft>
              <a:buClr>
                <a:srgbClr val="CC0099"/>
              </a:buClr>
              <a:buFont typeface="Arial" pitchFamily="34" charset="0"/>
              <a:buChar char="•"/>
            </a:pPr>
            <a:r>
              <a:rPr lang="fr-CA" sz="2400" smtClean="0"/>
              <a:t> La collaboration professionnelle</a:t>
            </a:r>
          </a:p>
          <a:p>
            <a:pPr algn="just">
              <a:spcAft>
                <a:spcPts val="600"/>
              </a:spcAft>
              <a:buClr>
                <a:srgbClr val="CC0099"/>
              </a:buClr>
              <a:buFont typeface="Arial" pitchFamily="34" charset="0"/>
              <a:buChar char="•"/>
            </a:pPr>
            <a:r>
              <a:rPr lang="fr-CA" sz="2400" smtClean="0"/>
              <a:t> L’humanité</a:t>
            </a:r>
            <a:endParaRPr lang="fr-CA" sz="2400"/>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683568" y="1366490"/>
            <a:ext cx="7560841" cy="3725541"/>
          </a:xfrm>
        </p:spPr>
        <p:txBody>
          <a:bodyPr/>
          <a:lstStyle/>
          <a:p>
            <a:pPr marL="457200" indent="-457200" algn="just">
              <a:lnSpc>
                <a:spcPct val="100000"/>
              </a:lnSpc>
              <a:buNone/>
            </a:pPr>
            <a:r>
              <a:rPr lang="fr-CA" sz="2200" b="1" u="sng" smtClean="0"/>
              <a:t>Article 2 modifié</a:t>
            </a:r>
          </a:p>
          <a:p>
            <a:pPr algn="just">
              <a:lnSpc>
                <a:spcPct val="100000"/>
              </a:lnSpc>
              <a:buNone/>
            </a:pPr>
            <a:r>
              <a:rPr lang="fr-CA" sz="2200" smtClean="0"/>
              <a:t>	</a:t>
            </a:r>
            <a:br>
              <a:rPr lang="fr-CA" sz="2200" smtClean="0"/>
            </a:br>
            <a:r>
              <a:rPr lang="fr-CA" sz="2200" smtClean="0"/>
              <a:t>L’infirmière ou l’infirmier ne peut refuser de fournir des services professionnels à une personne en raison […] L’infirmière ou l’infirmier peut cependant […]</a:t>
            </a:r>
          </a:p>
          <a:p>
            <a:pPr algn="just">
              <a:lnSpc>
                <a:spcPct val="100000"/>
              </a:lnSpc>
              <a:buNone/>
            </a:pPr>
            <a:r>
              <a:rPr lang="fr-CA" sz="2200" smtClean="0"/>
              <a:t> 	</a:t>
            </a:r>
            <a:r>
              <a:rPr lang="fr-CA" sz="2200" b="1" i="1" smtClean="0">
                <a:solidFill>
                  <a:srgbClr val="CC0099"/>
                </a:solidFill>
                <a:effectLst>
                  <a:outerShdw blurRad="38100" dist="38100" dir="2700000" algn="tl">
                    <a:srgbClr val="000000">
                      <a:alpha val="43137"/>
                    </a:srgbClr>
                  </a:outerShdw>
                </a:effectLst>
              </a:rPr>
              <a:t>Dans le présent code, à moins que le contexte n’indique un sens différent, on entend par « client » toute personne qui reçoit des soins, traitements ou autres services professionnels d’une infirmière ou d’un infirmier.</a:t>
            </a:r>
            <a:endParaRPr lang="fr-CA" sz="2200" smtClean="0">
              <a:solidFill>
                <a:srgbClr val="FF00FF"/>
              </a:solidFill>
              <a:effectLst>
                <a:outerShdw blurRad="38100" dist="38100" dir="2700000" algn="tl">
                  <a:srgbClr val="000000">
                    <a:alpha val="43137"/>
                  </a:srgbClr>
                </a:outerShdw>
              </a:effectLst>
            </a:endParaRPr>
          </a:p>
          <a:p>
            <a:pPr marL="457200" indent="-457200" algn="just"/>
            <a:endParaRPr lang="fr-CA" sz="2200" smtClean="0"/>
          </a:p>
        </p:txBody>
      </p:sp>
      <p:sp>
        <p:nvSpPr>
          <p:cNvPr id="8" name="Rectangle 7"/>
          <p:cNvSpPr/>
          <p:nvPr>
            <p:custDataLst>
              <p:tags r:id="rId2"/>
            </p:custDataLst>
          </p:nvPr>
        </p:nvSpPr>
        <p:spPr>
          <a:xfrm>
            <a:off x="-68024" y="555526"/>
            <a:ext cx="886781" cy="923330"/>
          </a:xfrm>
          <a:prstGeom prst="rect">
            <a:avLst/>
          </a:prstGeom>
          <a:noFill/>
        </p:spPr>
        <p:txBody>
          <a:bodyPr wrap="none" lIns="91440" tIns="45720" rIns="91440" bIns="45720">
            <a:spAutoFit/>
          </a:bodyPr>
          <a:lstStyle/>
          <a:p>
            <a:pPr algn="ctr"/>
            <a:r>
              <a:rPr lang="fr-FR"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endParaRPr lang="fr-FR" sz="5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Image 8"/>
          <p:cNvPicPr>
            <a:picLocks noChangeAspect="1"/>
          </p:cNvPicPr>
          <p:nvPr>
            <p:custDataLst>
              <p:tags r:id="rId3"/>
            </p:custDataLst>
          </p:nvPr>
        </p:nvPicPr>
        <p:blipFill>
          <a:blip r:embed="rId8" cstate="print"/>
          <a:stretch>
            <a:fillRect/>
          </a:stretch>
        </p:blipFill>
        <p:spPr>
          <a:xfrm>
            <a:off x="-612568" y="-20538"/>
            <a:ext cx="10441161" cy="1368152"/>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4"/>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DEVOIRS INHÉRENTS À L’EXERCICE DE LA PROFESSION</a:t>
            </a:r>
          </a:p>
        </p:txBody>
      </p:sp>
      <p:sp>
        <p:nvSpPr>
          <p:cNvPr id="6" name="Rectangle 5"/>
          <p:cNvSpPr/>
          <p:nvPr>
            <p:custDataLst>
              <p:tags r:id="rId5"/>
            </p:custDataLst>
          </p:nvPr>
        </p:nvSpPr>
        <p:spPr>
          <a:xfrm>
            <a:off x="179512" y="771550"/>
            <a:ext cx="1532792" cy="338554"/>
          </a:xfrm>
          <a:prstGeom prst="rect">
            <a:avLst/>
          </a:prstGeom>
        </p:spPr>
        <p:txBody>
          <a:bodyPr wrap="none">
            <a:spAutoFit/>
          </a:bodyPr>
          <a:lstStyle/>
          <a:p>
            <a:r>
              <a:rPr lang="fr-CA" sz="1600" b="1" i="1" smtClean="0">
                <a:solidFill>
                  <a:schemeClr val="bg1"/>
                </a:solidFill>
                <a:latin typeface="Arial" pitchFamily="34" charset="0"/>
              </a:rPr>
              <a:t>1. Généralités</a:t>
            </a:r>
            <a:endParaRPr lang="fr-CA" sz="1600" i="1"/>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683568" y="1419622"/>
            <a:ext cx="7632848" cy="3600400"/>
          </a:xfrm>
        </p:spPr>
        <p:txBody>
          <a:bodyPr/>
          <a:lstStyle/>
          <a:p>
            <a:pPr marL="457200" indent="-457200" algn="just">
              <a:lnSpc>
                <a:spcPct val="100000"/>
              </a:lnSpc>
              <a:buNone/>
            </a:pPr>
            <a:r>
              <a:rPr lang="fr-CA" sz="2200" b="1" u="sng" smtClean="0"/>
              <a:t>Article 3 modifié</a:t>
            </a:r>
          </a:p>
          <a:p>
            <a:pPr algn="just">
              <a:lnSpc>
                <a:spcPct val="100000"/>
              </a:lnSpc>
              <a:buNone/>
            </a:pPr>
            <a:r>
              <a:rPr lang="fr-CA" sz="2200" smtClean="0"/>
              <a:t>	</a:t>
            </a:r>
          </a:p>
          <a:p>
            <a:pPr algn="just">
              <a:lnSpc>
                <a:spcPct val="100000"/>
              </a:lnSpc>
              <a:buNone/>
            </a:pPr>
            <a:r>
              <a:rPr lang="fr-CA" sz="2200" smtClean="0"/>
              <a:t>	L'infirmière ou l'infirmier ne peut poser un acte ou avoir un comportement qui va à l'encontre de ce qui est généralement admis dans l'exercice de la profession </a:t>
            </a:r>
            <a:r>
              <a:rPr lang="fr-CA" sz="2200" b="1" i="1" smtClean="0">
                <a:solidFill>
                  <a:srgbClr val="CC0099"/>
                </a:solidFill>
                <a:effectLst>
                  <a:outerShdw blurRad="38100" dist="38100" dir="2700000" algn="tl">
                    <a:srgbClr val="000000">
                      <a:alpha val="43137"/>
                    </a:srgbClr>
                  </a:outerShdw>
                </a:effectLst>
              </a:rPr>
              <a:t>ou qui est susceptible de dévaloriser l’image de la profession.</a:t>
            </a:r>
          </a:p>
          <a:p>
            <a:pPr marL="457200" indent="-457200" algn="just"/>
            <a:endParaRPr lang="fr-CA" sz="2200" smtClean="0"/>
          </a:p>
        </p:txBody>
      </p:sp>
      <p:pic>
        <p:nvPicPr>
          <p:cNvPr id="5" name="Image 4"/>
          <p:cNvPicPr>
            <a:picLocks noChangeAspect="1"/>
          </p:cNvPicPr>
          <p:nvPr>
            <p:custDataLst>
              <p:tags r:id="rId2"/>
            </p:custDataLst>
          </p:nvPr>
        </p:nvPicPr>
        <p:blipFill>
          <a:blip r:embed="rId8"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6" name="Rectangle 5"/>
          <p:cNvSpPr/>
          <p:nvPr>
            <p:custDataLst>
              <p:tags r:id="rId3"/>
            </p:custDataLst>
          </p:nvPr>
        </p:nvSpPr>
        <p:spPr>
          <a:xfrm>
            <a:off x="179511" y="0"/>
            <a:ext cx="540060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b="1" smtClean="0">
                <a:solidFill>
                  <a:schemeClr val="bg1"/>
                </a:solidFill>
              </a:rPr>
              <a:t>SECTION  I</a:t>
            </a:r>
            <a:br>
              <a:rPr lang="fr-CA" b="1" smtClean="0">
                <a:solidFill>
                  <a:schemeClr val="bg1"/>
                </a:solidFill>
              </a:rPr>
            </a:br>
            <a:r>
              <a:rPr lang="fr-CA" b="1" smtClean="0">
                <a:solidFill>
                  <a:schemeClr val="bg1"/>
                </a:solidFill>
              </a:rPr>
              <a:t>DEVOIRS INHÉRENTS À L'EXERCICE DE LA PROFESSION 	</a:t>
            </a:r>
            <a:r>
              <a:rPr lang="fr-CA" b="1" i="1" smtClean="0">
                <a:solidFill>
                  <a:schemeClr val="bg1"/>
                </a:solidFill>
              </a:rPr>
              <a:t>§1. 	Généralités</a:t>
            </a:r>
            <a:endParaRPr lang="fr-FR" b="1" cap="none" spc="0">
              <a:ln w="11430"/>
              <a:solidFill>
                <a:schemeClr val="bg1"/>
              </a:solidFill>
              <a:effectLst>
                <a:outerShdw blurRad="50800" dist="39000" dir="5460000" algn="tl">
                  <a:srgbClr val="000000">
                    <a:alpha val="38000"/>
                  </a:srgbClr>
                </a:outerShdw>
              </a:effectLst>
            </a:endParaRPr>
          </a:p>
        </p:txBody>
      </p:sp>
      <p:pic>
        <p:nvPicPr>
          <p:cNvPr id="9" name="Image 8"/>
          <p:cNvPicPr>
            <a:picLocks noChangeAspect="1"/>
          </p:cNvPicPr>
          <p:nvPr>
            <p:custDataLst>
              <p:tags r:id="rId4"/>
            </p:custDataLst>
          </p:nvPr>
        </p:nvPicPr>
        <p:blipFill>
          <a:blip r:embed="rId8"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10" name="Rectangle 9"/>
          <p:cNvSpPr/>
          <p:nvPr>
            <p:custDataLst>
              <p:tags r:id="rId5"/>
            </p:custDataLst>
          </p:nvPr>
        </p:nvSpPr>
        <p:spPr>
          <a:xfrm>
            <a:off x="179511" y="0"/>
            <a:ext cx="8856985" cy="129266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rPr>
              <a:t>SECTION  I</a:t>
            </a:r>
            <a:br>
              <a:rPr lang="fr-CA" sz="2000" b="1" smtClean="0">
                <a:solidFill>
                  <a:schemeClr val="bg1"/>
                </a:solidFill>
                <a:latin typeface="Arial" pitchFamily="34" charset="0"/>
              </a:rPr>
            </a:br>
            <a:r>
              <a:rPr lang="fr-CA" sz="2000" b="1" smtClean="0">
                <a:solidFill>
                  <a:schemeClr val="bg1"/>
                </a:solidFill>
                <a:latin typeface="Arial" pitchFamily="34" charset="0"/>
              </a:rPr>
              <a:t>DEVOIRS INHÉRENTS À L'EXERCICE DE LA PROFESSION</a:t>
            </a:r>
          </a:p>
          <a:p>
            <a:r>
              <a:rPr lang="fr-CA" sz="2000" b="1" i="1" smtClean="0">
                <a:solidFill>
                  <a:schemeClr val="bg1"/>
                </a:solidFill>
                <a:latin typeface="Arial" pitchFamily="34" charset="0"/>
                <a:cs typeface="Arial" pitchFamily="34" charset="0"/>
              </a:rPr>
              <a:t>1. Généralités </a:t>
            </a:r>
            <a:r>
              <a:rPr lang="fr-CA" sz="2000" b="1" smtClean="0">
                <a:solidFill>
                  <a:schemeClr val="bg1"/>
                </a:solidFill>
                <a:latin typeface="Arial" pitchFamily="34" charset="0"/>
                <a:cs typeface="Arial" pitchFamily="34" charset="0"/>
              </a:rPr>
              <a:t>	</a:t>
            </a:r>
          </a:p>
          <a:p>
            <a:r>
              <a:rPr lang="fr-CA" b="1" i="1" smtClean="0">
                <a:solidFill>
                  <a:schemeClr val="bg1"/>
                </a:solidFill>
              </a:rPr>
              <a:t>	 </a:t>
            </a:r>
            <a:endParaRPr lang="fr-FR" b="1">
              <a:ln w="11430"/>
              <a:solidFill>
                <a:schemeClr val="bg1"/>
              </a:solidFill>
              <a:effectLst>
                <a:outerShdw blurRad="50800" dist="39000" dir="5460000" algn="tl">
                  <a:srgbClr val="000000">
                    <a:alpha val="38000"/>
                  </a:srgbClr>
                </a:outerShdw>
              </a:effectLst>
            </a:endParaRP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323528" y="1563638"/>
            <a:ext cx="8496944" cy="2736304"/>
          </a:xfrm>
          <a:blipFill>
            <a:blip r:embed="rId8"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3.1 - Nouvel article											</a:t>
            </a:r>
            <a:r>
              <a:rPr lang="fr-CA" sz="2400" b="1" smtClean="0">
                <a:solidFill>
                  <a:schemeClr val="tx1"/>
                </a:solidFill>
                <a:effectLst>
                  <a:outerShdw blurRad="38100" dist="38100" dir="2700000" algn="tl">
                    <a:srgbClr val="000000">
                      <a:alpha val="43137"/>
                    </a:srgbClr>
                  </a:outerShdw>
                </a:effectLst>
              </a:rPr>
              <a:t/>
            </a:r>
            <a:br>
              <a:rPr lang="fr-CA" sz="2400" b="1" smtClean="0">
                <a:solidFill>
                  <a:schemeClr val="tx1"/>
                </a:solidFill>
                <a:effectLst>
                  <a:outerShdw blurRad="38100" dist="38100" dir="2700000" algn="tl">
                    <a:srgbClr val="000000">
                      <a:alpha val="43137"/>
                    </a:srgbClr>
                  </a:outerShdw>
                </a:effectLst>
              </a:rPr>
            </a:br>
            <a:r>
              <a:rPr lang="fr-CA" sz="1800" b="1" smtClean="0">
                <a:solidFill>
                  <a:schemeClr val="tx1"/>
                </a:solidFill>
              </a:rPr>
              <a:t>	</a:t>
            </a:r>
            <a:endParaRPr lang="fr-CA" sz="2200" b="1" smtClean="0">
              <a:solidFill>
                <a:schemeClr val="tx1"/>
              </a:solidFill>
            </a:endParaRPr>
          </a:p>
          <a:p>
            <a:pPr marL="93663" indent="-93663" algn="just">
              <a:lnSpc>
                <a:spcPct val="100000"/>
              </a:lnSpc>
              <a:buNone/>
              <a:tabLst>
                <a:tab pos="7170738" algn="l"/>
                <a:tab pos="7264400" algn="l"/>
              </a:tabLst>
            </a:pPr>
            <a:r>
              <a:rPr lang="fr-CA" sz="2200" smtClean="0">
                <a:solidFill>
                  <a:schemeClr val="tx1"/>
                </a:solidFill>
                <a:effectLst>
                  <a:outerShdw blurRad="38100" dist="38100" dir="2700000" algn="tl">
                    <a:srgbClr val="000000">
                      <a:alpha val="43137"/>
                    </a:srgbClr>
                  </a:outerShdw>
                </a:effectLst>
              </a:rPr>
              <a:t>	</a:t>
            </a:r>
            <a:r>
              <a:rPr lang="fr-CA" sz="2200" i="1" smtClean="0">
                <a:solidFill>
                  <a:schemeClr val="tx1"/>
                </a:solidFill>
              </a:rPr>
              <a:t>L’infirmière ou l’infirmier doit prendre les moyens nécessaires pour assurer le respect de la dignité, de la liberté et de l’intégrité du client.</a:t>
            </a:r>
            <a:endParaRPr lang="fr-CA" sz="2200" smtClean="0">
              <a:solidFill>
                <a:schemeClr val="tx1"/>
              </a:solidFill>
            </a:endParaRPr>
          </a:p>
        </p:txBody>
      </p:sp>
      <p:pic>
        <p:nvPicPr>
          <p:cNvPr id="6" name="Image 5"/>
          <p:cNvPicPr>
            <a:picLocks noChangeAspect="1"/>
          </p:cNvPicPr>
          <p:nvPr>
            <p:custDataLst>
              <p:tags r:id="rId3"/>
            </p:custDataLst>
          </p:nvPr>
        </p:nvPicPr>
        <p:blipFill>
          <a:blip r:embed="rId9" cstate="print"/>
          <a:stretch>
            <a:fillRect/>
          </a:stretch>
        </p:blipFill>
        <p:spPr>
          <a:xfrm>
            <a:off x="-612568" y="-92546"/>
            <a:ext cx="10441161" cy="1440160"/>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1</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DEVOIRS INHÉRENTS À L’EXERCICE DE LA PROFESSION</a:t>
            </a:r>
          </a:p>
        </p:txBody>
      </p:sp>
      <p:sp>
        <p:nvSpPr>
          <p:cNvPr id="8" name="Rectangle 7"/>
          <p:cNvSpPr/>
          <p:nvPr>
            <p:custDataLst>
              <p:tags r:id="rId5"/>
            </p:custDataLst>
          </p:nvPr>
        </p:nvSpPr>
        <p:spPr>
          <a:xfrm>
            <a:off x="230896" y="699542"/>
            <a:ext cx="1863011" cy="400110"/>
          </a:xfrm>
          <a:prstGeom prst="rect">
            <a:avLst/>
          </a:prstGeom>
        </p:spPr>
        <p:txBody>
          <a:bodyPr wrap="none">
            <a:spAutoFit/>
          </a:bodyPr>
          <a:lstStyle/>
          <a:p>
            <a:r>
              <a:rPr lang="fr-CA" sz="2000" b="1" i="1" smtClean="0">
                <a:solidFill>
                  <a:schemeClr val="bg1"/>
                </a:solidFill>
                <a:latin typeface="Arial" pitchFamily="34" charset="0"/>
              </a:rPr>
              <a:t>1. Généralités</a:t>
            </a:r>
            <a:endParaRPr lang="fr-CA" sz="2000" i="1"/>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custDataLst>
              <p:tags r:id="rId1"/>
            </p:custDataLst>
          </p:nvPr>
        </p:nvSpPr>
        <p:spPr bwMode="auto">
          <a:xfrm>
            <a:off x="457200" y="2000250"/>
            <a:ext cx="20574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sp>
        <p:nvSpPr>
          <p:cNvPr id="14342" name="Text Box 7"/>
          <p:cNvSpPr txBox="1">
            <a:spLocks noChangeArrowheads="1"/>
          </p:cNvSpPr>
          <p:nvPr>
            <p:custDataLst>
              <p:tags r:id="rId2"/>
            </p:custDataLst>
          </p:nvPr>
        </p:nvSpPr>
        <p:spPr bwMode="auto">
          <a:xfrm>
            <a:off x="609600" y="3200400"/>
            <a:ext cx="17526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pic>
        <p:nvPicPr>
          <p:cNvPr id="10" name="Image 9"/>
          <p:cNvPicPr>
            <a:picLocks noChangeAspect="1"/>
          </p:cNvPicPr>
          <p:nvPr>
            <p:custDataLst>
              <p:tags r:id="rId3"/>
            </p:custDataLst>
          </p:nvPr>
        </p:nvPicPr>
        <p:blipFill>
          <a:blip r:embed="rId9"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11" name="Rectangle 10"/>
          <p:cNvSpPr/>
          <p:nvPr>
            <p:custDataLst>
              <p:tags r:id="rId4"/>
            </p:custDataLst>
          </p:nvPr>
        </p:nvSpPr>
        <p:spPr>
          <a:xfrm>
            <a:off x="179511" y="0"/>
            <a:ext cx="8856985"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rPr>
              <a:t>SECTION  I</a:t>
            </a:r>
            <a:br>
              <a:rPr lang="fr-CA" sz="2000" b="1" smtClean="0">
                <a:solidFill>
                  <a:schemeClr val="bg1"/>
                </a:solidFill>
                <a:latin typeface="Arial" pitchFamily="34" charset="0"/>
              </a:rPr>
            </a:br>
            <a:r>
              <a:rPr lang="fr-CA" sz="2000" b="1" smtClean="0">
                <a:solidFill>
                  <a:schemeClr val="bg1"/>
                </a:solidFill>
                <a:latin typeface="Arial" pitchFamily="34" charset="0"/>
              </a:rPr>
              <a:t>DEVOIRS INHÉRENTS À L'EXERCICE DE LA PROFESSION</a:t>
            </a:r>
            <a:r>
              <a:rPr lang="fr-CA" b="1" smtClean="0">
                <a:solidFill>
                  <a:schemeClr val="bg1"/>
                </a:solidFill>
              </a:rPr>
              <a:t> </a:t>
            </a:r>
          </a:p>
          <a:p>
            <a:r>
              <a:rPr lang="fr-CA" b="1" i="1" smtClean="0">
                <a:solidFill>
                  <a:schemeClr val="bg1"/>
                </a:solidFill>
              </a:rPr>
              <a:t>	 </a:t>
            </a:r>
            <a:endParaRPr lang="fr-FR" b="1">
              <a:ln w="11430"/>
              <a:solidFill>
                <a:schemeClr val="bg1"/>
              </a:solidFill>
              <a:effectLst>
                <a:outerShdw blurRad="50800" dist="39000" dir="5460000" algn="tl">
                  <a:srgbClr val="000000">
                    <a:alpha val="38000"/>
                  </a:srgbClr>
                </a:outerShdw>
              </a:effectLst>
            </a:endParaRPr>
          </a:p>
        </p:txBody>
      </p:sp>
      <p:sp>
        <p:nvSpPr>
          <p:cNvPr id="14" name="ZoneTexte 13"/>
          <p:cNvSpPr txBox="1"/>
          <p:nvPr>
            <p:custDataLst>
              <p:tags r:id="rId5"/>
            </p:custDataLst>
          </p:nvPr>
        </p:nvSpPr>
        <p:spPr>
          <a:xfrm>
            <a:off x="467544" y="1707654"/>
            <a:ext cx="8208912" cy="2349361"/>
          </a:xfrm>
          <a:prstGeom prst="rect">
            <a:avLst/>
          </a:prstGeom>
          <a:blipFill>
            <a:blip r:embed="rId10"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lnSpc>
                <a:spcPts val="2200"/>
              </a:lnSpc>
            </a:pPr>
            <a:r>
              <a:rPr lang="fr-CA" sz="2200" b="1" smtClean="0">
                <a:latin typeface="Arial"/>
                <a:cs typeface="Arial"/>
              </a:rPr>
              <a:t>    </a:t>
            </a:r>
            <a:br>
              <a:rPr lang="fr-CA" sz="2200" b="1" smtClean="0">
                <a:latin typeface="Arial"/>
                <a:cs typeface="Arial"/>
              </a:rPr>
            </a:br>
            <a:r>
              <a:rPr lang="fr-CA" sz="2200" b="1" smtClean="0">
                <a:latin typeface="Arial"/>
                <a:cs typeface="Arial"/>
              </a:rPr>
              <a:t>Article 14.0.1 – Nouvel article</a:t>
            </a:r>
          </a:p>
          <a:p>
            <a:pPr marL="179388" algn="just">
              <a:lnSpc>
                <a:spcPts val="2200"/>
              </a:lnSpc>
            </a:pPr>
            <a:r>
              <a:rPr lang="fr-CA" sz="2200" b="1" smtClean="0">
                <a:latin typeface="Arial"/>
                <a:cs typeface="Arial"/>
              </a:rPr>
              <a:t>	</a:t>
            </a:r>
            <a:r>
              <a:rPr lang="fr-CA" sz="2000" smtClean="0">
                <a:latin typeface="Arial" pitchFamily="34" charset="0"/>
                <a:cs typeface="Arial" pitchFamily="34" charset="0"/>
              </a:rPr>
              <a:t/>
            </a:r>
            <a:br>
              <a:rPr lang="fr-CA" sz="2000" smtClean="0">
                <a:latin typeface="Arial" pitchFamily="34" charset="0"/>
                <a:cs typeface="Arial" pitchFamily="34" charset="0"/>
              </a:rPr>
            </a:br>
            <a:r>
              <a:rPr lang="fr-CA" sz="2200" i="1" smtClean="0">
                <a:latin typeface="Arial" pitchFamily="34" charset="0"/>
                <a:cs typeface="Arial" pitchFamily="34" charset="0"/>
              </a:rPr>
              <a:t>L'infirmière ou l'infirmier doit s’abstenir de délivrer à quiconque et pour quelque motif que ce soit un certificat de complaisance ou des informations écrites ou verbales qu’il sait erronées.	</a:t>
            </a:r>
            <a:br>
              <a:rPr lang="fr-CA" sz="2200" i="1" smtClean="0">
                <a:latin typeface="Arial" pitchFamily="34" charset="0"/>
                <a:cs typeface="Arial" pitchFamily="34" charset="0"/>
              </a:rPr>
            </a:br>
            <a:endParaRPr lang="fr-CA" sz="2200" i="1">
              <a:latin typeface="Arial" pitchFamily="34" charset="0"/>
              <a:cs typeface="Arial" pitchFamily="34" charset="0"/>
            </a:endParaRPr>
          </a:p>
        </p:txBody>
      </p:sp>
      <p:sp>
        <p:nvSpPr>
          <p:cNvPr id="9" name="Rectangle 8"/>
          <p:cNvSpPr/>
          <p:nvPr>
            <p:custDataLst>
              <p:tags r:id="rId6"/>
            </p:custDataLst>
          </p:nvPr>
        </p:nvSpPr>
        <p:spPr>
          <a:xfrm>
            <a:off x="251520" y="699542"/>
            <a:ext cx="1478290" cy="400110"/>
          </a:xfrm>
          <a:prstGeom prst="rect">
            <a:avLst/>
          </a:prstGeom>
        </p:spPr>
        <p:txBody>
          <a:bodyPr wrap="none">
            <a:spAutoFit/>
          </a:bodyPr>
          <a:lstStyle/>
          <a:p>
            <a:r>
              <a:rPr lang="fr-CA" sz="2000" b="1" i="1" smtClean="0">
                <a:solidFill>
                  <a:schemeClr val="bg1"/>
                </a:solidFill>
                <a:latin typeface="Arial" pitchFamily="34" charset="0"/>
                <a:cs typeface="Arial" pitchFamily="34" charset="0"/>
              </a:rPr>
              <a:t>2. Intégrité</a:t>
            </a:r>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539552" y="1491630"/>
            <a:ext cx="7560841" cy="3365501"/>
          </a:xfrm>
        </p:spPr>
        <p:txBody>
          <a:bodyPr/>
          <a:lstStyle/>
          <a:p>
            <a:pPr marL="457200" indent="-457200" algn="just">
              <a:lnSpc>
                <a:spcPct val="100000"/>
              </a:lnSpc>
              <a:buNone/>
            </a:pPr>
            <a:r>
              <a:rPr lang="fr-CA" sz="2200" b="1" u="sng" smtClean="0"/>
              <a:t>Article 18 modifié</a:t>
            </a:r>
          </a:p>
          <a:p>
            <a:pPr algn="just">
              <a:lnSpc>
                <a:spcPct val="100000"/>
              </a:lnSpc>
              <a:buNone/>
            </a:pPr>
            <a:endParaRPr lang="fr-CA" sz="2200" smtClean="0"/>
          </a:p>
          <a:p>
            <a:pPr algn="just">
              <a:lnSpc>
                <a:spcPct val="100000"/>
              </a:lnSpc>
              <a:buNone/>
            </a:pPr>
            <a:r>
              <a:rPr lang="fr-CA" sz="2200" smtClean="0"/>
              <a:t>	L'infirmière ou l'infirmier doit </a:t>
            </a:r>
            <a:r>
              <a:rPr lang="fr-CA" sz="2200" b="1" i="1" smtClean="0">
                <a:solidFill>
                  <a:srgbClr val="CC0099"/>
                </a:solidFill>
                <a:effectLst>
                  <a:outerShdw blurRad="38100" dist="38100" dir="2700000" algn="tl">
                    <a:srgbClr val="000000">
                      <a:alpha val="43137"/>
                    </a:srgbClr>
                  </a:outerShdw>
                </a:effectLst>
              </a:rPr>
              <a:t>exercer sa profession </a:t>
            </a:r>
            <a:r>
              <a:rPr lang="fr-CA" sz="2200" smtClean="0"/>
              <a:t>selon les normes </a:t>
            </a:r>
            <a:r>
              <a:rPr lang="fr-CA" sz="2200" b="1" i="1" smtClean="0">
                <a:solidFill>
                  <a:srgbClr val="CC0099"/>
                </a:solidFill>
                <a:effectLst>
                  <a:outerShdw blurRad="38100" dist="38100" dir="2700000" algn="tl">
                    <a:srgbClr val="000000">
                      <a:alpha val="43137"/>
                    </a:srgbClr>
                  </a:outerShdw>
                </a:effectLst>
              </a:rPr>
              <a:t>de pratique et les principes scientifiques </a:t>
            </a:r>
            <a:r>
              <a:rPr lang="fr-CA" sz="2200" smtClean="0"/>
              <a:t>généralement reconnus. </a:t>
            </a:r>
            <a:r>
              <a:rPr lang="fr-CA" sz="2200" b="1" i="1" smtClean="0">
                <a:solidFill>
                  <a:srgbClr val="CC0099"/>
                </a:solidFill>
                <a:effectLst>
                  <a:outerShdw blurRad="38100" dist="38100" dir="2700000" algn="tl">
                    <a:srgbClr val="000000">
                      <a:alpha val="43137"/>
                    </a:srgbClr>
                  </a:outerShdw>
                </a:effectLst>
              </a:rPr>
              <a:t>À cette fin, il doit assurer la mise à jour et le développement de ses compétences professionnelles.</a:t>
            </a:r>
          </a:p>
        </p:txBody>
      </p:sp>
      <p:pic>
        <p:nvPicPr>
          <p:cNvPr id="5" name="Image 4"/>
          <p:cNvPicPr>
            <a:picLocks noChangeAspect="1"/>
          </p:cNvPicPr>
          <p:nvPr>
            <p:custDataLst>
              <p:tags r:id="rId2"/>
            </p:custDataLst>
          </p:nvPr>
        </p:nvPicPr>
        <p:blipFill>
          <a:blip r:embed="rId7"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6" name="Rectangle 5"/>
          <p:cNvSpPr/>
          <p:nvPr>
            <p:custDataLst>
              <p:tags r:id="rId3"/>
            </p:custDataLst>
          </p:nvPr>
        </p:nvSpPr>
        <p:spPr>
          <a:xfrm>
            <a:off x="179511" y="0"/>
            <a:ext cx="8856985"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rPr>
              <a:t>SECTION  I</a:t>
            </a:r>
            <a:br>
              <a:rPr lang="fr-CA" sz="2000" b="1" smtClean="0">
                <a:solidFill>
                  <a:schemeClr val="bg1"/>
                </a:solidFill>
                <a:latin typeface="Arial" pitchFamily="34" charset="0"/>
              </a:rPr>
            </a:br>
            <a:r>
              <a:rPr lang="fr-CA" sz="2000" b="1" smtClean="0">
                <a:solidFill>
                  <a:schemeClr val="bg1"/>
                </a:solidFill>
                <a:latin typeface="Arial" pitchFamily="34" charset="0"/>
              </a:rPr>
              <a:t>DEVOIRS INHÉRENTS À L'EXERCICE DE LA PROFESSION</a:t>
            </a:r>
            <a:r>
              <a:rPr lang="fr-CA" b="1" smtClean="0">
                <a:solidFill>
                  <a:schemeClr val="bg1"/>
                </a:solidFill>
              </a:rPr>
              <a:t> </a:t>
            </a:r>
          </a:p>
          <a:p>
            <a:r>
              <a:rPr lang="fr-CA" b="1" i="1" smtClean="0">
                <a:solidFill>
                  <a:schemeClr val="bg1"/>
                </a:solidFill>
              </a:rPr>
              <a:t>	 </a:t>
            </a:r>
            <a:endParaRPr lang="fr-FR" b="1">
              <a:ln w="11430"/>
              <a:solidFill>
                <a:schemeClr val="bg1"/>
              </a:solidFill>
              <a:effectLst>
                <a:outerShdw blurRad="50800" dist="39000" dir="5460000" algn="tl">
                  <a:srgbClr val="000000">
                    <a:alpha val="38000"/>
                  </a:srgbClr>
                </a:outerShdw>
              </a:effectLst>
            </a:endParaRPr>
          </a:p>
        </p:txBody>
      </p:sp>
      <p:sp>
        <p:nvSpPr>
          <p:cNvPr id="8" name="Rectangle 7"/>
          <p:cNvSpPr/>
          <p:nvPr>
            <p:custDataLst>
              <p:tags r:id="rId4"/>
            </p:custDataLst>
          </p:nvPr>
        </p:nvSpPr>
        <p:spPr>
          <a:xfrm>
            <a:off x="251520" y="699542"/>
            <a:ext cx="2008883" cy="400110"/>
          </a:xfrm>
          <a:prstGeom prst="rect">
            <a:avLst/>
          </a:prstGeom>
        </p:spPr>
        <p:txBody>
          <a:bodyPr wrap="none">
            <a:spAutoFit/>
          </a:bodyPr>
          <a:lstStyle/>
          <a:p>
            <a:r>
              <a:rPr lang="fr-CA" sz="2000" b="1" i="1" smtClean="0">
                <a:solidFill>
                  <a:schemeClr val="bg1"/>
                </a:solidFill>
                <a:latin typeface="Arial" pitchFamily="34" charset="0"/>
                <a:cs typeface="Arial" pitchFamily="34" charset="0"/>
              </a:rPr>
              <a:t>4. Compétence</a:t>
            </a:r>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323528" y="1419622"/>
            <a:ext cx="8496944" cy="3096344"/>
          </a:xfrm>
          <a:blipFill>
            <a:blip r:embed="rId8"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21.1 - Nouvel article											</a:t>
            </a:r>
            <a:r>
              <a:rPr lang="fr-CA" sz="2400" b="1" smtClean="0">
                <a:solidFill>
                  <a:schemeClr val="tx1"/>
                </a:solidFill>
                <a:effectLst>
                  <a:outerShdw blurRad="38100" dist="38100" dir="2700000" algn="tl">
                    <a:srgbClr val="000000">
                      <a:alpha val="43137"/>
                    </a:srgbClr>
                  </a:outerShdw>
                </a:effectLst>
              </a:rPr>
              <a:t/>
            </a:r>
            <a:br>
              <a:rPr lang="fr-CA" sz="2400" b="1" smtClean="0">
                <a:solidFill>
                  <a:schemeClr val="tx1"/>
                </a:solidFill>
                <a:effectLst>
                  <a:outerShdw blurRad="38100" dist="38100" dir="2700000" algn="tl">
                    <a:srgbClr val="000000">
                      <a:alpha val="43137"/>
                    </a:srgbClr>
                  </a:outerShdw>
                </a:effectLst>
              </a:rPr>
            </a:br>
            <a:r>
              <a:rPr lang="fr-CA" sz="1800" b="1" smtClean="0">
                <a:solidFill>
                  <a:schemeClr val="tx1"/>
                </a:solidFill>
              </a:rPr>
              <a:t>	</a:t>
            </a:r>
            <a:endParaRPr lang="fr-CA" sz="2200" b="1" smtClean="0">
              <a:solidFill>
                <a:schemeClr val="tx1"/>
              </a:solidFill>
            </a:endParaRPr>
          </a:p>
          <a:p>
            <a:pPr marL="93663" indent="-93663" algn="just">
              <a:lnSpc>
                <a:spcPct val="100000"/>
              </a:lnSpc>
              <a:buNone/>
              <a:tabLst>
                <a:tab pos="7170738" algn="l"/>
                <a:tab pos="7264400" algn="l"/>
              </a:tabLst>
            </a:pPr>
            <a:r>
              <a:rPr lang="fr-CA" sz="2200" smtClean="0">
                <a:solidFill>
                  <a:schemeClr val="tx1"/>
                </a:solidFill>
                <a:effectLst>
                  <a:outerShdw blurRad="38100" dist="38100" dir="2700000" algn="tl">
                    <a:srgbClr val="000000">
                      <a:alpha val="43137"/>
                    </a:srgbClr>
                  </a:outerShdw>
                </a:effectLst>
              </a:rPr>
              <a:t>	</a:t>
            </a:r>
            <a:r>
              <a:rPr lang="fr-CA" sz="2200" i="1" smtClean="0">
                <a:solidFill>
                  <a:schemeClr val="tx1"/>
                </a:solidFill>
              </a:rPr>
              <a:t>L’infirmière ou l’infirmier qui organise une activité de formation ou d’information ou qui agit comme personne-ressource dans le cadre d’une telle activité doit déclarer aux participants et, le cas échéant, à toute autre personne qui organise l’activité de formation ou d’information, tout intérêt direct ou indirect qu’il détient dans une société commerciale impliquée dans la réalisation de cette activité.</a:t>
            </a:r>
            <a:endParaRPr lang="fr-CA" sz="2200" smtClean="0">
              <a:solidFill>
                <a:schemeClr val="tx1"/>
              </a:solidFill>
            </a:endParaRPr>
          </a:p>
        </p:txBody>
      </p:sp>
      <p:pic>
        <p:nvPicPr>
          <p:cNvPr id="6" name="Image 5"/>
          <p:cNvPicPr>
            <a:picLocks noChangeAspect="1"/>
          </p:cNvPicPr>
          <p:nvPr>
            <p:custDataLst>
              <p:tags r:id="rId3"/>
            </p:custDataLst>
          </p:nvPr>
        </p:nvPicPr>
        <p:blipFill>
          <a:blip r:embed="rId9" cstate="print"/>
          <a:stretch>
            <a:fillRect/>
          </a:stretch>
        </p:blipFill>
        <p:spPr>
          <a:xfrm>
            <a:off x="-612568" y="-92546"/>
            <a:ext cx="10441161" cy="1440160"/>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1</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DEVOIRS INHÉRENTS À LA PROFESSION</a:t>
            </a:r>
          </a:p>
        </p:txBody>
      </p:sp>
      <p:sp>
        <p:nvSpPr>
          <p:cNvPr id="8" name="Rectangle 7"/>
          <p:cNvSpPr/>
          <p:nvPr>
            <p:custDataLst>
              <p:tags r:id="rId5"/>
            </p:custDataLst>
          </p:nvPr>
        </p:nvSpPr>
        <p:spPr>
          <a:xfrm>
            <a:off x="203319" y="699542"/>
            <a:ext cx="6662401" cy="400110"/>
          </a:xfrm>
          <a:prstGeom prst="rect">
            <a:avLst/>
          </a:prstGeom>
        </p:spPr>
        <p:txBody>
          <a:bodyPr wrap="none">
            <a:spAutoFit/>
          </a:bodyPr>
          <a:lstStyle/>
          <a:p>
            <a:r>
              <a:rPr lang="fr-CA" sz="2000" b="1" i="1" smtClean="0">
                <a:solidFill>
                  <a:schemeClr val="bg1"/>
                </a:solidFill>
                <a:latin typeface="Arial" pitchFamily="34" charset="0"/>
              </a:rPr>
              <a:t>5. Indépendance professionnelle et conflits d’intérêts</a:t>
            </a:r>
            <a:endParaRPr lang="fr-CA" sz="2000" i="1"/>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323528" y="1419622"/>
            <a:ext cx="8496944" cy="3096344"/>
          </a:xfrm>
          <a:blipFill>
            <a:blip r:embed="rId8"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21.2 -- Nouvel article										</a:t>
            </a:r>
            <a:r>
              <a:rPr lang="fr-CA" sz="2400" b="1" smtClean="0">
                <a:solidFill>
                  <a:schemeClr val="tx1"/>
                </a:solidFill>
                <a:effectLst>
                  <a:outerShdw blurRad="38100" dist="38100" dir="2700000" algn="tl">
                    <a:srgbClr val="000000">
                      <a:alpha val="43137"/>
                    </a:srgbClr>
                  </a:outerShdw>
                </a:effectLst>
              </a:rPr>
              <a:t/>
            </a:r>
            <a:br>
              <a:rPr lang="fr-CA" sz="2400" b="1" smtClean="0">
                <a:solidFill>
                  <a:schemeClr val="tx1"/>
                </a:solidFill>
                <a:effectLst>
                  <a:outerShdw blurRad="38100" dist="38100" dir="2700000" algn="tl">
                    <a:srgbClr val="000000">
                      <a:alpha val="43137"/>
                    </a:srgbClr>
                  </a:outerShdw>
                </a:effectLst>
              </a:rPr>
            </a:br>
            <a:r>
              <a:rPr lang="fr-CA" sz="1800" b="1" smtClean="0">
                <a:solidFill>
                  <a:schemeClr val="tx1"/>
                </a:solidFill>
              </a:rPr>
              <a:t>	</a:t>
            </a:r>
            <a:endParaRPr lang="fr-CA" sz="2200" b="1" smtClean="0">
              <a:solidFill>
                <a:schemeClr val="tx1"/>
              </a:solidFill>
            </a:endParaRPr>
          </a:p>
          <a:p>
            <a:pPr marL="93663" indent="-93663" algn="just">
              <a:lnSpc>
                <a:spcPct val="100000"/>
              </a:lnSpc>
              <a:buNone/>
              <a:tabLst>
                <a:tab pos="7170738" algn="l"/>
                <a:tab pos="7264400" algn="l"/>
              </a:tabLst>
            </a:pPr>
            <a:r>
              <a:rPr lang="fr-CA" sz="2200" smtClean="0">
                <a:solidFill>
                  <a:schemeClr val="tx1"/>
                </a:solidFill>
                <a:effectLst>
                  <a:outerShdw blurRad="38100" dist="38100" dir="2700000" algn="tl">
                    <a:srgbClr val="000000">
                      <a:alpha val="43137"/>
                    </a:srgbClr>
                  </a:outerShdw>
                </a:effectLst>
              </a:rPr>
              <a:t>	</a:t>
            </a:r>
            <a:r>
              <a:rPr lang="fr-CA" sz="2200" i="1" smtClean="0">
                <a:solidFill>
                  <a:schemeClr val="tx1"/>
                </a:solidFill>
              </a:rPr>
              <a:t>L’infirmière ou l’infirmier habilité à prescrire doit, sauf dans les cas d’urgence ou dans les cas qui manifestement ne présentent aucune gravité, s’abstenir d’émettre une ordonnance à toute personne avec qui il existe une relation susceptible de nuire à la qualité de son exercice, notamment son conjoint et ses enfants.</a:t>
            </a:r>
            <a:endParaRPr lang="fr-CA" sz="2200" smtClean="0">
              <a:solidFill>
                <a:schemeClr val="tx1"/>
              </a:solidFill>
            </a:endParaRPr>
          </a:p>
        </p:txBody>
      </p:sp>
      <p:pic>
        <p:nvPicPr>
          <p:cNvPr id="6" name="Image 5"/>
          <p:cNvPicPr>
            <a:picLocks noChangeAspect="1"/>
          </p:cNvPicPr>
          <p:nvPr>
            <p:custDataLst>
              <p:tags r:id="rId3"/>
            </p:custDataLst>
          </p:nvPr>
        </p:nvPicPr>
        <p:blipFill>
          <a:blip r:embed="rId9" cstate="print"/>
          <a:stretch>
            <a:fillRect/>
          </a:stretch>
        </p:blipFill>
        <p:spPr>
          <a:xfrm>
            <a:off x="-612568" y="-92546"/>
            <a:ext cx="10441161" cy="1440160"/>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1</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DEVOIRS INHÉRENTS À LA PROFESSION</a:t>
            </a:r>
          </a:p>
        </p:txBody>
      </p:sp>
      <p:sp>
        <p:nvSpPr>
          <p:cNvPr id="8" name="Rectangle 7"/>
          <p:cNvSpPr/>
          <p:nvPr>
            <p:custDataLst>
              <p:tags r:id="rId5"/>
            </p:custDataLst>
          </p:nvPr>
        </p:nvSpPr>
        <p:spPr>
          <a:xfrm>
            <a:off x="203319" y="699542"/>
            <a:ext cx="6662401" cy="400110"/>
          </a:xfrm>
          <a:prstGeom prst="rect">
            <a:avLst/>
          </a:prstGeom>
        </p:spPr>
        <p:txBody>
          <a:bodyPr wrap="none">
            <a:spAutoFit/>
          </a:bodyPr>
          <a:lstStyle/>
          <a:p>
            <a:r>
              <a:rPr lang="fr-CA" sz="2000" b="1" i="1" smtClean="0">
                <a:solidFill>
                  <a:schemeClr val="bg1"/>
                </a:solidFill>
                <a:latin typeface="Arial" pitchFamily="34" charset="0"/>
              </a:rPr>
              <a:t>5. Indépendance professionnelle et conflits d’intérêts</a:t>
            </a:r>
            <a:endParaRPr lang="fr-CA" sz="2000" i="1"/>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custDataLst>
              <p:tags r:id="rId1"/>
            </p:custDataLst>
          </p:nvPr>
        </p:nvSpPr>
        <p:spPr bwMode="auto">
          <a:xfrm>
            <a:off x="457200" y="2000250"/>
            <a:ext cx="20574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sp>
        <p:nvSpPr>
          <p:cNvPr id="14342" name="Text Box 7"/>
          <p:cNvSpPr txBox="1">
            <a:spLocks noChangeArrowheads="1"/>
          </p:cNvSpPr>
          <p:nvPr>
            <p:custDataLst>
              <p:tags r:id="rId2"/>
            </p:custDataLst>
          </p:nvPr>
        </p:nvSpPr>
        <p:spPr bwMode="auto">
          <a:xfrm>
            <a:off x="609600" y="3200400"/>
            <a:ext cx="17526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pic>
        <p:nvPicPr>
          <p:cNvPr id="10" name="Image 9"/>
          <p:cNvPicPr>
            <a:picLocks noChangeAspect="1"/>
          </p:cNvPicPr>
          <p:nvPr>
            <p:custDataLst>
              <p:tags r:id="rId3"/>
            </p:custDataLst>
          </p:nvPr>
        </p:nvPicPr>
        <p:blipFill>
          <a:blip r:embed="rId9" cstate="print"/>
          <a:stretch>
            <a:fillRect/>
          </a:stretch>
        </p:blipFill>
        <p:spPr>
          <a:xfrm>
            <a:off x="-612568" y="-92546"/>
            <a:ext cx="10441161" cy="1440160"/>
          </a:xfrm>
          <a:prstGeom prst="rect">
            <a:avLst/>
          </a:prstGeom>
          <a:effectLst>
            <a:outerShdw blurRad="152400" dist="38100" dir="2700000" algn="tl" rotWithShape="0">
              <a:prstClr val="black">
                <a:alpha val="40000"/>
              </a:prstClr>
            </a:outerShdw>
          </a:effectLst>
        </p:spPr>
      </p:pic>
      <p:sp>
        <p:nvSpPr>
          <p:cNvPr id="11" name="Rectangle 10"/>
          <p:cNvSpPr/>
          <p:nvPr>
            <p:custDataLst>
              <p:tags r:id="rId4"/>
            </p:custDataLst>
          </p:nvPr>
        </p:nvSpPr>
        <p:spPr>
          <a:xfrm>
            <a:off x="179511" y="0"/>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rPr>
              <a:t>SECTION  II</a:t>
            </a:r>
            <a:br>
              <a:rPr lang="fr-CA" sz="2000" b="1" smtClean="0">
                <a:solidFill>
                  <a:schemeClr val="bg1"/>
                </a:solidFill>
                <a:latin typeface="Arial" pitchFamily="34" charset="0"/>
              </a:rPr>
            </a:br>
            <a:r>
              <a:rPr lang="fr-CA" sz="2000" b="1" smtClean="0">
                <a:solidFill>
                  <a:schemeClr val="bg1"/>
                </a:solidFill>
                <a:latin typeface="Arial" pitchFamily="34" charset="0"/>
              </a:rPr>
              <a:t>RELATION ENTRE L’INFIRMIÈRE OU L’INFIRMIER ET LE CLIENT</a:t>
            </a:r>
            <a:endParaRPr lang="fr-FR" b="1">
              <a:ln w="11430"/>
              <a:solidFill>
                <a:schemeClr val="bg1"/>
              </a:solidFill>
              <a:effectLst>
                <a:outerShdw blurRad="50800" dist="39000" dir="5460000" algn="tl">
                  <a:srgbClr val="000000">
                    <a:alpha val="38000"/>
                  </a:srgbClr>
                </a:outerShdw>
              </a:effectLst>
            </a:endParaRPr>
          </a:p>
        </p:txBody>
      </p:sp>
      <p:sp>
        <p:nvSpPr>
          <p:cNvPr id="14" name="ZoneTexte 13"/>
          <p:cNvSpPr txBox="1"/>
          <p:nvPr>
            <p:custDataLst>
              <p:tags r:id="rId5"/>
            </p:custDataLst>
          </p:nvPr>
        </p:nvSpPr>
        <p:spPr>
          <a:xfrm>
            <a:off x="467544" y="1662549"/>
            <a:ext cx="8208912" cy="2631490"/>
          </a:xfrm>
          <a:prstGeom prst="rect">
            <a:avLst/>
          </a:prstGeom>
          <a:blipFill>
            <a:blip r:embed="rId10"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lnSpc>
                <a:spcPts val="2200"/>
              </a:lnSpc>
            </a:pPr>
            <a:r>
              <a:rPr lang="fr-CA" sz="2200" b="1" smtClean="0">
                <a:latin typeface="Arial"/>
                <a:cs typeface="Arial"/>
              </a:rPr>
              <a:t>    </a:t>
            </a:r>
            <a:br>
              <a:rPr lang="fr-CA" sz="2200" b="1" smtClean="0">
                <a:latin typeface="Arial"/>
                <a:cs typeface="Arial"/>
              </a:rPr>
            </a:br>
            <a:r>
              <a:rPr lang="fr-CA" sz="2200" b="1" smtClean="0">
                <a:latin typeface="Arial"/>
                <a:cs typeface="Arial"/>
              </a:rPr>
              <a:t>Article 31.2 -- Nouvel article	</a:t>
            </a:r>
            <a:endParaRPr lang="fr-CA" sz="2000" smtClean="0">
              <a:latin typeface="Arial" pitchFamily="34" charset="0"/>
              <a:cs typeface="Arial" pitchFamily="34" charset="0"/>
            </a:endParaRPr>
          </a:p>
          <a:p>
            <a:pPr algn="just">
              <a:lnSpc>
                <a:spcPts val="2200"/>
              </a:lnSpc>
            </a:pPr>
            <a:r>
              <a:rPr lang="fr-CA" sz="2000" smtClean="0">
                <a:latin typeface="Arial" pitchFamily="34" charset="0"/>
                <a:cs typeface="Arial" pitchFamily="34" charset="0"/>
              </a:rPr>
              <a:t/>
            </a:r>
            <a:br>
              <a:rPr lang="fr-CA" sz="2000" smtClean="0">
                <a:latin typeface="Arial" pitchFamily="34" charset="0"/>
                <a:cs typeface="Arial" pitchFamily="34" charset="0"/>
              </a:rPr>
            </a:br>
            <a:r>
              <a:rPr lang="fr-CA" sz="2200" i="1" smtClean="0">
                <a:latin typeface="Arial" pitchFamily="34" charset="0"/>
                <a:cs typeface="Arial" pitchFamily="34" charset="0"/>
              </a:rPr>
              <a:t>Lorsque l’infirmière ou l’infirmier exerce sa profession auprès d’un couple ou d’une famille, il doit sauvegarder le droit au secret professionnel de chaque membre du couple ou de la famille.									</a:t>
            </a:r>
            <a:br>
              <a:rPr lang="fr-CA" sz="2200" i="1" smtClean="0">
                <a:latin typeface="Arial" pitchFamily="34" charset="0"/>
                <a:cs typeface="Arial" pitchFamily="34" charset="0"/>
              </a:rPr>
            </a:br>
            <a:endParaRPr lang="fr-CA" sz="2200" i="1">
              <a:latin typeface="Arial" pitchFamily="34" charset="0"/>
              <a:cs typeface="Arial" pitchFamily="34" charset="0"/>
            </a:endParaRPr>
          </a:p>
        </p:txBody>
      </p:sp>
      <p:sp>
        <p:nvSpPr>
          <p:cNvPr id="8" name="Rectangle 7"/>
          <p:cNvSpPr/>
          <p:nvPr>
            <p:custDataLst>
              <p:tags r:id="rId6"/>
            </p:custDataLst>
          </p:nvPr>
        </p:nvSpPr>
        <p:spPr>
          <a:xfrm>
            <a:off x="179512" y="699542"/>
            <a:ext cx="7560840" cy="707886"/>
          </a:xfrm>
          <a:prstGeom prst="rect">
            <a:avLst/>
          </a:prstGeom>
        </p:spPr>
        <p:txBody>
          <a:bodyPr wrap="square">
            <a:spAutoFit/>
          </a:bodyPr>
          <a:lstStyle/>
          <a:p>
            <a:r>
              <a:rPr lang="fr-CA" sz="2000" b="1" i="1" smtClean="0">
                <a:solidFill>
                  <a:schemeClr val="bg1"/>
                </a:solidFill>
                <a:latin typeface="Arial" pitchFamily="34" charset="0"/>
              </a:rPr>
              <a:t>2.  Dispositions visant à préserver le secret quant aux   	renseignements de nature confidentielle</a:t>
            </a:r>
            <a:endParaRPr lang="fr-CA" sz="2000" i="1"/>
          </a:p>
        </p:txBody>
      </p:sp>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395536" y="1419622"/>
            <a:ext cx="8496944" cy="3096344"/>
          </a:xfrm>
          <a:blipFill>
            <a:blip r:embed="rId8"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32.1 -- Nouvel article										</a:t>
            </a:r>
            <a:r>
              <a:rPr lang="fr-CA" sz="2400" b="1" smtClean="0">
                <a:solidFill>
                  <a:schemeClr val="tx1"/>
                </a:solidFill>
                <a:effectLst>
                  <a:outerShdw blurRad="38100" dist="38100" dir="2700000" algn="tl">
                    <a:srgbClr val="000000">
                      <a:alpha val="43137"/>
                    </a:srgbClr>
                  </a:outerShdw>
                </a:effectLst>
              </a:rPr>
              <a:t/>
            </a:r>
            <a:br>
              <a:rPr lang="fr-CA" sz="2400" b="1" smtClean="0">
                <a:solidFill>
                  <a:schemeClr val="tx1"/>
                </a:solidFill>
                <a:effectLst>
                  <a:outerShdw blurRad="38100" dist="38100" dir="2700000" algn="tl">
                    <a:srgbClr val="000000">
                      <a:alpha val="43137"/>
                    </a:srgbClr>
                  </a:outerShdw>
                </a:effectLst>
              </a:rPr>
            </a:br>
            <a:r>
              <a:rPr lang="fr-CA" sz="1800" b="1" smtClean="0">
                <a:solidFill>
                  <a:schemeClr val="tx1"/>
                </a:solidFill>
              </a:rPr>
              <a:t>	</a:t>
            </a:r>
            <a:endParaRPr lang="fr-CA" sz="2200" b="1" smtClean="0">
              <a:solidFill>
                <a:schemeClr val="tx1"/>
              </a:solidFill>
            </a:endParaRPr>
          </a:p>
          <a:p>
            <a:pPr marL="93663" indent="-93663" algn="just">
              <a:lnSpc>
                <a:spcPct val="100000"/>
              </a:lnSpc>
              <a:buNone/>
              <a:tabLst>
                <a:tab pos="7170738" algn="l"/>
                <a:tab pos="7264400" algn="l"/>
              </a:tabLst>
            </a:pPr>
            <a:r>
              <a:rPr lang="fr-CA" sz="2200" smtClean="0">
                <a:solidFill>
                  <a:schemeClr val="tx1"/>
                </a:solidFill>
                <a:effectLst>
                  <a:outerShdw blurRad="38100" dist="38100" dir="2700000" algn="tl">
                    <a:srgbClr val="000000">
                      <a:alpha val="43137"/>
                    </a:srgbClr>
                  </a:outerShdw>
                </a:effectLst>
              </a:rPr>
              <a:t>	</a:t>
            </a:r>
            <a:r>
              <a:rPr lang="fr-CA" sz="2200" i="1" smtClean="0">
                <a:solidFill>
                  <a:schemeClr val="tx1"/>
                </a:solidFill>
              </a:rPr>
              <a:t>Avant de faire un enregistrement audio ou vidéo d’une entrevue ou d’une activité ou de prendre la photographie d’un client, l’infirmière ou l’infirmier doit obtenir préalablement du client une autorisation écrite à cet effet. Cette autorisation doit spécifier l’usage projeté de cet enregistrement ou de cette photographie, ainsi que les modalités de révocation de cette autorisation.</a:t>
            </a:r>
            <a:endParaRPr lang="fr-CA" sz="2200" smtClean="0">
              <a:solidFill>
                <a:schemeClr val="tx1"/>
              </a:solidFill>
            </a:endParaRPr>
          </a:p>
        </p:txBody>
      </p:sp>
      <p:pic>
        <p:nvPicPr>
          <p:cNvPr id="6" name="Image 5"/>
          <p:cNvPicPr>
            <a:picLocks noChangeAspect="1"/>
          </p:cNvPicPr>
          <p:nvPr>
            <p:custDataLst>
              <p:tags r:id="rId3"/>
            </p:custDataLst>
          </p:nvPr>
        </p:nvPicPr>
        <p:blipFill>
          <a:blip r:embed="rId9" cstate="print"/>
          <a:stretch>
            <a:fillRect/>
          </a:stretch>
        </p:blipFill>
        <p:spPr>
          <a:xfrm>
            <a:off x="-612576" y="-92546"/>
            <a:ext cx="10441161" cy="1440160"/>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RELATIONS  ENTRE L’INFIRMIÈRE ET L’INFIRMIER ET LE CLIENT</a:t>
            </a:r>
          </a:p>
        </p:txBody>
      </p:sp>
      <p:sp>
        <p:nvSpPr>
          <p:cNvPr id="8" name="Rectangle 7"/>
          <p:cNvSpPr/>
          <p:nvPr>
            <p:custDataLst>
              <p:tags r:id="rId5"/>
            </p:custDataLst>
          </p:nvPr>
        </p:nvSpPr>
        <p:spPr>
          <a:xfrm>
            <a:off x="179512" y="699542"/>
            <a:ext cx="7560840" cy="707886"/>
          </a:xfrm>
          <a:prstGeom prst="rect">
            <a:avLst/>
          </a:prstGeom>
        </p:spPr>
        <p:txBody>
          <a:bodyPr wrap="square">
            <a:spAutoFit/>
          </a:bodyPr>
          <a:lstStyle/>
          <a:p>
            <a:r>
              <a:rPr lang="fr-CA" sz="2000" b="1" i="1" smtClean="0">
                <a:solidFill>
                  <a:schemeClr val="bg1"/>
                </a:solidFill>
                <a:latin typeface="Arial" pitchFamily="34" charset="0"/>
              </a:rPr>
              <a:t>2.  Dispositions visant à préserver le secret quant aux   	renseignements de nature confidentielle</a:t>
            </a:r>
            <a:endParaRPr lang="fr-CA" sz="2000" i="1"/>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a:xfrm>
            <a:off x="179512" y="1203598"/>
            <a:ext cx="8820150" cy="2952868"/>
          </a:xfrm>
        </p:spPr>
        <p:txBody>
          <a:bodyPr/>
          <a:lstStyle/>
          <a:p>
            <a:pPr algn="just">
              <a:lnSpc>
                <a:spcPct val="100000"/>
              </a:lnSpc>
              <a:spcBef>
                <a:spcPts val="1200"/>
              </a:spcBef>
              <a:buClr>
                <a:srgbClr val="CC0099"/>
              </a:buClr>
              <a:defRPr/>
            </a:pPr>
            <a:r>
              <a:rPr lang="fr-CA" sz="2400" smtClean="0"/>
              <a:t>Comprendre comment les devoirs et obligations guident la pratique de l’infirmière</a:t>
            </a:r>
          </a:p>
          <a:p>
            <a:pPr algn="just" eaLnBrk="1" hangingPunct="1">
              <a:lnSpc>
                <a:spcPct val="100000"/>
              </a:lnSpc>
              <a:spcBef>
                <a:spcPts val="1200"/>
              </a:spcBef>
              <a:buClr>
                <a:srgbClr val="CC0099"/>
              </a:buClr>
              <a:defRPr/>
            </a:pPr>
            <a:r>
              <a:rPr lang="fr-CA" sz="2400" smtClean="0"/>
              <a:t>Identifier des articles pertinents du </a:t>
            </a:r>
            <a:r>
              <a:rPr lang="fr-CA" sz="2400" i="1" smtClean="0"/>
              <a:t>Code de déontologie des infirmières et infirmiers</a:t>
            </a:r>
            <a:r>
              <a:rPr lang="fr-CA" sz="2400" smtClean="0"/>
              <a:t>, en lien avec diverses préoccupations déontologiques</a:t>
            </a:r>
          </a:p>
          <a:p>
            <a:pPr algn="just" eaLnBrk="1" hangingPunct="1">
              <a:lnSpc>
                <a:spcPct val="100000"/>
              </a:lnSpc>
              <a:spcBef>
                <a:spcPts val="1200"/>
              </a:spcBef>
              <a:buClr>
                <a:srgbClr val="CC0099"/>
              </a:buClr>
              <a:defRPr/>
            </a:pPr>
            <a:r>
              <a:rPr lang="fr-CA" sz="2400" smtClean="0"/>
              <a:t>Identifier les principales modifications apportées au code de déontologie</a:t>
            </a:r>
          </a:p>
        </p:txBody>
      </p:sp>
      <p:sp>
        <p:nvSpPr>
          <p:cNvPr id="7" name="Titre 6"/>
          <p:cNvSpPr>
            <a:spLocks noGrp="1"/>
          </p:cNvSpPr>
          <p:nvPr>
            <p:ph type="title"/>
          </p:nvPr>
        </p:nvSpPr>
        <p:spPr>
          <a:xfrm>
            <a:off x="899592" y="345679"/>
            <a:ext cx="7545387" cy="857250"/>
          </a:xfrm>
        </p:spPr>
        <p:txBody>
          <a:bodyPr/>
          <a:lstStyle/>
          <a:p>
            <a:r>
              <a:rPr lang="fr-CA" sz="2800" smtClean="0"/>
              <a:t>Objectifs</a:t>
            </a:r>
            <a:endParaRPr lang="fr-CA" sz="2800"/>
          </a:p>
        </p:txBody>
      </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custDataLst>
              <p:tags r:id="rId1"/>
            </p:custDataLst>
          </p:nvPr>
        </p:nvSpPr>
        <p:spPr bwMode="auto">
          <a:xfrm>
            <a:off x="457200" y="2000250"/>
            <a:ext cx="20574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sp>
        <p:nvSpPr>
          <p:cNvPr id="14342" name="Text Box 7"/>
          <p:cNvSpPr txBox="1">
            <a:spLocks noChangeArrowheads="1"/>
          </p:cNvSpPr>
          <p:nvPr>
            <p:custDataLst>
              <p:tags r:id="rId2"/>
            </p:custDataLst>
          </p:nvPr>
        </p:nvSpPr>
        <p:spPr bwMode="auto">
          <a:xfrm>
            <a:off x="609600" y="3200400"/>
            <a:ext cx="1752600" cy="461665"/>
          </a:xfrm>
          <a:prstGeom prst="rect">
            <a:avLst/>
          </a:prstGeom>
          <a:noFill/>
          <a:ln w="9525">
            <a:noFill/>
            <a:miter lim="800000"/>
            <a:headEnd/>
            <a:tailEnd/>
          </a:ln>
        </p:spPr>
        <p:txBody>
          <a:bodyPr>
            <a:spAutoFit/>
          </a:bodyPr>
          <a:lstStyle/>
          <a:p>
            <a:pPr algn="l">
              <a:spcBef>
                <a:spcPct val="50000"/>
              </a:spcBef>
            </a:pPr>
            <a:endParaRPr lang="en-CA" sz="2400">
              <a:latin typeface="Times New Roman" pitchFamily="18" charset="0"/>
            </a:endParaRPr>
          </a:p>
        </p:txBody>
      </p:sp>
      <p:pic>
        <p:nvPicPr>
          <p:cNvPr id="10" name="Image 9"/>
          <p:cNvPicPr>
            <a:picLocks noChangeAspect="1"/>
          </p:cNvPicPr>
          <p:nvPr>
            <p:custDataLst>
              <p:tags r:id="rId3"/>
            </p:custDataLst>
          </p:nvPr>
        </p:nvPicPr>
        <p:blipFill>
          <a:blip r:embed="rId9" cstate="print"/>
          <a:stretch>
            <a:fillRect/>
          </a:stretch>
        </p:blipFill>
        <p:spPr>
          <a:xfrm>
            <a:off x="-612568" y="-92546"/>
            <a:ext cx="10441161" cy="1368152"/>
          </a:xfrm>
          <a:prstGeom prst="rect">
            <a:avLst/>
          </a:prstGeom>
          <a:effectLst>
            <a:outerShdw blurRad="152400" dist="38100" dir="2700000" algn="tl" rotWithShape="0">
              <a:prstClr val="black">
                <a:alpha val="40000"/>
              </a:prstClr>
            </a:outerShdw>
          </a:effectLst>
        </p:spPr>
      </p:pic>
      <p:sp>
        <p:nvSpPr>
          <p:cNvPr id="11" name="Rectangle 10"/>
          <p:cNvSpPr/>
          <p:nvPr>
            <p:custDataLst>
              <p:tags r:id="rId4"/>
            </p:custDataLst>
          </p:nvPr>
        </p:nvSpPr>
        <p:spPr>
          <a:xfrm>
            <a:off x="179511" y="0"/>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rPr>
              <a:t>SECTION  II</a:t>
            </a:r>
            <a:br>
              <a:rPr lang="fr-CA" sz="2000" b="1" smtClean="0">
                <a:solidFill>
                  <a:schemeClr val="bg1"/>
                </a:solidFill>
                <a:latin typeface="Arial" pitchFamily="34" charset="0"/>
              </a:rPr>
            </a:br>
            <a:r>
              <a:rPr lang="fr-CA" sz="2000" b="1" smtClean="0">
                <a:solidFill>
                  <a:schemeClr val="bg1"/>
                </a:solidFill>
                <a:latin typeface="Arial" pitchFamily="34" charset="0"/>
              </a:rPr>
              <a:t>RELATION ENTRE L’INFIRMIÈRE OU L’INFIRMIER ET LE CLIENT</a:t>
            </a:r>
            <a:endParaRPr lang="fr-FR" b="1">
              <a:ln w="11430"/>
              <a:solidFill>
                <a:schemeClr val="bg1"/>
              </a:solidFill>
              <a:effectLst>
                <a:outerShdw blurRad="50800" dist="39000" dir="5460000" algn="tl">
                  <a:srgbClr val="000000">
                    <a:alpha val="38000"/>
                  </a:srgbClr>
                </a:outerShdw>
              </a:effectLst>
            </a:endParaRPr>
          </a:p>
        </p:txBody>
      </p:sp>
      <p:sp>
        <p:nvSpPr>
          <p:cNvPr id="14" name="ZoneTexte 13"/>
          <p:cNvSpPr txBox="1"/>
          <p:nvPr>
            <p:custDataLst>
              <p:tags r:id="rId5"/>
            </p:custDataLst>
          </p:nvPr>
        </p:nvSpPr>
        <p:spPr>
          <a:xfrm>
            <a:off x="467544" y="1321187"/>
            <a:ext cx="8424936" cy="3626827"/>
          </a:xfrm>
          <a:prstGeom prst="rect">
            <a:avLst/>
          </a:prstGeom>
          <a:blipFill>
            <a:blip r:embed="rId10"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lnSpc>
                <a:spcPts val="2200"/>
              </a:lnSpc>
            </a:pPr>
            <a:r>
              <a:rPr lang="fr-CA" sz="2200" b="1" smtClean="0">
                <a:latin typeface="Arial"/>
                <a:cs typeface="Arial"/>
              </a:rPr>
              <a:t>    </a:t>
            </a:r>
            <a:br>
              <a:rPr lang="fr-CA" sz="2200" b="1" smtClean="0">
                <a:latin typeface="Arial"/>
                <a:cs typeface="Arial"/>
              </a:rPr>
            </a:br>
            <a:r>
              <a:rPr lang="fr-CA" sz="2200" b="1" smtClean="0">
                <a:latin typeface="Arial"/>
                <a:cs typeface="Arial"/>
              </a:rPr>
              <a:t>Article 32.2 -- Nouvel article	</a:t>
            </a:r>
            <a:endParaRPr lang="fr-CA" sz="2000" smtClean="0">
              <a:latin typeface="Arial" pitchFamily="34" charset="0"/>
              <a:cs typeface="Arial" pitchFamily="34" charset="0"/>
            </a:endParaRPr>
          </a:p>
          <a:p>
            <a:pPr algn="just">
              <a:lnSpc>
                <a:spcPts val="2200"/>
              </a:lnSpc>
            </a:pPr>
            <a:r>
              <a:rPr lang="fr-CA" sz="2000" smtClean="0">
                <a:latin typeface="Arial" pitchFamily="34" charset="0"/>
                <a:cs typeface="Arial" pitchFamily="34" charset="0"/>
              </a:rPr>
              <a:t/>
            </a:r>
            <a:br>
              <a:rPr lang="fr-CA" sz="2000" smtClean="0">
                <a:latin typeface="Arial" pitchFamily="34" charset="0"/>
                <a:cs typeface="Arial" pitchFamily="34" charset="0"/>
              </a:rPr>
            </a:br>
            <a:r>
              <a:rPr lang="fr-CA" sz="2200" i="1" smtClean="0">
                <a:latin typeface="Arial" pitchFamily="34" charset="0"/>
                <a:cs typeface="Arial" pitchFamily="34" charset="0"/>
              </a:rPr>
              <a:t>Lorsque l’infirmière ou l’infirmier exerce sa profession auprès d’un groupe, il doit informer les membres du groupe de la possibilité que soit révélé un aspect quelconque de la vie privée de l’un ou de l’autre d’entre eux ou d’un tiers.</a:t>
            </a:r>
          </a:p>
          <a:p>
            <a:pPr algn="just">
              <a:lnSpc>
                <a:spcPts val="2200"/>
              </a:lnSpc>
              <a:spcBef>
                <a:spcPts val="600"/>
              </a:spcBef>
            </a:pPr>
            <a:r>
              <a:rPr lang="fr-CA" sz="2200" i="1" smtClean="0">
                <a:latin typeface="Arial" pitchFamily="34" charset="0"/>
                <a:cs typeface="Arial" pitchFamily="34" charset="0"/>
              </a:rPr>
              <a:t>Dans ce contexte, il doit donner des consignes permettant aux membres du groupe de respecter le caractère confidentiel des renseignements sur la vie privée de l’un ou de l’autre d’entre eux ou d’un tiers.								 </a:t>
            </a:r>
            <a:br>
              <a:rPr lang="fr-CA" sz="2200" i="1" smtClean="0">
                <a:latin typeface="Arial" pitchFamily="34" charset="0"/>
                <a:cs typeface="Arial" pitchFamily="34" charset="0"/>
              </a:rPr>
            </a:br>
            <a:endParaRPr lang="fr-CA" sz="2200" i="1">
              <a:latin typeface="Arial" pitchFamily="34" charset="0"/>
              <a:cs typeface="Arial" pitchFamily="34" charset="0"/>
            </a:endParaRPr>
          </a:p>
        </p:txBody>
      </p:sp>
      <p:sp>
        <p:nvSpPr>
          <p:cNvPr id="8" name="Rectangle 7"/>
          <p:cNvSpPr/>
          <p:nvPr>
            <p:custDataLst>
              <p:tags r:id="rId6"/>
            </p:custDataLst>
          </p:nvPr>
        </p:nvSpPr>
        <p:spPr>
          <a:xfrm>
            <a:off x="179512" y="627534"/>
            <a:ext cx="7560840" cy="707886"/>
          </a:xfrm>
          <a:prstGeom prst="rect">
            <a:avLst/>
          </a:prstGeom>
        </p:spPr>
        <p:txBody>
          <a:bodyPr wrap="square">
            <a:spAutoFit/>
          </a:bodyPr>
          <a:lstStyle/>
          <a:p>
            <a:r>
              <a:rPr lang="fr-CA" sz="2000" b="1" i="1" smtClean="0">
                <a:solidFill>
                  <a:schemeClr val="bg1"/>
                </a:solidFill>
                <a:latin typeface="Arial" pitchFamily="34" charset="0"/>
              </a:rPr>
              <a:t>2.  Dispositions visant à préserver le secret quant aux   	renseignements de nature confidentielle</a:t>
            </a:r>
            <a:endParaRPr lang="fr-CA" sz="2000" i="1"/>
          </a:p>
        </p:txBody>
      </p:sp>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683567" y="1582513"/>
            <a:ext cx="7560841" cy="3725541"/>
          </a:xfrm>
        </p:spPr>
        <p:txBody>
          <a:bodyPr/>
          <a:lstStyle/>
          <a:p>
            <a:pPr marL="457200" indent="-457200" algn="just">
              <a:lnSpc>
                <a:spcPct val="100000"/>
              </a:lnSpc>
              <a:buNone/>
            </a:pPr>
            <a:r>
              <a:rPr lang="fr-CA" sz="2200" b="1" u="sng" smtClean="0"/>
              <a:t>Article 36 modifié</a:t>
            </a:r>
          </a:p>
          <a:p>
            <a:pPr algn="just">
              <a:lnSpc>
                <a:spcPct val="100000"/>
              </a:lnSpc>
              <a:buNone/>
            </a:pPr>
            <a:r>
              <a:rPr lang="fr-CA" sz="2200" smtClean="0"/>
              <a:t>	</a:t>
            </a:r>
            <a:br>
              <a:rPr lang="fr-CA" sz="2200" smtClean="0"/>
            </a:br>
            <a:r>
              <a:rPr lang="fr-CA" sz="2200" smtClean="0"/>
              <a:t>L'infirmière ou l'infirmier doit </a:t>
            </a:r>
            <a:r>
              <a:rPr lang="fr-CA" sz="2200" b="1" i="1" smtClean="0">
                <a:solidFill>
                  <a:srgbClr val="CC0099"/>
                </a:solidFill>
                <a:effectLst>
                  <a:outerShdw blurRad="38100" dist="38100" dir="2700000" algn="tl">
                    <a:srgbClr val="000000">
                      <a:alpha val="43137"/>
                    </a:srgbClr>
                  </a:outerShdw>
                </a:effectLst>
              </a:rPr>
              <a:t>s’abstenir</a:t>
            </a:r>
            <a:r>
              <a:rPr lang="fr-CA" sz="2200" b="1" i="1" smtClean="0">
                <a:solidFill>
                  <a:srgbClr val="CC3399"/>
                </a:solidFill>
                <a:effectLst>
                  <a:outerShdw blurRad="38100" dist="38100" dir="2700000" algn="tl">
                    <a:srgbClr val="000000">
                      <a:alpha val="43137"/>
                    </a:srgbClr>
                  </a:outerShdw>
                </a:effectLst>
              </a:rPr>
              <a:t> </a:t>
            </a:r>
            <a:r>
              <a:rPr lang="fr-CA" sz="2200" smtClean="0"/>
              <a:t>de tenir ou de participer à des conversations indiscrètes, </a:t>
            </a:r>
            <a:r>
              <a:rPr lang="fr-CA" sz="2200" b="1" i="1" smtClean="0">
                <a:solidFill>
                  <a:srgbClr val="CC0099"/>
                </a:solidFill>
                <a:effectLst>
                  <a:outerShdw blurRad="38100" dist="38100" dir="2700000" algn="tl">
                    <a:srgbClr val="000000">
                      <a:alpha val="43137"/>
                    </a:srgbClr>
                  </a:outerShdw>
                </a:effectLst>
              </a:rPr>
              <a:t>incluant dans les réseaux sociaux, </a:t>
            </a:r>
            <a:r>
              <a:rPr lang="fr-CA" sz="2200" smtClean="0"/>
              <a:t>au sujet d'un client et des services qui lui sont rendus</a:t>
            </a:r>
            <a:r>
              <a:rPr lang="fr-CA" sz="2200" b="1" smtClean="0"/>
              <a:t>.</a:t>
            </a:r>
            <a:endParaRPr lang="fr-CA" sz="2200" smtClean="0">
              <a:solidFill>
                <a:srgbClr val="FF00FF"/>
              </a:solidFill>
              <a:effectLst>
                <a:outerShdw blurRad="38100" dist="38100" dir="2700000" algn="tl">
                  <a:srgbClr val="000000">
                    <a:alpha val="43137"/>
                  </a:srgbClr>
                </a:outerShdw>
              </a:effectLst>
            </a:endParaRPr>
          </a:p>
          <a:p>
            <a:pPr marL="457200" indent="-457200" algn="just"/>
            <a:endParaRPr lang="fr-CA" sz="2200" smtClean="0"/>
          </a:p>
        </p:txBody>
      </p:sp>
      <p:sp>
        <p:nvSpPr>
          <p:cNvPr id="8" name="Rectangle 7"/>
          <p:cNvSpPr/>
          <p:nvPr>
            <p:custDataLst>
              <p:tags r:id="rId2"/>
            </p:custDataLst>
          </p:nvPr>
        </p:nvSpPr>
        <p:spPr>
          <a:xfrm>
            <a:off x="-68024" y="555526"/>
            <a:ext cx="886781" cy="923330"/>
          </a:xfrm>
          <a:prstGeom prst="rect">
            <a:avLst/>
          </a:prstGeom>
          <a:noFill/>
        </p:spPr>
        <p:txBody>
          <a:bodyPr wrap="none" lIns="91440" tIns="45720" rIns="91440" bIns="45720">
            <a:spAutoFit/>
          </a:bodyPr>
          <a:lstStyle/>
          <a:p>
            <a:pPr algn="ctr"/>
            <a:r>
              <a:rPr lang="fr-FR"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endParaRPr lang="fr-FR" sz="5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Image 8"/>
          <p:cNvPicPr>
            <a:picLocks noChangeAspect="1"/>
          </p:cNvPicPr>
          <p:nvPr>
            <p:custDataLst>
              <p:tags r:id="rId3"/>
            </p:custDataLst>
          </p:nvPr>
        </p:nvPicPr>
        <p:blipFill>
          <a:blip r:embed="rId8" cstate="print"/>
          <a:stretch>
            <a:fillRect/>
          </a:stretch>
        </p:blipFill>
        <p:spPr>
          <a:xfrm>
            <a:off x="-612568" y="-20538"/>
            <a:ext cx="10441161" cy="1368152"/>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4"/>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RELATIONS  ENTRE L’INFIRMIÈRE ET L’INFIRMIER ET LE CLIENT</a:t>
            </a:r>
          </a:p>
        </p:txBody>
      </p:sp>
      <p:sp>
        <p:nvSpPr>
          <p:cNvPr id="11" name="Rectangle 10"/>
          <p:cNvSpPr/>
          <p:nvPr>
            <p:custDataLst>
              <p:tags r:id="rId5"/>
            </p:custDataLst>
          </p:nvPr>
        </p:nvSpPr>
        <p:spPr>
          <a:xfrm>
            <a:off x="179512" y="699542"/>
            <a:ext cx="7560840" cy="707886"/>
          </a:xfrm>
          <a:prstGeom prst="rect">
            <a:avLst/>
          </a:prstGeom>
        </p:spPr>
        <p:txBody>
          <a:bodyPr wrap="square">
            <a:spAutoFit/>
          </a:bodyPr>
          <a:lstStyle/>
          <a:p>
            <a:r>
              <a:rPr lang="fr-CA" sz="2000" b="1" i="1" smtClean="0">
                <a:solidFill>
                  <a:schemeClr val="bg1"/>
                </a:solidFill>
                <a:latin typeface="Arial" pitchFamily="34" charset="0"/>
              </a:rPr>
              <a:t>2.  Dispositions visant à préserver le secret quant aux   	renseignements de nature confidentielle</a:t>
            </a:r>
            <a:endParaRPr lang="fr-CA" sz="2000" i="1"/>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539552" y="1347614"/>
            <a:ext cx="8280920" cy="3600399"/>
          </a:xfrm>
        </p:spPr>
        <p:txBody>
          <a:bodyPr/>
          <a:lstStyle/>
          <a:p>
            <a:pPr marL="457200" indent="-457200" algn="just">
              <a:lnSpc>
                <a:spcPct val="100000"/>
              </a:lnSpc>
              <a:buNone/>
            </a:pPr>
            <a:r>
              <a:rPr lang="fr-CA" sz="2200" b="1" u="sng" smtClean="0"/>
              <a:t>Article 41 modifié</a:t>
            </a:r>
          </a:p>
          <a:p>
            <a:pPr algn="just">
              <a:lnSpc>
                <a:spcPct val="100000"/>
              </a:lnSpc>
              <a:buNone/>
            </a:pPr>
            <a:r>
              <a:rPr lang="fr-CA" sz="2200" smtClean="0"/>
              <a:t>	Lorsque l'obligation d'obtenir un consentement libre et éclairé incombe à l'infirmière ou à l'infirmier, ce dernier doit :</a:t>
            </a:r>
          </a:p>
          <a:p>
            <a:pPr marL="355600" indent="-177800" algn="just" defTabSz="263525">
              <a:lnSpc>
                <a:spcPct val="100000"/>
              </a:lnSpc>
              <a:spcBef>
                <a:spcPts val="600"/>
              </a:spcBef>
              <a:spcAft>
                <a:spcPts val="600"/>
              </a:spcAft>
              <a:buNone/>
              <a:tabLst>
                <a:tab pos="627063" algn="l"/>
              </a:tabLst>
            </a:pPr>
            <a:r>
              <a:rPr lang="fr-CA" sz="2200" b="1" i="1" smtClean="0">
                <a:solidFill>
                  <a:srgbClr val="CC3399"/>
                </a:solidFill>
                <a:effectLst>
                  <a:outerShdw blurRad="38100" dist="38100" dir="2700000" algn="tl">
                    <a:srgbClr val="000000">
                      <a:alpha val="43137"/>
                    </a:srgbClr>
                  </a:outerShdw>
                </a:effectLst>
              </a:rPr>
              <a:t>	1° </a:t>
            </a:r>
            <a:r>
              <a:rPr lang="fr-CA" sz="2200" smtClean="0"/>
              <a:t>fournir au client toutes les informations requises;</a:t>
            </a:r>
          </a:p>
          <a:p>
            <a:pPr marL="355600" indent="-177800" algn="just" defTabSz="263525">
              <a:lnSpc>
                <a:spcPct val="100000"/>
              </a:lnSpc>
              <a:spcBef>
                <a:spcPts val="600"/>
              </a:spcBef>
              <a:spcAft>
                <a:spcPts val="600"/>
              </a:spcAft>
              <a:buNone/>
              <a:tabLst>
                <a:tab pos="719138" algn="l"/>
              </a:tabLst>
            </a:pPr>
            <a:r>
              <a:rPr lang="fr-CA" sz="2200" b="1" i="1" smtClean="0">
                <a:solidFill>
                  <a:srgbClr val="CC0099"/>
                </a:solidFill>
                <a:effectLst>
                  <a:outerShdw blurRad="38100" dist="38100" dir="2700000" algn="tl">
                    <a:srgbClr val="000000">
                      <a:alpha val="43137"/>
                    </a:srgbClr>
                  </a:outerShdw>
                </a:effectLst>
              </a:rPr>
              <a:t>	2° s’assurer que le consentement demeure libre et </a:t>
            </a:r>
            <a:br>
              <a:rPr lang="fr-CA" sz="2200" b="1" i="1" smtClean="0">
                <a:solidFill>
                  <a:srgbClr val="CC0099"/>
                </a:solidFill>
                <a:effectLst>
                  <a:outerShdw blurRad="38100" dist="38100" dir="2700000" algn="tl">
                    <a:srgbClr val="000000">
                      <a:alpha val="43137"/>
                    </a:srgbClr>
                  </a:outerShdw>
                </a:effectLst>
              </a:rPr>
            </a:br>
            <a:r>
              <a:rPr lang="fr-CA" sz="2200" b="1" i="1" smtClean="0">
                <a:solidFill>
                  <a:srgbClr val="CC0099"/>
                </a:solidFill>
                <a:effectLst>
                  <a:outerShdw blurRad="38100" dist="38100" dir="2700000" algn="tl">
                    <a:srgbClr val="000000">
                      <a:alpha val="43137"/>
                    </a:srgbClr>
                  </a:outerShdw>
                </a:effectLst>
              </a:rPr>
              <a:t>	éclairé pendant la période où il prodigue des soins et 	traitements ou il rend d’autres services professionnels;</a:t>
            </a:r>
          </a:p>
          <a:p>
            <a:pPr marL="355600" indent="-177800" algn="just" defTabSz="263525">
              <a:lnSpc>
                <a:spcPct val="100000"/>
              </a:lnSpc>
              <a:spcBef>
                <a:spcPts val="600"/>
              </a:spcBef>
              <a:spcAft>
                <a:spcPts val="600"/>
              </a:spcAft>
              <a:buNone/>
              <a:tabLst>
                <a:tab pos="719138" algn="l"/>
              </a:tabLst>
            </a:pPr>
            <a:r>
              <a:rPr lang="fr-CA" sz="2200" b="1" i="1" smtClean="0">
                <a:solidFill>
                  <a:srgbClr val="CC0099"/>
                </a:solidFill>
                <a:effectLst>
                  <a:outerShdw blurRad="38100" dist="38100" dir="2700000" algn="tl">
                    <a:srgbClr val="000000">
                      <a:alpha val="43137"/>
                    </a:srgbClr>
                  </a:outerShdw>
                </a:effectLst>
              </a:rPr>
              <a:t>	3° respecter le droit du client de retirer en tout temps son 	consentement.</a:t>
            </a:r>
            <a:endParaRPr lang="fr-CA" sz="2200" smtClean="0"/>
          </a:p>
        </p:txBody>
      </p:sp>
      <p:pic>
        <p:nvPicPr>
          <p:cNvPr id="5" name="Image 4"/>
          <p:cNvPicPr>
            <a:picLocks noChangeAspect="1"/>
          </p:cNvPicPr>
          <p:nvPr>
            <p:custDataLst>
              <p:tags r:id="rId2"/>
            </p:custDataLst>
          </p:nvPr>
        </p:nvPicPr>
        <p:blipFill>
          <a:blip r:embed="rId7"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10" name="Rectangle 9"/>
          <p:cNvSpPr/>
          <p:nvPr>
            <p:custDataLst>
              <p:tags r:id="rId3"/>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QUALITÉ DES SOINS ET DES SERVICES</a:t>
            </a:r>
          </a:p>
        </p:txBody>
      </p:sp>
      <p:sp>
        <p:nvSpPr>
          <p:cNvPr id="6" name="Rectangle 5"/>
          <p:cNvSpPr/>
          <p:nvPr>
            <p:custDataLst>
              <p:tags r:id="rId4"/>
            </p:custDataLst>
          </p:nvPr>
        </p:nvSpPr>
        <p:spPr>
          <a:xfrm>
            <a:off x="251520" y="699542"/>
            <a:ext cx="4774010" cy="400110"/>
          </a:xfrm>
          <a:prstGeom prst="rect">
            <a:avLst/>
          </a:prstGeom>
        </p:spPr>
        <p:txBody>
          <a:bodyPr wrap="square">
            <a:spAutoFit/>
          </a:bodyPr>
          <a:lstStyle/>
          <a:p>
            <a:r>
              <a:rPr lang="fr-CA" sz="2000" b="1" i="1" smtClean="0">
                <a:solidFill>
                  <a:schemeClr val="bg1"/>
                </a:solidFill>
                <a:latin typeface="Arial" pitchFamily="34" charset="0"/>
                <a:cs typeface="Arial" pitchFamily="34" charset="0"/>
              </a:rPr>
              <a:t>1. Information en consentement</a:t>
            </a:r>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359028" y="771550"/>
            <a:ext cx="8784972" cy="3960441"/>
          </a:xfrm>
        </p:spPr>
        <p:txBody>
          <a:bodyPr/>
          <a:lstStyle/>
          <a:p>
            <a:pPr algn="just">
              <a:lnSpc>
                <a:spcPct val="100000"/>
              </a:lnSpc>
              <a:buNone/>
            </a:pPr>
            <a:endParaRPr lang="fr-CA" sz="2200" b="1" u="sng" smtClean="0"/>
          </a:p>
          <a:p>
            <a:pPr>
              <a:lnSpc>
                <a:spcPct val="100000"/>
              </a:lnSpc>
              <a:buNone/>
            </a:pPr>
            <a:r>
              <a:rPr lang="fr-CA" sz="2200" b="1" u="sng" smtClean="0"/>
              <a:t>Article 44 modifié</a:t>
            </a:r>
            <a:br>
              <a:rPr lang="fr-CA" sz="2200" b="1" u="sng" smtClean="0"/>
            </a:br>
            <a:endParaRPr lang="fr-CA" sz="1200" u="sng" smtClean="0"/>
          </a:p>
          <a:p>
            <a:pPr marL="0" indent="0" algn="just">
              <a:lnSpc>
                <a:spcPct val="100000"/>
              </a:lnSpc>
              <a:buNone/>
            </a:pPr>
            <a:r>
              <a:rPr lang="fr-CA" sz="2000" smtClean="0"/>
              <a:t>L'infirmière ou l'infirmier ne doit pas faire preuve de négligence dans les soins et traitements prodigués au client ou au sujet de recherche. Notamment, l'infirmière ou l'infirmier doit : </a:t>
            </a:r>
          </a:p>
          <a:p>
            <a:pPr marL="518400" indent="-457200" algn="just">
              <a:lnSpc>
                <a:spcPct val="100000"/>
              </a:lnSpc>
              <a:buFont typeface="+mj-lt"/>
              <a:buAutoNum type="arabicPeriod"/>
            </a:pPr>
            <a:r>
              <a:rPr lang="fr-CA" sz="2200" b="1" i="1" smtClean="0">
                <a:solidFill>
                  <a:srgbClr val="CC0099"/>
                </a:solidFill>
                <a:effectLst>
                  <a:outerShdw blurRad="38100" dist="38100" dir="2700000" algn="tl">
                    <a:srgbClr val="000000">
                      <a:alpha val="43137"/>
                    </a:srgbClr>
                  </a:outerShdw>
                </a:effectLst>
              </a:rPr>
              <a:t>procéder à l’évaluation requise par l’état de santé du client</a:t>
            </a:r>
            <a:r>
              <a:rPr lang="fr-CA" sz="2200" i="1" smtClean="0">
                <a:solidFill>
                  <a:srgbClr val="CC0099"/>
                </a:solidFill>
                <a:effectLst>
                  <a:outerShdw blurRad="38100" dist="38100" dir="2700000" algn="tl">
                    <a:srgbClr val="000000">
                      <a:alpha val="43137"/>
                    </a:srgbClr>
                  </a:outerShdw>
                </a:effectLst>
              </a:rPr>
              <a:t>;</a:t>
            </a:r>
          </a:p>
          <a:p>
            <a:pPr marL="518400" indent="-457200" algn="just">
              <a:lnSpc>
                <a:spcPct val="100000"/>
              </a:lnSpc>
              <a:buFont typeface="+mj-lt"/>
              <a:buAutoNum type="arabicPeriod"/>
            </a:pPr>
            <a:r>
              <a:rPr lang="fr-CA" sz="2200" smtClean="0"/>
              <a:t>intervenir promptement auprès du client lorsque l'état de santé </a:t>
            </a:r>
            <a:br>
              <a:rPr lang="fr-CA" sz="2200" smtClean="0"/>
            </a:br>
            <a:r>
              <a:rPr lang="fr-CA" sz="2200" smtClean="0"/>
              <a:t>de ce dernier l'exige;</a:t>
            </a:r>
          </a:p>
          <a:p>
            <a:pPr marL="518400" indent="-457200" algn="just">
              <a:lnSpc>
                <a:spcPct val="100000"/>
              </a:lnSpc>
              <a:buFont typeface="+mj-lt"/>
              <a:buAutoNum type="arabicPeriod"/>
            </a:pPr>
            <a:r>
              <a:rPr lang="fr-CA" sz="2200" smtClean="0"/>
              <a:t>assurer la surveillance </a:t>
            </a:r>
            <a:r>
              <a:rPr lang="fr-CA" sz="2200" b="1" i="1" smtClean="0">
                <a:solidFill>
                  <a:srgbClr val="CC0099"/>
                </a:solidFill>
                <a:effectLst>
                  <a:outerShdw blurRad="38100" dist="38100" dir="2700000" algn="tl">
                    <a:srgbClr val="000000">
                      <a:alpha val="43137"/>
                    </a:srgbClr>
                  </a:outerShdw>
                </a:effectLst>
              </a:rPr>
              <a:t>et le suivi requis </a:t>
            </a:r>
            <a:r>
              <a:rPr lang="fr-CA" sz="2200" smtClean="0"/>
              <a:t>par l'état de santé du client;</a:t>
            </a:r>
          </a:p>
          <a:p>
            <a:pPr marL="518400" indent="-457200" algn="just">
              <a:lnSpc>
                <a:spcPct val="100000"/>
              </a:lnSpc>
              <a:buFont typeface="+mj-lt"/>
              <a:buAutoNum type="arabicPeriod"/>
            </a:pPr>
            <a:r>
              <a:rPr lang="fr-CA" sz="2200" smtClean="0"/>
              <a:t>prendre les moyens raisonnables pour assurer la </a:t>
            </a:r>
            <a:br>
              <a:rPr lang="fr-CA" sz="2200" smtClean="0"/>
            </a:br>
            <a:r>
              <a:rPr lang="fr-CA" sz="2200" smtClean="0"/>
              <a:t>continuité des soins et traitements.</a:t>
            </a:r>
            <a:endParaRPr lang="fr-CA" sz="2200" b="1" i="1" smtClean="0">
              <a:solidFill>
                <a:srgbClr val="CC3399"/>
              </a:solidFill>
              <a:effectLst>
                <a:outerShdw blurRad="38100" dist="38100" dir="2700000" algn="tl">
                  <a:srgbClr val="000000">
                    <a:alpha val="43137"/>
                  </a:srgbClr>
                </a:outerShdw>
              </a:effectLst>
            </a:endParaRPr>
          </a:p>
        </p:txBody>
      </p:sp>
      <p:pic>
        <p:nvPicPr>
          <p:cNvPr id="5" name="Image 4"/>
          <p:cNvPicPr>
            <a:picLocks noChangeAspect="1"/>
          </p:cNvPicPr>
          <p:nvPr>
            <p:custDataLst>
              <p:tags r:id="rId2"/>
            </p:custDataLst>
          </p:nvPr>
        </p:nvPicPr>
        <p:blipFill>
          <a:blip r:embed="rId7"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9" name="Rectangle 8"/>
          <p:cNvSpPr/>
          <p:nvPr>
            <p:custDataLst>
              <p:tags r:id="rId3"/>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QUALITÉ DES SOINS ET DES SERVICES</a:t>
            </a:r>
          </a:p>
        </p:txBody>
      </p:sp>
      <p:sp>
        <p:nvSpPr>
          <p:cNvPr id="6" name="Rectangle 5"/>
          <p:cNvSpPr/>
          <p:nvPr>
            <p:custDataLst>
              <p:tags r:id="rId4"/>
            </p:custDataLst>
          </p:nvPr>
        </p:nvSpPr>
        <p:spPr>
          <a:xfrm>
            <a:off x="251520" y="699542"/>
            <a:ext cx="4776294" cy="400110"/>
          </a:xfrm>
          <a:prstGeom prst="rect">
            <a:avLst/>
          </a:prstGeom>
        </p:spPr>
        <p:txBody>
          <a:bodyPr wrap="square">
            <a:spAutoFit/>
          </a:bodyPr>
          <a:lstStyle/>
          <a:p>
            <a:r>
              <a:rPr lang="fr-CA" sz="2000" b="1" i="1" smtClean="0">
                <a:solidFill>
                  <a:schemeClr val="bg1"/>
                </a:solidFill>
                <a:latin typeface="Arial" pitchFamily="34" charset="0"/>
                <a:cs typeface="Arial" pitchFamily="34" charset="0"/>
              </a:rPr>
              <a:t>2. Processus thérapeutique</a:t>
            </a:r>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107504" y="1131590"/>
            <a:ext cx="8928992" cy="3816424"/>
          </a:xfrm>
          <a:blipFill>
            <a:blip r:embed="rId8"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44.1 -- Nouvel article											</a:t>
            </a:r>
            <a:br>
              <a:rPr lang="fr-CA" sz="2200" b="1" smtClean="0">
                <a:solidFill>
                  <a:schemeClr val="tx1"/>
                </a:solidFill>
              </a:rPr>
            </a:br>
            <a:endParaRPr lang="fr-CA" sz="1000" b="1" smtClean="0">
              <a:solidFill>
                <a:schemeClr val="tx1"/>
              </a:solidFill>
            </a:endParaRPr>
          </a:p>
          <a:p>
            <a:pPr marL="0" algn="just">
              <a:lnSpc>
                <a:spcPct val="100000"/>
              </a:lnSpc>
              <a:buNone/>
            </a:pPr>
            <a:r>
              <a:rPr lang="fr-CA" sz="2200" i="1" smtClean="0">
                <a:solidFill>
                  <a:schemeClr val="tx1"/>
                </a:solidFill>
              </a:rPr>
              <a:t>L’infirmière ou l’infirmier habilité à prescrire :</a:t>
            </a:r>
          </a:p>
          <a:p>
            <a:pPr marL="468630" lvl="1" algn="just">
              <a:spcBef>
                <a:spcPts val="0"/>
              </a:spcBef>
              <a:buNone/>
            </a:pPr>
            <a:r>
              <a:rPr lang="fr-CA" sz="2200" i="1" smtClean="0">
                <a:solidFill>
                  <a:schemeClr val="tx1"/>
                </a:solidFill>
              </a:rPr>
              <a:t>1˚ ne peut émettre une ordonnance que lorsque celle-ci est nécessaire sur le plan clinique;</a:t>
            </a:r>
          </a:p>
          <a:p>
            <a:pPr marL="468630" lvl="1" algn="just">
              <a:spcBef>
                <a:spcPts val="0"/>
              </a:spcBef>
              <a:buNone/>
            </a:pPr>
            <a:r>
              <a:rPr lang="fr-CA" sz="2200" i="1" smtClean="0">
                <a:solidFill>
                  <a:schemeClr val="tx1"/>
                </a:solidFill>
              </a:rPr>
              <a:t>2˚ doit, lorsqu’il émet une ordonnance, respecter le droit du client de la faire exécuter à l’endroit et auprès de la personne de son choix;</a:t>
            </a:r>
          </a:p>
          <a:p>
            <a:pPr marL="468630" lvl="1" algn="just">
              <a:spcBef>
                <a:spcPts val="0"/>
              </a:spcBef>
              <a:buNone/>
            </a:pPr>
            <a:r>
              <a:rPr lang="fr-CA" sz="2200" i="1" smtClean="0">
                <a:solidFill>
                  <a:schemeClr val="tx1"/>
                </a:solidFill>
              </a:rPr>
              <a:t>3˚doit, lorsqu’il prescrit un examen ou une analyse de laboratoire, en assurer le suivi requis par l’état du client, à moins de s’être assuré qu’une autre infirmière ou un autre infirmier, un autre professionnel ou une autre personne habilitée puisse le faire à sa place.</a:t>
            </a:r>
          </a:p>
        </p:txBody>
      </p:sp>
      <p:pic>
        <p:nvPicPr>
          <p:cNvPr id="6" name="Image 5"/>
          <p:cNvPicPr>
            <a:picLocks noChangeAspect="1"/>
          </p:cNvPicPr>
          <p:nvPr>
            <p:custDataLst>
              <p:tags r:id="rId3"/>
            </p:custDataLst>
          </p:nvPr>
        </p:nvPicPr>
        <p:blipFill>
          <a:blip r:embed="rId9"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11" name="Rectangle 10"/>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QUALITÉ DES SOINS ET DES SERVICES</a:t>
            </a:r>
          </a:p>
        </p:txBody>
      </p:sp>
      <p:sp>
        <p:nvSpPr>
          <p:cNvPr id="8" name="Rectangle 7"/>
          <p:cNvSpPr/>
          <p:nvPr>
            <p:custDataLst>
              <p:tags r:id="rId5"/>
            </p:custDataLst>
          </p:nvPr>
        </p:nvSpPr>
        <p:spPr>
          <a:xfrm>
            <a:off x="251520" y="699542"/>
            <a:ext cx="4776294" cy="400110"/>
          </a:xfrm>
          <a:prstGeom prst="rect">
            <a:avLst/>
          </a:prstGeom>
        </p:spPr>
        <p:txBody>
          <a:bodyPr wrap="square">
            <a:spAutoFit/>
          </a:bodyPr>
          <a:lstStyle/>
          <a:p>
            <a:r>
              <a:rPr lang="fr-CA" sz="2000" b="1" i="1" smtClean="0">
                <a:solidFill>
                  <a:schemeClr val="bg1"/>
                </a:solidFill>
                <a:latin typeface="Arial" pitchFamily="34" charset="0"/>
                <a:cs typeface="Arial" pitchFamily="34" charset="0"/>
              </a:rPr>
              <a:t>2. Processus thérapeutique</a:t>
            </a:r>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611560" y="1347614"/>
            <a:ext cx="8208912" cy="3024336"/>
          </a:xfrm>
          <a:blipFill>
            <a:blip r:embed="rId8" cstate="print"/>
            <a:tile tx="0" ty="0" sx="100000" sy="100000" flip="none" algn="tl"/>
          </a:blip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nchor="ctr"/>
          <a:lstStyle/>
          <a:p>
            <a:pPr marL="457200" indent="-457200" algn="just">
              <a:lnSpc>
                <a:spcPct val="100000"/>
              </a:lnSpc>
              <a:buNone/>
            </a:pPr>
            <a:r>
              <a:rPr lang="fr-CA" sz="2200" b="1" smtClean="0">
                <a:solidFill>
                  <a:schemeClr val="tx1"/>
                </a:solidFill>
              </a:rPr>
              <a:t>Article 45.1 – Nouvel article</a:t>
            </a:r>
          </a:p>
          <a:p>
            <a:pPr marL="0" indent="0" algn="just">
              <a:lnSpc>
                <a:spcPct val="100000"/>
              </a:lnSpc>
              <a:buNone/>
            </a:pPr>
            <a:r>
              <a:rPr lang="fr-CA" sz="2200" i="1" smtClean="0">
                <a:solidFill>
                  <a:schemeClr val="tx1"/>
                </a:solidFill>
              </a:rPr>
              <a:t/>
            </a:r>
            <a:br>
              <a:rPr lang="fr-CA" sz="2200" i="1" smtClean="0">
                <a:solidFill>
                  <a:schemeClr val="tx1"/>
                </a:solidFill>
              </a:rPr>
            </a:br>
            <a:r>
              <a:rPr lang="fr-CA" sz="2200" i="1" smtClean="0">
                <a:solidFill>
                  <a:schemeClr val="tx1"/>
                </a:solidFill>
              </a:rPr>
              <a:t>L’infirmière ou l’infirmier qui utilise des outils d’évaluation, notamment des instruments de mesure, doit respecter les normes de pratique et les principes scientifiques généralement reconnus dans ce domaine pour leur utilisation, leur administration et leur interprétation.</a:t>
            </a:r>
          </a:p>
        </p:txBody>
      </p:sp>
      <p:pic>
        <p:nvPicPr>
          <p:cNvPr id="6" name="Image 5"/>
          <p:cNvPicPr>
            <a:picLocks noChangeAspect="1"/>
          </p:cNvPicPr>
          <p:nvPr>
            <p:custDataLst>
              <p:tags r:id="rId3"/>
            </p:custDataLst>
          </p:nvPr>
        </p:nvPicPr>
        <p:blipFill>
          <a:blip r:embed="rId9" cstate="print"/>
          <a:stretch>
            <a:fillRect/>
          </a:stretch>
        </p:blipFill>
        <p:spPr>
          <a:xfrm>
            <a:off x="-612568" y="-92546"/>
            <a:ext cx="10441161" cy="1224136"/>
          </a:xfrm>
          <a:prstGeom prst="rect">
            <a:avLst/>
          </a:prstGeom>
          <a:effectLst>
            <a:outerShdw blurRad="152400" dist="38100" dir="2700000" algn="tl" rotWithShape="0">
              <a:prstClr val="black">
                <a:alpha val="40000"/>
              </a:prstClr>
            </a:outerShdw>
          </a:effectLst>
        </p:spPr>
      </p:pic>
      <p:sp>
        <p:nvSpPr>
          <p:cNvPr id="8" name="Rectangle 7"/>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III</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QUALITÉ DES SOINS ET DES SERVICES</a:t>
            </a:r>
          </a:p>
        </p:txBody>
      </p:sp>
      <p:sp>
        <p:nvSpPr>
          <p:cNvPr id="9" name="Rectangle 8"/>
          <p:cNvSpPr/>
          <p:nvPr>
            <p:custDataLst>
              <p:tags r:id="rId5"/>
            </p:custDataLst>
          </p:nvPr>
        </p:nvSpPr>
        <p:spPr>
          <a:xfrm>
            <a:off x="251520" y="699542"/>
            <a:ext cx="4776294" cy="400110"/>
          </a:xfrm>
          <a:prstGeom prst="rect">
            <a:avLst/>
          </a:prstGeom>
        </p:spPr>
        <p:txBody>
          <a:bodyPr wrap="square">
            <a:spAutoFit/>
          </a:bodyPr>
          <a:lstStyle/>
          <a:p>
            <a:r>
              <a:rPr lang="fr-CA" sz="2000" b="1" i="1" smtClean="0">
                <a:solidFill>
                  <a:schemeClr val="bg1"/>
                </a:solidFill>
                <a:latin typeface="Arial" pitchFamily="34" charset="0"/>
                <a:cs typeface="Arial" pitchFamily="34" charset="0"/>
              </a:rPr>
              <a:t>2. Processus thérapeutique</a:t>
            </a:r>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179513" y="1366490"/>
            <a:ext cx="8640959" cy="3725541"/>
          </a:xfrm>
        </p:spPr>
        <p:txBody>
          <a:bodyPr/>
          <a:lstStyle/>
          <a:p>
            <a:pPr marL="457200" indent="-457200" algn="just">
              <a:lnSpc>
                <a:spcPct val="100000"/>
              </a:lnSpc>
              <a:buNone/>
            </a:pPr>
            <a:r>
              <a:rPr lang="fr-CA" sz="2200" b="1" u="sng" smtClean="0"/>
              <a:t>Article 48 modifié</a:t>
            </a:r>
          </a:p>
          <a:p>
            <a:pPr algn="just">
              <a:lnSpc>
                <a:spcPct val="100000"/>
              </a:lnSpc>
              <a:buNone/>
            </a:pPr>
            <a:r>
              <a:rPr lang="fr-CA" sz="2200" smtClean="0"/>
              <a:t>	</a:t>
            </a:r>
            <a:br>
              <a:rPr lang="fr-CA" sz="2200" smtClean="0"/>
            </a:br>
            <a:r>
              <a:rPr lang="fr-CA" sz="2200" strike="sngStrike" smtClean="0"/>
              <a:t>L’infirmière ou l’infirmier ne doit pas harceler, intimider ou menacer une personne avec qui il est en rapport </a:t>
            </a:r>
            <a:r>
              <a:rPr lang="fr-CA" sz="2200" smtClean="0"/>
              <a:t>[…]</a:t>
            </a:r>
          </a:p>
          <a:p>
            <a:pPr algn="just">
              <a:lnSpc>
                <a:spcPct val="100000"/>
              </a:lnSpc>
              <a:buNone/>
            </a:pPr>
            <a:r>
              <a:rPr lang="fr-CA" sz="2200" smtClean="0"/>
              <a:t> 	</a:t>
            </a:r>
            <a:r>
              <a:rPr lang="fr-CA" sz="2200" b="1" i="1" smtClean="0">
                <a:solidFill>
                  <a:srgbClr val="CC0099"/>
                </a:solidFill>
                <a:effectLst>
                  <a:outerShdw blurRad="38100" dist="38100" dir="2700000" algn="tl">
                    <a:srgbClr val="000000">
                      <a:alpha val="43137"/>
                    </a:srgbClr>
                  </a:outerShdw>
                </a:effectLst>
              </a:rPr>
              <a:t>L’infirmière ou l’infirmier ne doit pas, à l’égard de toute personne avec laquelle il est en rapport dans l’exercice de sa profession, poser un acte ou avoir un comportement intimidant ou menaçant susceptible de compromettre la qualité des soins ou la confiance du client ou du public envers la profession.</a:t>
            </a:r>
            <a:endParaRPr lang="fr-CA" sz="2200" smtClean="0">
              <a:solidFill>
                <a:srgbClr val="FF00FF"/>
              </a:solidFill>
              <a:effectLst>
                <a:outerShdw blurRad="38100" dist="38100" dir="2700000" algn="tl">
                  <a:srgbClr val="000000">
                    <a:alpha val="43137"/>
                  </a:srgbClr>
                </a:outerShdw>
              </a:effectLst>
            </a:endParaRPr>
          </a:p>
          <a:p>
            <a:pPr marL="457200" indent="-457200" algn="just"/>
            <a:endParaRPr lang="fr-CA" sz="2200" smtClean="0"/>
          </a:p>
        </p:txBody>
      </p:sp>
      <p:sp>
        <p:nvSpPr>
          <p:cNvPr id="8" name="Rectangle 7"/>
          <p:cNvSpPr/>
          <p:nvPr>
            <p:custDataLst>
              <p:tags r:id="rId2"/>
            </p:custDataLst>
          </p:nvPr>
        </p:nvSpPr>
        <p:spPr>
          <a:xfrm>
            <a:off x="-68024" y="555526"/>
            <a:ext cx="886781" cy="923330"/>
          </a:xfrm>
          <a:prstGeom prst="rect">
            <a:avLst/>
          </a:prstGeom>
          <a:noFill/>
        </p:spPr>
        <p:txBody>
          <a:bodyPr wrap="none" lIns="91440" tIns="45720" rIns="91440" bIns="45720">
            <a:spAutoFit/>
          </a:bodyPr>
          <a:lstStyle/>
          <a:p>
            <a:pPr algn="ctr"/>
            <a:r>
              <a:rPr lang="fr-FR"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endParaRPr lang="fr-FR" sz="5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Image 8"/>
          <p:cNvPicPr>
            <a:picLocks noChangeAspect="1"/>
          </p:cNvPicPr>
          <p:nvPr>
            <p:custDataLst>
              <p:tags r:id="rId3"/>
            </p:custDataLst>
          </p:nvPr>
        </p:nvPicPr>
        <p:blipFill>
          <a:blip r:embed="rId7" cstate="print"/>
          <a:stretch>
            <a:fillRect/>
          </a:stretch>
        </p:blipFill>
        <p:spPr>
          <a:xfrm>
            <a:off x="-612568" y="-92546"/>
            <a:ext cx="10441161" cy="1440160"/>
          </a:xfrm>
          <a:prstGeom prst="rect">
            <a:avLst/>
          </a:prstGeom>
          <a:effectLst>
            <a:outerShdw blurRad="152400" dist="38100" dir="2700000" algn="tl" rotWithShape="0">
              <a:prstClr val="black">
                <a:alpha val="40000"/>
              </a:prstClr>
            </a:outerShdw>
          </a:effectLst>
        </p:spPr>
      </p:pic>
      <p:sp>
        <p:nvSpPr>
          <p:cNvPr id="10" name="Rectangle 9"/>
          <p:cNvSpPr/>
          <p:nvPr>
            <p:custDataLst>
              <p:tags r:id="rId4"/>
            </p:custDataLst>
          </p:nvPr>
        </p:nvSpPr>
        <p:spPr>
          <a:xfrm>
            <a:off x="179511" y="4"/>
            <a:ext cx="8856985"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IV   --    RELATIONS AVEC LES PERSONNES AVEC LESQUELLES L’INFIRMIÈRE OU L’INFIRMIER EST EN RAPPORT DANS L’EXERCICE DE SA PROFESSION</a:t>
            </a:r>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1" y="1366490"/>
            <a:ext cx="8820472" cy="3725541"/>
          </a:xfrm>
        </p:spPr>
        <p:txBody>
          <a:bodyPr/>
          <a:lstStyle/>
          <a:p>
            <a:pPr marL="457200" indent="-457200" algn="just">
              <a:lnSpc>
                <a:spcPct val="100000"/>
              </a:lnSpc>
              <a:buNone/>
            </a:pPr>
            <a:r>
              <a:rPr lang="fr-CA" sz="2200" b="1" u="sng" smtClean="0"/>
              <a:t>Article 51 modifié</a:t>
            </a:r>
          </a:p>
          <a:p>
            <a:pPr marL="176213" indent="-7938" algn="just">
              <a:lnSpc>
                <a:spcPct val="100000"/>
              </a:lnSpc>
              <a:buNone/>
            </a:pPr>
            <a:r>
              <a:rPr lang="fr-CA" sz="2000" b="1" i="1" smtClean="0">
                <a:solidFill>
                  <a:srgbClr val="CC0099"/>
                </a:solidFill>
                <a:effectLst>
                  <a:outerShdw blurRad="38100" dist="38100" dir="2700000" algn="tl">
                    <a:srgbClr val="000000">
                      <a:alpha val="43137"/>
                    </a:srgbClr>
                  </a:outerShdw>
                </a:effectLst>
              </a:rPr>
              <a:t>Sous réserve d’une loi ou d’un règlement à l’effet contraire, l’infirmière ou l’infirmier ne peut autoriser une personne qui n’est pas inscrite au tableau de l’Ordre à exercer une activité réservée aux infirmières et aux infirmiers, ni l’aider ou l’inciter à le faire.</a:t>
            </a:r>
          </a:p>
          <a:p>
            <a:pPr marL="176213" indent="-7938" algn="just">
              <a:lnSpc>
                <a:spcPct val="100000"/>
              </a:lnSpc>
              <a:buNone/>
            </a:pPr>
            <a:r>
              <a:rPr lang="en-CA" sz="2000" b="1" i="1" smtClean="0">
                <a:solidFill>
                  <a:srgbClr val="CC0099"/>
                </a:solidFill>
                <a:effectLst>
                  <a:outerShdw blurRad="38100" dist="38100" dir="2700000" algn="tl">
                    <a:srgbClr val="000000">
                      <a:alpha val="43137"/>
                    </a:srgbClr>
                  </a:outerShdw>
                </a:effectLst>
              </a:rPr>
              <a:t>De plus, l’infirmière ou l’infirmier ne peut autoriser une personne qui n’est pas inscrite au tableau de l’Ordre à utiliser le titre d’infirmière ou d’infirmier ou à laisser croire qu’elle est infìrmière ou infirmier, ni l’aider ou l’inciter à le faire.</a:t>
            </a:r>
            <a:endParaRPr lang="fr-CA" sz="2000" smtClean="0">
              <a:solidFill>
                <a:srgbClr val="FF00FF"/>
              </a:solidFill>
              <a:effectLst>
                <a:outerShdw blurRad="38100" dist="38100" dir="2700000" algn="tl">
                  <a:srgbClr val="000000">
                    <a:alpha val="43137"/>
                  </a:srgbClr>
                </a:outerShdw>
              </a:effectLst>
            </a:endParaRPr>
          </a:p>
          <a:p>
            <a:pPr marL="457200" indent="-457200" algn="just"/>
            <a:endParaRPr lang="fr-CA" sz="2200" smtClean="0"/>
          </a:p>
        </p:txBody>
      </p:sp>
      <p:sp>
        <p:nvSpPr>
          <p:cNvPr id="8" name="Rectangle 7"/>
          <p:cNvSpPr/>
          <p:nvPr>
            <p:custDataLst>
              <p:tags r:id="rId2"/>
            </p:custDataLst>
          </p:nvPr>
        </p:nvSpPr>
        <p:spPr>
          <a:xfrm>
            <a:off x="-68024" y="555526"/>
            <a:ext cx="886781" cy="923330"/>
          </a:xfrm>
          <a:prstGeom prst="rect">
            <a:avLst/>
          </a:prstGeom>
          <a:noFill/>
        </p:spPr>
        <p:txBody>
          <a:bodyPr wrap="none" lIns="91440" tIns="45720" rIns="91440" bIns="45720">
            <a:spAutoFit/>
          </a:bodyPr>
          <a:lstStyle/>
          <a:p>
            <a:pPr algn="ctr"/>
            <a:r>
              <a:rPr lang="fr-FR"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29</a:t>
            </a:r>
            <a:endParaRPr lang="fr-FR" sz="5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Image 8"/>
          <p:cNvPicPr>
            <a:picLocks noChangeAspect="1"/>
          </p:cNvPicPr>
          <p:nvPr>
            <p:custDataLst>
              <p:tags r:id="rId3"/>
            </p:custDataLst>
          </p:nvPr>
        </p:nvPicPr>
        <p:blipFill>
          <a:blip r:embed="rId7" cstate="print"/>
          <a:stretch>
            <a:fillRect/>
          </a:stretch>
        </p:blipFill>
        <p:spPr>
          <a:xfrm>
            <a:off x="-612568" y="-20538"/>
            <a:ext cx="10441161" cy="1368152"/>
          </a:xfrm>
          <a:prstGeom prst="rect">
            <a:avLst/>
          </a:prstGeom>
          <a:effectLst>
            <a:outerShdw blurRad="152400" dist="38100" dir="2700000" algn="tl" rotWithShape="0">
              <a:prstClr val="black">
                <a:alpha val="40000"/>
              </a:prstClr>
            </a:outerShdw>
          </a:effectLst>
        </p:spPr>
      </p:pic>
      <p:sp>
        <p:nvSpPr>
          <p:cNvPr id="6" name="Rectangle 5"/>
          <p:cNvSpPr/>
          <p:nvPr>
            <p:custDataLst>
              <p:tags r:id="rId4"/>
            </p:custDataLst>
          </p:nvPr>
        </p:nvSpPr>
        <p:spPr>
          <a:xfrm>
            <a:off x="179511" y="5"/>
            <a:ext cx="885698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2000" b="1" smtClean="0">
                <a:solidFill>
                  <a:schemeClr val="bg1"/>
                </a:solidFill>
                <a:latin typeface="Arial" pitchFamily="34" charset="0"/>
                <a:cs typeface="Arial" pitchFamily="34" charset="0"/>
              </a:rPr>
              <a:t>SECTION  V</a:t>
            </a:r>
            <a:br>
              <a:rPr lang="fr-CA" sz="2000" b="1" smtClean="0">
                <a:solidFill>
                  <a:schemeClr val="bg1"/>
                </a:solidFill>
                <a:latin typeface="Arial" pitchFamily="34" charset="0"/>
                <a:cs typeface="Arial" pitchFamily="34" charset="0"/>
              </a:rPr>
            </a:br>
            <a:r>
              <a:rPr lang="fr-CA" sz="2000" b="1" smtClean="0">
                <a:solidFill>
                  <a:schemeClr val="bg1"/>
                </a:solidFill>
                <a:latin typeface="Arial" pitchFamily="34" charset="0"/>
                <a:cs typeface="Arial" pitchFamily="34" charset="0"/>
              </a:rPr>
              <a:t>RELATIONS AVEC L’ORDRE</a:t>
            </a:r>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89695"/>
            <a:ext cx="8208912" cy="713903"/>
          </a:xfrm>
        </p:spPr>
        <p:txBody>
          <a:bodyPr/>
          <a:lstStyle/>
          <a:p>
            <a:r>
              <a:rPr lang="fr-CA" sz="2400" smtClean="0"/>
              <a:t>Activités de soutien et diffusion auprès des membres</a:t>
            </a:r>
            <a:endParaRPr lang="fr-CA" sz="2400"/>
          </a:p>
        </p:txBody>
      </p:sp>
      <p:sp>
        <p:nvSpPr>
          <p:cNvPr id="3" name="Espace réservé du contenu 2"/>
          <p:cNvSpPr>
            <a:spLocks noGrp="1"/>
          </p:cNvSpPr>
          <p:nvPr>
            <p:ph idx="1"/>
          </p:nvPr>
        </p:nvSpPr>
        <p:spPr>
          <a:xfrm>
            <a:off x="1043608" y="1059582"/>
            <a:ext cx="7545387" cy="3365500"/>
          </a:xfrm>
        </p:spPr>
        <p:txBody>
          <a:bodyPr/>
          <a:lstStyle/>
          <a:p>
            <a:pPr algn="just"/>
            <a:r>
              <a:rPr lang="fr-CA" sz="2000" smtClean="0"/>
              <a:t>Communiqué de presse</a:t>
            </a:r>
          </a:p>
          <a:p>
            <a:pPr algn="just"/>
            <a:r>
              <a:rPr lang="fr-CA" sz="2000" smtClean="0"/>
              <a:t>Version imprimée et numérique</a:t>
            </a:r>
          </a:p>
          <a:p>
            <a:pPr algn="just"/>
            <a:r>
              <a:rPr lang="fr-CA" sz="2000" smtClean="0"/>
              <a:t>Rencontres avec public cible</a:t>
            </a:r>
          </a:p>
          <a:p>
            <a:pPr algn="just"/>
            <a:r>
              <a:rPr lang="fr-CA" sz="2000" smtClean="0"/>
              <a:t>Conférences</a:t>
            </a:r>
          </a:p>
          <a:p>
            <a:pPr algn="just"/>
            <a:r>
              <a:rPr lang="fr-CA" sz="2000" smtClean="0"/>
              <a:t>Chroniques déontologiques</a:t>
            </a:r>
          </a:p>
          <a:p>
            <a:pPr algn="just"/>
            <a:r>
              <a:rPr lang="fr-CA" sz="2000" smtClean="0"/>
              <a:t>Aide-conseil</a:t>
            </a:r>
          </a:p>
          <a:p>
            <a:pPr algn="just"/>
            <a:r>
              <a:rPr lang="fr-CA" sz="2000" smtClean="0"/>
              <a:t>Formation en ligne</a:t>
            </a:r>
          </a:p>
          <a:p>
            <a:pPr algn="just"/>
            <a:endParaRPr lang="fr-CA"/>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27116" y="345679"/>
            <a:ext cx="7721348" cy="857250"/>
          </a:xfrm>
        </p:spPr>
        <p:txBody>
          <a:bodyPr/>
          <a:lstStyle/>
          <a:p>
            <a:r>
              <a:rPr lang="fr-CA" sz="2800" smtClean="0">
                <a:latin typeface="Arial" pitchFamily="34" charset="0"/>
                <a:cs typeface="Arial" pitchFamily="34" charset="0"/>
              </a:rPr>
              <a:t>Plan de la présentation</a:t>
            </a:r>
            <a:endParaRPr lang="fr-FR" sz="2800" dirty="0">
              <a:latin typeface="Arial" pitchFamily="34" charset="0"/>
              <a:cs typeface="Arial" pitchFamily="34" charset="0"/>
            </a:endParaRPr>
          </a:p>
        </p:txBody>
      </p:sp>
      <p:sp>
        <p:nvSpPr>
          <p:cNvPr id="7" name="Espace réservé du contenu 6"/>
          <p:cNvSpPr>
            <a:spLocks noGrp="1"/>
          </p:cNvSpPr>
          <p:nvPr>
            <p:ph idx="1"/>
          </p:nvPr>
        </p:nvSpPr>
        <p:spPr>
          <a:xfrm>
            <a:off x="955108" y="1275606"/>
            <a:ext cx="7721348" cy="3509519"/>
          </a:xfrm>
        </p:spPr>
        <p:txBody>
          <a:bodyPr/>
          <a:lstStyle/>
          <a:p>
            <a:pPr marL="457200" indent="-457200" algn="just">
              <a:lnSpc>
                <a:spcPct val="150000"/>
              </a:lnSpc>
            </a:pPr>
            <a:r>
              <a:rPr lang="fr-CA" sz="2400" smtClean="0"/>
              <a:t>Réflexion sur certaines obligations déontologiques</a:t>
            </a:r>
          </a:p>
          <a:p>
            <a:pPr marL="457200" indent="-457200" algn="just">
              <a:lnSpc>
                <a:spcPct val="150000"/>
              </a:lnSpc>
            </a:pPr>
            <a:r>
              <a:rPr lang="fr-CA" sz="2400" smtClean="0"/>
              <a:t>Code de déontologie - pièce maîtresse de notre législation professionnelle</a:t>
            </a:r>
          </a:p>
          <a:p>
            <a:pPr marL="457200" indent="-457200" algn="just">
              <a:lnSpc>
                <a:spcPct val="150000"/>
              </a:lnSpc>
            </a:pPr>
            <a:r>
              <a:rPr lang="fr-CA" sz="2400" smtClean="0"/>
              <a:t>Présentation du contexte et des principales modifications au code</a:t>
            </a:r>
            <a:endParaRPr lang="fr-CA" sz="2200" smtClean="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27116" y="345679"/>
            <a:ext cx="7721348" cy="857250"/>
          </a:xfrm>
        </p:spPr>
        <p:txBody>
          <a:bodyPr/>
          <a:lstStyle/>
          <a:p>
            <a:r>
              <a:rPr lang="fr-CA" sz="2800" smtClean="0">
                <a:latin typeface="Arial" pitchFamily="34" charset="0"/>
                <a:cs typeface="Arial" pitchFamily="34" charset="0"/>
              </a:rPr>
              <a:t>Préoccupations déontologiques</a:t>
            </a:r>
            <a:endParaRPr lang="fr-FR" sz="2800" dirty="0">
              <a:latin typeface="Arial" pitchFamily="34" charset="0"/>
              <a:cs typeface="Arial" pitchFamily="34" charset="0"/>
            </a:endParaRPr>
          </a:p>
        </p:txBody>
      </p:sp>
      <p:sp>
        <p:nvSpPr>
          <p:cNvPr id="7" name="Espace réservé du contenu 6"/>
          <p:cNvSpPr>
            <a:spLocks noGrp="1"/>
          </p:cNvSpPr>
          <p:nvPr>
            <p:ph idx="1"/>
          </p:nvPr>
        </p:nvSpPr>
        <p:spPr>
          <a:xfrm>
            <a:off x="1043608" y="843558"/>
            <a:ext cx="7721348" cy="4176464"/>
          </a:xfrm>
        </p:spPr>
        <p:txBody>
          <a:bodyPr/>
          <a:lstStyle/>
          <a:p>
            <a:pPr marL="457200" indent="-457200" algn="just">
              <a:lnSpc>
                <a:spcPct val="150000"/>
              </a:lnSpc>
              <a:buNone/>
            </a:pPr>
            <a:r>
              <a:rPr lang="fr-CA" sz="2800" smtClean="0"/>
              <a:t>En lien avec :</a:t>
            </a:r>
            <a:endParaRPr lang="fr-CA" sz="2200" smtClean="0"/>
          </a:p>
          <a:p>
            <a:pPr marL="457200" indent="-457200" algn="just">
              <a:lnSpc>
                <a:spcPct val="150000"/>
              </a:lnSpc>
            </a:pPr>
            <a:r>
              <a:rPr lang="fr-CA" sz="2200" smtClean="0"/>
              <a:t>La relation professionnelle</a:t>
            </a:r>
          </a:p>
          <a:p>
            <a:pPr marL="457200" indent="-457200" algn="just">
              <a:lnSpc>
                <a:spcPct val="150000"/>
              </a:lnSpc>
            </a:pPr>
            <a:r>
              <a:rPr lang="fr-CA" sz="2200" smtClean="0"/>
              <a:t>L’indépendance professionnelle et les conflits d’intérêts</a:t>
            </a:r>
          </a:p>
          <a:p>
            <a:pPr marL="457200" indent="-457200" algn="just">
              <a:lnSpc>
                <a:spcPct val="150000"/>
              </a:lnSpc>
            </a:pPr>
            <a:r>
              <a:rPr lang="fr-CA" sz="2200" smtClean="0"/>
              <a:t>La violence</a:t>
            </a:r>
          </a:p>
          <a:p>
            <a:pPr marL="457200" indent="-457200" algn="just">
              <a:lnSpc>
                <a:spcPct val="150000"/>
              </a:lnSpc>
            </a:pPr>
            <a:r>
              <a:rPr lang="fr-CA" sz="2200" smtClean="0"/>
              <a:t>La toxicomanie</a:t>
            </a:r>
          </a:p>
          <a:p>
            <a:pPr marL="457200" indent="-457200" algn="just">
              <a:lnSpc>
                <a:spcPct val="150000"/>
              </a:lnSpc>
            </a:pPr>
            <a:r>
              <a:rPr lang="fr-CA" sz="2200" smtClean="0"/>
              <a:t>La diligence</a:t>
            </a:r>
          </a:p>
          <a:p>
            <a:pPr marL="457200" indent="-457200" algn="just">
              <a:lnSpc>
                <a:spcPct val="150000"/>
              </a:lnSpc>
            </a:pPr>
            <a:r>
              <a:rPr lang="fr-CA" sz="2200" smtClean="0"/>
              <a:t>La documentation</a:t>
            </a:r>
          </a:p>
          <a:p>
            <a:pPr marL="457200" indent="-457200" algn="just">
              <a:lnSpc>
                <a:spcPct val="150000"/>
              </a:lnSpc>
            </a:pPr>
            <a:r>
              <a:rPr lang="fr-CA" sz="2200" smtClean="0"/>
              <a:t>La sécurité</a:t>
            </a: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595068" y="1131590"/>
            <a:ext cx="7865364" cy="3312367"/>
          </a:xfrm>
        </p:spPr>
        <p:txBody>
          <a:bodyPr/>
          <a:lstStyle/>
          <a:p>
            <a:pPr marL="457200" indent="-457200">
              <a:lnSpc>
                <a:spcPct val="100000"/>
              </a:lnSpc>
            </a:pPr>
            <a:r>
              <a:rPr lang="fr-CA" sz="2000" b="1" smtClean="0"/>
              <a:t>Recueil des devoirs et obligations propres à </a:t>
            </a:r>
            <a:br>
              <a:rPr lang="fr-CA" sz="2000" b="1" smtClean="0"/>
            </a:br>
            <a:r>
              <a:rPr lang="fr-CA" sz="2000" b="1" smtClean="0"/>
              <a:t>notre profession</a:t>
            </a:r>
          </a:p>
          <a:p>
            <a:pPr marL="925830" lvl="1" indent="-457200">
              <a:spcBef>
                <a:spcPts val="600"/>
              </a:spcBef>
            </a:pPr>
            <a:r>
              <a:rPr lang="fr-CA" sz="1800" smtClean="0"/>
              <a:t>Obligations comportementales</a:t>
            </a:r>
          </a:p>
          <a:p>
            <a:pPr marL="925830" lvl="1" indent="-457200">
              <a:spcAft>
                <a:spcPts val="1200"/>
              </a:spcAft>
            </a:pPr>
            <a:r>
              <a:rPr lang="fr-CA" sz="1800" smtClean="0"/>
              <a:t>Normes minimales</a:t>
            </a:r>
          </a:p>
          <a:p>
            <a:pPr marL="457200" indent="-457200">
              <a:lnSpc>
                <a:spcPct val="100000"/>
              </a:lnSpc>
              <a:spcAft>
                <a:spcPts val="1800"/>
              </a:spcAft>
            </a:pPr>
            <a:r>
              <a:rPr lang="fr-CA" sz="2000" b="1" smtClean="0"/>
              <a:t>Outil d’information pour les clients</a:t>
            </a:r>
          </a:p>
          <a:p>
            <a:pPr marL="457200" indent="-457200">
              <a:lnSpc>
                <a:spcPct val="100000"/>
              </a:lnSpc>
            </a:pPr>
            <a:r>
              <a:rPr lang="fr-CA" sz="2000" b="1" smtClean="0"/>
              <a:t>Outil de protection du public</a:t>
            </a:r>
          </a:p>
          <a:p>
            <a:pPr marL="457200" indent="-457200">
              <a:lnSpc>
                <a:spcPct val="150000"/>
              </a:lnSpc>
              <a:spcBef>
                <a:spcPts val="600"/>
              </a:spcBef>
              <a:buNone/>
            </a:pPr>
            <a:endParaRPr lang="fr-CA" sz="2800" smtClean="0"/>
          </a:p>
        </p:txBody>
      </p:sp>
      <p:sp>
        <p:nvSpPr>
          <p:cNvPr id="8" name="Rectangle 2"/>
          <p:cNvSpPr>
            <a:spLocks noGrp="1" noChangeArrowheads="1"/>
          </p:cNvSpPr>
          <p:nvPr>
            <p:ph type="title"/>
            <p:custDataLst>
              <p:tags r:id="rId2"/>
            </p:custDataLst>
          </p:nvPr>
        </p:nvSpPr>
        <p:spPr>
          <a:xfrm>
            <a:off x="1027116" y="345679"/>
            <a:ext cx="7721348" cy="857250"/>
          </a:xfrm>
        </p:spPr>
        <p:txBody>
          <a:bodyPr/>
          <a:lstStyle/>
          <a:p>
            <a:r>
              <a:rPr lang="fr-CA" sz="2800" smtClean="0">
                <a:latin typeface="Arial" pitchFamily="34" charset="0"/>
                <a:cs typeface="Arial" pitchFamily="34" charset="0"/>
              </a:rPr>
              <a:t>Code de déontologie</a:t>
            </a:r>
            <a:endParaRPr lang="fr-FR" sz="2800" dirty="0">
              <a:latin typeface="Arial" pitchFamily="34" charset="0"/>
              <a:cs typeface="Arial" pitchFamily="34" charset="0"/>
            </a:endParaRPr>
          </a:p>
        </p:txBody>
      </p:sp>
      <p:grpSp>
        <p:nvGrpSpPr>
          <p:cNvPr id="11" name="Groupe 10"/>
          <p:cNvGrpSpPr/>
          <p:nvPr>
            <p:custDataLst>
              <p:tags r:id="rId3"/>
            </p:custDataLst>
          </p:nvPr>
        </p:nvGrpSpPr>
        <p:grpSpPr>
          <a:xfrm>
            <a:off x="5148064" y="2931790"/>
            <a:ext cx="2520280" cy="1656184"/>
            <a:chOff x="6228184" y="1707654"/>
            <a:chExt cx="2520280" cy="1656184"/>
          </a:xfrm>
        </p:grpSpPr>
        <p:sp>
          <p:nvSpPr>
            <p:cNvPr id="5" name="Ellipse 4"/>
            <p:cNvSpPr/>
            <p:nvPr/>
          </p:nvSpPr>
          <p:spPr>
            <a:xfrm>
              <a:off x="6228184" y="1707654"/>
              <a:ext cx="2520280" cy="1656184"/>
            </a:xfrm>
            <a:prstGeom prst="ellipse">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ZoneTexte 5"/>
            <p:cNvSpPr txBox="1"/>
            <p:nvPr/>
          </p:nvSpPr>
          <p:spPr>
            <a:xfrm>
              <a:off x="6444208" y="1995686"/>
              <a:ext cx="2160240" cy="1077218"/>
            </a:xfrm>
            <a:prstGeom prst="rect">
              <a:avLst/>
            </a:prstGeom>
            <a:noFill/>
          </p:spPr>
          <p:txBody>
            <a:bodyPr wrap="square" rtlCol="0">
              <a:spAutoFit/>
            </a:bodyPr>
            <a:lstStyle/>
            <a:p>
              <a:pPr algn="ctr"/>
              <a:r>
                <a:rPr lang="fr-CA" sz="1600" b="1" i="1" smtClean="0"/>
                <a:t>Guide éclairant pour le professionnel et protecteur pour le public</a:t>
              </a:r>
              <a:endParaRPr lang="fr-CA" sz="1600" b="1" i="1"/>
            </a:p>
          </p:txBody>
        </p:sp>
      </p:gr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custDataLst>
              <p:tags r:id="rId1"/>
            </p:custDataLst>
          </p:nvPr>
        </p:nvSpPr>
        <p:spPr>
          <a:xfrm>
            <a:off x="755576" y="1203599"/>
            <a:ext cx="8136905" cy="3312368"/>
          </a:xfrm>
        </p:spPr>
        <p:txBody>
          <a:bodyPr/>
          <a:lstStyle/>
          <a:p>
            <a:pPr marL="457200" indent="-457200" algn="just">
              <a:lnSpc>
                <a:spcPct val="100000"/>
              </a:lnSpc>
              <a:spcBef>
                <a:spcPts val="1200"/>
              </a:spcBef>
            </a:pPr>
            <a:r>
              <a:rPr lang="fr-CA" sz="2400" smtClean="0"/>
              <a:t>S’adresse à </a:t>
            </a:r>
            <a:r>
              <a:rPr lang="fr-CA" sz="2400" b="1" smtClean="0"/>
              <a:t>toutes</a:t>
            </a:r>
            <a:r>
              <a:rPr lang="fr-CA" sz="2400" smtClean="0"/>
              <a:t> les infirmières inscrites au tableau</a:t>
            </a:r>
          </a:p>
          <a:p>
            <a:pPr marL="457200" indent="-457200" algn="just">
              <a:lnSpc>
                <a:spcPct val="100000"/>
              </a:lnSpc>
              <a:spcBef>
                <a:spcPts val="1200"/>
              </a:spcBef>
            </a:pPr>
            <a:r>
              <a:rPr lang="fr-CA" sz="2400" smtClean="0"/>
              <a:t>Présente des </a:t>
            </a:r>
            <a:r>
              <a:rPr lang="fr-CA" sz="2400" b="1" smtClean="0"/>
              <a:t>orientations de base</a:t>
            </a:r>
            <a:r>
              <a:rPr lang="fr-CA" sz="2400" smtClean="0"/>
              <a:t>, dont la mise en application dépend du jugement de l’infirmière et de la situation en cause </a:t>
            </a:r>
          </a:p>
          <a:p>
            <a:pPr marL="457200" indent="-457200" algn="just">
              <a:lnSpc>
                <a:spcPct val="100000"/>
              </a:lnSpc>
              <a:spcBef>
                <a:spcPts val="1200"/>
              </a:spcBef>
            </a:pPr>
            <a:r>
              <a:rPr lang="fr-CA" sz="2400" smtClean="0"/>
              <a:t>S’inscrit dans une optique de </a:t>
            </a:r>
            <a:r>
              <a:rPr lang="fr-CA" sz="2400" b="1" smtClean="0"/>
              <a:t>responsabilité pro-fessionnelle individuelle</a:t>
            </a:r>
            <a:r>
              <a:rPr lang="fr-CA" sz="2400" smtClean="0"/>
              <a:t> </a:t>
            </a:r>
            <a:endParaRPr lang="fr-CA" sz="2800" smtClean="0"/>
          </a:p>
        </p:txBody>
      </p:sp>
      <p:sp>
        <p:nvSpPr>
          <p:cNvPr id="8" name="Rectangle 2"/>
          <p:cNvSpPr>
            <a:spLocks noGrp="1" noChangeArrowheads="1"/>
          </p:cNvSpPr>
          <p:nvPr>
            <p:ph type="title"/>
            <p:custDataLst>
              <p:tags r:id="rId2"/>
            </p:custDataLst>
          </p:nvPr>
        </p:nvSpPr>
        <p:spPr>
          <a:xfrm>
            <a:off x="1027116" y="345679"/>
            <a:ext cx="7721348" cy="857250"/>
          </a:xfrm>
        </p:spPr>
        <p:txBody>
          <a:bodyPr/>
          <a:lstStyle/>
          <a:p>
            <a:pPr algn="just"/>
            <a:r>
              <a:rPr lang="fr-CA" sz="2800" smtClean="0">
                <a:latin typeface="Arial" pitchFamily="34" charset="0"/>
                <a:cs typeface="Arial" pitchFamily="34" charset="0"/>
              </a:rPr>
              <a:t>Code de déontologie – notions de base</a:t>
            </a:r>
            <a:endParaRPr lang="fr-FR" sz="2800" dirty="0">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971600" y="123478"/>
            <a:ext cx="7761411" cy="85725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2800" b="1" i="0" u="none" strike="noStrike" kern="1200" cap="none" spc="0" normalizeH="0" baseline="0" noProof="0" smtClean="0">
                <a:ln>
                  <a:noFill/>
                </a:ln>
                <a:solidFill>
                  <a:schemeClr val="tx1"/>
                </a:solidFill>
                <a:effectLst/>
                <a:uLnTx/>
                <a:uFillTx/>
                <a:latin typeface="Arial"/>
                <a:ea typeface="+mj-ea"/>
                <a:cs typeface="Arial"/>
              </a:rPr>
              <a:t>Moments charnières de l’évolution</a:t>
            </a:r>
            <a:r>
              <a:rPr kumimoji="0" lang="fr-CA" sz="2800" b="1" i="0" u="none" strike="noStrike" kern="1200" cap="none" spc="0" normalizeH="0" noProof="0" smtClean="0">
                <a:ln>
                  <a:noFill/>
                </a:ln>
                <a:solidFill>
                  <a:schemeClr val="tx1"/>
                </a:solidFill>
                <a:effectLst/>
                <a:uLnTx/>
                <a:uFillTx/>
                <a:latin typeface="Arial"/>
                <a:ea typeface="+mj-ea"/>
                <a:cs typeface="Arial"/>
              </a:rPr>
              <a:t> du </a:t>
            </a:r>
            <a:r>
              <a:rPr kumimoji="0" lang="fr-CA" sz="2800" b="1" i="0" u="none" strike="noStrike" kern="1200" cap="none" spc="0" normalizeH="0" baseline="0" noProof="0" smtClean="0">
                <a:ln>
                  <a:noFill/>
                </a:ln>
                <a:solidFill>
                  <a:schemeClr val="tx1"/>
                </a:solidFill>
                <a:effectLst/>
                <a:uLnTx/>
                <a:uFillTx/>
                <a:latin typeface="Arial"/>
                <a:ea typeface="+mj-ea"/>
                <a:cs typeface="Arial"/>
              </a:rPr>
              <a:t>code</a:t>
            </a:r>
            <a:endParaRPr kumimoji="0" lang="fr-CA" sz="2800" b="1" i="0" u="none" strike="noStrike" kern="1200" cap="none" spc="0" normalizeH="0" baseline="0" noProof="0" dirty="0">
              <a:ln>
                <a:noFill/>
              </a:ln>
              <a:solidFill>
                <a:schemeClr val="tx1"/>
              </a:solidFill>
              <a:effectLst/>
              <a:uLnTx/>
              <a:uFillTx/>
              <a:latin typeface="Arial"/>
              <a:ea typeface="+mj-ea"/>
              <a:cs typeface="Arial"/>
            </a:endParaRPr>
          </a:p>
        </p:txBody>
      </p:sp>
      <p:sp>
        <p:nvSpPr>
          <p:cNvPr id="4" name="Rectangle à coins arrondis 3"/>
          <p:cNvSpPr/>
          <p:nvPr>
            <p:custDataLst>
              <p:tags r:id="rId2"/>
            </p:custDataLst>
          </p:nvPr>
        </p:nvSpPr>
        <p:spPr>
          <a:xfrm>
            <a:off x="107504" y="1707654"/>
            <a:ext cx="1180524" cy="2160240"/>
          </a:xfrm>
          <a:prstGeom prst="roundRect">
            <a:avLst/>
          </a:prstGeom>
          <a:gradFill flip="none" rotWithShape="1">
            <a:gsLst>
              <a:gs pos="0">
                <a:srgbClr val="CC3399">
                  <a:alpha val="56000"/>
                </a:srgbClr>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smtClean="0">
                <a:solidFill>
                  <a:schemeClr val="tx1"/>
                </a:solidFill>
              </a:rPr>
              <a:t>Entrée en vigueur du Code de déontologie des infirmières </a:t>
            </a:r>
          </a:p>
          <a:p>
            <a:r>
              <a:rPr lang="en-CA" sz="1100" b="1" smtClean="0">
                <a:solidFill>
                  <a:schemeClr val="tx1"/>
                </a:solidFill>
              </a:rPr>
              <a:t>et infirmiers</a:t>
            </a:r>
            <a:endParaRPr lang="fr-CA" sz="1100" b="1">
              <a:solidFill>
                <a:schemeClr val="tx1"/>
              </a:solidFill>
            </a:endParaRPr>
          </a:p>
        </p:txBody>
      </p:sp>
      <p:sp>
        <p:nvSpPr>
          <p:cNvPr id="5" name="Rectangle à coins arrondis 4"/>
          <p:cNvSpPr/>
          <p:nvPr>
            <p:custDataLst>
              <p:tags r:id="rId3"/>
            </p:custDataLst>
          </p:nvPr>
        </p:nvSpPr>
        <p:spPr>
          <a:xfrm>
            <a:off x="1529662" y="1779662"/>
            <a:ext cx="1180524" cy="2448272"/>
          </a:xfrm>
          <a:prstGeom prst="roundRect">
            <a:avLst/>
          </a:prstGeom>
          <a:gradFill flip="none" rotWithShape="1">
            <a:gsLst>
              <a:gs pos="0">
                <a:srgbClr val="CC3399">
                  <a:alpha val="56000"/>
                </a:srgbClr>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smtClean="0">
                <a:solidFill>
                  <a:schemeClr val="tx1"/>
                </a:solidFill>
              </a:rPr>
              <a:t>Ajout des articles liés à la publicité et à l’utilisation du symbole graphique de l’OIIQ</a:t>
            </a:r>
            <a:endParaRPr lang="fr-CA" sz="1100" b="1" smtClean="0">
              <a:solidFill>
                <a:schemeClr val="tx1"/>
              </a:solidFill>
            </a:endParaRPr>
          </a:p>
        </p:txBody>
      </p:sp>
      <p:sp>
        <p:nvSpPr>
          <p:cNvPr id="6" name="Rectangle à coins arrondis 5"/>
          <p:cNvSpPr/>
          <p:nvPr>
            <p:custDataLst>
              <p:tags r:id="rId4"/>
            </p:custDataLst>
          </p:nvPr>
        </p:nvSpPr>
        <p:spPr>
          <a:xfrm>
            <a:off x="2951820" y="1995686"/>
            <a:ext cx="1180524" cy="2160240"/>
          </a:xfrm>
          <a:prstGeom prst="roundRect">
            <a:avLst/>
          </a:prstGeom>
          <a:gradFill flip="none" rotWithShape="1">
            <a:gsLst>
              <a:gs pos="0">
                <a:srgbClr val="CC3399">
                  <a:alpha val="56000"/>
                </a:srgbClr>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smtClean="0">
                <a:solidFill>
                  <a:schemeClr val="tx1"/>
                </a:solidFill>
              </a:rPr>
              <a:t>Révision majeure touchant 75 % du code :</a:t>
            </a:r>
          </a:p>
          <a:p>
            <a:pPr marL="88900" indent="-88900">
              <a:buFont typeface="Arial" pitchFamily="34" charset="0"/>
              <a:buChar char="•"/>
            </a:pPr>
            <a:r>
              <a:rPr lang="en-CA" sz="1100" b="1" smtClean="0">
                <a:solidFill>
                  <a:schemeClr val="tx1"/>
                </a:solidFill>
              </a:rPr>
              <a:t>33 % de nouveaux articles</a:t>
            </a:r>
          </a:p>
          <a:p>
            <a:pPr marL="88900" indent="-88900">
              <a:buFont typeface="Arial" pitchFamily="34" charset="0"/>
              <a:buChar char="•"/>
            </a:pPr>
            <a:r>
              <a:rPr lang="en-CA" sz="1100" b="1" smtClean="0">
                <a:solidFill>
                  <a:schemeClr val="tx1"/>
                </a:solidFill>
              </a:rPr>
              <a:t> 43 % des articles modifiés</a:t>
            </a:r>
            <a:endParaRPr lang="fr-CA" sz="1100" b="1" smtClean="0">
              <a:solidFill>
                <a:schemeClr val="tx1"/>
              </a:solidFill>
            </a:endParaRPr>
          </a:p>
        </p:txBody>
      </p:sp>
      <p:sp>
        <p:nvSpPr>
          <p:cNvPr id="8" name="Rectangle à coins arrondis 7"/>
          <p:cNvSpPr/>
          <p:nvPr>
            <p:custDataLst>
              <p:tags r:id="rId5"/>
            </p:custDataLst>
          </p:nvPr>
        </p:nvSpPr>
        <p:spPr>
          <a:xfrm>
            <a:off x="4373978" y="1419622"/>
            <a:ext cx="1368152" cy="2160240"/>
          </a:xfrm>
          <a:prstGeom prst="roundRect">
            <a:avLst/>
          </a:prstGeom>
          <a:gradFill flip="none" rotWithShape="1">
            <a:gsLst>
              <a:gs pos="0">
                <a:srgbClr val="CC3399">
                  <a:alpha val="56000"/>
                </a:srgbClr>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smtClean="0">
                <a:solidFill>
                  <a:schemeClr val="tx1"/>
                </a:solidFill>
              </a:rPr>
              <a:t> Modifications et ajouts concernant </a:t>
            </a:r>
          </a:p>
          <a:p>
            <a:pPr marL="88900" indent="-88900">
              <a:buFont typeface="Arial" pitchFamily="34" charset="0"/>
              <a:buChar char="•"/>
            </a:pPr>
            <a:r>
              <a:rPr lang="en-CA" sz="1100" b="1" smtClean="0">
                <a:solidFill>
                  <a:schemeClr val="tx1"/>
                </a:solidFill>
              </a:rPr>
              <a:t>Pratique de la recherche</a:t>
            </a:r>
          </a:p>
          <a:p>
            <a:pPr marL="88900" indent="-88900">
              <a:buFont typeface="Arial" pitchFamily="34" charset="0"/>
              <a:buChar char="•"/>
            </a:pPr>
            <a:r>
              <a:rPr lang="en-CA" sz="1100" b="1" smtClean="0">
                <a:solidFill>
                  <a:schemeClr val="tx1"/>
                </a:solidFill>
              </a:rPr>
              <a:t>Divulgation de renseignements confidentiels</a:t>
            </a:r>
          </a:p>
        </p:txBody>
      </p:sp>
      <p:sp>
        <p:nvSpPr>
          <p:cNvPr id="9" name="Rectangle à coins arrondis 8"/>
          <p:cNvSpPr/>
          <p:nvPr>
            <p:custDataLst>
              <p:tags r:id="rId6"/>
            </p:custDataLst>
          </p:nvPr>
        </p:nvSpPr>
        <p:spPr>
          <a:xfrm>
            <a:off x="5983764" y="1851670"/>
            <a:ext cx="1180524" cy="2160240"/>
          </a:xfrm>
          <a:prstGeom prst="roundRect">
            <a:avLst/>
          </a:prstGeom>
          <a:gradFill flip="none" rotWithShape="1">
            <a:gsLst>
              <a:gs pos="0">
                <a:srgbClr val="CC3399">
                  <a:alpha val="56000"/>
                </a:srgbClr>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smtClean="0">
                <a:solidFill>
                  <a:schemeClr val="tx1"/>
                </a:solidFill>
              </a:rPr>
              <a:t>Modifications d’articles liés à la vente de vaccins</a:t>
            </a:r>
            <a:endParaRPr lang="fr-CA" sz="1100" b="1" smtClean="0">
              <a:solidFill>
                <a:schemeClr val="tx1"/>
              </a:solidFill>
            </a:endParaRPr>
          </a:p>
        </p:txBody>
      </p:sp>
      <p:sp>
        <p:nvSpPr>
          <p:cNvPr id="10" name="Rectangle à coins arrondis 9"/>
          <p:cNvSpPr/>
          <p:nvPr>
            <p:custDataLst>
              <p:tags r:id="rId7"/>
            </p:custDataLst>
          </p:nvPr>
        </p:nvSpPr>
        <p:spPr>
          <a:xfrm>
            <a:off x="7380312" y="1059582"/>
            <a:ext cx="1619672" cy="3960440"/>
          </a:xfrm>
          <a:prstGeom prst="roundRect">
            <a:avLst/>
          </a:prstGeom>
          <a:gradFill flip="none" rotWithShape="1">
            <a:gsLst>
              <a:gs pos="0">
                <a:srgbClr val="CC3399"/>
              </a:gs>
              <a:gs pos="53000">
                <a:schemeClr val="bg1"/>
              </a:gs>
              <a:gs pos="83000">
                <a:srgbClr val="D4DEFF"/>
              </a:gs>
              <a:gs pos="100000">
                <a:srgbClr val="96AB94"/>
              </a:gs>
            </a:gsLst>
            <a:lin ang="16200000" scaled="0"/>
            <a:tileRect/>
          </a:gradFill>
          <a:ln>
            <a:prstDash val="sysDot"/>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400"/>
              </a:lnSpc>
            </a:pPr>
            <a:r>
              <a:rPr lang="en-CA" sz="1100" b="1" smtClean="0">
                <a:solidFill>
                  <a:schemeClr val="tx1"/>
                </a:solidFill>
              </a:rPr>
              <a:t>Modifications et ajouts concernant</a:t>
            </a:r>
          </a:p>
          <a:p>
            <a:pPr marL="176213" indent="-176213">
              <a:lnSpc>
                <a:spcPts val="1400"/>
              </a:lnSpc>
              <a:buFont typeface="Arial" pitchFamily="34" charset="0"/>
              <a:buChar char="•"/>
            </a:pPr>
            <a:r>
              <a:rPr lang="en-CA" sz="1100" b="1" smtClean="0">
                <a:solidFill>
                  <a:schemeClr val="tx1"/>
                </a:solidFill>
              </a:rPr>
              <a:t>Secret professionnel</a:t>
            </a:r>
          </a:p>
          <a:p>
            <a:pPr marL="176213" indent="-176213">
              <a:lnSpc>
                <a:spcPts val="1400"/>
              </a:lnSpc>
              <a:buFont typeface="Arial" pitchFamily="34" charset="0"/>
              <a:buChar char="•"/>
            </a:pPr>
            <a:r>
              <a:rPr lang="en-CA" sz="1100" b="1" smtClean="0">
                <a:solidFill>
                  <a:schemeClr val="tx1"/>
                </a:solidFill>
              </a:rPr>
              <a:t>Délivrance certificat de complaisance</a:t>
            </a:r>
          </a:p>
          <a:p>
            <a:pPr marL="176213" indent="-176213">
              <a:lnSpc>
                <a:spcPts val="1400"/>
              </a:lnSpc>
              <a:buFont typeface="Arial" pitchFamily="34" charset="0"/>
              <a:buChar char="•"/>
            </a:pPr>
            <a:r>
              <a:rPr lang="en-CA" sz="1100" b="1" smtClean="0">
                <a:solidFill>
                  <a:schemeClr val="tx1"/>
                </a:solidFill>
              </a:rPr>
              <a:t>Utilisation d’outils d’évaluation</a:t>
            </a:r>
          </a:p>
          <a:p>
            <a:pPr marL="176213" indent="-176213">
              <a:lnSpc>
                <a:spcPts val="1400"/>
              </a:lnSpc>
              <a:buFont typeface="Arial" pitchFamily="34" charset="0"/>
              <a:buChar char="•"/>
            </a:pPr>
            <a:r>
              <a:rPr lang="en-CA" sz="1100" b="1" smtClean="0">
                <a:solidFill>
                  <a:schemeClr val="tx1"/>
                </a:solidFill>
              </a:rPr>
              <a:t>Indépendance professionnelle et conflits d’intérêts</a:t>
            </a:r>
          </a:p>
          <a:p>
            <a:pPr marL="176213" indent="-176213">
              <a:lnSpc>
                <a:spcPts val="1400"/>
              </a:lnSpc>
              <a:buFont typeface="Arial" pitchFamily="34" charset="0"/>
              <a:buChar char="•"/>
            </a:pPr>
            <a:r>
              <a:rPr lang="en-CA" sz="1100" b="1" smtClean="0">
                <a:solidFill>
                  <a:schemeClr val="tx1"/>
                </a:solidFill>
              </a:rPr>
              <a:t>Prescription infirmière</a:t>
            </a:r>
          </a:p>
          <a:p>
            <a:pPr marL="176213" indent="-176213">
              <a:lnSpc>
                <a:spcPts val="1400"/>
              </a:lnSpc>
              <a:buFont typeface="Arial" pitchFamily="34" charset="0"/>
              <a:buChar char="•"/>
            </a:pPr>
            <a:r>
              <a:rPr lang="en-CA" sz="1100" b="1" smtClean="0">
                <a:solidFill>
                  <a:schemeClr val="tx1"/>
                </a:solidFill>
              </a:rPr>
              <a:t>Psychothérapie</a:t>
            </a:r>
          </a:p>
          <a:p>
            <a:pPr marL="176213" indent="-176213">
              <a:lnSpc>
                <a:spcPts val="1400"/>
              </a:lnSpc>
              <a:buFont typeface="Arial" pitchFamily="34" charset="0"/>
              <a:buChar char="•"/>
            </a:pPr>
            <a:r>
              <a:rPr lang="en-CA" sz="1100" b="1" smtClean="0">
                <a:solidFill>
                  <a:schemeClr val="tx1"/>
                </a:solidFill>
              </a:rPr>
              <a:t>Évaluation de l’état de santé</a:t>
            </a:r>
          </a:p>
          <a:p>
            <a:pPr marL="176213" indent="-176213">
              <a:lnSpc>
                <a:spcPts val="1400"/>
              </a:lnSpc>
              <a:buFont typeface="Arial" pitchFamily="34" charset="0"/>
              <a:buChar char="•"/>
            </a:pPr>
            <a:r>
              <a:rPr lang="en-CA" sz="1100" b="1" smtClean="0">
                <a:solidFill>
                  <a:schemeClr val="tx1"/>
                </a:solidFill>
              </a:rPr>
              <a:t>Évaluation des troubles mentaux</a:t>
            </a:r>
            <a:endParaRPr lang="fr-CA" sz="1100" b="1" smtClean="0">
              <a:solidFill>
                <a:schemeClr val="tx1"/>
              </a:solidFill>
            </a:endParaRPr>
          </a:p>
        </p:txBody>
      </p:sp>
      <p:sp>
        <p:nvSpPr>
          <p:cNvPr id="11" name="Arrondir un rectangle avec un coin diagonal 10"/>
          <p:cNvSpPr/>
          <p:nvPr>
            <p:custDataLst>
              <p:tags r:id="rId8"/>
            </p:custDataLst>
          </p:nvPr>
        </p:nvSpPr>
        <p:spPr>
          <a:xfrm>
            <a:off x="395536" y="1419622"/>
            <a:ext cx="1008112" cy="36004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mtClean="0">
                <a:effectLst>
                  <a:glow rad="63500">
                    <a:schemeClr val="accent4">
                      <a:satMod val="175000"/>
                      <a:alpha val="40000"/>
                    </a:schemeClr>
                  </a:glow>
                </a:effectLst>
              </a:rPr>
              <a:t>1976</a:t>
            </a:r>
            <a:endParaRPr lang="fr-CA">
              <a:effectLst>
                <a:glow rad="63500">
                  <a:schemeClr val="accent4">
                    <a:satMod val="175000"/>
                    <a:alpha val="40000"/>
                  </a:schemeClr>
                </a:glow>
              </a:effectLst>
            </a:endParaRPr>
          </a:p>
        </p:txBody>
      </p:sp>
      <p:sp>
        <p:nvSpPr>
          <p:cNvPr id="12" name="Arrondir un rectangle avec un coin diagonal 11"/>
          <p:cNvSpPr/>
          <p:nvPr>
            <p:custDataLst>
              <p:tags r:id="rId9"/>
            </p:custDataLst>
          </p:nvPr>
        </p:nvSpPr>
        <p:spPr>
          <a:xfrm>
            <a:off x="1871700" y="1563638"/>
            <a:ext cx="936104" cy="36004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mtClean="0">
                <a:effectLst>
                  <a:glow rad="63500">
                    <a:schemeClr val="accent4">
                      <a:satMod val="175000"/>
                      <a:alpha val="40000"/>
                    </a:schemeClr>
                  </a:glow>
                </a:effectLst>
              </a:rPr>
              <a:t>1996</a:t>
            </a:r>
            <a:endParaRPr lang="fr-CA">
              <a:effectLst>
                <a:glow rad="63500">
                  <a:schemeClr val="accent4">
                    <a:satMod val="175000"/>
                    <a:alpha val="40000"/>
                  </a:schemeClr>
                </a:glow>
              </a:effectLst>
            </a:endParaRPr>
          </a:p>
        </p:txBody>
      </p:sp>
      <p:sp>
        <p:nvSpPr>
          <p:cNvPr id="13" name="Arrondir un rectangle avec un coin diagonal 12"/>
          <p:cNvSpPr/>
          <p:nvPr>
            <p:custDataLst>
              <p:tags r:id="rId10"/>
            </p:custDataLst>
          </p:nvPr>
        </p:nvSpPr>
        <p:spPr>
          <a:xfrm>
            <a:off x="3275856" y="1779662"/>
            <a:ext cx="1008112" cy="36004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mtClean="0">
                <a:effectLst>
                  <a:glow rad="63500">
                    <a:schemeClr val="accent4">
                      <a:satMod val="175000"/>
                      <a:alpha val="40000"/>
                    </a:schemeClr>
                  </a:glow>
                </a:effectLst>
              </a:rPr>
              <a:t>2003</a:t>
            </a:r>
            <a:endParaRPr lang="fr-CA">
              <a:effectLst>
                <a:glow rad="63500">
                  <a:schemeClr val="accent4">
                    <a:satMod val="175000"/>
                    <a:alpha val="40000"/>
                  </a:schemeClr>
                </a:glow>
              </a:effectLst>
            </a:endParaRPr>
          </a:p>
        </p:txBody>
      </p:sp>
      <p:sp>
        <p:nvSpPr>
          <p:cNvPr id="14" name="Arrondir un rectangle avec un coin diagonal 13"/>
          <p:cNvSpPr/>
          <p:nvPr>
            <p:custDataLst>
              <p:tags r:id="rId11"/>
            </p:custDataLst>
          </p:nvPr>
        </p:nvSpPr>
        <p:spPr>
          <a:xfrm>
            <a:off x="4860032" y="1203598"/>
            <a:ext cx="1008112" cy="36004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mtClean="0">
                <a:effectLst>
                  <a:glow rad="63500">
                    <a:schemeClr val="accent4">
                      <a:satMod val="175000"/>
                      <a:alpha val="40000"/>
                    </a:schemeClr>
                  </a:glow>
                </a:effectLst>
              </a:rPr>
              <a:t>2005</a:t>
            </a:r>
            <a:endParaRPr lang="fr-CA">
              <a:effectLst>
                <a:glow rad="63500">
                  <a:schemeClr val="accent4">
                    <a:satMod val="175000"/>
                    <a:alpha val="40000"/>
                  </a:schemeClr>
                </a:glow>
              </a:effectLst>
            </a:endParaRPr>
          </a:p>
        </p:txBody>
      </p:sp>
      <p:sp>
        <p:nvSpPr>
          <p:cNvPr id="15" name="Arrondir un rectangle avec un coin diagonal 14"/>
          <p:cNvSpPr/>
          <p:nvPr>
            <p:custDataLst>
              <p:tags r:id="rId12"/>
            </p:custDataLst>
          </p:nvPr>
        </p:nvSpPr>
        <p:spPr>
          <a:xfrm>
            <a:off x="6228184" y="1707654"/>
            <a:ext cx="1008112" cy="36004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mtClean="0">
                <a:effectLst>
                  <a:glow rad="63500">
                    <a:schemeClr val="accent4">
                      <a:satMod val="175000"/>
                      <a:alpha val="40000"/>
                    </a:schemeClr>
                  </a:glow>
                </a:effectLst>
              </a:rPr>
              <a:t>2008</a:t>
            </a:r>
            <a:endParaRPr lang="fr-CA">
              <a:effectLst>
                <a:glow rad="63500">
                  <a:schemeClr val="accent4">
                    <a:satMod val="175000"/>
                    <a:alpha val="40000"/>
                  </a:schemeClr>
                </a:glow>
              </a:effectLst>
            </a:endParaRPr>
          </a:p>
        </p:txBody>
      </p:sp>
      <p:sp>
        <p:nvSpPr>
          <p:cNvPr id="16" name="Arrondir un rectangle avec un coin diagonal 15"/>
          <p:cNvSpPr/>
          <p:nvPr>
            <p:custDataLst>
              <p:tags r:id="rId13"/>
            </p:custDataLst>
          </p:nvPr>
        </p:nvSpPr>
        <p:spPr>
          <a:xfrm>
            <a:off x="7812360" y="771550"/>
            <a:ext cx="1152128" cy="432048"/>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sz="2800" smtClean="0">
                <a:effectLst>
                  <a:glow rad="63500">
                    <a:schemeClr val="accent4">
                      <a:satMod val="175000"/>
                      <a:alpha val="40000"/>
                    </a:schemeClr>
                  </a:glow>
                </a:effectLst>
              </a:rPr>
              <a:t>2015</a:t>
            </a:r>
            <a:endParaRPr lang="fr-CA" sz="2800">
              <a:effectLst>
                <a:glow rad="63500">
                  <a:schemeClr val="accent4">
                    <a:satMod val="175000"/>
                    <a:alpha val="40000"/>
                  </a:schemeClr>
                </a:glow>
              </a:effectLst>
            </a:endParaRPr>
          </a:p>
        </p:txBody>
      </p:sp>
      <p:sp>
        <p:nvSpPr>
          <p:cNvPr id="17" name="Flèche courbée vers le haut 16"/>
          <p:cNvSpPr/>
          <p:nvPr>
            <p:custDataLst>
              <p:tags r:id="rId14"/>
            </p:custDataLst>
          </p:nvPr>
        </p:nvSpPr>
        <p:spPr>
          <a:xfrm rot="414030">
            <a:off x="274238" y="4135531"/>
            <a:ext cx="2088232" cy="504056"/>
          </a:xfrm>
          <a:prstGeom prst="curvedUp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ln>
                <a:solidFill>
                  <a:srgbClr val="CC3399"/>
                </a:solidFill>
              </a:ln>
              <a:solidFill>
                <a:srgbClr val="CC0099"/>
              </a:solidFill>
            </a:endParaRPr>
          </a:p>
        </p:txBody>
      </p:sp>
      <p:sp>
        <p:nvSpPr>
          <p:cNvPr id="18" name="Flèche courbée vers le haut 17"/>
          <p:cNvSpPr/>
          <p:nvPr>
            <p:custDataLst>
              <p:tags r:id="rId15"/>
            </p:custDataLst>
          </p:nvPr>
        </p:nvSpPr>
        <p:spPr>
          <a:xfrm rot="20810794">
            <a:off x="3736604" y="4015956"/>
            <a:ext cx="1984957" cy="527024"/>
          </a:xfrm>
          <a:prstGeom prst="curvedUp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ln>
                <a:solidFill>
                  <a:srgbClr val="CC3399"/>
                </a:solidFill>
              </a:ln>
              <a:solidFill>
                <a:srgbClr val="CC0099"/>
              </a:solidFill>
            </a:endParaRPr>
          </a:p>
        </p:txBody>
      </p:sp>
      <p:sp>
        <p:nvSpPr>
          <p:cNvPr id="19" name="Flèche courbée vers le haut 18"/>
          <p:cNvSpPr/>
          <p:nvPr>
            <p:custDataLst>
              <p:tags r:id="rId16"/>
            </p:custDataLst>
          </p:nvPr>
        </p:nvSpPr>
        <p:spPr>
          <a:xfrm flipV="1">
            <a:off x="1763688" y="1059582"/>
            <a:ext cx="2088232" cy="432048"/>
          </a:xfrm>
          <a:prstGeom prst="curvedUp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ln>
                <a:solidFill>
                  <a:srgbClr val="CC3399"/>
                </a:solidFill>
              </a:ln>
              <a:solidFill>
                <a:srgbClr val="CC0099"/>
              </a:solidFill>
            </a:endParaRPr>
          </a:p>
        </p:txBody>
      </p:sp>
      <p:sp>
        <p:nvSpPr>
          <p:cNvPr id="20" name="Flèche courbée vers le haut 19"/>
          <p:cNvSpPr/>
          <p:nvPr>
            <p:custDataLst>
              <p:tags r:id="rId17"/>
            </p:custDataLst>
          </p:nvPr>
        </p:nvSpPr>
        <p:spPr>
          <a:xfrm rot="230899" flipV="1">
            <a:off x="4730414" y="845890"/>
            <a:ext cx="2232248" cy="504056"/>
          </a:xfrm>
          <a:prstGeom prst="curvedUp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ln>
                <a:solidFill>
                  <a:srgbClr val="CC3399"/>
                </a:solidFill>
              </a:ln>
              <a:solidFill>
                <a:srgbClr val="CC0099"/>
              </a:solidFill>
            </a:endParaRPr>
          </a:p>
        </p:txBody>
      </p:sp>
      <p:sp>
        <p:nvSpPr>
          <p:cNvPr id="21" name="Flèche courbée vers le haut 20"/>
          <p:cNvSpPr/>
          <p:nvPr>
            <p:custDataLst>
              <p:tags r:id="rId18"/>
            </p:custDataLst>
          </p:nvPr>
        </p:nvSpPr>
        <p:spPr>
          <a:xfrm rot="1129722">
            <a:off x="6062605" y="4231818"/>
            <a:ext cx="1454582" cy="553780"/>
          </a:xfrm>
          <a:prstGeom prst="curvedUp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ln>
                <a:solidFill>
                  <a:srgbClr val="CC3399"/>
                </a:solidFill>
              </a:ln>
              <a:solidFill>
                <a:srgbClr val="CC0099"/>
              </a:solidFill>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27116" y="345679"/>
            <a:ext cx="7721348" cy="857250"/>
          </a:xfrm>
        </p:spPr>
        <p:txBody>
          <a:bodyPr/>
          <a:lstStyle/>
          <a:p>
            <a:r>
              <a:rPr lang="fr-CA" sz="2800" smtClean="0">
                <a:latin typeface="Arial" pitchFamily="34" charset="0"/>
                <a:cs typeface="Arial" pitchFamily="34" charset="0"/>
              </a:rPr>
              <a:t>Contexte à la base du processus de révision </a:t>
            </a:r>
            <a:endParaRPr lang="fr-FR" sz="2800" dirty="0">
              <a:latin typeface="Arial" pitchFamily="34" charset="0"/>
              <a:cs typeface="Arial" pitchFamily="34" charset="0"/>
            </a:endParaRPr>
          </a:p>
        </p:txBody>
      </p:sp>
      <p:sp>
        <p:nvSpPr>
          <p:cNvPr id="7" name="Espace réservé du contenu 6"/>
          <p:cNvSpPr>
            <a:spLocks noGrp="1"/>
          </p:cNvSpPr>
          <p:nvPr>
            <p:ph idx="1"/>
            <p:custDataLst>
              <p:tags r:id="rId2"/>
            </p:custDataLst>
          </p:nvPr>
        </p:nvSpPr>
        <p:spPr>
          <a:xfrm>
            <a:off x="971600" y="987574"/>
            <a:ext cx="7704856" cy="3725541"/>
          </a:xfrm>
        </p:spPr>
        <p:txBody>
          <a:bodyPr/>
          <a:lstStyle/>
          <a:p>
            <a:pPr marL="511175" indent="-511175" algn="just">
              <a:lnSpc>
                <a:spcPct val="100000"/>
              </a:lnSpc>
            </a:pPr>
            <a:r>
              <a:rPr lang="fr-CA" sz="2400" smtClean="0"/>
              <a:t>Lois 90 (2002) et 21 (2009) : ont redéfini l’exercice de la profession et réservé de nouvelles activités professionnelles aux infirmières</a:t>
            </a:r>
          </a:p>
          <a:p>
            <a:pPr marL="511175" indent="-511175" algn="just">
              <a:lnSpc>
                <a:spcPct val="100000"/>
              </a:lnSpc>
              <a:spcBef>
                <a:spcPts val="600"/>
              </a:spcBef>
            </a:pPr>
            <a:r>
              <a:rPr lang="fr-CA" sz="2400" smtClean="0"/>
              <a:t>Permis de psychothérapeute et encadrement de la psychothérapie</a:t>
            </a:r>
          </a:p>
          <a:p>
            <a:pPr marL="511175" indent="-511175" algn="just">
              <a:lnSpc>
                <a:spcPct val="100000"/>
              </a:lnSpc>
              <a:spcBef>
                <a:spcPts val="600"/>
              </a:spcBef>
            </a:pPr>
            <a:r>
              <a:rPr lang="fr-CA" sz="2400" smtClean="0"/>
              <a:t>Nouveaux rôles : IPS, ICS, infirmière habilitée à évaluer des troubles mentaux, habilitée à prescrire</a:t>
            </a:r>
          </a:p>
          <a:p>
            <a:pPr marL="511175" indent="-511175" algn="just">
              <a:lnSpc>
                <a:spcPct val="100000"/>
              </a:lnSpc>
              <a:spcBef>
                <a:spcPts val="600"/>
              </a:spcBef>
            </a:pPr>
            <a:r>
              <a:rPr lang="fr-CA" sz="2400" smtClean="0"/>
              <a:t>Interprétation par les instances disciplinaires de plusieurs dispositions du code et analyse de la jurisprudence</a:t>
            </a:r>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2800" smtClean="0"/>
              <a:t>Des changements importants</a:t>
            </a:r>
            <a:endParaRPr lang="fr-CA" sz="2800" dirty="0"/>
          </a:p>
        </p:txBody>
      </p:sp>
      <p:sp>
        <p:nvSpPr>
          <p:cNvPr id="3" name="Bulle rectangulaire 2"/>
          <p:cNvSpPr/>
          <p:nvPr>
            <p:custDataLst>
              <p:tags r:id="rId2"/>
            </p:custDataLst>
          </p:nvPr>
        </p:nvSpPr>
        <p:spPr>
          <a:xfrm rot="20679866">
            <a:off x="749017" y="3087000"/>
            <a:ext cx="1337943" cy="1219617"/>
          </a:xfrm>
          <a:prstGeom prst="wedgeRectCallout">
            <a:avLst>
              <a:gd name="adj1" fmla="val 88128"/>
              <a:gd name="adj2" fmla="val -4260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b="1" smtClean="0">
                <a:solidFill>
                  <a:schemeClr val="tx1"/>
                </a:solidFill>
              </a:rPr>
              <a:t>5</a:t>
            </a:r>
          </a:p>
          <a:p>
            <a:pPr algn="ctr"/>
            <a:r>
              <a:rPr lang="fr-FR" sz="2000" b="1" smtClean="0">
                <a:solidFill>
                  <a:schemeClr val="tx1"/>
                </a:solidFill>
              </a:rPr>
              <a:t>dans leur </a:t>
            </a:r>
            <a:br>
              <a:rPr lang="fr-FR" sz="2000" b="1" smtClean="0">
                <a:solidFill>
                  <a:schemeClr val="tx1"/>
                </a:solidFill>
              </a:rPr>
            </a:br>
            <a:r>
              <a:rPr lang="fr-FR" sz="2000" b="1" smtClean="0">
                <a:solidFill>
                  <a:schemeClr val="tx1"/>
                </a:solidFill>
              </a:rPr>
              <a:t>forme</a:t>
            </a:r>
            <a:endParaRPr lang="fr-FR" sz="2000">
              <a:solidFill>
                <a:schemeClr val="tx1"/>
              </a:solidFill>
            </a:endParaRPr>
          </a:p>
        </p:txBody>
      </p:sp>
      <p:sp>
        <p:nvSpPr>
          <p:cNvPr id="6" name="Bulle ronde 5"/>
          <p:cNvSpPr/>
          <p:nvPr>
            <p:custDataLst>
              <p:tags r:id="rId3"/>
            </p:custDataLst>
          </p:nvPr>
        </p:nvSpPr>
        <p:spPr>
          <a:xfrm>
            <a:off x="1403647" y="1275606"/>
            <a:ext cx="3240361" cy="1519977"/>
          </a:xfrm>
          <a:prstGeom prst="wedgeEllipseCallout">
            <a:avLst>
              <a:gd name="adj1" fmla="val 52956"/>
              <a:gd name="adj2" fmla="val 59555"/>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smtClean="0"/>
              <a:t>27 articles du code actuel</a:t>
            </a:r>
          </a:p>
          <a:p>
            <a:pPr algn="ctr"/>
            <a:r>
              <a:rPr lang="fr-FR" sz="2000" b="1" smtClean="0"/>
              <a:t>modifiés/bonifiés</a:t>
            </a:r>
            <a:endParaRPr lang="fr-FR" sz="2000" b="1"/>
          </a:p>
        </p:txBody>
      </p:sp>
      <p:sp>
        <p:nvSpPr>
          <p:cNvPr id="7" name="Bulle rectangulaire à coins arrondis 6"/>
          <p:cNvSpPr/>
          <p:nvPr>
            <p:custDataLst>
              <p:tags r:id="rId4"/>
            </p:custDataLst>
          </p:nvPr>
        </p:nvSpPr>
        <p:spPr>
          <a:xfrm>
            <a:off x="5220072" y="3147814"/>
            <a:ext cx="1368152" cy="1152128"/>
          </a:xfrm>
          <a:prstGeom prst="wedgeRoundRectCallout">
            <a:avLst>
              <a:gd name="adj1" fmla="val -93744"/>
              <a:gd name="adj2" fmla="val 4209"/>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smtClean="0">
                <a:solidFill>
                  <a:schemeClr val="tx1"/>
                </a:solidFill>
              </a:rPr>
              <a:t>14</a:t>
            </a:r>
          </a:p>
          <a:p>
            <a:pPr algn="ctr"/>
            <a:r>
              <a:rPr lang="fr-FR" sz="2000" b="1" smtClean="0">
                <a:solidFill>
                  <a:schemeClr val="tx1"/>
                </a:solidFill>
              </a:rPr>
              <a:t>nouveaux</a:t>
            </a:r>
          </a:p>
          <a:p>
            <a:pPr algn="ctr"/>
            <a:r>
              <a:rPr lang="fr-FR" sz="2000" b="1" smtClean="0">
                <a:solidFill>
                  <a:schemeClr val="tx1"/>
                </a:solidFill>
              </a:rPr>
              <a:t>articles</a:t>
            </a:r>
            <a:endParaRPr lang="fr-FR" sz="2000" b="1">
              <a:solidFill>
                <a:schemeClr val="tx1"/>
              </a:solidFill>
            </a:endParaRPr>
          </a:p>
        </p:txBody>
      </p:sp>
      <p:sp>
        <p:nvSpPr>
          <p:cNvPr id="12" name="Bulle rectangulaire 2"/>
          <p:cNvSpPr/>
          <p:nvPr>
            <p:custDataLst>
              <p:tags r:id="rId5"/>
            </p:custDataLst>
          </p:nvPr>
        </p:nvSpPr>
        <p:spPr>
          <a:xfrm rot="313189">
            <a:off x="3040133" y="3275495"/>
            <a:ext cx="1278945" cy="1208237"/>
          </a:xfrm>
          <a:prstGeom prst="wedgeRectCallout">
            <a:avLst>
              <a:gd name="adj1" fmla="val -39108"/>
              <a:gd name="adj2" fmla="val -8180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b="1" smtClean="0">
                <a:solidFill>
                  <a:schemeClr val="tx1"/>
                </a:solidFill>
              </a:rPr>
              <a:t>22</a:t>
            </a:r>
          </a:p>
          <a:p>
            <a:pPr algn="ctr"/>
            <a:r>
              <a:rPr lang="fr-FR" sz="2000" b="1" smtClean="0">
                <a:solidFill>
                  <a:schemeClr val="tx1"/>
                </a:solidFill>
              </a:rPr>
              <a:t>dans leur </a:t>
            </a:r>
            <a:br>
              <a:rPr lang="fr-FR" sz="2000" b="1" smtClean="0">
                <a:solidFill>
                  <a:schemeClr val="tx1"/>
                </a:solidFill>
              </a:rPr>
            </a:br>
            <a:r>
              <a:rPr lang="fr-FR" sz="2000" b="1" smtClean="0">
                <a:solidFill>
                  <a:schemeClr val="tx1"/>
                </a:solidFill>
              </a:rPr>
              <a:t>contenu</a:t>
            </a:r>
            <a:endParaRPr lang="fr-FR" sz="2000">
              <a:solidFill>
                <a:schemeClr val="tx1"/>
              </a:solidFill>
            </a:endParaRPr>
          </a:p>
        </p:txBody>
      </p:sp>
      <p:sp>
        <p:nvSpPr>
          <p:cNvPr id="9" name="Bulle ronde 8"/>
          <p:cNvSpPr/>
          <p:nvPr>
            <p:custDataLst>
              <p:tags r:id="rId6"/>
            </p:custDataLst>
          </p:nvPr>
        </p:nvSpPr>
        <p:spPr>
          <a:xfrm>
            <a:off x="5220072" y="843558"/>
            <a:ext cx="3312368" cy="1512168"/>
          </a:xfrm>
          <a:prstGeom prst="wedgeEllipseCallout">
            <a:avLst>
              <a:gd name="adj1" fmla="val -53351"/>
              <a:gd name="adj2" fmla="val 86751"/>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ZoneTexte 9"/>
          <p:cNvSpPr txBox="1"/>
          <p:nvPr>
            <p:custDataLst>
              <p:tags r:id="rId7"/>
            </p:custDataLst>
          </p:nvPr>
        </p:nvSpPr>
        <p:spPr>
          <a:xfrm>
            <a:off x="5796136" y="987574"/>
            <a:ext cx="2232248" cy="1138773"/>
          </a:xfrm>
          <a:prstGeom prst="rect">
            <a:avLst/>
          </a:prstGeom>
          <a:noFill/>
        </p:spPr>
        <p:txBody>
          <a:bodyPr wrap="square" rtlCol="0">
            <a:spAutoFit/>
          </a:bodyPr>
          <a:lstStyle/>
          <a:p>
            <a:pPr algn="ctr"/>
            <a:r>
              <a:rPr lang="fr-CA" sz="4000" b="1" smtClean="0"/>
              <a:t>41</a:t>
            </a:r>
            <a:r>
              <a:rPr lang="fr-CA" sz="2800" b="1" smtClean="0"/>
              <a:t> modifications</a:t>
            </a:r>
            <a:endParaRPr lang="fr-CA" sz="2800" b="1"/>
          </a:p>
        </p:txBody>
      </p:sp>
    </p:spTree>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7"/>
</p:tagLst>
</file>

<file path=ppt/tags/tag27.xml><?xml version="1.0" encoding="utf-8"?>
<p:tagLst xmlns:a="http://schemas.openxmlformats.org/drawingml/2006/main" xmlns:r="http://schemas.openxmlformats.org/officeDocument/2006/relationships" xmlns:p="http://schemas.openxmlformats.org/presentationml/2006/main">
  <p:tag name="NUM" val="18"/>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PT-OIIQ 201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PPT-OIIQ 2014.thmx</Template>
  <TotalTime>5957</TotalTime>
  <Words>769</Words>
  <Application>Microsoft Office PowerPoint</Application>
  <PresentationFormat>Affichage à l'écran (16:9)</PresentationFormat>
  <Paragraphs>219</Paragraphs>
  <Slides>28</Slides>
  <Notes>27</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PPT-OIIQ 2014</vt:lpstr>
      <vt:lpstr>Diapositive 1</vt:lpstr>
      <vt:lpstr>Objectifs</vt:lpstr>
      <vt:lpstr>Plan de la présentation</vt:lpstr>
      <vt:lpstr>Préoccupations déontologiques</vt:lpstr>
      <vt:lpstr>Code de déontologie</vt:lpstr>
      <vt:lpstr>Code de déontologie – notions de base</vt:lpstr>
      <vt:lpstr>Diapositive 7</vt:lpstr>
      <vt:lpstr>Contexte à la base du processus de révision </vt:lpstr>
      <vt:lpstr>Des changements importants</vt:lpstr>
      <vt:lpstr>Valeurs de la profession infirmière  Assises du code de déontologie</vt:lpstr>
      <vt:lpstr>Diapositive 11</vt:lpstr>
      <vt:lpstr>Diapositive 12</vt:lpstr>
      <vt:lpstr> </vt:lpstr>
      <vt:lpstr>Diapositive 14</vt:lpstr>
      <vt:lpstr>Diapositive 15</vt:lpstr>
      <vt:lpstr> </vt:lpstr>
      <vt:lpstr> </vt:lpstr>
      <vt:lpstr>Diapositive 18</vt:lpstr>
      <vt:lpstr> </vt:lpstr>
      <vt:lpstr>Diapositive 20</vt:lpstr>
      <vt:lpstr>Diapositive 21</vt:lpstr>
      <vt:lpstr>Diapositive 22</vt:lpstr>
      <vt:lpstr>Diapositive 23</vt:lpstr>
      <vt:lpstr> </vt:lpstr>
      <vt:lpstr> </vt:lpstr>
      <vt:lpstr>Diapositive 26</vt:lpstr>
      <vt:lpstr>Diapositive 27</vt:lpstr>
      <vt:lpstr>Activités de soutien et diffusion auprès des membres</vt:lpstr>
    </vt:vector>
  </TitlesOfParts>
  <Company>OIIQ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gmenard</dc:creator>
  <cp:lastModifiedBy>Ginette Lemay</cp:lastModifiedBy>
  <cp:revision>719</cp:revision>
  <cp:lastPrinted>2014-02-13T17:00:59Z</cp:lastPrinted>
  <dcterms:created xsi:type="dcterms:W3CDTF">2014-01-17T15:27:17Z</dcterms:created>
  <dcterms:modified xsi:type="dcterms:W3CDTF">2015-10-21T16:18:20Z</dcterms:modified>
</cp:coreProperties>
</file>