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notesSlides/notesSlide2.xml" ContentType="application/vnd.openxmlformats-officedocument.presentationml.notesSlide+xml"/>
  <Override PartName="/ppt/notesSlides/notesSlide78.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notesSlides/notesSlide67.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45.xml" ContentType="application/vnd.openxmlformats-officedocument.presentationml.notesSlide+xml"/>
  <Override PartName="/ppt/notesSlides/notesSlide56.xml" ContentType="application/vnd.openxmlformats-officedocument.presentationml.notesSlide+xml"/>
  <Override PartName="/ppt/notesSlides/notesSlide74.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notesSlides/notesSlide63.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notesSlides/notesSlide70.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3.xml" ContentType="application/vnd.openxmlformats-officedocument.presentationml.notesSlide+xml"/>
  <Override PartName="/ppt/notesSlides/notesSlide68.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notesSlides/notesSlide39.xml" ContentType="application/vnd.openxmlformats-officedocument.presentationml.notesSlide+xml"/>
  <Override PartName="/ppt/notesSlides/notesSlide57.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46.xml" ContentType="application/vnd.openxmlformats-officedocument.presentationml.notesSlide+xml"/>
  <Override PartName="/ppt/notesSlides/notesSlide64.xml" ContentType="application/vnd.openxmlformats-officedocument.presentationml.notesSlide+xml"/>
  <Override PartName="/ppt/notesSlides/notesSlide75.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notesSlides/notesSlide24.xml" ContentType="application/vnd.openxmlformats-officedocument.presentationml.notesSlide+xml"/>
  <Override PartName="/ppt/notesSlides/notesSlide35.xml" ContentType="application/vnd.openxmlformats-officedocument.presentationml.notesSlide+xml"/>
  <Override PartName="/ppt/notesSlides/notesSlide53.xml" ContentType="application/vnd.openxmlformats-officedocument.presentationml.notesSlide+xml"/>
  <Override PartName="/ppt/notesSlides/notesSlide71.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42.xml" ContentType="application/vnd.openxmlformats-officedocument.presentationml.notesSlide+xml"/>
  <Override PartName="/ppt/notesSlides/notesSlide60.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notesSlides/notesSlide69.xml" ContentType="application/vnd.openxmlformats-officedocument.presentationml.notesSlide+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notesSlides/notesSlide76.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notesSlides/notesSlide18.xml" ContentType="application/vnd.openxmlformats-officedocument.presentationml.notesSlide+xml"/>
  <Override PartName="/ppt/notesSlides/notesSlide36.xml" ContentType="application/vnd.openxmlformats-officedocument.presentationml.notesSlide+xml"/>
  <Override PartName="/ppt/notesSlides/notesSlide65.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notesSlides/notesSlide72.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61.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notesSlides/notesSlide1.xml" ContentType="application/vnd.openxmlformats-officedocument.presentationml.notesSlide+xml"/>
  <Override PartName="/ppt/notesSlides/notesSlide59.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notesSlides/notesSlide48.xml" ContentType="application/vnd.openxmlformats-officedocument.presentationml.notesSlide+xml"/>
  <Override PartName="/ppt/notesSlides/notesSlide66.xml" ContentType="application/vnd.openxmlformats-officedocument.presentationml.notesSlide+xml"/>
  <Override PartName="/ppt/notesSlides/notesSlide77.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Default Extension="jpeg" ContentType="image/jpeg"/>
  <Override PartName="/ppt/notesSlides/notesSlide37.xml" ContentType="application/vnd.openxmlformats-officedocument.presentationml.notesSlide+xml"/>
  <Override PartName="/ppt/notesSlides/notesSlide55.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44.xml" ContentType="application/vnd.openxmlformats-officedocument.presentationml.notesSlide+xml"/>
  <Override PartName="/ppt/notesSlides/notesSlide62.xml" ContentType="application/vnd.openxmlformats-officedocument.presentationml.notesSlide+xml"/>
  <Override PartName="/ppt/notesSlides/notesSlide73.xml" ContentType="application/vnd.openxmlformats-officedocument.presentationml.notesSlide+xml"/>
  <Override PartName="/ppt/slides/slide20.xml" ContentType="application/vnd.openxmlformats-officedocument.presentationml.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51.xml" ContentType="application/vnd.openxmlformats-officedocument.presentationml.notesSlide+xml"/>
  <Override PartName="/ppt/notesSlides/notesSlide11.xml" ContentType="application/vnd.openxmlformats-officedocument.presentationml.notesSlide+xml"/>
  <Override PartName="/ppt/notesSlides/notesSlide40.xml" ContentType="application/vnd.openxmlformats-officedocument.presentationml.notesSlide+xml"/>
  <Override PartName="/ppt/notesSlides/notesSlide6.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80" r:id="rId1"/>
  </p:sldMasterIdLst>
  <p:notesMasterIdLst>
    <p:notesMasterId r:id="rId80"/>
  </p:notesMasterIdLst>
  <p:handoutMasterIdLst>
    <p:handoutMasterId r:id="rId81"/>
  </p:handoutMasterIdLst>
  <p:sldIdLst>
    <p:sldId id="256" r:id="rId2"/>
    <p:sldId id="265" r:id="rId3"/>
    <p:sldId id="263" r:id="rId4"/>
    <p:sldId id="266" r:id="rId5"/>
    <p:sldId id="441" r:id="rId6"/>
    <p:sldId id="443" r:id="rId7"/>
    <p:sldId id="442" r:id="rId8"/>
    <p:sldId id="305" r:id="rId9"/>
    <p:sldId id="304" r:id="rId10"/>
    <p:sldId id="270" r:id="rId11"/>
    <p:sldId id="269" r:id="rId12"/>
    <p:sldId id="408" r:id="rId13"/>
    <p:sldId id="399" r:id="rId14"/>
    <p:sldId id="392" r:id="rId15"/>
    <p:sldId id="394" r:id="rId16"/>
    <p:sldId id="409" r:id="rId17"/>
    <p:sldId id="395" r:id="rId18"/>
    <p:sldId id="306" r:id="rId19"/>
    <p:sldId id="411" r:id="rId20"/>
    <p:sldId id="417" r:id="rId21"/>
    <p:sldId id="410" r:id="rId22"/>
    <p:sldId id="423" r:id="rId23"/>
    <p:sldId id="310" r:id="rId24"/>
    <p:sldId id="363" r:id="rId25"/>
    <p:sldId id="437" r:id="rId26"/>
    <p:sldId id="366" r:id="rId27"/>
    <p:sldId id="368" r:id="rId28"/>
    <p:sldId id="298" r:id="rId29"/>
    <p:sldId id="412" r:id="rId30"/>
    <p:sldId id="404" r:id="rId31"/>
    <p:sldId id="405" r:id="rId32"/>
    <p:sldId id="277" r:id="rId33"/>
    <p:sldId id="438" r:id="rId34"/>
    <p:sldId id="282" r:id="rId35"/>
    <p:sldId id="450" r:id="rId36"/>
    <p:sldId id="288" r:id="rId37"/>
    <p:sldId id="415" r:id="rId38"/>
    <p:sldId id="297" r:id="rId39"/>
    <p:sldId id="413" r:id="rId40"/>
    <p:sldId id="299" r:id="rId41"/>
    <p:sldId id="316" r:id="rId42"/>
    <p:sldId id="416" r:id="rId43"/>
    <p:sldId id="419" r:id="rId44"/>
    <p:sldId id="374" r:id="rId45"/>
    <p:sldId id="359" r:id="rId46"/>
    <p:sldId id="361" r:id="rId47"/>
    <p:sldId id="421" r:id="rId48"/>
    <p:sldId id="422" r:id="rId49"/>
    <p:sldId id="420" r:id="rId50"/>
    <p:sldId id="320" r:id="rId51"/>
    <p:sldId id="318" r:id="rId52"/>
    <p:sldId id="446" r:id="rId53"/>
    <p:sldId id="382" r:id="rId54"/>
    <p:sldId id="379" r:id="rId55"/>
    <p:sldId id="388" r:id="rId56"/>
    <p:sldId id="328" r:id="rId57"/>
    <p:sldId id="329" r:id="rId58"/>
    <p:sldId id="425" r:id="rId59"/>
    <p:sldId id="424" r:id="rId60"/>
    <p:sldId id="430" r:id="rId61"/>
    <p:sldId id="440" r:id="rId62"/>
    <p:sldId id="431" r:id="rId63"/>
    <p:sldId id="372" r:id="rId64"/>
    <p:sldId id="377" r:id="rId65"/>
    <p:sldId id="378" r:id="rId66"/>
    <p:sldId id="447" r:id="rId67"/>
    <p:sldId id="434" r:id="rId68"/>
    <p:sldId id="439" r:id="rId69"/>
    <p:sldId id="334" r:id="rId70"/>
    <p:sldId id="341" r:id="rId71"/>
    <p:sldId id="342" r:id="rId72"/>
    <p:sldId id="343" r:id="rId73"/>
    <p:sldId id="436" r:id="rId74"/>
    <p:sldId id="398" r:id="rId75"/>
    <p:sldId id="347" r:id="rId76"/>
    <p:sldId id="348" r:id="rId77"/>
    <p:sldId id="448" r:id="rId78"/>
    <p:sldId id="370" r:id="rId79"/>
  </p:sldIdLst>
  <p:sldSz cx="9144000" cy="6858000" type="screen4x3"/>
  <p:notesSz cx="6858000" cy="9947275"/>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19100" autoAdjust="0"/>
    <p:restoredTop sz="74686" autoAdjust="0"/>
  </p:normalViewPr>
  <p:slideViewPr>
    <p:cSldViewPr>
      <p:cViewPr varScale="1">
        <p:scale>
          <a:sx n="51" d="100"/>
          <a:sy n="51" d="100"/>
        </p:scale>
        <p:origin x="-1830" y="-96"/>
      </p:cViewPr>
      <p:guideLst>
        <p:guide orient="horz" pos="2160"/>
        <p:guide pos="288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presProps" Target="presProps.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notesMaster" Target="notesMasters/notesMaster1.xml"/><Relationship Id="rId85"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97364"/>
          </a:xfrm>
          <a:prstGeom prst="rect">
            <a:avLst/>
          </a:prstGeom>
        </p:spPr>
        <p:txBody>
          <a:bodyPr vert="horz" lIns="93177" tIns="46589" rIns="93177" bIns="46589" rtlCol="0"/>
          <a:lstStyle>
            <a:lvl1pPr algn="l">
              <a:defRPr sz="1200"/>
            </a:lvl1pPr>
          </a:lstStyle>
          <a:p>
            <a:endParaRPr lang="fr-CA"/>
          </a:p>
        </p:txBody>
      </p:sp>
      <p:sp>
        <p:nvSpPr>
          <p:cNvPr id="3" name="Espace réservé de la date 2"/>
          <p:cNvSpPr>
            <a:spLocks noGrp="1"/>
          </p:cNvSpPr>
          <p:nvPr>
            <p:ph type="dt" sz="quarter" idx="1"/>
          </p:nvPr>
        </p:nvSpPr>
        <p:spPr>
          <a:xfrm>
            <a:off x="3884613" y="0"/>
            <a:ext cx="2971800" cy="497364"/>
          </a:xfrm>
          <a:prstGeom prst="rect">
            <a:avLst/>
          </a:prstGeom>
        </p:spPr>
        <p:txBody>
          <a:bodyPr vert="horz" lIns="93177" tIns="46589" rIns="93177" bIns="46589" rtlCol="0"/>
          <a:lstStyle>
            <a:lvl1pPr algn="r">
              <a:defRPr sz="1200"/>
            </a:lvl1pPr>
          </a:lstStyle>
          <a:p>
            <a:fld id="{8FACB292-A624-4EE9-8645-1790254108D8}" type="datetimeFigureOut">
              <a:rPr lang="fr-CA" smtClean="0"/>
              <a:pPr/>
              <a:t>2015-10-21</a:t>
            </a:fld>
            <a:endParaRPr lang="fr-CA"/>
          </a:p>
        </p:txBody>
      </p:sp>
      <p:sp>
        <p:nvSpPr>
          <p:cNvPr id="4" name="Espace réservé du pied de page 3"/>
          <p:cNvSpPr>
            <a:spLocks noGrp="1"/>
          </p:cNvSpPr>
          <p:nvPr>
            <p:ph type="ftr" sz="quarter" idx="2"/>
          </p:nvPr>
        </p:nvSpPr>
        <p:spPr>
          <a:xfrm>
            <a:off x="0" y="9448185"/>
            <a:ext cx="2971800" cy="497364"/>
          </a:xfrm>
          <a:prstGeom prst="rect">
            <a:avLst/>
          </a:prstGeom>
        </p:spPr>
        <p:txBody>
          <a:bodyPr vert="horz" lIns="93177" tIns="46589" rIns="93177" bIns="46589" rtlCol="0" anchor="b"/>
          <a:lstStyle>
            <a:lvl1pPr algn="l">
              <a:defRPr sz="1200"/>
            </a:lvl1pPr>
          </a:lstStyle>
          <a:p>
            <a:endParaRPr lang="fr-CA"/>
          </a:p>
        </p:txBody>
      </p:sp>
      <p:sp>
        <p:nvSpPr>
          <p:cNvPr id="5" name="Espace réservé du numéro de diapositive 4"/>
          <p:cNvSpPr>
            <a:spLocks noGrp="1"/>
          </p:cNvSpPr>
          <p:nvPr>
            <p:ph type="sldNum" sz="quarter" idx="3"/>
          </p:nvPr>
        </p:nvSpPr>
        <p:spPr>
          <a:xfrm>
            <a:off x="3884613" y="9448185"/>
            <a:ext cx="2971800" cy="497364"/>
          </a:xfrm>
          <a:prstGeom prst="rect">
            <a:avLst/>
          </a:prstGeom>
        </p:spPr>
        <p:txBody>
          <a:bodyPr vert="horz" lIns="93177" tIns="46589" rIns="93177" bIns="46589" rtlCol="0" anchor="b"/>
          <a:lstStyle>
            <a:lvl1pPr algn="r">
              <a:defRPr sz="1200"/>
            </a:lvl1pPr>
          </a:lstStyle>
          <a:p>
            <a:fld id="{3E484437-0E37-4D3C-B4E7-B9280BBF6625}" type="slidenum">
              <a:rPr lang="fr-CA" smtClean="0"/>
              <a:pPr/>
              <a:t>‹N°›</a:t>
            </a:fld>
            <a:endParaRPr lang="fr-CA"/>
          </a:p>
        </p:txBody>
      </p:sp>
    </p:spTree>
    <p:extLst>
      <p:ext uri="{BB962C8B-B14F-4D97-AF65-F5344CB8AC3E}">
        <p14:creationId xmlns:p14="http://schemas.microsoft.com/office/powerpoint/2010/main" xmlns="" val="353356637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97364"/>
          </a:xfrm>
          <a:prstGeom prst="rect">
            <a:avLst/>
          </a:prstGeom>
        </p:spPr>
        <p:txBody>
          <a:bodyPr vert="horz" lIns="93177" tIns="46589" rIns="93177" bIns="46589" rtlCol="0"/>
          <a:lstStyle>
            <a:lvl1pPr algn="l">
              <a:defRPr sz="1200"/>
            </a:lvl1pPr>
          </a:lstStyle>
          <a:p>
            <a:endParaRPr lang="fr-CA"/>
          </a:p>
        </p:txBody>
      </p:sp>
      <p:sp>
        <p:nvSpPr>
          <p:cNvPr id="3" name="Espace réservé de la date 2"/>
          <p:cNvSpPr>
            <a:spLocks noGrp="1"/>
          </p:cNvSpPr>
          <p:nvPr>
            <p:ph type="dt" idx="1"/>
          </p:nvPr>
        </p:nvSpPr>
        <p:spPr>
          <a:xfrm>
            <a:off x="3884613" y="0"/>
            <a:ext cx="2971800" cy="497364"/>
          </a:xfrm>
          <a:prstGeom prst="rect">
            <a:avLst/>
          </a:prstGeom>
        </p:spPr>
        <p:txBody>
          <a:bodyPr vert="horz" lIns="93177" tIns="46589" rIns="93177" bIns="46589" rtlCol="0"/>
          <a:lstStyle>
            <a:lvl1pPr algn="r">
              <a:defRPr sz="1200"/>
            </a:lvl1pPr>
          </a:lstStyle>
          <a:p>
            <a:fld id="{A403CC15-5B0C-4269-AAFB-1FCE93BE3615}" type="datetimeFigureOut">
              <a:rPr lang="fr-CA" smtClean="0"/>
              <a:pPr/>
              <a:t>2015-10-21</a:t>
            </a:fld>
            <a:endParaRPr lang="fr-CA"/>
          </a:p>
        </p:txBody>
      </p:sp>
      <p:sp>
        <p:nvSpPr>
          <p:cNvPr id="4" name="Espace réservé de l'image des diapositives 3"/>
          <p:cNvSpPr>
            <a:spLocks noGrp="1" noRot="1" noChangeAspect="1"/>
          </p:cNvSpPr>
          <p:nvPr>
            <p:ph type="sldImg" idx="2"/>
          </p:nvPr>
        </p:nvSpPr>
        <p:spPr>
          <a:xfrm>
            <a:off x="942975" y="746125"/>
            <a:ext cx="4972050" cy="3729038"/>
          </a:xfrm>
          <a:prstGeom prst="rect">
            <a:avLst/>
          </a:prstGeom>
          <a:noFill/>
          <a:ln w="12700">
            <a:solidFill>
              <a:prstClr val="black"/>
            </a:solidFill>
          </a:ln>
        </p:spPr>
        <p:txBody>
          <a:bodyPr vert="horz" lIns="93177" tIns="46589" rIns="93177" bIns="46589" rtlCol="0" anchor="ctr"/>
          <a:lstStyle/>
          <a:p>
            <a:endParaRPr lang="fr-CA"/>
          </a:p>
        </p:txBody>
      </p:sp>
      <p:sp>
        <p:nvSpPr>
          <p:cNvPr id="5" name="Espace réservé des commentaires 4"/>
          <p:cNvSpPr>
            <a:spLocks noGrp="1"/>
          </p:cNvSpPr>
          <p:nvPr>
            <p:ph type="body" sz="quarter" idx="3"/>
          </p:nvPr>
        </p:nvSpPr>
        <p:spPr>
          <a:xfrm>
            <a:off x="685800" y="4724956"/>
            <a:ext cx="5486400" cy="4476274"/>
          </a:xfrm>
          <a:prstGeom prst="rect">
            <a:avLst/>
          </a:prstGeom>
        </p:spPr>
        <p:txBody>
          <a:bodyPr vert="horz" lIns="93177" tIns="46589" rIns="93177" bIns="46589" rtlCol="0"/>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6" name="Espace réservé du pied de page 5"/>
          <p:cNvSpPr>
            <a:spLocks noGrp="1"/>
          </p:cNvSpPr>
          <p:nvPr>
            <p:ph type="ftr" sz="quarter" idx="4"/>
          </p:nvPr>
        </p:nvSpPr>
        <p:spPr>
          <a:xfrm>
            <a:off x="0" y="9448185"/>
            <a:ext cx="2971800" cy="497364"/>
          </a:xfrm>
          <a:prstGeom prst="rect">
            <a:avLst/>
          </a:prstGeom>
        </p:spPr>
        <p:txBody>
          <a:bodyPr vert="horz" lIns="93177" tIns="46589" rIns="93177" bIns="46589" rtlCol="0" anchor="b"/>
          <a:lstStyle>
            <a:lvl1pPr algn="l">
              <a:defRPr sz="1200"/>
            </a:lvl1pPr>
          </a:lstStyle>
          <a:p>
            <a:endParaRPr lang="fr-CA"/>
          </a:p>
        </p:txBody>
      </p:sp>
      <p:sp>
        <p:nvSpPr>
          <p:cNvPr id="7" name="Espace réservé du numéro de diapositive 6"/>
          <p:cNvSpPr>
            <a:spLocks noGrp="1"/>
          </p:cNvSpPr>
          <p:nvPr>
            <p:ph type="sldNum" sz="quarter" idx="5"/>
          </p:nvPr>
        </p:nvSpPr>
        <p:spPr>
          <a:xfrm>
            <a:off x="3884613" y="9448185"/>
            <a:ext cx="2971800" cy="497364"/>
          </a:xfrm>
          <a:prstGeom prst="rect">
            <a:avLst/>
          </a:prstGeom>
        </p:spPr>
        <p:txBody>
          <a:bodyPr vert="horz" lIns="93177" tIns="46589" rIns="93177" bIns="46589" rtlCol="0" anchor="b"/>
          <a:lstStyle>
            <a:lvl1pPr algn="r">
              <a:defRPr sz="1200"/>
            </a:lvl1pPr>
          </a:lstStyle>
          <a:p>
            <a:fld id="{964A6011-72B3-46CD-BAF9-F35EAD8C0BD4}" type="slidenum">
              <a:rPr lang="fr-CA" smtClean="0"/>
              <a:pPr/>
              <a:t>‹N°›</a:t>
            </a:fld>
            <a:endParaRPr lang="fr-CA"/>
          </a:p>
        </p:txBody>
      </p:sp>
    </p:spTree>
    <p:extLst>
      <p:ext uri="{BB962C8B-B14F-4D97-AF65-F5344CB8AC3E}">
        <p14:creationId xmlns:p14="http://schemas.microsoft.com/office/powerpoint/2010/main" xmlns="" val="40940992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A"/>
          </a:p>
        </p:txBody>
      </p:sp>
      <p:sp>
        <p:nvSpPr>
          <p:cNvPr id="4" name="Espace réservé du numéro de diapositive 3"/>
          <p:cNvSpPr>
            <a:spLocks noGrp="1"/>
          </p:cNvSpPr>
          <p:nvPr>
            <p:ph type="sldNum" sz="quarter" idx="10"/>
          </p:nvPr>
        </p:nvSpPr>
        <p:spPr/>
        <p:txBody>
          <a:bodyPr/>
          <a:lstStyle/>
          <a:p>
            <a:fld id="{964A6011-72B3-46CD-BAF9-F35EAD8C0BD4}" type="slidenum">
              <a:rPr lang="fr-CA" smtClean="0"/>
              <a:pPr/>
              <a:t>1</a:t>
            </a:fld>
            <a:endParaRPr lang="fr-CA"/>
          </a:p>
        </p:txBody>
      </p:sp>
    </p:spTree>
    <p:extLst>
      <p:ext uri="{BB962C8B-B14F-4D97-AF65-F5344CB8AC3E}">
        <p14:creationId xmlns:p14="http://schemas.microsoft.com/office/powerpoint/2010/main" xmlns="" val="29952175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228600" indent="-228600">
              <a:buFont typeface="+mj-lt"/>
              <a:buAutoNum type="arabicPeriod"/>
            </a:pPr>
            <a:r>
              <a:rPr lang="fr-CA" altLang="fr-FR" dirty="0" smtClean="0">
                <a:ea typeface="ＭＳ Ｐゴシック" pitchFamily="34" charset="-128"/>
              </a:rPr>
              <a:t>FR</a:t>
            </a:r>
            <a:r>
              <a:rPr lang="fr-CA" altLang="fr-FR" baseline="0" dirty="0" smtClean="0">
                <a:ea typeface="ＭＳ Ｐゴシック" pitchFamily="34" charset="-128"/>
              </a:rPr>
              <a:t> par la collecte de données</a:t>
            </a:r>
          </a:p>
          <a:p>
            <a:pPr marL="228600" indent="-228600">
              <a:buFont typeface="+mj-lt"/>
              <a:buAutoNum type="arabicPeriod"/>
            </a:pPr>
            <a:r>
              <a:rPr lang="fr-CA" altLang="fr-FR" baseline="0" dirty="0" smtClean="0">
                <a:ea typeface="ＭＳ Ｐゴシック" pitchFamily="34" charset="-128"/>
              </a:rPr>
              <a:t>Évaluation physique</a:t>
            </a:r>
          </a:p>
          <a:p>
            <a:pPr marL="228600" indent="-228600">
              <a:buFont typeface="+mj-lt"/>
              <a:buAutoNum type="arabicPeriod"/>
            </a:pPr>
            <a:r>
              <a:rPr lang="fr-CA" altLang="fr-FR" baseline="0" dirty="0" smtClean="0">
                <a:ea typeface="ＭＳ Ｐゴシック" pitchFamily="34" charset="-128"/>
              </a:rPr>
              <a:t>Identifier le risque</a:t>
            </a:r>
          </a:p>
          <a:p>
            <a:pPr marL="228600" indent="-228600">
              <a:buFont typeface="+mj-lt"/>
              <a:buAutoNum type="arabicPeriod"/>
            </a:pPr>
            <a:r>
              <a:rPr lang="fr-CA" altLang="fr-FR" baseline="0" dirty="0" smtClean="0">
                <a:ea typeface="ＭＳ Ｐゴシック" pitchFamily="34" charset="-128"/>
              </a:rPr>
              <a:t>Modifier la cause, référé si nécessaire</a:t>
            </a:r>
          </a:p>
          <a:p>
            <a:pPr marL="228600" indent="-228600">
              <a:buFont typeface="+mj-lt"/>
              <a:buAutoNum type="arabicPeriod"/>
            </a:pPr>
            <a:r>
              <a:rPr lang="fr-CA" altLang="fr-FR" baseline="0" dirty="0" smtClean="0">
                <a:ea typeface="ＭＳ Ｐゴシック" pitchFamily="34" charset="-128"/>
              </a:rPr>
              <a:t>Enseignement</a:t>
            </a:r>
          </a:p>
          <a:p>
            <a:pPr marL="228600" indent="-228600">
              <a:buFont typeface="+mj-lt"/>
              <a:buAutoNum type="arabicPeriod"/>
            </a:pPr>
            <a:r>
              <a:rPr lang="fr-CA" altLang="fr-FR" baseline="0" dirty="0" smtClean="0">
                <a:ea typeface="ＭＳ Ｐゴシック" pitchFamily="34" charset="-128"/>
              </a:rPr>
              <a:t>Mise en décharge</a:t>
            </a:r>
          </a:p>
          <a:p>
            <a:pPr marL="228600" indent="-228600">
              <a:buFont typeface="+mj-lt"/>
              <a:buAutoNum type="arabicPeriod"/>
            </a:pPr>
            <a:r>
              <a:rPr lang="fr-CA" altLang="fr-FR" baseline="0" dirty="0" smtClean="0">
                <a:ea typeface="ＭＳ Ｐゴシック" pitchFamily="34" charset="-128"/>
              </a:rPr>
              <a:t>Documenter l’ulcère</a:t>
            </a:r>
          </a:p>
          <a:p>
            <a:pPr marL="228600" indent="-228600">
              <a:buFont typeface="+mj-lt"/>
              <a:buAutoNum type="arabicPeriod"/>
            </a:pPr>
            <a:r>
              <a:rPr lang="fr-CA" altLang="fr-FR" baseline="0" dirty="0" smtClean="0">
                <a:ea typeface="ＭＳ Ｐゴシック" pitchFamily="34" charset="-128"/>
              </a:rPr>
              <a:t>DIEB (débridement, infection, équilibre hydrique, bords)</a:t>
            </a:r>
          </a:p>
          <a:p>
            <a:pPr marL="228600" indent="-228600">
              <a:buFont typeface="+mj-lt"/>
              <a:buAutoNum type="arabicPeriod"/>
            </a:pPr>
            <a:r>
              <a:rPr lang="fr-CA" altLang="fr-FR" baseline="0" dirty="0" smtClean="0">
                <a:ea typeface="ＭＳ Ｐゴシック" pitchFamily="34" charset="-128"/>
              </a:rPr>
              <a:t> réévaluer</a:t>
            </a:r>
          </a:p>
          <a:p>
            <a:pPr marL="228600" indent="-228600">
              <a:buFont typeface="+mj-lt"/>
              <a:buAutoNum type="arabicPeriod"/>
            </a:pPr>
            <a:r>
              <a:rPr lang="fr-CA" altLang="fr-FR" baseline="0" dirty="0" smtClean="0">
                <a:ea typeface="ＭＳ Ｐゴシック" pitchFamily="34" charset="-128"/>
              </a:rPr>
              <a:t>Thérapies adjuvantes</a:t>
            </a:r>
          </a:p>
          <a:p>
            <a:pPr marL="228600" indent="-228600">
              <a:buFont typeface="+mj-lt"/>
              <a:buAutoNum type="arabicPeriod"/>
            </a:pPr>
            <a:r>
              <a:rPr lang="fr-CA" altLang="fr-FR" baseline="0" dirty="0" smtClean="0">
                <a:ea typeface="ＭＳ Ｐゴシック" pitchFamily="34" charset="-128"/>
              </a:rPr>
              <a:t>Équipe multi</a:t>
            </a:r>
          </a:p>
          <a:p>
            <a:pPr marL="228600" indent="-228600">
              <a:buFont typeface="+mj-lt"/>
              <a:buAutoNum type="arabicPeriod"/>
            </a:pPr>
            <a:r>
              <a:rPr lang="fr-CA" altLang="fr-FR" baseline="0" dirty="0" smtClean="0">
                <a:ea typeface="ＭＳ Ｐゴシック" pitchFamily="34" charset="-128"/>
              </a:rPr>
              <a:t>Données probantes</a:t>
            </a:r>
          </a:p>
          <a:p>
            <a:endParaRPr lang="fr-CA" dirty="0"/>
          </a:p>
        </p:txBody>
      </p:sp>
      <p:sp>
        <p:nvSpPr>
          <p:cNvPr id="4" name="Espace réservé du numéro de diapositive 3"/>
          <p:cNvSpPr>
            <a:spLocks noGrp="1"/>
          </p:cNvSpPr>
          <p:nvPr>
            <p:ph type="sldNum" sz="quarter" idx="10"/>
          </p:nvPr>
        </p:nvSpPr>
        <p:spPr/>
        <p:txBody>
          <a:bodyPr/>
          <a:lstStyle/>
          <a:p>
            <a:fld id="{964A6011-72B3-46CD-BAF9-F35EAD8C0BD4}" type="slidenum">
              <a:rPr lang="fr-CA" smtClean="0"/>
              <a:pPr/>
              <a:t>10</a:t>
            </a:fld>
            <a:endParaRPr lang="fr-CA"/>
          </a:p>
        </p:txBody>
      </p:sp>
    </p:spTree>
    <p:extLst>
      <p:ext uri="{BB962C8B-B14F-4D97-AF65-F5344CB8AC3E}">
        <p14:creationId xmlns:p14="http://schemas.microsoft.com/office/powerpoint/2010/main" xmlns="" val="20772319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CA" dirty="0" smtClean="0"/>
              <a:t>L’ulcère du pied diabétique est</a:t>
            </a:r>
            <a:r>
              <a:rPr lang="fr-CA" baseline="0" dirty="0" smtClean="0"/>
              <a:t> une pathologie MULTIFACTORIELLE</a:t>
            </a:r>
            <a:endParaRPr lang="fr-CA" dirty="0"/>
          </a:p>
        </p:txBody>
      </p:sp>
      <p:sp>
        <p:nvSpPr>
          <p:cNvPr id="4" name="Espace réservé du numéro de diapositive 3"/>
          <p:cNvSpPr>
            <a:spLocks noGrp="1"/>
          </p:cNvSpPr>
          <p:nvPr>
            <p:ph type="sldNum" sz="quarter" idx="10"/>
          </p:nvPr>
        </p:nvSpPr>
        <p:spPr/>
        <p:txBody>
          <a:bodyPr/>
          <a:lstStyle/>
          <a:p>
            <a:fld id="{964A6011-72B3-46CD-BAF9-F35EAD8C0BD4}" type="slidenum">
              <a:rPr lang="fr-CA" smtClean="0"/>
              <a:pPr/>
              <a:t>11</a:t>
            </a:fld>
            <a:endParaRPr lang="fr-CA"/>
          </a:p>
        </p:txBody>
      </p:sp>
    </p:spTree>
    <p:extLst>
      <p:ext uri="{BB962C8B-B14F-4D97-AF65-F5344CB8AC3E}">
        <p14:creationId xmlns:p14="http://schemas.microsoft.com/office/powerpoint/2010/main" xmlns="" val="19816167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A"/>
          </a:p>
        </p:txBody>
      </p:sp>
      <p:sp>
        <p:nvSpPr>
          <p:cNvPr id="4" name="Espace réservé du numéro de diapositive 3"/>
          <p:cNvSpPr>
            <a:spLocks noGrp="1"/>
          </p:cNvSpPr>
          <p:nvPr>
            <p:ph type="sldNum" sz="quarter" idx="10"/>
          </p:nvPr>
        </p:nvSpPr>
        <p:spPr/>
        <p:txBody>
          <a:bodyPr/>
          <a:lstStyle/>
          <a:p>
            <a:fld id="{964A6011-72B3-46CD-BAF9-F35EAD8C0BD4}" type="slidenum">
              <a:rPr lang="fr-CA" smtClean="0"/>
              <a:pPr/>
              <a:t>12</a:t>
            </a:fld>
            <a:endParaRPr lang="fr-CA"/>
          </a:p>
        </p:txBody>
      </p:sp>
    </p:spTree>
    <p:extLst>
      <p:ext uri="{BB962C8B-B14F-4D97-AF65-F5344CB8AC3E}">
        <p14:creationId xmlns:p14="http://schemas.microsoft.com/office/powerpoint/2010/main" xmlns="" val="26187180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pPr marL="0" marR="0" lvl="2" indent="0" algn="l" defTabSz="914400" rtl="0" eaLnBrk="1" fontAlgn="auto" latinLnBrk="0" hangingPunct="1">
              <a:lnSpc>
                <a:spcPct val="100000"/>
              </a:lnSpc>
              <a:spcBef>
                <a:spcPts val="0"/>
              </a:spcBef>
              <a:spcAft>
                <a:spcPts val="0"/>
              </a:spcAft>
              <a:buClrTx/>
              <a:buSzTx/>
              <a:buFontTx/>
              <a:buNone/>
              <a:tabLst/>
              <a:defRPr/>
            </a:pPr>
            <a:r>
              <a:rPr lang="en-CA" altLang="fr-FR" sz="2800" dirty="0" err="1" smtClean="0"/>
              <a:t>L’artériopathie</a:t>
            </a:r>
            <a:r>
              <a:rPr lang="en-CA" altLang="fr-FR" sz="2800" dirty="0" smtClean="0"/>
              <a:t> et la </a:t>
            </a:r>
            <a:r>
              <a:rPr lang="en-CA" altLang="fr-FR" sz="2800" dirty="0" err="1" smtClean="0"/>
              <a:t>neuropathie</a:t>
            </a:r>
            <a:r>
              <a:rPr lang="en-CA" altLang="fr-FR" sz="2800" dirty="0" smtClean="0"/>
              <a:t> </a:t>
            </a:r>
            <a:r>
              <a:rPr lang="en-CA" altLang="fr-FR" sz="2800" dirty="0" err="1" smtClean="0"/>
              <a:t>n,explique</a:t>
            </a:r>
            <a:r>
              <a:rPr lang="en-CA" altLang="fr-FR" sz="2800" dirty="0" smtClean="0"/>
              <a:t> pas à </a:t>
            </a:r>
            <a:r>
              <a:rPr lang="en-CA" altLang="fr-FR" sz="2800" dirty="0" err="1" smtClean="0"/>
              <a:t>elles</a:t>
            </a:r>
            <a:r>
              <a:rPr lang="en-CA" altLang="fr-FR" sz="2800" baseline="0" dirty="0" smtClean="0"/>
              <a:t> </a:t>
            </a:r>
            <a:r>
              <a:rPr lang="en-CA" altLang="fr-FR" sz="2800" baseline="0" dirty="0" err="1" smtClean="0"/>
              <a:t>seules</a:t>
            </a:r>
            <a:r>
              <a:rPr lang="en-CA" altLang="fr-FR" sz="2800" baseline="0" dirty="0" smtClean="0"/>
              <a:t> la formation </a:t>
            </a:r>
            <a:r>
              <a:rPr lang="en-CA" altLang="fr-FR" sz="2800" baseline="0" dirty="0" err="1" smtClean="0"/>
              <a:t>d’ulcère</a:t>
            </a:r>
            <a:r>
              <a:rPr lang="en-CA" altLang="fr-FR" sz="2800" baseline="0" dirty="0" smtClean="0"/>
              <a:t>.</a:t>
            </a:r>
          </a:p>
          <a:p>
            <a:pPr marL="0" marR="0" lvl="2" indent="0" algn="l" defTabSz="914400" rtl="0" eaLnBrk="1" fontAlgn="auto" latinLnBrk="0" hangingPunct="1">
              <a:lnSpc>
                <a:spcPct val="100000"/>
              </a:lnSpc>
              <a:spcBef>
                <a:spcPts val="0"/>
              </a:spcBef>
              <a:spcAft>
                <a:spcPts val="0"/>
              </a:spcAft>
              <a:buClrTx/>
              <a:buSzTx/>
              <a:buFontTx/>
              <a:buNone/>
              <a:tabLst/>
              <a:defRPr/>
            </a:pPr>
            <a:r>
              <a:rPr lang="en-CA" altLang="fr-FR" sz="2800" baseline="0" dirty="0" err="1" smtClean="0"/>
              <a:t>Souvent</a:t>
            </a:r>
            <a:r>
              <a:rPr lang="en-CA" altLang="fr-FR" sz="2800" baseline="0" dirty="0" smtClean="0"/>
              <a:t> </a:t>
            </a:r>
            <a:r>
              <a:rPr lang="en-CA" altLang="fr-FR" sz="2800" baseline="0" dirty="0" err="1" smtClean="0"/>
              <a:t>relié</a:t>
            </a:r>
            <a:r>
              <a:rPr lang="en-CA" altLang="fr-FR" sz="2800" baseline="0" dirty="0" smtClean="0"/>
              <a:t> à </a:t>
            </a:r>
            <a:r>
              <a:rPr lang="en-CA" altLang="fr-FR" sz="2800" baseline="0" dirty="0" err="1" smtClean="0"/>
              <a:t>une</a:t>
            </a:r>
            <a:r>
              <a:rPr lang="en-CA" altLang="fr-FR" sz="2800" baseline="0" dirty="0" smtClean="0"/>
              <a:t> </a:t>
            </a:r>
            <a:r>
              <a:rPr lang="en-CA" altLang="fr-FR" sz="2800" baseline="0" dirty="0" err="1" smtClean="0"/>
              <a:t>plaie</a:t>
            </a:r>
            <a:r>
              <a:rPr lang="en-CA" altLang="fr-FR" sz="2800" baseline="0" dirty="0" smtClean="0"/>
              <a:t> </a:t>
            </a:r>
            <a:r>
              <a:rPr lang="en-CA" altLang="fr-FR" sz="2800" baseline="0" dirty="0" err="1" smtClean="0"/>
              <a:t>traumatique</a:t>
            </a:r>
            <a:r>
              <a:rPr lang="en-CA" altLang="fr-FR" sz="2800" baseline="0" dirty="0" smtClean="0"/>
              <a:t>: </a:t>
            </a:r>
            <a:r>
              <a:rPr lang="en-CA" altLang="fr-FR" sz="2800" baseline="0" dirty="0" err="1" smtClean="0"/>
              <a:t>intrinsèques</a:t>
            </a:r>
            <a:r>
              <a:rPr lang="en-CA" altLang="fr-FR" sz="2800" baseline="0" dirty="0" smtClean="0"/>
              <a:t>, </a:t>
            </a:r>
            <a:r>
              <a:rPr lang="en-CA" altLang="fr-FR" sz="2800" baseline="0" dirty="0" err="1" smtClean="0"/>
              <a:t>extrinsèques</a:t>
            </a:r>
            <a:r>
              <a:rPr lang="en-CA" altLang="fr-FR" sz="2800" baseline="0" dirty="0" smtClean="0"/>
              <a:t> et </a:t>
            </a:r>
            <a:r>
              <a:rPr lang="en-CA" altLang="fr-FR" sz="2800" baseline="0" dirty="0" err="1" smtClean="0"/>
              <a:t>comportementaux</a:t>
            </a:r>
            <a:r>
              <a:rPr lang="en-CA" altLang="fr-FR" sz="2800" baseline="0" dirty="0" smtClean="0"/>
              <a:t> </a:t>
            </a:r>
          </a:p>
          <a:p>
            <a:endParaRPr lang="fr-CA" sz="900" dirty="0" smtClean="0"/>
          </a:p>
          <a:p>
            <a:endParaRPr lang="fr-CA" sz="900" dirty="0" smtClean="0"/>
          </a:p>
          <a:p>
            <a:r>
              <a:rPr lang="fr-CA" sz="900" dirty="0" smtClean="0"/>
              <a:t>HbA1c (hémoglobine</a:t>
            </a:r>
            <a:r>
              <a:rPr lang="fr-CA" sz="900" baseline="0" dirty="0" smtClean="0"/>
              <a:t> </a:t>
            </a:r>
            <a:r>
              <a:rPr lang="fr-CA" sz="900" baseline="0" dirty="0" err="1" smtClean="0"/>
              <a:t>glycolysée</a:t>
            </a:r>
            <a:r>
              <a:rPr lang="fr-CA" sz="900" baseline="0" dirty="0" smtClean="0"/>
              <a:t>); bon indicateur de glycémie au cours des 3 derniers mois</a:t>
            </a:r>
          </a:p>
          <a:p>
            <a:r>
              <a:rPr lang="fr-CA" sz="900" baseline="0" dirty="0" smtClean="0"/>
              <a:t>Diabétiques doivent visés &lt; 7% afin de réduire les risques de complications micro et macro vasculaires</a:t>
            </a:r>
            <a:endParaRPr lang="fr-CA" sz="900" dirty="0"/>
          </a:p>
        </p:txBody>
      </p:sp>
      <p:sp>
        <p:nvSpPr>
          <p:cNvPr id="4" name="Espace réservé du numéro de diapositive 3"/>
          <p:cNvSpPr>
            <a:spLocks noGrp="1"/>
          </p:cNvSpPr>
          <p:nvPr>
            <p:ph type="sldNum" sz="quarter" idx="10"/>
          </p:nvPr>
        </p:nvSpPr>
        <p:spPr/>
        <p:txBody>
          <a:bodyPr/>
          <a:lstStyle/>
          <a:p>
            <a:fld id="{964A6011-72B3-46CD-BAF9-F35EAD8C0BD4}" type="slidenum">
              <a:rPr lang="fr-CA" smtClean="0"/>
              <a:pPr/>
              <a:t>13</a:t>
            </a:fld>
            <a:endParaRPr lang="fr-CA"/>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A"/>
          </a:p>
        </p:txBody>
      </p:sp>
      <p:sp>
        <p:nvSpPr>
          <p:cNvPr id="4" name="Espace réservé du numéro de diapositive 3"/>
          <p:cNvSpPr>
            <a:spLocks noGrp="1"/>
          </p:cNvSpPr>
          <p:nvPr>
            <p:ph type="sldNum" sz="quarter" idx="10"/>
          </p:nvPr>
        </p:nvSpPr>
        <p:spPr/>
        <p:txBody>
          <a:bodyPr/>
          <a:lstStyle/>
          <a:p>
            <a:fld id="{964A6011-72B3-46CD-BAF9-F35EAD8C0BD4}" type="slidenum">
              <a:rPr lang="fr-CA" smtClean="0"/>
              <a:pPr/>
              <a:t>14</a:t>
            </a:fld>
            <a:endParaRPr lang="fr-CA"/>
          </a:p>
        </p:txBody>
      </p:sp>
    </p:spTree>
    <p:extLst>
      <p:ext uri="{BB962C8B-B14F-4D97-AF65-F5344CB8AC3E}">
        <p14:creationId xmlns:p14="http://schemas.microsoft.com/office/powerpoint/2010/main" xmlns="" val="33120237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CA" dirty="0" smtClean="0"/>
              <a:t>Macro ne</a:t>
            </a:r>
            <a:r>
              <a:rPr lang="fr-CA" baseline="0" dirty="0" smtClean="0"/>
              <a:t> diffère pas de la MVADP mais le diabète lui donne  quelques caractéristiques particulières: souvent asymptomatique r/a la neuropathie sensorielle. Calcification des artères.</a:t>
            </a:r>
          </a:p>
          <a:p>
            <a:endParaRPr lang="fr-CA" baseline="0" dirty="0" smtClean="0"/>
          </a:p>
          <a:p>
            <a:r>
              <a:rPr lang="fr-CA" baseline="0" dirty="0" smtClean="0"/>
              <a:t>Micro : épaississement de la membrane des capillaires.</a:t>
            </a:r>
          </a:p>
          <a:p>
            <a:endParaRPr lang="fr-CA" baseline="0" dirty="0" smtClean="0"/>
          </a:p>
          <a:p>
            <a:r>
              <a:rPr lang="fr-CA" baseline="0" dirty="0" smtClean="0"/>
              <a:t>En cas de blessure …l’apport vasculaire n’est pas suffisant. </a:t>
            </a:r>
            <a:endParaRPr lang="fr-CA" dirty="0" smtClean="0"/>
          </a:p>
          <a:p>
            <a:endParaRPr lang="fr-CA" dirty="0" smtClean="0"/>
          </a:p>
          <a:p>
            <a:endParaRPr lang="fr-CA" dirty="0" smtClean="0"/>
          </a:p>
          <a:p>
            <a:r>
              <a:rPr lang="fr-CA" dirty="0" smtClean="0"/>
              <a:t>Plaque et perte d’élasticité</a:t>
            </a:r>
          </a:p>
          <a:p>
            <a:pPr marL="0" marR="0" indent="0" algn="l" defTabSz="914400" rtl="0" eaLnBrk="1" fontAlgn="auto" latinLnBrk="0" hangingPunct="1">
              <a:lnSpc>
                <a:spcPct val="100000"/>
              </a:lnSpc>
              <a:spcBef>
                <a:spcPts val="0"/>
              </a:spcBef>
              <a:spcAft>
                <a:spcPts val="0"/>
              </a:spcAft>
              <a:buClrTx/>
              <a:buSzTx/>
              <a:buFontTx/>
              <a:buNone/>
              <a:tabLst/>
              <a:defRPr/>
            </a:pPr>
            <a:r>
              <a:rPr lang="fr-CA" dirty="0" smtClean="0"/>
              <a:t>Permet de déterminer</a:t>
            </a:r>
            <a:r>
              <a:rPr lang="fr-CA" baseline="0" dirty="0" smtClean="0"/>
              <a:t> la capacité de cicatrisation </a:t>
            </a:r>
            <a:endParaRPr lang="fr-CA"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fr-CA"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fr-CA" dirty="0" err="1" smtClean="0"/>
              <a:t>Microangiopathie</a:t>
            </a:r>
            <a:r>
              <a:rPr lang="fr-CA" dirty="0" smtClean="0"/>
              <a:t> associé au diabète</a:t>
            </a:r>
          </a:p>
          <a:p>
            <a:pPr marL="0" marR="0" indent="0" algn="l" defTabSz="914400" rtl="0" eaLnBrk="1" fontAlgn="auto" latinLnBrk="0" hangingPunct="1">
              <a:lnSpc>
                <a:spcPct val="100000"/>
              </a:lnSpc>
              <a:spcBef>
                <a:spcPts val="0"/>
              </a:spcBef>
              <a:spcAft>
                <a:spcPts val="0"/>
              </a:spcAft>
              <a:buClrTx/>
              <a:buSzTx/>
              <a:buFontTx/>
              <a:buNone/>
              <a:tabLst/>
              <a:defRPr/>
            </a:pPr>
            <a:r>
              <a:rPr lang="fr-CA" dirty="0" smtClean="0"/>
              <a:t>65 % des patients avec MVAS ont soit une MCAS ou lésions carotidiennes</a:t>
            </a:r>
          </a:p>
          <a:p>
            <a:pPr marL="0" marR="0" indent="0" algn="l" defTabSz="914400" rtl="0" eaLnBrk="1" fontAlgn="auto" latinLnBrk="0" hangingPunct="1">
              <a:lnSpc>
                <a:spcPct val="100000"/>
              </a:lnSpc>
              <a:spcBef>
                <a:spcPts val="0"/>
              </a:spcBef>
              <a:spcAft>
                <a:spcPts val="0"/>
              </a:spcAft>
              <a:buClrTx/>
              <a:buSzTx/>
              <a:buFontTx/>
              <a:buNone/>
              <a:tabLst/>
              <a:defRPr/>
            </a:pPr>
            <a:endParaRPr lang="fr-CA" dirty="0" smtClean="0"/>
          </a:p>
          <a:p>
            <a:pPr rtl="0" eaLnBrk="1" fontAlgn="t" latinLnBrk="0" hangingPunct="1"/>
            <a:r>
              <a:rPr lang="fr-CA" sz="1200" b="1" i="0" u="none" strike="noStrike" kern="1200" dirty="0" smtClean="0">
                <a:solidFill>
                  <a:schemeClr val="tx1"/>
                </a:solidFill>
                <a:latin typeface="+mn-lt"/>
                <a:ea typeface="+mn-ea"/>
                <a:cs typeface="+mn-cs"/>
              </a:rPr>
              <a:t>Micro-angiopathie : </a:t>
            </a:r>
            <a:r>
              <a:rPr lang="fr-CA" sz="1200" b="0" i="0" u="none" strike="noStrike" kern="1200" dirty="0" smtClean="0">
                <a:solidFill>
                  <a:schemeClr val="tx1"/>
                </a:solidFill>
                <a:latin typeface="+mn-lt"/>
                <a:ea typeface="+mn-ea"/>
                <a:cs typeface="+mn-cs"/>
              </a:rPr>
              <a:t>rétinopathie,</a:t>
            </a:r>
            <a:r>
              <a:rPr lang="fr-CA" sz="1200" b="0" i="0" u="none" strike="noStrike" kern="1200" baseline="0" dirty="0" smtClean="0">
                <a:solidFill>
                  <a:schemeClr val="tx1"/>
                </a:solidFill>
                <a:latin typeface="+mn-lt"/>
                <a:ea typeface="+mn-ea"/>
                <a:cs typeface="+mn-cs"/>
              </a:rPr>
              <a:t> </a:t>
            </a:r>
            <a:r>
              <a:rPr lang="fr-CA" sz="1200" b="0" i="0" u="none" strike="noStrike" kern="1200" baseline="0" dirty="0" err="1" smtClean="0">
                <a:solidFill>
                  <a:schemeClr val="tx1"/>
                </a:solidFill>
                <a:latin typeface="+mn-lt"/>
                <a:ea typeface="+mn-ea"/>
                <a:cs typeface="+mn-cs"/>
              </a:rPr>
              <a:t>néphropatie</a:t>
            </a:r>
            <a:r>
              <a:rPr lang="fr-CA" sz="1200" b="0" i="0" u="none" strike="noStrike" kern="1200" baseline="0" dirty="0" smtClean="0">
                <a:solidFill>
                  <a:schemeClr val="tx1"/>
                </a:solidFill>
                <a:latin typeface="+mn-lt"/>
                <a:ea typeface="+mn-ea"/>
                <a:cs typeface="+mn-cs"/>
              </a:rPr>
              <a:t>, </a:t>
            </a:r>
            <a:r>
              <a:rPr lang="fr-CA" sz="1200" b="0" i="0" u="none" strike="noStrike" kern="1200" baseline="0" dirty="0" err="1" smtClean="0">
                <a:solidFill>
                  <a:schemeClr val="tx1"/>
                </a:solidFill>
                <a:latin typeface="+mn-lt"/>
                <a:ea typeface="+mn-ea"/>
                <a:cs typeface="+mn-cs"/>
              </a:rPr>
              <a:t>gastroparésie</a:t>
            </a:r>
            <a:r>
              <a:rPr lang="fr-CA" sz="1200" b="0" i="0" u="none" strike="noStrike" kern="1200" baseline="0" dirty="0" smtClean="0">
                <a:solidFill>
                  <a:schemeClr val="tx1"/>
                </a:solidFill>
                <a:latin typeface="+mn-lt"/>
                <a:ea typeface="+mn-ea"/>
                <a:cs typeface="+mn-cs"/>
              </a:rPr>
              <a:t>….</a:t>
            </a:r>
            <a:endParaRPr lang="fr-CA" sz="1200" b="1" i="0" u="none" strike="noStrike" kern="1200" dirty="0" smtClean="0">
              <a:solidFill>
                <a:schemeClr val="tx1"/>
              </a:solidFill>
              <a:latin typeface="+mn-lt"/>
              <a:ea typeface="+mn-ea"/>
              <a:cs typeface="+mn-cs"/>
            </a:endParaRPr>
          </a:p>
          <a:p>
            <a:pPr rtl="0" eaLnBrk="1" fontAlgn="t" latinLnBrk="0" hangingPunct="1"/>
            <a:r>
              <a:rPr lang="fr-CA" sz="1200" b="0" i="0" u="none" strike="noStrike" kern="1200" dirty="0" smtClean="0">
                <a:solidFill>
                  <a:schemeClr val="tx1"/>
                </a:solidFill>
                <a:latin typeface="+mn-lt"/>
                <a:ea typeface="+mn-ea"/>
                <a:cs typeface="+mn-cs"/>
              </a:rPr>
              <a:t>Touches les diabétiques</a:t>
            </a:r>
          </a:p>
          <a:p>
            <a:pPr rtl="0" eaLnBrk="1" fontAlgn="t" latinLnBrk="0" hangingPunct="1"/>
            <a:r>
              <a:rPr lang="fr-CA" sz="1200" b="0" i="0" u="none" strike="noStrike" kern="1200" dirty="0" smtClean="0">
                <a:solidFill>
                  <a:schemeClr val="tx1"/>
                </a:solidFill>
                <a:latin typeface="+mn-lt"/>
                <a:ea typeface="+mn-ea"/>
                <a:cs typeface="+mn-cs"/>
              </a:rPr>
              <a:t>Touche les capillaires</a:t>
            </a:r>
          </a:p>
          <a:p>
            <a:pPr rtl="0" eaLnBrk="1" fontAlgn="t" latinLnBrk="0" hangingPunct="1"/>
            <a:r>
              <a:rPr lang="fr-CA" sz="1200" b="0" i="0" u="none" strike="noStrike" kern="1200" dirty="0" smtClean="0">
                <a:solidFill>
                  <a:schemeClr val="tx1"/>
                </a:solidFill>
                <a:latin typeface="+mn-lt"/>
                <a:ea typeface="+mn-ea"/>
                <a:cs typeface="+mn-cs"/>
              </a:rPr>
              <a:t>Touche les artérioles</a:t>
            </a:r>
          </a:p>
          <a:p>
            <a:pPr marL="0" marR="0" indent="0" algn="l" defTabSz="914400" rtl="0" eaLnBrk="1" fontAlgn="t" latinLnBrk="0" hangingPunct="1">
              <a:lnSpc>
                <a:spcPct val="100000"/>
              </a:lnSpc>
              <a:spcBef>
                <a:spcPts val="0"/>
              </a:spcBef>
              <a:spcAft>
                <a:spcPts val="0"/>
              </a:spcAft>
              <a:buClrTx/>
              <a:buSzTx/>
              <a:buFontTx/>
              <a:buNone/>
              <a:tabLst/>
              <a:defRPr/>
            </a:pPr>
            <a:r>
              <a:rPr lang="fr-CA" sz="1200" b="1" i="0" u="none" strike="noStrike" kern="1200" dirty="0" smtClean="0">
                <a:solidFill>
                  <a:schemeClr val="tx1"/>
                </a:solidFill>
                <a:latin typeface="+mn-lt"/>
                <a:ea typeface="+mn-ea"/>
                <a:cs typeface="+mn-cs"/>
              </a:rPr>
              <a:t>Macro-angiopathie</a:t>
            </a:r>
            <a:r>
              <a:rPr lang="fr-CA" sz="1200" b="1" i="0" u="none" strike="noStrike" kern="1200" baseline="0" dirty="0" smtClean="0">
                <a:solidFill>
                  <a:schemeClr val="tx1"/>
                </a:solidFill>
                <a:latin typeface="+mn-lt"/>
                <a:ea typeface="+mn-ea"/>
                <a:cs typeface="+mn-cs"/>
              </a:rPr>
              <a:t> : </a:t>
            </a:r>
            <a:r>
              <a:rPr lang="fr-CA" sz="1200" b="0" i="0" u="none" strike="noStrike" kern="1200" baseline="0" dirty="0" smtClean="0">
                <a:solidFill>
                  <a:schemeClr val="tx1"/>
                </a:solidFill>
                <a:latin typeface="+mn-lt"/>
                <a:ea typeface="+mn-ea"/>
                <a:cs typeface="+mn-cs"/>
              </a:rPr>
              <a:t>maladie coronarienne, </a:t>
            </a:r>
            <a:r>
              <a:rPr lang="fr-CA" sz="1200" b="0" i="0" u="none" strike="noStrike" kern="1200" baseline="0" dirty="0" err="1" smtClean="0">
                <a:solidFill>
                  <a:schemeClr val="tx1"/>
                </a:solidFill>
                <a:latin typeface="+mn-lt"/>
                <a:ea typeface="+mn-ea"/>
                <a:cs typeface="+mn-cs"/>
              </a:rPr>
              <a:t>cérébrovasculaire</a:t>
            </a:r>
            <a:r>
              <a:rPr lang="fr-CA" sz="1200" b="0" i="0" u="none" strike="noStrike" kern="1200" baseline="0" dirty="0" smtClean="0">
                <a:solidFill>
                  <a:schemeClr val="tx1"/>
                </a:solidFill>
                <a:latin typeface="+mn-lt"/>
                <a:ea typeface="+mn-ea"/>
                <a:cs typeface="+mn-cs"/>
              </a:rPr>
              <a:t>, </a:t>
            </a:r>
            <a:r>
              <a:rPr lang="fr-CA" sz="1200" b="0" i="0" u="none" strike="noStrike" kern="1200" baseline="0" dirty="0" err="1" smtClean="0">
                <a:solidFill>
                  <a:schemeClr val="tx1"/>
                </a:solidFill>
                <a:latin typeface="+mn-lt"/>
                <a:ea typeface="+mn-ea"/>
                <a:cs typeface="+mn-cs"/>
              </a:rPr>
              <a:t>artéripopathie</a:t>
            </a:r>
            <a:r>
              <a:rPr lang="fr-CA" sz="1200" b="0" i="0" u="none" strike="noStrike" kern="1200" baseline="0" dirty="0" smtClean="0">
                <a:solidFill>
                  <a:schemeClr val="tx1"/>
                </a:solidFill>
                <a:latin typeface="+mn-lt"/>
                <a:ea typeface="+mn-ea"/>
                <a:cs typeface="+mn-cs"/>
              </a:rPr>
              <a:t> périphérique</a:t>
            </a:r>
            <a:endParaRPr lang="fr-CA" sz="1200" b="0" i="0" u="none" strike="noStrike" kern="1200" dirty="0" smtClean="0">
              <a:solidFill>
                <a:schemeClr val="tx1"/>
              </a:solidFill>
              <a:latin typeface="+mn-lt"/>
              <a:ea typeface="+mn-ea"/>
              <a:cs typeface="+mn-cs"/>
            </a:endParaRPr>
          </a:p>
          <a:p>
            <a:pPr rtl="0" eaLnBrk="1" fontAlgn="t" latinLnBrk="0" hangingPunct="1"/>
            <a:r>
              <a:rPr lang="fr-CA" sz="1200" b="0" i="0" u="none" strike="noStrike" kern="1200" dirty="0" smtClean="0">
                <a:solidFill>
                  <a:schemeClr val="tx1"/>
                </a:solidFill>
                <a:latin typeface="+mn-lt"/>
                <a:ea typeface="+mn-ea"/>
                <a:cs typeface="+mn-cs"/>
              </a:rPr>
              <a:t>  Touche</a:t>
            </a:r>
            <a:r>
              <a:rPr lang="fr-CA" sz="1200" b="0" i="0" u="none" strike="noStrike" kern="1200" baseline="0" dirty="0" smtClean="0">
                <a:solidFill>
                  <a:schemeClr val="tx1"/>
                </a:solidFill>
                <a:latin typeface="+mn-lt"/>
                <a:ea typeface="+mn-ea"/>
                <a:cs typeface="+mn-cs"/>
              </a:rPr>
              <a:t> les artères</a:t>
            </a:r>
            <a:endParaRPr lang="fr-CA" sz="1200" b="0" i="0" u="none" strike="noStrike" kern="1200" dirty="0" smtClean="0">
              <a:solidFill>
                <a:schemeClr val="tx1"/>
              </a:solidFill>
              <a:latin typeface="+mn-lt"/>
              <a:ea typeface="+mn-ea"/>
              <a:cs typeface="+mn-cs"/>
            </a:endParaRPr>
          </a:p>
          <a:p>
            <a:pPr rtl="0" eaLnBrk="1" fontAlgn="t" latinLnBrk="0" hangingPunct="1"/>
            <a:r>
              <a:rPr lang="fr-CA" sz="1200" b="0" i="0" u="none" strike="noStrike" kern="1200" baseline="0" dirty="0" smtClean="0">
                <a:solidFill>
                  <a:schemeClr val="tx1"/>
                </a:solidFill>
                <a:latin typeface="+mn-lt"/>
                <a:ea typeface="+mn-ea"/>
                <a:cs typeface="+mn-cs"/>
              </a:rPr>
              <a:t>  Artériosclérose</a:t>
            </a:r>
            <a:endParaRPr lang="fr-CA" sz="1200" b="0" i="0" u="none" strike="noStrike" kern="1200" dirty="0" smtClean="0">
              <a:solidFill>
                <a:schemeClr val="tx1"/>
              </a:solidFill>
              <a:latin typeface="+mn-lt"/>
              <a:ea typeface="+mn-ea"/>
              <a:cs typeface="+mn-cs"/>
            </a:endParaRPr>
          </a:p>
          <a:p>
            <a:pPr rtl="0" eaLnBrk="1" fontAlgn="t" latinLnBrk="0" hangingPunct="1"/>
            <a:r>
              <a:rPr lang="fr-CA" sz="1200" b="0" i="0" u="none" strike="noStrike" kern="1200" baseline="0" dirty="0" smtClean="0">
                <a:solidFill>
                  <a:schemeClr val="tx1"/>
                </a:solidFill>
                <a:latin typeface="+mn-lt"/>
                <a:ea typeface="+mn-ea"/>
                <a:cs typeface="+mn-cs"/>
              </a:rPr>
              <a:t>  Athérosclérose</a:t>
            </a:r>
            <a:endParaRPr lang="fr-CA" sz="1200" b="0" i="0" u="none" strike="noStrike" kern="1200" dirty="0" smtClean="0">
              <a:solidFill>
                <a:schemeClr val="tx1"/>
              </a:solidFill>
              <a:latin typeface="+mn-lt"/>
              <a:ea typeface="+mn-ea"/>
              <a:cs typeface="+mn-cs"/>
            </a:endParaRPr>
          </a:p>
          <a:p>
            <a:pPr rtl="0" eaLnBrk="1" fontAlgn="t" latinLnBrk="0" hangingPunct="1"/>
            <a:endParaRPr lang="fr-CA" sz="1200" b="0" i="0" u="none" strike="noStrike"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fr-CA" dirty="0" smtClean="0"/>
          </a:p>
          <a:p>
            <a:endParaRPr lang="fr-CA" dirty="0"/>
          </a:p>
        </p:txBody>
      </p:sp>
      <p:sp>
        <p:nvSpPr>
          <p:cNvPr id="4" name="Espace réservé du numéro de diapositive 3"/>
          <p:cNvSpPr>
            <a:spLocks noGrp="1"/>
          </p:cNvSpPr>
          <p:nvPr>
            <p:ph type="sldNum" sz="quarter" idx="10"/>
          </p:nvPr>
        </p:nvSpPr>
        <p:spPr/>
        <p:txBody>
          <a:bodyPr/>
          <a:lstStyle/>
          <a:p>
            <a:fld id="{964A6011-72B3-46CD-BAF9-F35EAD8C0BD4}" type="slidenum">
              <a:rPr lang="fr-CA" smtClean="0"/>
              <a:pPr/>
              <a:t>15</a:t>
            </a:fld>
            <a:endParaRPr lang="fr-CA"/>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CA" dirty="0" smtClean="0"/>
              <a:t>La manifestation est la claudication</a:t>
            </a:r>
          </a:p>
          <a:p>
            <a:r>
              <a:rPr lang="fr-CA" dirty="0" smtClean="0"/>
              <a:t>Manifestation</a:t>
            </a:r>
            <a:r>
              <a:rPr lang="fr-CA" baseline="0" dirty="0" smtClean="0"/>
              <a:t> de claudication = 50 d’obstruction </a:t>
            </a:r>
            <a:r>
              <a:rPr lang="fr-CA" baseline="0" dirty="0" err="1" smtClean="0"/>
              <a:t>vascuclaire</a:t>
            </a:r>
            <a:r>
              <a:rPr lang="fr-CA" baseline="0" dirty="0" smtClean="0"/>
              <a:t> </a:t>
            </a:r>
            <a:endParaRPr lang="fr-CA" dirty="0" smtClean="0"/>
          </a:p>
          <a:p>
            <a:r>
              <a:rPr lang="fr-CA" dirty="0" smtClean="0"/>
              <a:t>Douleur aux jambes déclenchées par la marche et soulagé en moins de 10 minutes au repos </a:t>
            </a:r>
          </a:p>
          <a:p>
            <a:r>
              <a:rPr lang="fr-CA" dirty="0" smtClean="0"/>
              <a:t>Dépendamment des artères</a:t>
            </a:r>
            <a:r>
              <a:rPr lang="fr-CA" baseline="0" dirty="0" smtClean="0"/>
              <a:t> touchées la douleur variera de la fesse, hanche, cuisses, mollets, + rare aux pieds. </a:t>
            </a:r>
          </a:p>
          <a:p>
            <a:r>
              <a:rPr lang="fr-CA" dirty="0" smtClean="0"/>
              <a:t>Ischémie: douleur au pied mais aussi un pied qui de cicatrise pas !!! Douleur</a:t>
            </a:r>
            <a:r>
              <a:rPr lang="fr-CA" baseline="0" dirty="0" smtClean="0"/>
              <a:t> les pieds surélevés </a:t>
            </a:r>
            <a:endParaRPr lang="fr-CA" dirty="0"/>
          </a:p>
        </p:txBody>
      </p:sp>
      <p:sp>
        <p:nvSpPr>
          <p:cNvPr id="4" name="Espace réservé du numéro de diapositive 3"/>
          <p:cNvSpPr>
            <a:spLocks noGrp="1"/>
          </p:cNvSpPr>
          <p:nvPr>
            <p:ph type="sldNum" sz="quarter" idx="10"/>
          </p:nvPr>
        </p:nvSpPr>
        <p:spPr/>
        <p:txBody>
          <a:bodyPr/>
          <a:lstStyle/>
          <a:p>
            <a:fld id="{964A6011-72B3-46CD-BAF9-F35EAD8C0BD4}" type="slidenum">
              <a:rPr lang="fr-CA" smtClean="0"/>
              <a:pPr/>
              <a:t>16</a:t>
            </a:fld>
            <a:endParaRPr lang="fr-CA"/>
          </a:p>
        </p:txBody>
      </p:sp>
    </p:spTree>
    <p:extLst>
      <p:ext uri="{BB962C8B-B14F-4D97-AF65-F5344CB8AC3E}">
        <p14:creationId xmlns:p14="http://schemas.microsoft.com/office/powerpoint/2010/main" xmlns="" val="40207535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CA" dirty="0" smtClean="0"/>
              <a:t>Risque de développer une ischémie critique</a:t>
            </a:r>
          </a:p>
          <a:p>
            <a:r>
              <a:rPr lang="fr-CA" dirty="0" smtClean="0"/>
              <a:t> </a:t>
            </a:r>
          </a:p>
          <a:p>
            <a:r>
              <a:rPr lang="fr-CA" dirty="0" smtClean="0"/>
              <a:t>Facteurs intrinsèques</a:t>
            </a:r>
            <a:r>
              <a:rPr lang="fr-CA" baseline="0" dirty="0" smtClean="0"/>
              <a:t> autres: maladie </a:t>
            </a:r>
            <a:r>
              <a:rPr lang="fr-CA" baseline="0" dirty="0" err="1" smtClean="0"/>
              <a:t>auro-immune</a:t>
            </a:r>
            <a:r>
              <a:rPr lang="fr-CA" baseline="0" dirty="0" smtClean="0"/>
              <a:t>, processus </a:t>
            </a:r>
            <a:r>
              <a:rPr lang="fr-CA" baseline="0" dirty="0" err="1" smtClean="0"/>
              <a:t>inf;ammatoire</a:t>
            </a:r>
            <a:r>
              <a:rPr lang="fr-CA" baseline="0" dirty="0" smtClean="0"/>
              <a:t>, MCAS, douleur, Œdème, etc.</a:t>
            </a:r>
          </a:p>
          <a:p>
            <a:endParaRPr lang="fr-CA" dirty="0" smtClean="0"/>
          </a:p>
          <a:p>
            <a:r>
              <a:rPr lang="fr-CA" sz="1200" dirty="0" smtClean="0"/>
              <a:t>Facteurs de risque qui aggravent la situation ou et qui affectent le processus normal de guérison </a:t>
            </a:r>
          </a:p>
          <a:p>
            <a:endParaRPr lang="fr-CA" sz="1200" dirty="0" smtClean="0"/>
          </a:p>
          <a:p>
            <a:r>
              <a:rPr lang="fr-CA" sz="1200" dirty="0" smtClean="0"/>
              <a:t>Extrinsèque : </a:t>
            </a:r>
          </a:p>
          <a:p>
            <a:r>
              <a:rPr lang="fr-CA" sz="1200" dirty="0" smtClean="0"/>
              <a:t>médicaments : analgésiques </a:t>
            </a:r>
            <a:r>
              <a:rPr lang="fr-CA" sz="1200" dirty="0" err="1" smtClean="0"/>
              <a:t>narcotiques,stéroïdes</a:t>
            </a:r>
            <a:r>
              <a:rPr lang="fr-CA" sz="1200" dirty="0" smtClean="0"/>
              <a:t> </a:t>
            </a:r>
            <a:r>
              <a:rPr lang="fr-CA" sz="1200" b="1" dirty="0" smtClean="0"/>
              <a:t>les patients</a:t>
            </a:r>
            <a:r>
              <a:rPr lang="fr-CA" sz="1200" b="1" baseline="0" dirty="0" smtClean="0"/>
              <a:t> sous traitement à long terme à base de </a:t>
            </a:r>
            <a:r>
              <a:rPr lang="fr-CA" sz="1200" b="1" baseline="0" dirty="0" err="1" smtClean="0"/>
              <a:t>cortoco</a:t>
            </a:r>
            <a:r>
              <a:rPr lang="fr-CA" sz="1200" b="1" baseline="0" dirty="0" smtClean="0"/>
              <a:t> sont susceptibles de présenter une </a:t>
            </a:r>
            <a:r>
              <a:rPr lang="fr-CA" sz="1200" b="1" baseline="0" dirty="0" err="1" smtClean="0"/>
              <a:t>atriphie</a:t>
            </a:r>
            <a:r>
              <a:rPr lang="fr-CA" sz="1200" b="1" baseline="0" dirty="0" smtClean="0"/>
              <a:t> de l’épiderme ou du derme, une altération des fibroblastes cutanées et un déficit de l’immunité cutanée </a:t>
            </a:r>
            <a:r>
              <a:rPr lang="fr-CA" sz="1200" dirty="0" smtClean="0"/>
              <a:t>, immunosuppresseurs, anti-inflammatoires non-stéroïdiens, ACO, </a:t>
            </a:r>
            <a:r>
              <a:rPr lang="fr-CA" sz="1200" dirty="0" err="1" smtClean="0"/>
              <a:t>anti-hypertenseur</a:t>
            </a:r>
            <a:r>
              <a:rPr lang="fr-CA" sz="1200" dirty="0" smtClean="0"/>
              <a:t>, </a:t>
            </a:r>
            <a:r>
              <a:rPr lang="fr-CA" sz="1200" dirty="0" err="1" smtClean="0"/>
              <a:t>Béta-bloqueurs</a:t>
            </a:r>
            <a:endParaRPr lang="fr-CA" sz="1200" dirty="0" smtClean="0"/>
          </a:p>
          <a:p>
            <a:r>
              <a:rPr lang="fr-CA" sz="1200" dirty="0" smtClean="0"/>
              <a:t>Alimentation</a:t>
            </a:r>
            <a:r>
              <a:rPr lang="fr-CA" sz="1200" baseline="0" dirty="0" smtClean="0"/>
              <a:t> </a:t>
            </a:r>
          </a:p>
          <a:p>
            <a:r>
              <a:rPr lang="fr-CA" sz="1200" baseline="0" dirty="0" smtClean="0"/>
              <a:t>Chaussure</a:t>
            </a:r>
          </a:p>
          <a:p>
            <a:r>
              <a:rPr lang="fr-CA" sz="1200" baseline="0" dirty="0" smtClean="0"/>
              <a:t>Tabac: 1 cigarette X 90min. VS 1 </a:t>
            </a:r>
            <a:r>
              <a:rPr lang="fr-CA" sz="1200" baseline="0" dirty="0" err="1" smtClean="0"/>
              <a:t>pqt</a:t>
            </a:r>
            <a:r>
              <a:rPr lang="fr-CA" sz="1200" baseline="0" dirty="0" smtClean="0"/>
              <a:t> 24 heures</a:t>
            </a:r>
          </a:p>
          <a:p>
            <a:r>
              <a:rPr lang="fr-CA" sz="1200" baseline="0" dirty="0" smtClean="0"/>
              <a:t>nicotine=vasoconstriction et monoxyde = diminution transport O2</a:t>
            </a:r>
          </a:p>
          <a:p>
            <a:endParaRPr lang="fr-CA" sz="1200" baseline="0" dirty="0" smtClean="0"/>
          </a:p>
          <a:p>
            <a:endParaRPr lang="fr-CA" dirty="0"/>
          </a:p>
        </p:txBody>
      </p:sp>
      <p:sp>
        <p:nvSpPr>
          <p:cNvPr id="4" name="Espace réservé du numéro de diapositive 3"/>
          <p:cNvSpPr>
            <a:spLocks noGrp="1"/>
          </p:cNvSpPr>
          <p:nvPr>
            <p:ph type="sldNum" sz="quarter" idx="10"/>
          </p:nvPr>
        </p:nvSpPr>
        <p:spPr/>
        <p:txBody>
          <a:bodyPr/>
          <a:lstStyle/>
          <a:p>
            <a:fld id="{964A6011-72B3-46CD-BAF9-F35EAD8C0BD4}" type="slidenum">
              <a:rPr lang="fr-CA" smtClean="0"/>
              <a:pPr/>
              <a:t>17</a:t>
            </a:fld>
            <a:endParaRPr lang="fr-CA"/>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Espace réservé de l'image des diapositives 1"/>
          <p:cNvSpPr>
            <a:spLocks noGrp="1" noRot="1" noChangeAspect="1" noTextEdit="1"/>
          </p:cNvSpPr>
          <p:nvPr>
            <p:ph type="sldImg"/>
          </p:nvPr>
        </p:nvSpPr>
        <p:spPr>
          <a:ln/>
        </p:spPr>
      </p:sp>
      <p:sp>
        <p:nvSpPr>
          <p:cNvPr id="126979" name="Espace réservé des commentaires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CA" altLang="fr-FR" dirty="0" smtClean="0">
                <a:latin typeface="Arial" pitchFamily="34" charset="0"/>
              </a:rPr>
              <a:t>Processus normal</a:t>
            </a:r>
            <a:r>
              <a:rPr lang="fr-FR" dirty="0" smtClean="0"/>
              <a:t>Notez qu’une plaie qui n’a pas diminuée d’au moins 30 %  de sa surface après 3 à 4 semaines de traitement a peu de chance de cicatriser avant la 12 </a:t>
            </a:r>
            <a:r>
              <a:rPr lang="fr-FR" baseline="30000" dirty="0" err="1" smtClean="0"/>
              <a:t>ième</a:t>
            </a:r>
            <a:r>
              <a:rPr lang="fr-FR" baseline="30000" dirty="0" smtClean="0"/>
              <a:t> </a:t>
            </a:r>
            <a:r>
              <a:rPr lang="fr-FR" dirty="0" smtClean="0"/>
              <a:t>semaine (</a:t>
            </a:r>
            <a:r>
              <a:rPr lang="fr-FR" dirty="0" err="1" smtClean="0"/>
              <a:t>Sibbald</a:t>
            </a:r>
            <a:r>
              <a:rPr lang="fr-FR" dirty="0" smtClean="0"/>
              <a:t>, G., </a:t>
            </a:r>
            <a:r>
              <a:rPr lang="fr-FR" i="1" dirty="0" smtClean="0"/>
              <a:t>et al</a:t>
            </a:r>
            <a:r>
              <a:rPr lang="fr-FR" dirty="0" smtClean="0"/>
              <a:t>., 2006). </a:t>
            </a:r>
          </a:p>
          <a:p>
            <a:r>
              <a:rPr lang="fr-CA" altLang="fr-FR" dirty="0" smtClean="0">
                <a:latin typeface="Arial" pitchFamily="34" charset="0"/>
              </a:rPr>
              <a:t> de cicatrisation</a:t>
            </a:r>
          </a:p>
        </p:txBody>
      </p:sp>
      <p:sp>
        <p:nvSpPr>
          <p:cNvPr id="126980" name="Espace réservé du numéro de diapositive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0335" indent="-284744" eaLnBrk="0" hangingPunct="0">
              <a:defRPr>
                <a:solidFill>
                  <a:schemeClr val="tx1"/>
                </a:solidFill>
                <a:latin typeface="Arial" pitchFamily="34" charset="0"/>
              </a:defRPr>
            </a:lvl2pPr>
            <a:lvl3pPr marL="1138977" indent="-227795" eaLnBrk="0" hangingPunct="0">
              <a:defRPr>
                <a:solidFill>
                  <a:schemeClr val="tx1"/>
                </a:solidFill>
                <a:latin typeface="Arial" pitchFamily="34" charset="0"/>
              </a:defRPr>
            </a:lvl3pPr>
            <a:lvl4pPr marL="1594568" indent="-227795" eaLnBrk="0" hangingPunct="0">
              <a:defRPr>
                <a:solidFill>
                  <a:schemeClr val="tx1"/>
                </a:solidFill>
                <a:latin typeface="Arial" pitchFamily="34" charset="0"/>
              </a:defRPr>
            </a:lvl4pPr>
            <a:lvl5pPr marL="2050158" indent="-227795" eaLnBrk="0" hangingPunct="0">
              <a:defRPr>
                <a:solidFill>
                  <a:schemeClr val="tx1"/>
                </a:solidFill>
                <a:latin typeface="Arial" pitchFamily="34" charset="0"/>
              </a:defRPr>
            </a:lvl5pPr>
            <a:lvl6pPr marL="2505749" indent="-227795" eaLnBrk="0" fontAlgn="base" hangingPunct="0">
              <a:spcBef>
                <a:spcPct val="0"/>
              </a:spcBef>
              <a:spcAft>
                <a:spcPct val="0"/>
              </a:spcAft>
              <a:defRPr>
                <a:solidFill>
                  <a:schemeClr val="tx1"/>
                </a:solidFill>
                <a:latin typeface="Arial" pitchFamily="34" charset="0"/>
              </a:defRPr>
            </a:lvl6pPr>
            <a:lvl7pPr marL="2961339" indent="-227795" eaLnBrk="0" fontAlgn="base" hangingPunct="0">
              <a:spcBef>
                <a:spcPct val="0"/>
              </a:spcBef>
              <a:spcAft>
                <a:spcPct val="0"/>
              </a:spcAft>
              <a:defRPr>
                <a:solidFill>
                  <a:schemeClr val="tx1"/>
                </a:solidFill>
                <a:latin typeface="Arial" pitchFamily="34" charset="0"/>
              </a:defRPr>
            </a:lvl7pPr>
            <a:lvl8pPr marL="3416930" indent="-227795" eaLnBrk="0" fontAlgn="base" hangingPunct="0">
              <a:spcBef>
                <a:spcPct val="0"/>
              </a:spcBef>
              <a:spcAft>
                <a:spcPct val="0"/>
              </a:spcAft>
              <a:defRPr>
                <a:solidFill>
                  <a:schemeClr val="tx1"/>
                </a:solidFill>
                <a:latin typeface="Arial" pitchFamily="34" charset="0"/>
              </a:defRPr>
            </a:lvl8pPr>
            <a:lvl9pPr marL="3872521" indent="-227795" eaLnBrk="0" fontAlgn="base" hangingPunct="0">
              <a:spcBef>
                <a:spcPct val="0"/>
              </a:spcBef>
              <a:spcAft>
                <a:spcPct val="0"/>
              </a:spcAft>
              <a:defRPr>
                <a:solidFill>
                  <a:schemeClr val="tx1"/>
                </a:solidFill>
                <a:latin typeface="Arial" pitchFamily="34" charset="0"/>
              </a:defRPr>
            </a:lvl9pPr>
          </a:lstStyle>
          <a:p>
            <a:pPr eaLnBrk="1" hangingPunct="1"/>
            <a:fld id="{AF4A424D-CE5C-4EBE-96D5-B6486B3388A3}" type="slidenum">
              <a:rPr lang="fr-CA" altLang="fr-FR" smtClean="0"/>
              <a:pPr eaLnBrk="1" hangingPunct="1"/>
              <a:t>18</a:t>
            </a:fld>
            <a:endParaRPr lang="fr-CA" altLang="fr-FR"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Espace réservé de l'image des diapositives 1"/>
          <p:cNvSpPr>
            <a:spLocks noGrp="1" noRot="1" noChangeAspect="1" noTextEdit="1"/>
          </p:cNvSpPr>
          <p:nvPr>
            <p:ph type="sldImg"/>
          </p:nvPr>
        </p:nvSpPr>
        <p:spPr>
          <a:ln/>
        </p:spPr>
      </p:sp>
      <p:sp>
        <p:nvSpPr>
          <p:cNvPr id="129027" name="Espace réservé des commentaires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spcBef>
                <a:spcPct val="0"/>
              </a:spcBef>
            </a:pPr>
            <a:r>
              <a:rPr lang="fr-CA" altLang="fr-FR" smtClean="0">
                <a:latin typeface="Times New Roman" pitchFamily="18" charset="0"/>
                <a:ea typeface="ＭＳ Ｐゴシック" pitchFamily="34" charset="-128"/>
              </a:rPr>
              <a:t>Apport sanguin suffisant = contrôle l’exsudat</a:t>
            </a:r>
          </a:p>
          <a:p>
            <a:pPr eaLnBrk="1" hangingPunct="1">
              <a:spcBef>
                <a:spcPct val="0"/>
              </a:spcBef>
            </a:pPr>
            <a:r>
              <a:rPr lang="fr-CA" altLang="fr-FR" smtClean="0">
                <a:latin typeface="Times New Roman" pitchFamily="18" charset="0"/>
                <a:ea typeface="ＭＳ Ｐゴシック" pitchFamily="34" charset="-128"/>
              </a:rPr>
              <a:t>Insuffisant = prévention des complications (antiseptique + pans. sec)</a:t>
            </a:r>
          </a:p>
          <a:p>
            <a:pPr eaLnBrk="1" hangingPunct="1">
              <a:spcBef>
                <a:spcPct val="0"/>
              </a:spcBef>
            </a:pPr>
            <a:endParaRPr lang="fr-CA" altLang="fr-FR" smtClean="0">
              <a:latin typeface="Times New Roman" pitchFamily="18" charset="0"/>
              <a:ea typeface="ＭＳ Ｐゴシック" pitchFamily="34" charset="-128"/>
            </a:endParaRPr>
          </a:p>
        </p:txBody>
      </p:sp>
      <p:sp>
        <p:nvSpPr>
          <p:cNvPr id="129028" name="Espace réservé du numéro de diapositive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0335" indent="-284744" eaLnBrk="0" hangingPunct="0">
              <a:defRPr>
                <a:solidFill>
                  <a:schemeClr val="tx1"/>
                </a:solidFill>
                <a:latin typeface="Arial" pitchFamily="34" charset="0"/>
              </a:defRPr>
            </a:lvl2pPr>
            <a:lvl3pPr marL="1138977" indent="-227795" eaLnBrk="0" hangingPunct="0">
              <a:defRPr>
                <a:solidFill>
                  <a:schemeClr val="tx1"/>
                </a:solidFill>
                <a:latin typeface="Arial" pitchFamily="34" charset="0"/>
              </a:defRPr>
            </a:lvl3pPr>
            <a:lvl4pPr marL="1594568" indent="-227795" eaLnBrk="0" hangingPunct="0">
              <a:defRPr>
                <a:solidFill>
                  <a:schemeClr val="tx1"/>
                </a:solidFill>
                <a:latin typeface="Arial" pitchFamily="34" charset="0"/>
              </a:defRPr>
            </a:lvl4pPr>
            <a:lvl5pPr marL="2050158" indent="-227795" eaLnBrk="0" hangingPunct="0">
              <a:defRPr>
                <a:solidFill>
                  <a:schemeClr val="tx1"/>
                </a:solidFill>
                <a:latin typeface="Arial" pitchFamily="34" charset="0"/>
              </a:defRPr>
            </a:lvl5pPr>
            <a:lvl6pPr marL="2505749" indent="-227795" eaLnBrk="0" fontAlgn="base" hangingPunct="0">
              <a:spcBef>
                <a:spcPct val="0"/>
              </a:spcBef>
              <a:spcAft>
                <a:spcPct val="0"/>
              </a:spcAft>
              <a:defRPr>
                <a:solidFill>
                  <a:schemeClr val="tx1"/>
                </a:solidFill>
                <a:latin typeface="Arial" pitchFamily="34" charset="0"/>
              </a:defRPr>
            </a:lvl6pPr>
            <a:lvl7pPr marL="2961339" indent="-227795" eaLnBrk="0" fontAlgn="base" hangingPunct="0">
              <a:spcBef>
                <a:spcPct val="0"/>
              </a:spcBef>
              <a:spcAft>
                <a:spcPct val="0"/>
              </a:spcAft>
              <a:defRPr>
                <a:solidFill>
                  <a:schemeClr val="tx1"/>
                </a:solidFill>
                <a:latin typeface="Arial" pitchFamily="34" charset="0"/>
              </a:defRPr>
            </a:lvl7pPr>
            <a:lvl8pPr marL="3416930" indent="-227795" eaLnBrk="0" fontAlgn="base" hangingPunct="0">
              <a:spcBef>
                <a:spcPct val="0"/>
              </a:spcBef>
              <a:spcAft>
                <a:spcPct val="0"/>
              </a:spcAft>
              <a:defRPr>
                <a:solidFill>
                  <a:schemeClr val="tx1"/>
                </a:solidFill>
                <a:latin typeface="Arial" pitchFamily="34" charset="0"/>
              </a:defRPr>
            </a:lvl8pPr>
            <a:lvl9pPr marL="3872521" indent="-227795" eaLnBrk="0" fontAlgn="base" hangingPunct="0">
              <a:spcBef>
                <a:spcPct val="0"/>
              </a:spcBef>
              <a:spcAft>
                <a:spcPct val="0"/>
              </a:spcAft>
              <a:defRPr>
                <a:solidFill>
                  <a:schemeClr val="tx1"/>
                </a:solidFill>
                <a:latin typeface="Arial" pitchFamily="34" charset="0"/>
              </a:defRPr>
            </a:lvl9pPr>
          </a:lstStyle>
          <a:p>
            <a:pPr eaLnBrk="1" hangingPunct="1"/>
            <a:fld id="{2A61385A-DC1A-4DB1-925D-009AED840772}" type="slidenum">
              <a:rPr lang="fr-CA" altLang="fr-FR" smtClean="0">
                <a:latin typeface="Times New Roman" pitchFamily="18" charset="0"/>
                <a:ea typeface="ＭＳ Ｐゴシック" pitchFamily="34" charset="-128"/>
              </a:rPr>
              <a:pPr eaLnBrk="1" hangingPunct="1"/>
              <a:t>19</a:t>
            </a:fld>
            <a:endParaRPr lang="fr-CA" altLang="fr-FR" smtClean="0">
              <a:latin typeface="Times New Roman" pitchFamily="18" charset="0"/>
              <a:ea typeface="ＭＳ Ｐゴシック" pitchFamily="34"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A"/>
          </a:p>
        </p:txBody>
      </p:sp>
      <p:sp>
        <p:nvSpPr>
          <p:cNvPr id="4" name="Espace réservé du numéro de diapositive 3"/>
          <p:cNvSpPr>
            <a:spLocks noGrp="1"/>
          </p:cNvSpPr>
          <p:nvPr>
            <p:ph type="sldNum" sz="quarter" idx="10"/>
          </p:nvPr>
        </p:nvSpPr>
        <p:spPr/>
        <p:txBody>
          <a:bodyPr/>
          <a:lstStyle/>
          <a:p>
            <a:fld id="{964A6011-72B3-46CD-BAF9-F35EAD8C0BD4}" type="slidenum">
              <a:rPr lang="fr-CA" smtClean="0"/>
              <a:pPr/>
              <a:t>2</a:t>
            </a:fld>
            <a:endParaRPr lang="fr-CA"/>
          </a:p>
        </p:txBody>
      </p:sp>
    </p:spTree>
    <p:extLst>
      <p:ext uri="{BB962C8B-B14F-4D97-AF65-F5344CB8AC3E}">
        <p14:creationId xmlns:p14="http://schemas.microsoft.com/office/powerpoint/2010/main" xmlns="" val="221174518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A"/>
          </a:p>
        </p:txBody>
      </p:sp>
      <p:sp>
        <p:nvSpPr>
          <p:cNvPr id="4" name="Espace réservé du numéro de diapositive 3"/>
          <p:cNvSpPr>
            <a:spLocks noGrp="1"/>
          </p:cNvSpPr>
          <p:nvPr>
            <p:ph type="sldNum" sz="quarter" idx="10"/>
          </p:nvPr>
        </p:nvSpPr>
        <p:spPr/>
        <p:txBody>
          <a:bodyPr/>
          <a:lstStyle/>
          <a:p>
            <a:fld id="{964A6011-72B3-46CD-BAF9-F35EAD8C0BD4}" type="slidenum">
              <a:rPr lang="fr-CA" smtClean="0"/>
              <a:pPr/>
              <a:t>20</a:t>
            </a:fld>
            <a:endParaRPr lang="fr-CA"/>
          </a:p>
        </p:txBody>
      </p:sp>
    </p:spTree>
    <p:extLst>
      <p:ext uri="{BB962C8B-B14F-4D97-AF65-F5344CB8AC3E}">
        <p14:creationId xmlns:p14="http://schemas.microsoft.com/office/powerpoint/2010/main" xmlns="" val="229939849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CA" dirty="0" smtClean="0"/>
              <a:t>L’artériopathie périphérique</a:t>
            </a:r>
            <a:r>
              <a:rPr lang="fr-CA" baseline="0" dirty="0" smtClean="0"/>
              <a:t> amène un problème de dilatation/congestion (rougeur) qui blanchît à l’élévation </a:t>
            </a:r>
            <a:endParaRPr lang="fr-CA" dirty="0" smtClean="0"/>
          </a:p>
          <a:p>
            <a:r>
              <a:rPr lang="fr-CA" dirty="0" smtClean="0"/>
              <a:t>Blêmissement</a:t>
            </a:r>
            <a:r>
              <a:rPr lang="fr-CA" baseline="0" dirty="0" smtClean="0"/>
              <a:t> à l’élévation</a:t>
            </a:r>
          </a:p>
          <a:p>
            <a:r>
              <a:rPr lang="fr-CA" baseline="0" dirty="0" smtClean="0"/>
              <a:t>Le pied devient blanc à l’élévation</a:t>
            </a:r>
          </a:p>
          <a:p>
            <a:r>
              <a:rPr lang="fr-CA" baseline="0" dirty="0" smtClean="0"/>
              <a:t>En appuyant un doigt sur le dos du pied…il est devient blanc</a:t>
            </a:r>
          </a:p>
          <a:p>
            <a:r>
              <a:rPr lang="fr-CA" baseline="0" dirty="0" smtClean="0"/>
              <a:t>Normalement la rougeur revient en déclive mais sinon = diminution de la microcirculation locale</a:t>
            </a:r>
            <a:endParaRPr lang="fr-CA" dirty="0" smtClean="0"/>
          </a:p>
          <a:p>
            <a:endParaRPr lang="fr-CA" dirty="0"/>
          </a:p>
        </p:txBody>
      </p:sp>
      <p:sp>
        <p:nvSpPr>
          <p:cNvPr id="4" name="Espace réservé du numéro de diapositive 3"/>
          <p:cNvSpPr>
            <a:spLocks noGrp="1"/>
          </p:cNvSpPr>
          <p:nvPr>
            <p:ph type="sldNum" sz="quarter" idx="10"/>
          </p:nvPr>
        </p:nvSpPr>
        <p:spPr/>
        <p:txBody>
          <a:bodyPr/>
          <a:lstStyle/>
          <a:p>
            <a:fld id="{964A6011-72B3-46CD-BAF9-F35EAD8C0BD4}" type="slidenum">
              <a:rPr lang="fr-CA" smtClean="0"/>
              <a:pPr/>
              <a:t>21</a:t>
            </a:fld>
            <a:endParaRPr lang="fr-CA"/>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eaLnBrk="1" hangingPunct="1"/>
            <a:r>
              <a:rPr lang="fr-CA" altLang="fr-FR" dirty="0" smtClean="0">
                <a:latin typeface="Arial" pitchFamily="34" charset="0"/>
                <a:ea typeface="ＭＳ Ｐゴシック" pitchFamily="34" charset="-128"/>
              </a:rPr>
              <a:t>Permet d’évaluer manuellement la présence et l’intensité des pouls ainsi que la région d’obstruction artérielle.</a:t>
            </a:r>
          </a:p>
          <a:p>
            <a:pPr eaLnBrk="1" hangingPunct="1"/>
            <a:r>
              <a:rPr lang="fr-CA" altLang="fr-FR" dirty="0" err="1" smtClean="0">
                <a:latin typeface="Arial" pitchFamily="34" charset="0"/>
                <a:ea typeface="ＭＳ Ｐゴシック" pitchFamily="34" charset="-128"/>
              </a:rPr>
              <a:t>Pls</a:t>
            </a:r>
            <a:r>
              <a:rPr lang="fr-CA" altLang="fr-FR" dirty="0" smtClean="0">
                <a:latin typeface="Arial" pitchFamily="34" charset="0"/>
                <a:ea typeface="ＭＳ Ｐゴシック" pitchFamily="34" charset="-128"/>
              </a:rPr>
              <a:t> pédieux palpable équivaut à une pression sanguine d’au moins  = 70 à 80 </a:t>
            </a:r>
            <a:r>
              <a:rPr lang="fr-CA" altLang="fr-FR" dirty="0" err="1" smtClean="0">
                <a:latin typeface="Arial" pitchFamily="34" charset="0"/>
                <a:ea typeface="ＭＳ Ｐゴシック" pitchFamily="34" charset="-128"/>
              </a:rPr>
              <a:t>mmHg</a:t>
            </a:r>
            <a:r>
              <a:rPr lang="fr-CA" altLang="fr-FR" dirty="0" smtClean="0">
                <a:latin typeface="Arial" pitchFamily="34" charset="0"/>
                <a:ea typeface="ＭＳ Ｐゴシック" pitchFamily="34" charset="-128"/>
              </a:rPr>
              <a:t> de pression systolique ET signifie un apport sanguin suffisant.</a:t>
            </a:r>
          </a:p>
          <a:p>
            <a:pPr eaLnBrk="1" hangingPunct="1">
              <a:defRPr/>
            </a:pPr>
            <a:r>
              <a:rPr lang="fr-CA" altLang="fr-FR" dirty="0" smtClean="0"/>
              <a:t>Fémoral, poplité, pédieux, tibial postérieur </a:t>
            </a:r>
          </a:p>
          <a:p>
            <a:pPr eaLnBrk="1" hangingPunct="1">
              <a:defRPr/>
            </a:pPr>
            <a:r>
              <a:rPr lang="fr-CA" altLang="fr-FR" dirty="0" smtClean="0"/>
              <a:t>À noter si présents ou absents, 0-absent_1=diminution</a:t>
            </a:r>
            <a:r>
              <a:rPr lang="fr-CA" altLang="fr-FR" baseline="0" dirty="0" smtClean="0"/>
              <a:t> importante_2=diminution modérée_3=diminution lkégère_4=normal</a:t>
            </a:r>
            <a:endParaRPr lang="fr-CA" altLang="fr-FR" dirty="0" smtClean="0"/>
          </a:p>
          <a:p>
            <a:pPr marL="111618">
              <a:defRPr/>
            </a:pPr>
            <a:endParaRPr lang="fr-CA" altLang="fr-FR" dirty="0" smtClean="0"/>
          </a:p>
          <a:p>
            <a:pPr eaLnBrk="1" hangingPunct="1">
              <a:defRPr/>
            </a:pPr>
            <a:r>
              <a:rPr lang="fr-CA" altLang="fr-FR" dirty="0" smtClean="0"/>
              <a:t>La présence de pouls palpables est également un mauvais indicateur de l’état </a:t>
            </a:r>
            <a:r>
              <a:rPr lang="fr-CA" altLang="fr-FR" dirty="0" err="1" smtClean="0"/>
              <a:t>vasc</a:t>
            </a:r>
            <a:r>
              <a:rPr lang="fr-CA" altLang="fr-FR" dirty="0" smtClean="0"/>
              <a:t>.</a:t>
            </a:r>
          </a:p>
          <a:p>
            <a:pPr eaLnBrk="1" hangingPunct="1">
              <a:defRPr/>
            </a:pPr>
            <a:r>
              <a:rPr lang="fr-CA" altLang="fr-FR" dirty="0" smtClean="0"/>
              <a:t>Attention aux faux-résultats de l’ITB avec une calcification des artères.</a:t>
            </a:r>
          </a:p>
          <a:p>
            <a:pPr eaLnBrk="1" hangingPunct="1">
              <a:defRPr/>
            </a:pPr>
            <a:r>
              <a:rPr lang="fr-CA" altLang="fr-FR" dirty="0" smtClean="0"/>
              <a:t>L’absence ne dénote pas nécessairement l’insuffisance artérielle et inversement la présence n’indique pas nécessairement un bon débit artérielle </a:t>
            </a:r>
            <a:r>
              <a:rPr lang="fr-CA" altLang="fr-FR" sz="1100" dirty="0" smtClean="0"/>
              <a:t>(5-10% pédieuse, 15% post-tibiale )</a:t>
            </a:r>
            <a:endParaRPr lang="fr-CA" altLang="fr-FR" dirty="0" smtClean="0"/>
          </a:p>
          <a:p>
            <a:pPr eaLnBrk="1" hangingPunct="1">
              <a:defRPr/>
            </a:pPr>
            <a:r>
              <a:rPr lang="fr-CA" altLang="fr-FR" dirty="0" smtClean="0"/>
              <a:t>Un pouls palpable signifie une pression minimum de 80 </a:t>
            </a:r>
            <a:r>
              <a:rPr lang="fr-CA" altLang="fr-FR" dirty="0" err="1" smtClean="0"/>
              <a:t>mmHg</a:t>
            </a:r>
            <a:r>
              <a:rPr lang="fr-CA" altLang="fr-FR" dirty="0" smtClean="0"/>
              <a:t> </a:t>
            </a:r>
          </a:p>
          <a:p>
            <a:pPr eaLnBrk="1" hangingPunct="1"/>
            <a:endParaRPr lang="fr-CA" altLang="fr-FR" dirty="0" smtClean="0">
              <a:latin typeface="Arial" pitchFamily="34" charset="0"/>
              <a:ea typeface="ＭＳ Ｐゴシック" pitchFamily="34" charset="-128"/>
            </a:endParaRPr>
          </a:p>
          <a:p>
            <a:pPr eaLnBrk="1" hangingPunct="1"/>
            <a:endParaRPr lang="fr-CA" altLang="fr-FR" dirty="0" smtClean="0">
              <a:latin typeface="Arial" pitchFamily="34" charset="0"/>
              <a:ea typeface="ＭＳ Ｐゴシック" pitchFamily="34" charset="-128"/>
            </a:endParaRPr>
          </a:p>
          <a:p>
            <a:endParaRPr lang="fr-CA" dirty="0"/>
          </a:p>
        </p:txBody>
      </p:sp>
      <p:sp>
        <p:nvSpPr>
          <p:cNvPr id="4" name="Espace réservé du numéro de diapositive 3"/>
          <p:cNvSpPr>
            <a:spLocks noGrp="1"/>
          </p:cNvSpPr>
          <p:nvPr>
            <p:ph type="sldNum" sz="quarter" idx="10"/>
          </p:nvPr>
        </p:nvSpPr>
        <p:spPr/>
        <p:txBody>
          <a:bodyPr/>
          <a:lstStyle/>
          <a:p>
            <a:fld id="{964A6011-72B3-46CD-BAF9-F35EAD8C0BD4}" type="slidenum">
              <a:rPr lang="fr-CA" smtClean="0"/>
              <a:pPr/>
              <a:t>22</a:t>
            </a:fld>
            <a:endParaRPr lang="fr-CA"/>
          </a:p>
        </p:txBody>
      </p:sp>
    </p:spTree>
    <p:extLst>
      <p:ext uri="{BB962C8B-B14F-4D97-AF65-F5344CB8AC3E}">
        <p14:creationId xmlns:p14="http://schemas.microsoft.com/office/powerpoint/2010/main" xmlns="" val="331067001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Espace réservé de l'image des diapositives 1"/>
          <p:cNvSpPr>
            <a:spLocks noGrp="1" noRot="1" noChangeAspect="1" noTextEdit="1"/>
          </p:cNvSpPr>
          <p:nvPr>
            <p:ph type="sldImg"/>
          </p:nvPr>
        </p:nvSpPr>
        <p:spPr>
          <a:ln/>
        </p:spPr>
      </p:sp>
      <p:sp>
        <p:nvSpPr>
          <p:cNvPr id="130051" name="Espace réservé des commentaires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indent="0" algn="l" defTabSz="914400" rtl="0" eaLnBrk="1" fontAlgn="auto" latinLnBrk="0" hangingPunct="1">
              <a:lnSpc>
                <a:spcPct val="100000"/>
              </a:lnSpc>
              <a:spcBef>
                <a:spcPct val="0"/>
              </a:spcBef>
              <a:spcAft>
                <a:spcPts val="0"/>
              </a:spcAft>
              <a:buClrTx/>
              <a:buSzTx/>
              <a:buFontTx/>
              <a:buNone/>
              <a:tabLst/>
              <a:defRPr/>
            </a:pPr>
            <a:r>
              <a:rPr lang="fr-CA" altLang="fr-FR" dirty="0" smtClean="0"/>
              <a:t>Il permet aussi la classification le niveau d’insuffisance artérielle</a:t>
            </a:r>
          </a:p>
          <a:p>
            <a:pPr eaLnBrk="1" hangingPunct="1">
              <a:spcBef>
                <a:spcPct val="0"/>
              </a:spcBef>
            </a:pPr>
            <a:endParaRPr lang="fr-FR" altLang="fr-FR" dirty="0" smtClean="0">
              <a:latin typeface="Arial" pitchFamily="34" charset="0"/>
            </a:endParaRPr>
          </a:p>
          <a:p>
            <a:pPr eaLnBrk="1" hangingPunct="1">
              <a:spcBef>
                <a:spcPct val="0"/>
              </a:spcBef>
            </a:pPr>
            <a:endParaRPr lang="fr-FR" altLang="fr-FR" dirty="0" smtClean="0">
              <a:latin typeface="Arial" pitchFamily="34" charset="0"/>
            </a:endParaRPr>
          </a:p>
          <a:p>
            <a:pPr eaLnBrk="1" hangingPunct="1">
              <a:spcBef>
                <a:spcPct val="0"/>
              </a:spcBef>
            </a:pPr>
            <a:r>
              <a:rPr lang="fr-FR" altLang="fr-FR" dirty="0" smtClean="0">
                <a:latin typeface="Arial" pitchFamily="34" charset="0"/>
              </a:rPr>
              <a:t>Alité 15 à 20 minutes sans oreiller</a:t>
            </a:r>
          </a:p>
          <a:p>
            <a:pPr eaLnBrk="1" hangingPunct="1">
              <a:spcBef>
                <a:spcPct val="0"/>
              </a:spcBef>
            </a:pPr>
            <a:r>
              <a:rPr lang="fr-FR" altLang="fr-FR" dirty="0" smtClean="0">
                <a:latin typeface="Arial" pitchFamily="34" charset="0"/>
              </a:rPr>
              <a:t>Bras positionnés le long du corps</a:t>
            </a:r>
          </a:p>
          <a:p>
            <a:pPr eaLnBrk="1" hangingPunct="1">
              <a:spcBef>
                <a:spcPct val="0"/>
              </a:spcBef>
            </a:pPr>
            <a:r>
              <a:rPr lang="fr-FR" altLang="fr-FR" dirty="0" smtClean="0">
                <a:latin typeface="Arial" pitchFamily="34" charset="0"/>
              </a:rPr>
              <a:t>Jambes à plats</a:t>
            </a:r>
          </a:p>
          <a:p>
            <a:pPr eaLnBrk="1" hangingPunct="1">
              <a:spcBef>
                <a:spcPct val="0"/>
              </a:spcBef>
            </a:pPr>
            <a:r>
              <a:rPr lang="fr-FR" altLang="fr-FR" dirty="0" smtClean="0">
                <a:latin typeface="Arial" pitchFamily="34" charset="0"/>
              </a:rPr>
              <a:t>Pression au bras </a:t>
            </a:r>
          </a:p>
          <a:p>
            <a:pPr eaLnBrk="1" hangingPunct="1">
              <a:spcBef>
                <a:spcPct val="0"/>
              </a:spcBef>
            </a:pPr>
            <a:r>
              <a:rPr lang="fr-FR" altLang="fr-FR" dirty="0" smtClean="0">
                <a:latin typeface="Arial" pitchFamily="34" charset="0"/>
              </a:rPr>
              <a:t>Pression à la cheville</a:t>
            </a:r>
          </a:p>
          <a:p>
            <a:pPr eaLnBrk="1" hangingPunct="1">
              <a:spcBef>
                <a:spcPct val="0"/>
              </a:spcBef>
            </a:pPr>
            <a:endParaRPr lang="fr-CA" altLang="fr-FR" dirty="0" smtClean="0">
              <a:latin typeface="Arial" pitchFamily="34" charset="0"/>
            </a:endParaRPr>
          </a:p>
        </p:txBody>
      </p:sp>
      <p:sp>
        <p:nvSpPr>
          <p:cNvPr id="130052" name="Espace réservé du numéro de diapositive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0335" indent="-284744" eaLnBrk="0" hangingPunct="0">
              <a:defRPr>
                <a:solidFill>
                  <a:schemeClr val="tx1"/>
                </a:solidFill>
                <a:latin typeface="Arial" pitchFamily="34" charset="0"/>
              </a:defRPr>
            </a:lvl2pPr>
            <a:lvl3pPr marL="1138977" indent="-227795" eaLnBrk="0" hangingPunct="0">
              <a:defRPr>
                <a:solidFill>
                  <a:schemeClr val="tx1"/>
                </a:solidFill>
                <a:latin typeface="Arial" pitchFamily="34" charset="0"/>
              </a:defRPr>
            </a:lvl3pPr>
            <a:lvl4pPr marL="1594568" indent="-227795" eaLnBrk="0" hangingPunct="0">
              <a:defRPr>
                <a:solidFill>
                  <a:schemeClr val="tx1"/>
                </a:solidFill>
                <a:latin typeface="Arial" pitchFamily="34" charset="0"/>
              </a:defRPr>
            </a:lvl4pPr>
            <a:lvl5pPr marL="2050158" indent="-227795" eaLnBrk="0" hangingPunct="0">
              <a:defRPr>
                <a:solidFill>
                  <a:schemeClr val="tx1"/>
                </a:solidFill>
                <a:latin typeface="Arial" pitchFamily="34" charset="0"/>
              </a:defRPr>
            </a:lvl5pPr>
            <a:lvl6pPr marL="2505749" indent="-227795" eaLnBrk="0" fontAlgn="base" hangingPunct="0">
              <a:spcBef>
                <a:spcPct val="0"/>
              </a:spcBef>
              <a:spcAft>
                <a:spcPct val="0"/>
              </a:spcAft>
              <a:defRPr>
                <a:solidFill>
                  <a:schemeClr val="tx1"/>
                </a:solidFill>
                <a:latin typeface="Arial" pitchFamily="34" charset="0"/>
              </a:defRPr>
            </a:lvl6pPr>
            <a:lvl7pPr marL="2961339" indent="-227795" eaLnBrk="0" fontAlgn="base" hangingPunct="0">
              <a:spcBef>
                <a:spcPct val="0"/>
              </a:spcBef>
              <a:spcAft>
                <a:spcPct val="0"/>
              </a:spcAft>
              <a:defRPr>
                <a:solidFill>
                  <a:schemeClr val="tx1"/>
                </a:solidFill>
                <a:latin typeface="Arial" pitchFamily="34" charset="0"/>
              </a:defRPr>
            </a:lvl7pPr>
            <a:lvl8pPr marL="3416930" indent="-227795" eaLnBrk="0" fontAlgn="base" hangingPunct="0">
              <a:spcBef>
                <a:spcPct val="0"/>
              </a:spcBef>
              <a:spcAft>
                <a:spcPct val="0"/>
              </a:spcAft>
              <a:defRPr>
                <a:solidFill>
                  <a:schemeClr val="tx1"/>
                </a:solidFill>
                <a:latin typeface="Arial" pitchFamily="34" charset="0"/>
              </a:defRPr>
            </a:lvl8pPr>
            <a:lvl9pPr marL="3872521" indent="-227795" eaLnBrk="0" fontAlgn="base" hangingPunct="0">
              <a:spcBef>
                <a:spcPct val="0"/>
              </a:spcBef>
              <a:spcAft>
                <a:spcPct val="0"/>
              </a:spcAft>
              <a:defRPr>
                <a:solidFill>
                  <a:schemeClr val="tx1"/>
                </a:solidFill>
                <a:latin typeface="Arial" pitchFamily="34" charset="0"/>
              </a:defRPr>
            </a:lvl9pPr>
          </a:lstStyle>
          <a:p>
            <a:pPr eaLnBrk="1" hangingPunct="1"/>
            <a:fld id="{E2BF4DE9-EE49-48CC-A261-384EEA596209}" type="slidenum">
              <a:rPr lang="fr-CA" altLang="fr-FR" smtClean="0"/>
              <a:pPr eaLnBrk="1" hangingPunct="1"/>
              <a:t>23</a:t>
            </a:fld>
            <a:endParaRPr lang="fr-CA" altLang="fr-FR"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0335" indent="-284744" eaLnBrk="0" hangingPunct="0">
              <a:defRPr>
                <a:solidFill>
                  <a:schemeClr val="tx1"/>
                </a:solidFill>
                <a:latin typeface="Arial" pitchFamily="34" charset="0"/>
              </a:defRPr>
            </a:lvl2pPr>
            <a:lvl3pPr marL="1138977" indent="-227795" eaLnBrk="0" hangingPunct="0">
              <a:defRPr>
                <a:solidFill>
                  <a:schemeClr val="tx1"/>
                </a:solidFill>
                <a:latin typeface="Arial" pitchFamily="34" charset="0"/>
              </a:defRPr>
            </a:lvl3pPr>
            <a:lvl4pPr marL="1594568" indent="-227795" eaLnBrk="0" hangingPunct="0">
              <a:defRPr>
                <a:solidFill>
                  <a:schemeClr val="tx1"/>
                </a:solidFill>
                <a:latin typeface="Arial" pitchFamily="34" charset="0"/>
              </a:defRPr>
            </a:lvl4pPr>
            <a:lvl5pPr marL="2050158" indent="-227795" eaLnBrk="0" hangingPunct="0">
              <a:defRPr>
                <a:solidFill>
                  <a:schemeClr val="tx1"/>
                </a:solidFill>
                <a:latin typeface="Arial" pitchFamily="34" charset="0"/>
              </a:defRPr>
            </a:lvl5pPr>
            <a:lvl6pPr marL="2505749" indent="-227795" eaLnBrk="0" fontAlgn="base" hangingPunct="0">
              <a:spcBef>
                <a:spcPct val="0"/>
              </a:spcBef>
              <a:spcAft>
                <a:spcPct val="0"/>
              </a:spcAft>
              <a:defRPr>
                <a:solidFill>
                  <a:schemeClr val="tx1"/>
                </a:solidFill>
                <a:latin typeface="Arial" pitchFamily="34" charset="0"/>
              </a:defRPr>
            </a:lvl6pPr>
            <a:lvl7pPr marL="2961339" indent="-227795" eaLnBrk="0" fontAlgn="base" hangingPunct="0">
              <a:spcBef>
                <a:spcPct val="0"/>
              </a:spcBef>
              <a:spcAft>
                <a:spcPct val="0"/>
              </a:spcAft>
              <a:defRPr>
                <a:solidFill>
                  <a:schemeClr val="tx1"/>
                </a:solidFill>
                <a:latin typeface="Arial" pitchFamily="34" charset="0"/>
              </a:defRPr>
            </a:lvl7pPr>
            <a:lvl8pPr marL="3416930" indent="-227795" eaLnBrk="0" fontAlgn="base" hangingPunct="0">
              <a:spcBef>
                <a:spcPct val="0"/>
              </a:spcBef>
              <a:spcAft>
                <a:spcPct val="0"/>
              </a:spcAft>
              <a:defRPr>
                <a:solidFill>
                  <a:schemeClr val="tx1"/>
                </a:solidFill>
                <a:latin typeface="Arial" pitchFamily="34" charset="0"/>
              </a:defRPr>
            </a:lvl8pPr>
            <a:lvl9pPr marL="3872521" indent="-227795" eaLnBrk="0" fontAlgn="base" hangingPunct="0">
              <a:spcBef>
                <a:spcPct val="0"/>
              </a:spcBef>
              <a:spcAft>
                <a:spcPct val="0"/>
              </a:spcAft>
              <a:defRPr>
                <a:solidFill>
                  <a:schemeClr val="tx1"/>
                </a:solidFill>
                <a:latin typeface="Arial" pitchFamily="34" charset="0"/>
              </a:defRPr>
            </a:lvl9pPr>
          </a:lstStyle>
          <a:p>
            <a:pPr eaLnBrk="1" hangingPunct="1"/>
            <a:fld id="{E52B111E-4D1E-4343-891B-317D7DEE3FAE}" type="slidenum">
              <a:rPr lang="fr-CA" altLang="fr-FR" smtClean="0"/>
              <a:pPr eaLnBrk="1" hangingPunct="1"/>
              <a:t>24</a:t>
            </a:fld>
            <a:endParaRPr lang="fr-CA" altLang="fr-FR" smtClean="0"/>
          </a:p>
        </p:txBody>
      </p:sp>
      <p:sp>
        <p:nvSpPr>
          <p:cNvPr id="134147" name="Rectangle 2"/>
          <p:cNvSpPr>
            <a:spLocks noGrp="1" noRot="1" noChangeAspect="1" noChangeArrowheads="1" noTextEdit="1"/>
          </p:cNvSpPr>
          <p:nvPr>
            <p:ph type="sldImg"/>
          </p:nvPr>
        </p:nvSpPr>
        <p:spPr>
          <a:ln/>
        </p:spPr>
      </p:sp>
      <p:sp>
        <p:nvSpPr>
          <p:cNvPr id="13414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fr-CA" altLang="fr-FR" smtClean="0">
                <a:latin typeface="Arial" pitchFamily="34" charset="0"/>
              </a:rPr>
              <a:t>le</a:t>
            </a:r>
            <a:endParaRPr lang="fr-FR" altLang="fr-FR" smtClean="0">
              <a:latin typeface="Arial" pitchFamily="34"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pPr lvl="0"/>
            <a:r>
              <a:rPr lang="fr-CA" dirty="0" smtClean="0"/>
              <a:t>Au-dessus de 1,3 et plus petit que 0,8 : pas de débridement, à moins d’avis médical.</a:t>
            </a:r>
          </a:p>
          <a:p>
            <a:r>
              <a:rPr lang="fr-CA" dirty="0" smtClean="0"/>
              <a:t>Entre 0,8 et 1,3 : la compression, dans un contexte d’ulcère d’origine veineux, peut être débutée, selon la situation clinique, en attendant l’avis médical.</a:t>
            </a:r>
          </a:p>
          <a:p>
            <a:endParaRPr lang="fr-CA" dirty="0"/>
          </a:p>
        </p:txBody>
      </p:sp>
      <p:sp>
        <p:nvSpPr>
          <p:cNvPr id="4" name="Espace réservé du numéro de diapositive 3"/>
          <p:cNvSpPr>
            <a:spLocks noGrp="1"/>
          </p:cNvSpPr>
          <p:nvPr>
            <p:ph type="sldNum" sz="quarter" idx="10"/>
          </p:nvPr>
        </p:nvSpPr>
        <p:spPr/>
        <p:txBody>
          <a:bodyPr/>
          <a:lstStyle/>
          <a:p>
            <a:fld id="{964A6011-72B3-46CD-BAF9-F35EAD8C0BD4}" type="slidenum">
              <a:rPr lang="fr-CA" smtClean="0"/>
              <a:pPr/>
              <a:t>25</a:t>
            </a:fld>
            <a:endParaRPr lang="fr-CA"/>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Espace réservé de l'image des diapositives 1"/>
          <p:cNvSpPr>
            <a:spLocks noGrp="1" noRot="1" noChangeAspect="1" noTextEdit="1"/>
          </p:cNvSpPr>
          <p:nvPr>
            <p:ph type="sldImg"/>
          </p:nvPr>
        </p:nvSpPr>
        <p:spPr>
          <a:ln/>
        </p:spPr>
      </p:sp>
      <p:sp>
        <p:nvSpPr>
          <p:cNvPr id="136195" name="Espace réservé des commentaires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spcBef>
                <a:spcPct val="0"/>
              </a:spcBef>
            </a:pPr>
            <a:r>
              <a:rPr lang="fr-CA" altLang="fr-FR" dirty="0" smtClean="0">
                <a:latin typeface="Arial" pitchFamily="34" charset="0"/>
              </a:rPr>
              <a:t>3 échelles : 1 potentiel de maladie</a:t>
            </a:r>
            <a:r>
              <a:rPr lang="fr-CA" altLang="fr-FR" baseline="0" dirty="0" smtClean="0">
                <a:latin typeface="Arial" pitchFamily="34" charset="0"/>
              </a:rPr>
              <a:t> artérielle périphérique, 1 risque maladie cardio-vasculaire (mortalité), 1 dans un contexte de soins de plaies</a:t>
            </a:r>
          </a:p>
          <a:p>
            <a:pPr eaLnBrk="1" hangingPunct="1">
              <a:spcBef>
                <a:spcPct val="0"/>
              </a:spcBef>
            </a:pPr>
            <a:r>
              <a:rPr lang="fr-CA" altLang="fr-FR" baseline="0" dirty="0" smtClean="0">
                <a:latin typeface="Arial" pitchFamily="34" charset="0"/>
              </a:rPr>
              <a:t> </a:t>
            </a:r>
            <a:endParaRPr lang="fr-CA" altLang="fr-FR" dirty="0" smtClean="0">
              <a:latin typeface="Arial" pitchFamily="34" charset="0"/>
            </a:endParaRPr>
          </a:p>
          <a:p>
            <a:pPr eaLnBrk="1" hangingPunct="1">
              <a:spcBef>
                <a:spcPct val="0"/>
              </a:spcBef>
            </a:pPr>
            <a:r>
              <a:rPr lang="fr-CA" altLang="fr-FR" dirty="0" smtClean="0">
                <a:latin typeface="Arial" pitchFamily="34" charset="0"/>
              </a:rPr>
              <a:t>0.9-1.2 : aucun risque </a:t>
            </a:r>
          </a:p>
          <a:p>
            <a:pPr eaLnBrk="1" hangingPunct="1">
              <a:spcBef>
                <a:spcPct val="0"/>
              </a:spcBef>
            </a:pPr>
            <a:r>
              <a:rPr lang="fr-CA" altLang="fr-FR" dirty="0" smtClean="0">
                <a:latin typeface="Arial" pitchFamily="34" charset="0"/>
              </a:rPr>
              <a:t>0.5-0.8: faible</a:t>
            </a:r>
          </a:p>
          <a:p>
            <a:pPr eaLnBrk="1" hangingPunct="1">
              <a:spcBef>
                <a:spcPct val="0"/>
              </a:spcBef>
            </a:pPr>
            <a:r>
              <a:rPr lang="fr-CA" altLang="fr-FR" dirty="0" smtClean="0">
                <a:latin typeface="Arial" pitchFamily="34" charset="0"/>
              </a:rPr>
              <a:t>0.2-0.49: élevé</a:t>
            </a:r>
          </a:p>
          <a:p>
            <a:pPr eaLnBrk="1" hangingPunct="1">
              <a:spcBef>
                <a:spcPct val="0"/>
              </a:spcBef>
            </a:pPr>
            <a:r>
              <a:rPr lang="fr-CA" altLang="fr-FR" dirty="0" smtClean="0">
                <a:latin typeface="Arial" pitchFamily="34" charset="0"/>
              </a:rPr>
              <a:t>Mois de 0.2: sévère</a:t>
            </a:r>
          </a:p>
          <a:p>
            <a:pPr eaLnBrk="1" hangingPunct="1">
              <a:spcBef>
                <a:spcPct val="0"/>
              </a:spcBef>
            </a:pPr>
            <a:r>
              <a:rPr lang="fr-CA" altLang="fr-FR" u="sng" dirty="0" smtClean="0">
                <a:latin typeface="Arial" pitchFamily="34" charset="0"/>
              </a:rPr>
              <a:t>Attention aux faux positifs :</a:t>
            </a:r>
          </a:p>
          <a:p>
            <a:pPr eaLnBrk="1" hangingPunct="1">
              <a:lnSpc>
                <a:spcPct val="90000"/>
              </a:lnSpc>
            </a:pPr>
            <a:r>
              <a:rPr lang="fr-CA" altLang="fr-FR" dirty="0" smtClean="0"/>
              <a:t>Provoqué par la calcification de la partie médiane des artères qui empêche la compressibilité</a:t>
            </a:r>
          </a:p>
          <a:p>
            <a:pPr eaLnBrk="1" hangingPunct="1">
              <a:lnSpc>
                <a:spcPct val="90000"/>
              </a:lnSpc>
            </a:pPr>
            <a:r>
              <a:rPr lang="fr-CA" altLang="fr-FR" dirty="0" smtClean="0"/>
              <a:t>80% des personnes avec le diabète selon l’ancienneté du diabète</a:t>
            </a:r>
          </a:p>
          <a:p>
            <a:pPr eaLnBrk="1" hangingPunct="1">
              <a:lnSpc>
                <a:spcPct val="90000"/>
              </a:lnSpc>
            </a:pPr>
            <a:r>
              <a:rPr lang="fr-CA" altLang="fr-FR" dirty="0" smtClean="0"/>
              <a:t>10-15% des personnes sans diabète</a:t>
            </a:r>
          </a:p>
          <a:p>
            <a:pPr eaLnBrk="1" hangingPunct="1">
              <a:lnSpc>
                <a:spcPct val="90000"/>
              </a:lnSpc>
            </a:pPr>
            <a:r>
              <a:rPr lang="fr-CA" altLang="fr-FR" dirty="0" smtClean="0"/>
              <a:t>Influencé dans les cas d’œdème important des membres inférieurs dans 20% des ulcères veineux complexes</a:t>
            </a:r>
          </a:p>
          <a:p>
            <a:pPr eaLnBrk="1" hangingPunct="1">
              <a:lnSpc>
                <a:spcPct val="90000"/>
              </a:lnSpc>
            </a:pPr>
            <a:endParaRPr lang="fr-CA" altLang="fr-FR" dirty="0" smtClean="0"/>
          </a:p>
          <a:p>
            <a:pPr eaLnBrk="1" hangingPunct="1">
              <a:lnSpc>
                <a:spcPct val="90000"/>
              </a:lnSpc>
            </a:pPr>
            <a:r>
              <a:rPr lang="fr-CA" altLang="fr-FR" dirty="0" smtClean="0"/>
              <a:t>1.2</a:t>
            </a:r>
          </a:p>
          <a:p>
            <a:pPr eaLnBrk="1" hangingPunct="1">
              <a:lnSpc>
                <a:spcPct val="90000"/>
              </a:lnSpc>
            </a:pPr>
            <a:r>
              <a:rPr lang="fr-CA" altLang="fr-FR" dirty="0" smtClean="0"/>
              <a:t>0.8 – 1.2</a:t>
            </a:r>
          </a:p>
          <a:p>
            <a:pPr eaLnBrk="1" hangingPunct="1">
              <a:lnSpc>
                <a:spcPct val="90000"/>
              </a:lnSpc>
            </a:pPr>
            <a:r>
              <a:rPr lang="fr-CA" altLang="fr-FR" dirty="0" smtClean="0"/>
              <a:t>0.6 – 0.79</a:t>
            </a:r>
          </a:p>
          <a:p>
            <a:pPr eaLnBrk="1" hangingPunct="1">
              <a:lnSpc>
                <a:spcPct val="90000"/>
              </a:lnSpc>
            </a:pPr>
            <a:r>
              <a:rPr lang="fr-CA" altLang="fr-FR" dirty="0" smtClean="0"/>
              <a:t>0.4 – 0.59</a:t>
            </a:r>
          </a:p>
          <a:p>
            <a:pPr eaLnBrk="1" hangingPunct="1">
              <a:lnSpc>
                <a:spcPct val="90000"/>
              </a:lnSpc>
            </a:pPr>
            <a:r>
              <a:rPr lang="fr-CA" altLang="fr-FR" dirty="0" smtClean="0"/>
              <a:t>En</a:t>
            </a:r>
            <a:r>
              <a:rPr lang="fr-CA" altLang="fr-FR" baseline="0" dirty="0" smtClean="0"/>
              <a:t> bas de 0.4</a:t>
            </a:r>
            <a:endParaRPr lang="fr-CA" altLang="fr-FR" dirty="0" smtClean="0"/>
          </a:p>
          <a:p>
            <a:pPr eaLnBrk="1" hangingPunct="1">
              <a:spcBef>
                <a:spcPct val="0"/>
              </a:spcBef>
            </a:pPr>
            <a:endParaRPr lang="fr-CA" altLang="fr-FR" dirty="0" smtClean="0">
              <a:latin typeface="Arial" pitchFamily="34" charset="0"/>
            </a:endParaRPr>
          </a:p>
        </p:txBody>
      </p:sp>
      <p:sp>
        <p:nvSpPr>
          <p:cNvPr id="136196" name="Espace réservé du numéro de diapositive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0335" indent="-284744" eaLnBrk="0" hangingPunct="0">
              <a:defRPr>
                <a:solidFill>
                  <a:schemeClr val="tx1"/>
                </a:solidFill>
                <a:latin typeface="Arial" pitchFamily="34" charset="0"/>
              </a:defRPr>
            </a:lvl2pPr>
            <a:lvl3pPr marL="1138977" indent="-227795" eaLnBrk="0" hangingPunct="0">
              <a:defRPr>
                <a:solidFill>
                  <a:schemeClr val="tx1"/>
                </a:solidFill>
                <a:latin typeface="Arial" pitchFamily="34" charset="0"/>
              </a:defRPr>
            </a:lvl3pPr>
            <a:lvl4pPr marL="1594568" indent="-227795" eaLnBrk="0" hangingPunct="0">
              <a:defRPr>
                <a:solidFill>
                  <a:schemeClr val="tx1"/>
                </a:solidFill>
                <a:latin typeface="Arial" pitchFamily="34" charset="0"/>
              </a:defRPr>
            </a:lvl4pPr>
            <a:lvl5pPr marL="2050158" indent="-227795" eaLnBrk="0" hangingPunct="0">
              <a:defRPr>
                <a:solidFill>
                  <a:schemeClr val="tx1"/>
                </a:solidFill>
                <a:latin typeface="Arial" pitchFamily="34" charset="0"/>
              </a:defRPr>
            </a:lvl5pPr>
            <a:lvl6pPr marL="2505749" indent="-227795" eaLnBrk="0" fontAlgn="base" hangingPunct="0">
              <a:spcBef>
                <a:spcPct val="0"/>
              </a:spcBef>
              <a:spcAft>
                <a:spcPct val="0"/>
              </a:spcAft>
              <a:defRPr>
                <a:solidFill>
                  <a:schemeClr val="tx1"/>
                </a:solidFill>
                <a:latin typeface="Arial" pitchFamily="34" charset="0"/>
              </a:defRPr>
            </a:lvl6pPr>
            <a:lvl7pPr marL="2961339" indent="-227795" eaLnBrk="0" fontAlgn="base" hangingPunct="0">
              <a:spcBef>
                <a:spcPct val="0"/>
              </a:spcBef>
              <a:spcAft>
                <a:spcPct val="0"/>
              </a:spcAft>
              <a:defRPr>
                <a:solidFill>
                  <a:schemeClr val="tx1"/>
                </a:solidFill>
                <a:latin typeface="Arial" pitchFamily="34" charset="0"/>
              </a:defRPr>
            </a:lvl7pPr>
            <a:lvl8pPr marL="3416930" indent="-227795" eaLnBrk="0" fontAlgn="base" hangingPunct="0">
              <a:spcBef>
                <a:spcPct val="0"/>
              </a:spcBef>
              <a:spcAft>
                <a:spcPct val="0"/>
              </a:spcAft>
              <a:defRPr>
                <a:solidFill>
                  <a:schemeClr val="tx1"/>
                </a:solidFill>
                <a:latin typeface="Arial" pitchFamily="34" charset="0"/>
              </a:defRPr>
            </a:lvl8pPr>
            <a:lvl9pPr marL="3872521" indent="-227795" eaLnBrk="0" fontAlgn="base" hangingPunct="0">
              <a:spcBef>
                <a:spcPct val="0"/>
              </a:spcBef>
              <a:spcAft>
                <a:spcPct val="0"/>
              </a:spcAft>
              <a:defRPr>
                <a:solidFill>
                  <a:schemeClr val="tx1"/>
                </a:solidFill>
                <a:latin typeface="Arial" pitchFamily="34" charset="0"/>
              </a:defRPr>
            </a:lvl9pPr>
          </a:lstStyle>
          <a:p>
            <a:pPr eaLnBrk="1" hangingPunct="1"/>
            <a:fld id="{009102C9-8FA3-4F44-AD61-042C538C6AFC}" type="slidenum">
              <a:rPr lang="fr-CA" altLang="fr-FR" smtClean="0"/>
              <a:pPr eaLnBrk="1" hangingPunct="1"/>
              <a:t>26</a:t>
            </a:fld>
            <a:endParaRPr lang="fr-CA" altLang="fr-FR"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CA" dirty="0" smtClean="0"/>
              <a:t>+ mesure</a:t>
            </a:r>
            <a:r>
              <a:rPr lang="fr-CA" baseline="0" dirty="0" smtClean="0"/>
              <a:t> de l’o2 transcutané pour déterminer la qualité du débit sanguins aux pieds</a:t>
            </a:r>
          </a:p>
          <a:p>
            <a:endParaRPr lang="fr-CA" dirty="0"/>
          </a:p>
        </p:txBody>
      </p:sp>
      <p:sp>
        <p:nvSpPr>
          <p:cNvPr id="4" name="Espace réservé du numéro de diapositive 3"/>
          <p:cNvSpPr>
            <a:spLocks noGrp="1"/>
          </p:cNvSpPr>
          <p:nvPr>
            <p:ph type="sldNum" sz="quarter" idx="10"/>
          </p:nvPr>
        </p:nvSpPr>
        <p:spPr/>
        <p:txBody>
          <a:bodyPr/>
          <a:lstStyle/>
          <a:p>
            <a:fld id="{964A6011-72B3-46CD-BAF9-F35EAD8C0BD4}" type="slidenum">
              <a:rPr lang="fr-CA" smtClean="0"/>
              <a:pPr/>
              <a:t>27</a:t>
            </a:fld>
            <a:endParaRPr lang="fr-CA"/>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CA" dirty="0" smtClean="0"/>
              <a:t>Claudication intermittente :</a:t>
            </a:r>
            <a:r>
              <a:rPr lang="fr-CA" baseline="0" dirty="0" smtClean="0"/>
              <a:t> douleur à la marche (mollets-cuisses)et soulagée  au repos </a:t>
            </a:r>
          </a:p>
          <a:p>
            <a:r>
              <a:rPr lang="fr-CA" baseline="0" dirty="0" smtClean="0"/>
              <a:t>Demande un afflux sanguin  aux muscles locaux et au repos ces muscles sont suffisamment </a:t>
            </a:r>
            <a:r>
              <a:rPr lang="fr-CA" baseline="0" dirty="0" err="1" smtClean="0"/>
              <a:t>réoxygénés</a:t>
            </a:r>
            <a:r>
              <a:rPr lang="fr-CA" baseline="0" dirty="0" smtClean="0"/>
              <a:t>.</a:t>
            </a:r>
            <a:endParaRPr lang="fr-CA" dirty="0"/>
          </a:p>
        </p:txBody>
      </p:sp>
      <p:sp>
        <p:nvSpPr>
          <p:cNvPr id="4" name="Espace réservé du numéro de diapositive 3"/>
          <p:cNvSpPr>
            <a:spLocks noGrp="1"/>
          </p:cNvSpPr>
          <p:nvPr>
            <p:ph type="sldNum" sz="quarter" idx="10"/>
          </p:nvPr>
        </p:nvSpPr>
        <p:spPr/>
        <p:txBody>
          <a:bodyPr/>
          <a:lstStyle/>
          <a:p>
            <a:fld id="{964A6011-72B3-46CD-BAF9-F35EAD8C0BD4}" type="slidenum">
              <a:rPr lang="fr-CA" smtClean="0"/>
              <a:pPr/>
              <a:t>28</a:t>
            </a:fld>
            <a:endParaRPr lang="fr-CA"/>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fontScale="92500" lnSpcReduction="20000"/>
          </a:bodyPr>
          <a:lstStyle/>
          <a:p>
            <a:r>
              <a:rPr lang="fr-CA" sz="2600" b="1" dirty="0" smtClean="0"/>
              <a:t>Diabète et hyperglycémie </a:t>
            </a:r>
            <a:r>
              <a:rPr lang="fr-CA" dirty="0" smtClean="0"/>
              <a:t>: </a:t>
            </a:r>
            <a:r>
              <a:rPr lang="fr-CA" dirty="0" err="1" smtClean="0"/>
              <a:t>aug</a:t>
            </a:r>
            <a:r>
              <a:rPr lang="fr-CA" dirty="0" smtClean="0"/>
              <a:t>. les risque de MVAS </a:t>
            </a:r>
          </a:p>
          <a:p>
            <a:pPr>
              <a:buNone/>
            </a:pPr>
            <a:r>
              <a:rPr lang="fr-CA" dirty="0" smtClean="0"/>
              <a:t>  de 26 % pour chaque augmentation de HBA1C de 1 %</a:t>
            </a:r>
          </a:p>
          <a:p>
            <a:pPr lvl="2">
              <a:lnSpc>
                <a:spcPct val="80000"/>
              </a:lnSpc>
              <a:defRPr/>
            </a:pPr>
            <a:endParaRPr lang="fr-CA" sz="1600" dirty="0" smtClean="0"/>
          </a:p>
          <a:p>
            <a:pPr lvl="2">
              <a:lnSpc>
                <a:spcPct val="80000"/>
              </a:lnSpc>
              <a:defRPr/>
            </a:pPr>
            <a:endParaRPr lang="fr-CA" sz="1600" dirty="0" smtClean="0"/>
          </a:p>
          <a:p>
            <a:pPr lvl="2">
              <a:lnSpc>
                <a:spcPct val="80000"/>
              </a:lnSpc>
              <a:defRPr/>
            </a:pPr>
            <a:r>
              <a:rPr lang="fr-CA" sz="1600" dirty="0" smtClean="0"/>
              <a:t>Leucocytaire = diminution de la phagocytose,</a:t>
            </a:r>
            <a:r>
              <a:rPr lang="fr-CA" sz="1600" baseline="0" dirty="0" smtClean="0"/>
              <a:t> </a:t>
            </a:r>
            <a:r>
              <a:rPr lang="fr-CA" sz="1600" dirty="0" smtClean="0"/>
              <a:t>augmentation du risque d’infection,</a:t>
            </a:r>
          </a:p>
          <a:p>
            <a:pPr lvl="2">
              <a:lnSpc>
                <a:spcPct val="80000"/>
              </a:lnSpc>
              <a:defRPr/>
            </a:pPr>
            <a:endParaRPr lang="fr-CA" sz="1600" dirty="0" smtClean="0"/>
          </a:p>
          <a:p>
            <a:pPr lvl="2">
              <a:lnSpc>
                <a:spcPct val="80000"/>
              </a:lnSpc>
              <a:defRPr/>
            </a:pPr>
            <a:r>
              <a:rPr lang="fr-CA" sz="1600" dirty="0" smtClean="0"/>
              <a:t>Perte de sensibilité = la neuropathie sensorielle détruit les terminaisons nerveuses des extrémités, spécialement celles du pied : ne peuvent ressentir la douleur créé par la pression et soulager la douleur.</a:t>
            </a:r>
          </a:p>
          <a:p>
            <a:pPr lvl="2">
              <a:lnSpc>
                <a:spcPct val="80000"/>
              </a:lnSpc>
              <a:defRPr/>
            </a:pPr>
            <a:r>
              <a:rPr lang="fr-CA" sz="1600" dirty="0" smtClean="0"/>
              <a:t> </a:t>
            </a:r>
          </a:p>
          <a:p>
            <a:pPr eaLnBrk="1" hangingPunct="1"/>
            <a:r>
              <a:rPr lang="fr-CA" altLang="fr-FR" sz="1000" dirty="0" smtClean="0">
                <a:ea typeface="ＭＳ Ｐゴシック" pitchFamily="34" charset="-128"/>
              </a:rPr>
              <a:t>Ce sont les dommages aux vaisseaux sanguins et aux nerfs causés par l’hyperglycémie qui rendent les diabétiques susceptibles de développer des ulcères de pied.</a:t>
            </a:r>
          </a:p>
          <a:p>
            <a:pPr eaLnBrk="1" hangingPunct="1"/>
            <a:endParaRPr lang="fr-CA" altLang="fr-FR" sz="1000" dirty="0" smtClean="0">
              <a:ea typeface="ＭＳ Ｐゴシック" pitchFamily="34" charset="-128"/>
            </a:endParaRPr>
          </a:p>
          <a:p>
            <a:pPr eaLnBrk="1" hangingPunct="1"/>
            <a:r>
              <a:rPr lang="fr-CA" altLang="fr-FR" sz="1000" dirty="0" smtClean="0">
                <a:ea typeface="ＭＳ Ｐゴシック" pitchFamily="34" charset="-128"/>
              </a:rPr>
              <a:t>Artérite =  artériopathie</a:t>
            </a:r>
          </a:p>
          <a:p>
            <a:pPr eaLnBrk="1" hangingPunct="1"/>
            <a:r>
              <a:rPr lang="fr-CA" altLang="fr-FR" sz="1000" dirty="0" smtClean="0">
                <a:ea typeface="ＭＳ Ｐゴシック" pitchFamily="34" charset="-128"/>
              </a:rPr>
              <a:t>Neuropathie = perte de sensibilité secondaire à une maladie du système nerveux.</a:t>
            </a:r>
          </a:p>
          <a:p>
            <a:pPr eaLnBrk="1" hangingPunct="1"/>
            <a:r>
              <a:rPr lang="fr-CA" altLang="fr-FR" sz="1000" dirty="0" smtClean="0">
                <a:ea typeface="ＭＳ Ｐゴシック" pitchFamily="34" charset="-128"/>
              </a:rPr>
              <a:t>MCAS = maladie cardiovasculaire </a:t>
            </a:r>
            <a:r>
              <a:rPr lang="fr-CA" altLang="fr-FR" sz="1000" dirty="0" err="1" smtClean="0">
                <a:ea typeface="ＭＳ Ｐゴシック" pitchFamily="34" charset="-128"/>
              </a:rPr>
              <a:t>athérosclérotique</a:t>
            </a:r>
            <a:endParaRPr lang="fr-CA" altLang="fr-FR" sz="1000" dirty="0" smtClean="0">
              <a:ea typeface="ＭＳ Ｐゴシック" pitchFamily="34" charset="-128"/>
            </a:endParaRPr>
          </a:p>
          <a:p>
            <a:pPr eaLnBrk="1" hangingPunct="1"/>
            <a:r>
              <a:rPr lang="fr-CA" altLang="fr-FR" sz="1000" dirty="0" smtClean="0">
                <a:ea typeface="ＭＳ Ｐゴシック" pitchFamily="34" charset="-128"/>
              </a:rPr>
              <a:t>MVAS = maladie vasculaire </a:t>
            </a:r>
            <a:r>
              <a:rPr lang="fr-CA" altLang="fr-FR" sz="1000" dirty="0" err="1" smtClean="0">
                <a:ea typeface="ＭＳ Ｐゴシック" pitchFamily="34" charset="-128"/>
              </a:rPr>
              <a:t>athérosclérotique</a:t>
            </a:r>
            <a:endParaRPr lang="fr-CA" altLang="fr-FR" sz="1000" dirty="0" smtClean="0">
              <a:ea typeface="ＭＳ Ｐゴシック" pitchFamily="34" charset="-128"/>
            </a:endParaRPr>
          </a:p>
          <a:p>
            <a:pPr eaLnBrk="1" hangingPunct="1"/>
            <a:r>
              <a:rPr lang="fr-CA" altLang="fr-FR" sz="1000" dirty="0" smtClean="0">
                <a:ea typeface="ＭＳ Ｐゴシック" pitchFamily="34" charset="-128"/>
              </a:rPr>
              <a:t>Athérosclérose : affection des artères impliquant l’artériosclérose et l’athérome</a:t>
            </a:r>
          </a:p>
          <a:p>
            <a:pPr eaLnBrk="1" hangingPunct="1"/>
            <a:r>
              <a:rPr lang="fr-CA" altLang="fr-FR" sz="1000" dirty="0" smtClean="0">
                <a:ea typeface="ＭＳ Ｐゴシック" pitchFamily="34" charset="-128"/>
              </a:rPr>
              <a:t>Artériosclérose : maladie de la paroi des artères se traduisant par le durcissement</a:t>
            </a:r>
          </a:p>
          <a:p>
            <a:pPr eaLnBrk="1" hangingPunct="1"/>
            <a:r>
              <a:rPr lang="fr-CA" altLang="fr-FR" sz="1000" dirty="0" smtClean="0">
                <a:ea typeface="ＭＳ Ｐゴシック" pitchFamily="34" charset="-128"/>
              </a:rPr>
              <a:t>Athérome: dégénérescence de la paroi interne des artères</a:t>
            </a:r>
          </a:p>
          <a:p>
            <a:pPr eaLnBrk="1" hangingPunct="1"/>
            <a:endParaRPr lang="fr-CA" altLang="fr-FR" sz="1000" dirty="0" smtClean="0">
              <a:ea typeface="ＭＳ Ｐゴシック" pitchFamily="34" charset="-128"/>
            </a:endParaRPr>
          </a:p>
          <a:p>
            <a:pPr eaLnBrk="1" hangingPunct="1"/>
            <a:r>
              <a:rPr lang="fr-CA" altLang="fr-FR" sz="1000" dirty="0" smtClean="0">
                <a:ea typeface="ＭＳ Ｐゴシック" pitchFamily="34" charset="-128"/>
              </a:rPr>
              <a:t>Les ulcères du pied chez un diabétique sont le résultat de modifications </a:t>
            </a:r>
            <a:r>
              <a:rPr lang="fr-CA" altLang="fr-FR" sz="1000" dirty="0" err="1" smtClean="0">
                <a:ea typeface="ＭＳ Ｐゴシック" pitchFamily="34" charset="-128"/>
              </a:rPr>
              <a:t>neuropathiques</a:t>
            </a:r>
            <a:r>
              <a:rPr lang="fr-CA" altLang="fr-FR" sz="1000" dirty="0" smtClean="0">
                <a:ea typeface="ＭＳ Ｐゴシック" pitchFamily="34" charset="-128"/>
              </a:rPr>
              <a:t> et vasculaires (artérioles) graduelles.</a:t>
            </a:r>
          </a:p>
          <a:p>
            <a:pPr eaLnBrk="1" hangingPunct="1"/>
            <a:endParaRPr lang="fr-CA" altLang="fr-FR" sz="1000" dirty="0" smtClean="0">
              <a:ea typeface="ＭＳ Ｐゴシック" pitchFamily="34" charset="-128"/>
            </a:endParaRPr>
          </a:p>
          <a:p>
            <a:pPr eaLnBrk="1" hangingPunct="1"/>
            <a:r>
              <a:rPr lang="fr-CA" altLang="fr-FR" sz="1000" dirty="0" smtClean="0">
                <a:ea typeface="ＭＳ Ｐゴシック" pitchFamily="34" charset="-128"/>
              </a:rPr>
              <a:t>La diminution de l’innervation des structures portantes du pied finit par causer des déformations (pied de </a:t>
            </a:r>
            <a:r>
              <a:rPr lang="fr-CA" altLang="fr-FR" sz="1000" dirty="0" err="1" smtClean="0">
                <a:ea typeface="ＭＳ Ｐゴシック" pitchFamily="34" charset="-128"/>
              </a:rPr>
              <a:t>charcot</a:t>
            </a:r>
            <a:r>
              <a:rPr lang="fr-CA" altLang="fr-FR" sz="1000" dirty="0" smtClean="0">
                <a:ea typeface="ＭＳ Ｐゴシック" pitchFamily="34" charset="-128"/>
              </a:rPr>
              <a:t>). La démarche est alors altérée.</a:t>
            </a:r>
          </a:p>
          <a:p>
            <a:pPr eaLnBrk="1" hangingPunct="1"/>
            <a:endParaRPr lang="fr-CA" altLang="fr-FR" sz="1000" dirty="0" smtClean="0">
              <a:ea typeface="ＭＳ Ｐゴシック" pitchFamily="34" charset="-128"/>
            </a:endParaRPr>
          </a:p>
          <a:p>
            <a:pPr eaLnBrk="1" hangingPunct="1"/>
            <a:r>
              <a:rPr lang="fr-CA" altLang="fr-FR" sz="1000" dirty="0" smtClean="0">
                <a:ea typeface="ＭＳ Ｐゴシック" pitchFamily="34" charset="-128"/>
              </a:rPr>
              <a:t>L’insuffisance vasculaire entraîne une déficience de la fonction des glandes sudoripares, ce qui favorise le dessèchement de la peau ET les pressions extérieurs entraînent la formation de callosités. </a:t>
            </a:r>
            <a:endParaRPr lang="fr-FR" altLang="fr-FR" sz="1000" dirty="0" smtClean="0">
              <a:ea typeface="ＭＳ Ｐゴシック" pitchFamily="34" charset="-128"/>
            </a:endParaRPr>
          </a:p>
          <a:p>
            <a:pPr lvl="2">
              <a:lnSpc>
                <a:spcPct val="80000"/>
              </a:lnSpc>
              <a:defRPr/>
            </a:pPr>
            <a:r>
              <a:rPr lang="fr-CA" sz="1600" dirty="0" smtClean="0"/>
              <a:t>Les</a:t>
            </a:r>
            <a:r>
              <a:rPr lang="fr-CA" sz="1600" baseline="0" dirty="0" smtClean="0"/>
              <a:t> changements structurels des pieds conjointement à l’insuffisance vasculaire, aux infections et à la neuropathie diabétique. </a:t>
            </a:r>
          </a:p>
          <a:p>
            <a:pPr lvl="2">
              <a:lnSpc>
                <a:spcPct val="80000"/>
              </a:lnSpc>
              <a:defRPr/>
            </a:pPr>
            <a:r>
              <a:rPr lang="fr-CA" sz="1600" baseline="0" dirty="0" smtClean="0"/>
              <a:t>Le risque de subir une amputation des MI est 15 à  40 X plus élevé chez les diabétiques.</a:t>
            </a:r>
          </a:p>
          <a:p>
            <a:pPr lvl="2">
              <a:lnSpc>
                <a:spcPct val="80000"/>
              </a:lnSpc>
              <a:defRPr/>
            </a:pPr>
            <a:endParaRPr lang="fr-CA" sz="1600" dirty="0" smtClean="0"/>
          </a:p>
          <a:p>
            <a:endParaRPr lang="fr-CA" dirty="0"/>
          </a:p>
        </p:txBody>
      </p:sp>
      <p:sp>
        <p:nvSpPr>
          <p:cNvPr id="4" name="Espace réservé du numéro de diapositive 3"/>
          <p:cNvSpPr>
            <a:spLocks noGrp="1"/>
          </p:cNvSpPr>
          <p:nvPr>
            <p:ph type="sldNum" sz="quarter" idx="10"/>
          </p:nvPr>
        </p:nvSpPr>
        <p:spPr/>
        <p:txBody>
          <a:bodyPr/>
          <a:lstStyle/>
          <a:p>
            <a:fld id="{964A6011-72B3-46CD-BAF9-F35EAD8C0BD4}" type="slidenum">
              <a:rPr lang="fr-CA" smtClean="0"/>
              <a:pPr/>
              <a:t>29</a:t>
            </a:fld>
            <a:endParaRPr lang="fr-CA"/>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A"/>
          </a:p>
        </p:txBody>
      </p:sp>
      <p:sp>
        <p:nvSpPr>
          <p:cNvPr id="4" name="Espace réservé du numéro de diapositive 3"/>
          <p:cNvSpPr>
            <a:spLocks noGrp="1"/>
          </p:cNvSpPr>
          <p:nvPr>
            <p:ph type="sldNum" sz="quarter" idx="10"/>
          </p:nvPr>
        </p:nvSpPr>
        <p:spPr/>
        <p:txBody>
          <a:bodyPr/>
          <a:lstStyle/>
          <a:p>
            <a:fld id="{964A6011-72B3-46CD-BAF9-F35EAD8C0BD4}" type="slidenum">
              <a:rPr lang="fr-CA" smtClean="0"/>
              <a:pPr/>
              <a:t>3</a:t>
            </a:fld>
            <a:endParaRPr lang="fr-CA"/>
          </a:p>
        </p:txBody>
      </p:sp>
    </p:spTree>
    <p:extLst>
      <p:ext uri="{BB962C8B-B14F-4D97-AF65-F5344CB8AC3E}">
        <p14:creationId xmlns:p14="http://schemas.microsoft.com/office/powerpoint/2010/main" xmlns="" val="106542148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pitchFamily="34" charset="-128"/>
              </a:defRPr>
            </a:lvl1pPr>
            <a:lvl2pPr marL="743364" indent="-285909" eaLnBrk="0" hangingPunct="0">
              <a:defRPr>
                <a:solidFill>
                  <a:schemeClr val="tx1"/>
                </a:solidFill>
                <a:latin typeface="Arial" pitchFamily="34" charset="0"/>
                <a:ea typeface="ＭＳ Ｐゴシック" pitchFamily="34" charset="-128"/>
              </a:defRPr>
            </a:lvl2pPr>
            <a:lvl3pPr marL="1143636" indent="-228727" eaLnBrk="0" hangingPunct="0">
              <a:defRPr>
                <a:solidFill>
                  <a:schemeClr val="tx1"/>
                </a:solidFill>
                <a:latin typeface="Arial" pitchFamily="34" charset="0"/>
                <a:ea typeface="ＭＳ Ｐゴシック" pitchFamily="34" charset="-128"/>
              </a:defRPr>
            </a:lvl3pPr>
            <a:lvl4pPr marL="1601089" indent="-228727" eaLnBrk="0" hangingPunct="0">
              <a:defRPr>
                <a:solidFill>
                  <a:schemeClr val="tx1"/>
                </a:solidFill>
                <a:latin typeface="Arial" pitchFamily="34" charset="0"/>
                <a:ea typeface="ＭＳ Ｐゴシック" pitchFamily="34" charset="-128"/>
              </a:defRPr>
            </a:lvl4pPr>
            <a:lvl5pPr marL="2058544" indent="-228727" eaLnBrk="0" hangingPunct="0">
              <a:defRPr>
                <a:solidFill>
                  <a:schemeClr val="tx1"/>
                </a:solidFill>
                <a:latin typeface="Arial" pitchFamily="34" charset="0"/>
                <a:ea typeface="ＭＳ Ｐゴシック" pitchFamily="34" charset="-128"/>
              </a:defRPr>
            </a:lvl5pPr>
            <a:lvl6pPr marL="2515999" indent="-228727"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3452" indent="-228727" eaLnBrk="0" fontAlgn="base" hangingPunct="0">
              <a:spcBef>
                <a:spcPct val="0"/>
              </a:spcBef>
              <a:spcAft>
                <a:spcPct val="0"/>
              </a:spcAft>
              <a:defRPr>
                <a:solidFill>
                  <a:schemeClr val="tx1"/>
                </a:solidFill>
                <a:latin typeface="Arial" pitchFamily="34" charset="0"/>
                <a:ea typeface="ＭＳ Ｐゴシック" pitchFamily="34" charset="-128"/>
              </a:defRPr>
            </a:lvl7pPr>
            <a:lvl8pPr marL="3430907" indent="-228727"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8361" indent="-228727"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E538AF33-4C9C-4A35-9017-EA97900133BE}" type="slidenum">
              <a:rPr lang="en-US" altLang="fr-FR" smtClean="0"/>
              <a:pPr eaLnBrk="1" hangingPunct="1"/>
              <a:t>30</a:t>
            </a:fld>
            <a:endParaRPr lang="en-US" altLang="fr-FR" smtClean="0"/>
          </a:p>
        </p:txBody>
      </p:sp>
      <p:sp>
        <p:nvSpPr>
          <p:cNvPr id="218115" name="Rectangle 2"/>
          <p:cNvSpPr>
            <a:spLocks noGrp="1" noRot="1" noChangeAspect="1" noChangeArrowheads="1" noTextEdit="1"/>
          </p:cNvSpPr>
          <p:nvPr>
            <p:ph type="sldImg"/>
          </p:nvPr>
        </p:nvSpPr>
        <p:spPr>
          <a:xfrm>
            <a:off x="914400" y="709613"/>
            <a:ext cx="5054600" cy="3792537"/>
          </a:xfrm>
          <a:ln/>
        </p:spPr>
      </p:sp>
      <p:sp>
        <p:nvSpPr>
          <p:cNvPr id="218116" name="Rectangle 3"/>
          <p:cNvSpPr>
            <a:spLocks noGrp="1" noChangeArrowheads="1"/>
          </p:cNvSpPr>
          <p:nvPr>
            <p:ph type="body" idx="1"/>
          </p:nvPr>
        </p:nvSpPr>
        <p:spPr>
          <a:xfrm>
            <a:off x="932217" y="4738175"/>
            <a:ext cx="5019982" cy="450016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tLang="fr-FR" smtClean="0">
                <a:ea typeface="ＭＳ Ｐゴシック" pitchFamily="34" charset="-128"/>
              </a:rPr>
              <a:t>With diabetes, the  chronic elevation of blood sugar (hyperglycemia) is associated with long-term damage of the nerves that leads to neuropathy. </a:t>
            </a:r>
          </a:p>
          <a:p>
            <a:r>
              <a:rPr lang="en-US" altLang="fr-FR" smtClean="0">
                <a:ea typeface="ＭＳ Ｐゴシック" pitchFamily="34" charset="-128"/>
              </a:rPr>
              <a:t>There are three basic types of neuropathy:</a:t>
            </a:r>
          </a:p>
          <a:p>
            <a:r>
              <a:rPr lang="en-US" altLang="fr-FR" smtClean="0">
                <a:ea typeface="ＭＳ Ｐゴシック" pitchFamily="34" charset="-128"/>
              </a:rPr>
              <a:t>Sensory, autonomic and motor neuropathy. </a:t>
            </a:r>
          </a:p>
          <a:p>
            <a:r>
              <a:rPr lang="en-US" altLang="fr-FR" smtClean="0">
                <a:ea typeface="ＭＳ Ｐゴシック" pitchFamily="34" charset="-128"/>
              </a:rPr>
              <a:t>Sixty percent of patients with diabetes have some form of neuropathy, but in many cases there are no symptoms.</a:t>
            </a:r>
          </a:p>
          <a:p>
            <a:endParaRPr lang="en-US" altLang="fr-FR" smtClean="0">
              <a:ea typeface="ＭＳ Ｐゴシック" pitchFamily="34" charset="-128"/>
            </a:endParaRPr>
          </a:p>
          <a:p>
            <a:r>
              <a:rPr lang="en-CA" altLang="fr-FR" smtClean="0">
                <a:ea typeface="ＭＳ Ｐゴシック" pitchFamily="34" charset="-128"/>
              </a:rPr>
              <a:t>Se manifeste 10 à 15 ans après le début de la maladie</a:t>
            </a:r>
            <a:endParaRPr lang="fr-FR" altLang="fr-FR" smtClean="0">
              <a:ea typeface="ＭＳ Ｐゴシック" pitchFamily="34" charset="-128"/>
            </a:endParaRPr>
          </a:p>
          <a:p>
            <a:pPr eaLnBrk="1" hangingPunct="1"/>
            <a:endParaRPr lang="en-US" altLang="fr-FR" smtClean="0">
              <a:ea typeface="ＭＳ Ｐゴシック" pitchFamily="34" charset="-128"/>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Rectangle 2"/>
          <p:cNvSpPr>
            <a:spLocks noGrp="1" noRot="1" noChangeAspect="1" noChangeArrowheads="1" noTextEdit="1"/>
          </p:cNvSpPr>
          <p:nvPr>
            <p:ph type="sldImg"/>
          </p:nvPr>
        </p:nvSpPr>
        <p:spPr>
          <a:ln/>
        </p:spPr>
      </p:sp>
      <p:sp>
        <p:nvSpPr>
          <p:cNvPr id="219139" name="Rectangle 3"/>
          <p:cNvSpPr>
            <a:spLocks noGrp="1" noChangeArrowheads="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fr-CA" altLang="fr-FR" dirty="0" smtClean="0">
                <a:ea typeface="ＭＳ Ｐゴシック" pitchFamily="34" charset="-128"/>
              </a:rPr>
              <a:t>La </a:t>
            </a:r>
            <a:r>
              <a:rPr lang="fr-CA" altLang="fr-FR" b="1" i="1" dirty="0" smtClean="0">
                <a:ea typeface="ＭＳ Ｐゴシック" pitchFamily="34" charset="-128"/>
              </a:rPr>
              <a:t>démyélinisation</a:t>
            </a:r>
            <a:r>
              <a:rPr lang="fr-CA" altLang="fr-FR" dirty="0" smtClean="0">
                <a:ea typeface="ＭＳ Ｐゴシック" pitchFamily="34" charset="-128"/>
              </a:rPr>
              <a:t> est la décomposition de la gaine de myéline qui entoure et isole les fibres nerveuses.</a:t>
            </a:r>
          </a:p>
          <a:p>
            <a:endParaRPr lang="fr-CA" altLang="fr-FR" dirty="0" smtClean="0">
              <a:ea typeface="ＭＳ Ｐゴシック" pitchFamily="34" charset="-128"/>
            </a:endParaRPr>
          </a:p>
          <a:p>
            <a:endParaRPr lang="fr-CA" altLang="fr-FR" dirty="0" smtClean="0">
              <a:ea typeface="ＭＳ Ｐゴシック" pitchFamily="34" charset="-128"/>
            </a:endParaRPr>
          </a:p>
          <a:p>
            <a:pPr lvl="1" eaLnBrk="1" hangingPunct="1">
              <a:lnSpc>
                <a:spcPct val="80000"/>
              </a:lnSpc>
            </a:pPr>
            <a:r>
              <a:rPr lang="fr-CA" altLang="fr-FR" sz="2500" dirty="0" smtClean="0"/>
              <a:t>Diminution ou </a:t>
            </a:r>
            <a:r>
              <a:rPr lang="fr-CA" altLang="fr-FR" sz="2500" b="1" u="sng" dirty="0" smtClean="0">
                <a:solidFill>
                  <a:schemeClr val="tx1"/>
                </a:solidFill>
              </a:rPr>
              <a:t>perte de la sensibilité </a:t>
            </a:r>
            <a:r>
              <a:rPr lang="fr-CA" altLang="fr-FR" sz="2500" dirty="0" smtClean="0"/>
              <a:t>au niveau du pied</a:t>
            </a:r>
          </a:p>
          <a:p>
            <a:pPr lvl="2" eaLnBrk="1" hangingPunct="1">
              <a:lnSpc>
                <a:spcPct val="80000"/>
              </a:lnSpc>
            </a:pPr>
            <a:r>
              <a:rPr lang="fr-CA" altLang="fr-FR" sz="2500" dirty="0" smtClean="0"/>
              <a:t>Ne ressent plus la pression, la douleur,  la température (chaud, froid) et la vibration</a:t>
            </a:r>
          </a:p>
          <a:p>
            <a:pPr lvl="2" eaLnBrk="1" hangingPunct="1">
              <a:lnSpc>
                <a:spcPct val="80000"/>
              </a:lnSpc>
            </a:pPr>
            <a:endParaRPr lang="fr-CA" altLang="fr-FR" sz="2500" dirty="0" smtClean="0"/>
          </a:p>
          <a:p>
            <a:pPr lvl="2" eaLnBrk="1" hangingPunct="1">
              <a:lnSpc>
                <a:spcPct val="80000"/>
              </a:lnSpc>
            </a:pPr>
            <a:r>
              <a:rPr lang="fr-CA" altLang="fr-FR" sz="2500" dirty="0" smtClean="0"/>
              <a:t>Cette perte de sensation protectrice empêche le client de ressentir la pression lors de la marche ou un corps étranger dans un soulier. Ces traumatismes répétitifs favorisent l’apparition d’un ulcère. </a:t>
            </a:r>
          </a:p>
          <a:p>
            <a:r>
              <a:rPr lang="fr-CA" altLang="fr-FR" dirty="0" smtClean="0">
                <a:ea typeface="ＭＳ Ｐゴシック" pitchFamily="34" charset="-128"/>
              </a:rPr>
              <a:t/>
            </a:r>
            <a:br>
              <a:rPr lang="fr-CA" altLang="fr-FR" dirty="0" smtClean="0">
                <a:ea typeface="ＭＳ Ｐゴシック" pitchFamily="34" charset="-128"/>
              </a:rPr>
            </a:br>
            <a:endParaRPr lang="fr-CA" altLang="fr-FR" dirty="0" smtClean="0">
              <a:ea typeface="ＭＳ Ｐゴシック" pitchFamily="34" charset="-128"/>
            </a:endParaRPr>
          </a:p>
          <a:p>
            <a:endParaRPr lang="fr-CA" altLang="fr-FR" dirty="0" smtClean="0">
              <a:ea typeface="ＭＳ Ｐゴシック" pitchFamily="34" charset="-128"/>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0224" eaLnBrk="0" hangingPunct="0">
              <a:spcBef>
                <a:spcPct val="30000"/>
              </a:spcBef>
              <a:defRPr sz="1200">
                <a:solidFill>
                  <a:schemeClr val="tx1"/>
                </a:solidFill>
                <a:latin typeface="Times New Roman" pitchFamily="18" charset="0"/>
              </a:defRPr>
            </a:lvl1pPr>
            <a:lvl2pPr marL="742909" indent="-285734" defTabSz="930224" eaLnBrk="0" hangingPunct="0">
              <a:spcBef>
                <a:spcPct val="30000"/>
              </a:spcBef>
              <a:defRPr sz="1200">
                <a:solidFill>
                  <a:schemeClr val="tx1"/>
                </a:solidFill>
                <a:latin typeface="Times New Roman" pitchFamily="18" charset="0"/>
              </a:defRPr>
            </a:lvl2pPr>
            <a:lvl3pPr marL="1142937" indent="-228587" defTabSz="930224" eaLnBrk="0" hangingPunct="0">
              <a:spcBef>
                <a:spcPct val="30000"/>
              </a:spcBef>
              <a:defRPr sz="1200">
                <a:solidFill>
                  <a:schemeClr val="tx1"/>
                </a:solidFill>
                <a:latin typeface="Times New Roman" pitchFamily="18" charset="0"/>
              </a:defRPr>
            </a:lvl3pPr>
            <a:lvl4pPr marL="1600111" indent="-228587" defTabSz="930224" eaLnBrk="0" hangingPunct="0">
              <a:spcBef>
                <a:spcPct val="30000"/>
              </a:spcBef>
              <a:defRPr sz="1200">
                <a:solidFill>
                  <a:schemeClr val="tx1"/>
                </a:solidFill>
                <a:latin typeface="Times New Roman" pitchFamily="18" charset="0"/>
              </a:defRPr>
            </a:lvl4pPr>
            <a:lvl5pPr marL="2057287" indent="-228587" defTabSz="930224" eaLnBrk="0" hangingPunct="0">
              <a:spcBef>
                <a:spcPct val="30000"/>
              </a:spcBef>
              <a:defRPr sz="1200">
                <a:solidFill>
                  <a:schemeClr val="tx1"/>
                </a:solidFill>
                <a:latin typeface="Times New Roman" pitchFamily="18" charset="0"/>
              </a:defRPr>
            </a:lvl5pPr>
            <a:lvl6pPr marL="2514461" indent="-228587" defTabSz="930224" eaLnBrk="0" fontAlgn="base" hangingPunct="0">
              <a:spcBef>
                <a:spcPct val="30000"/>
              </a:spcBef>
              <a:spcAft>
                <a:spcPct val="0"/>
              </a:spcAft>
              <a:defRPr sz="1200">
                <a:solidFill>
                  <a:schemeClr val="tx1"/>
                </a:solidFill>
                <a:latin typeface="Times New Roman" pitchFamily="18" charset="0"/>
              </a:defRPr>
            </a:lvl6pPr>
            <a:lvl7pPr marL="2971635" indent="-228587" defTabSz="930224" eaLnBrk="0" fontAlgn="base" hangingPunct="0">
              <a:spcBef>
                <a:spcPct val="30000"/>
              </a:spcBef>
              <a:spcAft>
                <a:spcPct val="0"/>
              </a:spcAft>
              <a:defRPr sz="1200">
                <a:solidFill>
                  <a:schemeClr val="tx1"/>
                </a:solidFill>
                <a:latin typeface="Times New Roman" pitchFamily="18" charset="0"/>
              </a:defRPr>
            </a:lvl7pPr>
            <a:lvl8pPr marL="3428811" indent="-228587" defTabSz="930224" eaLnBrk="0" fontAlgn="base" hangingPunct="0">
              <a:spcBef>
                <a:spcPct val="30000"/>
              </a:spcBef>
              <a:spcAft>
                <a:spcPct val="0"/>
              </a:spcAft>
              <a:defRPr sz="1200">
                <a:solidFill>
                  <a:schemeClr val="tx1"/>
                </a:solidFill>
                <a:latin typeface="Times New Roman" pitchFamily="18" charset="0"/>
              </a:defRPr>
            </a:lvl8pPr>
            <a:lvl9pPr marL="3885985" indent="-228587" defTabSz="930224"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081A2215-4571-4E59-9B88-87F00B36FAFA}" type="slidenum">
              <a:rPr lang="en-US" altLang="fr-FR" smtClean="0">
                <a:latin typeface="Tahoma" pitchFamily="34" charset="0"/>
              </a:rPr>
              <a:pPr eaLnBrk="1" hangingPunct="1">
                <a:spcBef>
                  <a:spcPct val="0"/>
                </a:spcBef>
              </a:pPr>
              <a:t>32</a:t>
            </a:fld>
            <a:endParaRPr lang="en-US" altLang="fr-FR" smtClean="0">
              <a:latin typeface="Tahoma" pitchFamily="34" charset="0"/>
            </a:endParaRPr>
          </a:p>
        </p:txBody>
      </p:sp>
      <p:sp>
        <p:nvSpPr>
          <p:cNvPr id="133123" name="Rectangle 2"/>
          <p:cNvSpPr>
            <a:spLocks noGrp="1" noRot="1" noChangeAspect="1" noChangeArrowheads="1" noTextEdit="1"/>
          </p:cNvSpPr>
          <p:nvPr>
            <p:ph type="sldImg"/>
          </p:nvPr>
        </p:nvSpPr>
        <p:spPr>
          <a:xfrm>
            <a:off x="917575" y="709613"/>
            <a:ext cx="5049838" cy="3789362"/>
          </a:xfrm>
          <a:ln/>
        </p:spPr>
      </p:sp>
      <p:sp>
        <p:nvSpPr>
          <p:cNvPr id="133124" name="Rectangle 3"/>
          <p:cNvSpPr>
            <a:spLocks noGrp="1" noChangeArrowheads="1"/>
          </p:cNvSpPr>
          <p:nvPr>
            <p:ph type="body" idx="1"/>
          </p:nvPr>
        </p:nvSpPr>
        <p:spPr>
          <a:xfrm>
            <a:off x="931794" y="4737528"/>
            <a:ext cx="5020814" cy="4499715"/>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fr-CA" altLang="fr-FR" dirty="0" smtClean="0"/>
              <a:t>L’incapacité de percevoir les 10 g de force, est</a:t>
            </a:r>
            <a:r>
              <a:rPr lang="fr-CA" altLang="fr-FR" baseline="0" dirty="0" smtClean="0"/>
              <a:t> associée à une neuropathie des grosses fibres significatives sur le plan clinique. </a:t>
            </a:r>
            <a:endParaRPr lang="fr-CA" altLang="fr-FR" dirty="0" smtClean="0"/>
          </a:p>
          <a:p>
            <a:r>
              <a:rPr lang="fr-CA" altLang="fr-FR" dirty="0" smtClean="0"/>
              <a:t>Fils de nylon</a:t>
            </a:r>
          </a:p>
          <a:p>
            <a:r>
              <a:rPr lang="fr-CA" altLang="fr-FR" dirty="0" smtClean="0"/>
              <a:t>10 g de force</a:t>
            </a:r>
          </a:p>
          <a:p>
            <a:r>
              <a:rPr lang="fr-CA" altLang="fr-FR" dirty="0" smtClean="0"/>
              <a:t>L’incapacité de percevoir le 10 g de force de torsion est associée à une neuropathie des grosses fibres significative sur le plan clinique.</a:t>
            </a:r>
          </a:p>
          <a:p>
            <a:r>
              <a:rPr lang="fr-CA" altLang="fr-FR" dirty="0" smtClean="0"/>
              <a:t>AIIAO: 4 points</a:t>
            </a:r>
          </a:p>
          <a:p>
            <a:r>
              <a:rPr lang="fr-CA" altLang="fr-FR" dirty="0" smtClean="0"/>
              <a:t>Association du diabète: 1 à 4 points</a:t>
            </a:r>
          </a:p>
          <a:p>
            <a:r>
              <a:rPr lang="fr-CA" altLang="fr-FR" dirty="0" err="1" smtClean="0"/>
              <a:t>Wound</a:t>
            </a:r>
            <a:r>
              <a:rPr lang="fr-CA" altLang="fr-FR" dirty="0" smtClean="0"/>
              <a:t> Care Canada 10 points </a:t>
            </a:r>
          </a:p>
          <a:p>
            <a:r>
              <a:rPr lang="en-CA" altLang="fr-FR" u="sng" dirty="0" smtClean="0"/>
              <a:t>Diapason </a:t>
            </a:r>
            <a:r>
              <a:rPr lang="en-CA" altLang="fr-FR" dirty="0" smtClean="0"/>
              <a:t>de 128  Hz : </a:t>
            </a:r>
            <a:r>
              <a:rPr lang="en-CA" altLang="fr-FR" dirty="0" err="1" smtClean="0"/>
              <a:t>mesure</a:t>
            </a:r>
            <a:r>
              <a:rPr lang="en-CA" altLang="fr-FR" dirty="0" smtClean="0"/>
              <a:t> le </a:t>
            </a:r>
            <a:r>
              <a:rPr lang="en-CA" altLang="fr-FR" dirty="0" err="1" smtClean="0"/>
              <a:t>seuil</a:t>
            </a:r>
            <a:r>
              <a:rPr lang="en-CA" altLang="fr-FR" dirty="0" smtClean="0"/>
              <a:t> de perception des vibrations, </a:t>
            </a:r>
            <a:r>
              <a:rPr lang="en-CA" altLang="fr-FR" dirty="0" err="1" smtClean="0"/>
              <a:t>particulièrement</a:t>
            </a:r>
            <a:r>
              <a:rPr lang="en-CA" altLang="fr-FR" dirty="0" smtClean="0"/>
              <a:t> du </a:t>
            </a:r>
            <a:r>
              <a:rPr lang="en-CA" altLang="fr-FR" dirty="0" err="1" smtClean="0"/>
              <a:t>gros</a:t>
            </a:r>
            <a:r>
              <a:rPr lang="en-CA" altLang="fr-FR" dirty="0" smtClean="0"/>
              <a:t> </a:t>
            </a:r>
            <a:r>
              <a:rPr lang="en-CA" altLang="fr-FR" dirty="0" err="1" smtClean="0"/>
              <a:t>orteil</a:t>
            </a:r>
            <a:r>
              <a:rPr lang="en-CA" altLang="fr-FR" dirty="0" smtClean="0"/>
              <a:t> et de la </a:t>
            </a:r>
            <a:r>
              <a:rPr lang="en-CA" altLang="fr-FR" dirty="0" err="1" smtClean="0"/>
              <a:t>malléole</a:t>
            </a:r>
            <a:r>
              <a:rPr lang="en-CA" altLang="fr-FR" dirty="0" smtClean="0"/>
              <a:t> interne.</a:t>
            </a:r>
            <a:endParaRPr lang="fr-FR" altLang="fr-FR" dirty="0" smtClean="0"/>
          </a:p>
          <a:p>
            <a:pPr eaLnBrk="1" hangingPunct="1"/>
            <a:r>
              <a:rPr lang="en-US" altLang="fr-FR" dirty="0" smtClean="0">
                <a:latin typeface="Arial" charset="0"/>
                <a:ea typeface="ＭＳ Ｐゴシック" pitchFamily="34" charset="-128"/>
              </a:rPr>
              <a:t>Repos de 2 </a:t>
            </a:r>
            <a:r>
              <a:rPr lang="en-US" altLang="fr-FR" dirty="0" err="1" smtClean="0">
                <a:latin typeface="Arial" charset="0"/>
                <a:ea typeface="ＭＳ Ｐゴシック" pitchFamily="34" charset="-128"/>
              </a:rPr>
              <a:t>heures</a:t>
            </a:r>
            <a:r>
              <a:rPr lang="en-US" altLang="fr-FR" dirty="0" smtClean="0">
                <a:latin typeface="Arial" charset="0"/>
                <a:ea typeface="ＭＳ Ｐゴシック" pitchFamily="34" charset="-128"/>
              </a:rPr>
              <a:t> après 100 sites = 1 pt = 20 sites = 5 patients</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CA" dirty="0" err="1" smtClean="0"/>
              <a:t>Lyrica</a:t>
            </a:r>
            <a:endParaRPr lang="fr-CA" dirty="0"/>
          </a:p>
        </p:txBody>
      </p:sp>
      <p:sp>
        <p:nvSpPr>
          <p:cNvPr id="4" name="Espace réservé du numéro de diapositive 3"/>
          <p:cNvSpPr>
            <a:spLocks noGrp="1"/>
          </p:cNvSpPr>
          <p:nvPr>
            <p:ph type="sldNum" sz="quarter" idx="10"/>
          </p:nvPr>
        </p:nvSpPr>
        <p:spPr/>
        <p:txBody>
          <a:bodyPr/>
          <a:lstStyle/>
          <a:p>
            <a:fld id="{964A6011-72B3-46CD-BAF9-F35EAD8C0BD4}" type="slidenum">
              <a:rPr lang="fr-CA" smtClean="0"/>
              <a:pPr/>
              <a:t>33</a:t>
            </a:fld>
            <a:endParaRPr lang="fr-CA"/>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Espace réservé de l'image des diapositives 1"/>
          <p:cNvSpPr>
            <a:spLocks noGrp="1" noRot="1" noChangeAspect="1" noTextEdit="1"/>
          </p:cNvSpPr>
          <p:nvPr>
            <p:ph type="sldImg"/>
          </p:nvPr>
        </p:nvSpPr>
        <p:spPr>
          <a:ln/>
        </p:spPr>
      </p:sp>
      <p:sp>
        <p:nvSpPr>
          <p:cNvPr id="138243" name="Espace réservé des commentaires 2"/>
          <p:cNvSpPr>
            <a:spLocks noGrp="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fr-CA" altLang="fr-FR" dirty="0" smtClean="0"/>
              <a:t>Callosité= peu élastique= pression sur les tissus</a:t>
            </a:r>
            <a:r>
              <a:rPr lang="fr-CA" altLang="fr-FR" baseline="0" dirty="0" smtClean="0"/>
              <a:t> mous</a:t>
            </a:r>
            <a:endParaRPr lang="fr-CA" altLang="fr-FR" dirty="0" smtClean="0"/>
          </a:p>
          <a:p>
            <a:pPr eaLnBrk="1" hangingPunct="1"/>
            <a:endParaRPr lang="fr-CA" altLang="fr-FR" dirty="0" smtClean="0"/>
          </a:p>
          <a:p>
            <a:pPr marL="0" marR="0" lvl="2" indent="0" algn="l" defTabSz="914400" rtl="0" eaLnBrk="1" fontAlgn="auto" latinLnBrk="0" hangingPunct="1">
              <a:lnSpc>
                <a:spcPct val="100000"/>
              </a:lnSpc>
              <a:spcBef>
                <a:spcPts val="0"/>
              </a:spcBef>
              <a:spcAft>
                <a:spcPts val="0"/>
              </a:spcAft>
              <a:buClrTx/>
              <a:buSzTx/>
              <a:buFontTx/>
              <a:buNone/>
              <a:tabLst/>
              <a:defRPr/>
            </a:pPr>
            <a:r>
              <a:rPr lang="fr-CA" sz="2000" dirty="0" smtClean="0"/>
              <a:t>La callosité est 2</a:t>
            </a:r>
            <a:r>
              <a:rPr lang="fr-CA" sz="2000" baseline="30000" dirty="0" smtClean="0"/>
              <a:t>nd</a:t>
            </a:r>
            <a:r>
              <a:rPr lang="fr-CA" sz="2000" dirty="0" smtClean="0"/>
              <a:t> à un </a:t>
            </a:r>
            <a:r>
              <a:rPr lang="fr-CA" sz="2000" b="1" dirty="0" smtClean="0"/>
              <a:t>dépôt de glucide sur les protéines (</a:t>
            </a:r>
            <a:r>
              <a:rPr lang="fr-CA" sz="2000" b="1" dirty="0" err="1" smtClean="0"/>
              <a:t>glycosylation</a:t>
            </a:r>
            <a:r>
              <a:rPr lang="fr-CA" sz="2000" b="1" dirty="0" smtClean="0"/>
              <a:t>) du collagène et de la kératine et conduit à leurs durcissements. Ce manque d’élasticité exerce une pression des tissus mous.</a:t>
            </a:r>
          </a:p>
          <a:p>
            <a:pPr eaLnBrk="1" hangingPunct="1"/>
            <a:r>
              <a:rPr lang="fr-CA" altLang="fr-FR" u="sng" dirty="0" smtClean="0"/>
              <a:t>Callosité, corne </a:t>
            </a:r>
            <a:r>
              <a:rPr lang="fr-CA" altLang="fr-FR" dirty="0" smtClean="0"/>
              <a:t>(hyperkératose superficielle).</a:t>
            </a:r>
          </a:p>
          <a:p>
            <a:pPr eaLnBrk="1" hangingPunct="1"/>
            <a:r>
              <a:rPr lang="fr-CA" altLang="fr-FR" u="sng" dirty="0" smtClean="0"/>
              <a:t>Cor:</a:t>
            </a:r>
            <a:r>
              <a:rPr lang="fr-CA" altLang="fr-FR" u="sng" baseline="0" dirty="0" smtClean="0"/>
              <a:t> </a:t>
            </a:r>
            <a:r>
              <a:rPr lang="fr-CA" altLang="fr-FR" baseline="0" dirty="0" smtClean="0"/>
              <a:t>hyperkératose circonscrite et localisée aux orteils</a:t>
            </a:r>
            <a:endParaRPr lang="fr-CA" altLang="fr-FR" dirty="0" smtClean="0"/>
          </a:p>
          <a:p>
            <a:pPr eaLnBrk="1" hangingPunct="1"/>
            <a:r>
              <a:rPr lang="fr-CA" altLang="fr-FR" u="sng" dirty="0" smtClean="0"/>
              <a:t>Durillon:</a:t>
            </a:r>
            <a:r>
              <a:rPr lang="fr-CA" altLang="fr-FR" baseline="0" dirty="0" smtClean="0"/>
              <a:t> hyperkératose plantaire - épaississement de la peau du pied aux endroits de pression.</a:t>
            </a:r>
            <a:endParaRPr lang="fr-CA" altLang="fr-FR" dirty="0" smtClean="0"/>
          </a:p>
          <a:p>
            <a:endParaRPr lang="fr-CA" altLang="fr-FR" dirty="0" smtClean="0"/>
          </a:p>
        </p:txBody>
      </p:sp>
      <p:sp>
        <p:nvSpPr>
          <p:cNvPr id="138244" name="Espace réservé du numéro de diapositive 3"/>
          <p:cNvSpPr>
            <a:spLocks noGrp="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0224" eaLnBrk="0" hangingPunct="0">
              <a:spcBef>
                <a:spcPct val="30000"/>
              </a:spcBef>
              <a:defRPr sz="1200">
                <a:solidFill>
                  <a:schemeClr val="tx1"/>
                </a:solidFill>
                <a:latin typeface="Times New Roman" pitchFamily="18" charset="0"/>
              </a:defRPr>
            </a:lvl1pPr>
            <a:lvl2pPr marL="742909" indent="-285734" defTabSz="930224" eaLnBrk="0" hangingPunct="0">
              <a:spcBef>
                <a:spcPct val="30000"/>
              </a:spcBef>
              <a:defRPr sz="1200">
                <a:solidFill>
                  <a:schemeClr val="tx1"/>
                </a:solidFill>
                <a:latin typeface="Times New Roman" pitchFamily="18" charset="0"/>
              </a:defRPr>
            </a:lvl2pPr>
            <a:lvl3pPr marL="1142937" indent="-228587" defTabSz="930224" eaLnBrk="0" hangingPunct="0">
              <a:spcBef>
                <a:spcPct val="30000"/>
              </a:spcBef>
              <a:defRPr sz="1200">
                <a:solidFill>
                  <a:schemeClr val="tx1"/>
                </a:solidFill>
                <a:latin typeface="Times New Roman" pitchFamily="18" charset="0"/>
              </a:defRPr>
            </a:lvl3pPr>
            <a:lvl4pPr marL="1600111" indent="-228587" defTabSz="930224" eaLnBrk="0" hangingPunct="0">
              <a:spcBef>
                <a:spcPct val="30000"/>
              </a:spcBef>
              <a:defRPr sz="1200">
                <a:solidFill>
                  <a:schemeClr val="tx1"/>
                </a:solidFill>
                <a:latin typeface="Times New Roman" pitchFamily="18" charset="0"/>
              </a:defRPr>
            </a:lvl4pPr>
            <a:lvl5pPr marL="2057287" indent="-228587" defTabSz="930224" eaLnBrk="0" hangingPunct="0">
              <a:spcBef>
                <a:spcPct val="30000"/>
              </a:spcBef>
              <a:defRPr sz="1200">
                <a:solidFill>
                  <a:schemeClr val="tx1"/>
                </a:solidFill>
                <a:latin typeface="Times New Roman" pitchFamily="18" charset="0"/>
              </a:defRPr>
            </a:lvl5pPr>
            <a:lvl6pPr marL="2514461" indent="-228587" defTabSz="930224" eaLnBrk="0" fontAlgn="base" hangingPunct="0">
              <a:spcBef>
                <a:spcPct val="30000"/>
              </a:spcBef>
              <a:spcAft>
                <a:spcPct val="0"/>
              </a:spcAft>
              <a:defRPr sz="1200">
                <a:solidFill>
                  <a:schemeClr val="tx1"/>
                </a:solidFill>
                <a:latin typeface="Times New Roman" pitchFamily="18" charset="0"/>
              </a:defRPr>
            </a:lvl6pPr>
            <a:lvl7pPr marL="2971635" indent="-228587" defTabSz="930224" eaLnBrk="0" fontAlgn="base" hangingPunct="0">
              <a:spcBef>
                <a:spcPct val="30000"/>
              </a:spcBef>
              <a:spcAft>
                <a:spcPct val="0"/>
              </a:spcAft>
              <a:defRPr sz="1200">
                <a:solidFill>
                  <a:schemeClr val="tx1"/>
                </a:solidFill>
                <a:latin typeface="Times New Roman" pitchFamily="18" charset="0"/>
              </a:defRPr>
            </a:lvl7pPr>
            <a:lvl8pPr marL="3428811" indent="-228587" defTabSz="930224" eaLnBrk="0" fontAlgn="base" hangingPunct="0">
              <a:spcBef>
                <a:spcPct val="30000"/>
              </a:spcBef>
              <a:spcAft>
                <a:spcPct val="0"/>
              </a:spcAft>
              <a:defRPr sz="1200">
                <a:solidFill>
                  <a:schemeClr val="tx1"/>
                </a:solidFill>
                <a:latin typeface="Times New Roman" pitchFamily="18" charset="0"/>
              </a:defRPr>
            </a:lvl8pPr>
            <a:lvl9pPr marL="3885985" indent="-228587" defTabSz="930224"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E20AF8A3-606F-47A9-8399-D9F1DEB357BE}" type="slidenum">
              <a:rPr lang="fr-CA" altLang="fr-FR" smtClean="0">
                <a:latin typeface="Tahoma" pitchFamily="34" charset="0"/>
              </a:rPr>
              <a:pPr eaLnBrk="1" hangingPunct="1">
                <a:spcBef>
                  <a:spcPct val="0"/>
                </a:spcBef>
              </a:pPr>
              <a:t>34</a:t>
            </a:fld>
            <a:endParaRPr lang="fr-CA" altLang="fr-FR" smtClean="0">
              <a:latin typeface="Tahoma" pitchFamily="34"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Espace réservé de l'image des diapositives 1"/>
          <p:cNvSpPr>
            <a:spLocks noGrp="1" noRot="1" noChangeAspect="1" noTextEdit="1"/>
          </p:cNvSpPr>
          <p:nvPr>
            <p:ph type="sldImg"/>
          </p:nvPr>
        </p:nvSpPr>
        <p:spPr>
          <a:ln/>
        </p:spPr>
      </p:sp>
      <p:sp>
        <p:nvSpPr>
          <p:cNvPr id="141315" name="Espace réservé des commentaires 2"/>
          <p:cNvSpPr>
            <a:spLocks noGrp="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l">
              <a:buFont typeface="Wingdings 2" pitchFamily="18" charset="2"/>
              <a:buNone/>
            </a:pPr>
            <a:r>
              <a:rPr lang="fr-CA" altLang="fr-FR" dirty="0" smtClean="0"/>
              <a:t>Ralentissement dans le processus de cicatrisation</a:t>
            </a:r>
          </a:p>
          <a:p>
            <a:pPr algn="ctr">
              <a:buFont typeface="Wingdings 2" pitchFamily="18" charset="2"/>
              <a:buNone/>
            </a:pPr>
            <a:endParaRPr lang="en-CA" altLang="fr-FR" dirty="0" smtClean="0"/>
          </a:p>
          <a:p>
            <a:pPr algn="l">
              <a:buFont typeface="Wingdings 2" pitchFamily="18" charset="2"/>
              <a:buNone/>
            </a:pPr>
            <a:r>
              <a:rPr lang="fr-CA" altLang="fr-FR" dirty="0" smtClean="0"/>
              <a:t>Gêne le transport des antibiotiques systémiques</a:t>
            </a:r>
          </a:p>
          <a:p>
            <a:pPr algn="ctr">
              <a:buFont typeface="Wingdings 2" pitchFamily="18" charset="2"/>
              <a:buNone/>
            </a:pPr>
            <a:endParaRPr lang="en-CA" altLang="fr-FR"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fr-CA" altLang="fr-FR" dirty="0" smtClean="0"/>
              <a:t>À cause de la neuropathie autonome provoquant une </a:t>
            </a:r>
            <a:r>
              <a:rPr lang="fr-CA" altLang="fr-FR" u="sng" dirty="0" smtClean="0"/>
              <a:t>vasoconstriction et une vasodilatation déficientes des vaisseaux sanguins </a:t>
            </a:r>
            <a:r>
              <a:rPr lang="fr-CA" altLang="fr-FR" dirty="0" smtClean="0"/>
              <a:t>périphériques, il y a un ralentissement dans le processus de cicatrisation et cela gêne le transport des antibiotiques systémiques prescrits au site affecté à cause d’une circulation sanguine altérée.</a:t>
            </a:r>
          </a:p>
          <a:p>
            <a:pPr marL="0" marR="0" indent="0" algn="l" defTabSz="914400" rtl="0" eaLnBrk="1" fontAlgn="auto" latinLnBrk="0" hangingPunct="1">
              <a:lnSpc>
                <a:spcPct val="100000"/>
              </a:lnSpc>
              <a:spcBef>
                <a:spcPts val="0"/>
              </a:spcBef>
              <a:spcAft>
                <a:spcPts val="0"/>
              </a:spcAft>
              <a:buClrTx/>
              <a:buSzTx/>
              <a:buFontTx/>
              <a:buNone/>
              <a:tabLst/>
              <a:defRPr/>
            </a:pPr>
            <a:endParaRPr lang="fr-CA" altLang="fr-FR" dirty="0" smtClean="0"/>
          </a:p>
          <a:p>
            <a:pPr eaLnBrk="1" hangingPunct="1"/>
            <a:r>
              <a:rPr lang="fr-CA" altLang="fr-FR" dirty="0" smtClean="0"/>
              <a:t>Créé des shunts </a:t>
            </a:r>
            <a:r>
              <a:rPr lang="fr-CA" altLang="fr-FR" dirty="0" err="1" smtClean="0"/>
              <a:t>artérioveineux</a:t>
            </a:r>
            <a:r>
              <a:rPr lang="fr-CA" altLang="fr-FR" dirty="0" smtClean="0"/>
              <a:t> = perméabilité des micro vaisseaux entre eux = pied rouge (donne une fausse impression d’un pied bien vascularisé).</a:t>
            </a:r>
          </a:p>
          <a:p>
            <a:pPr eaLnBrk="1" hangingPunct="1"/>
            <a:r>
              <a:rPr lang="fr-CA" altLang="fr-FR" dirty="0" smtClean="0"/>
              <a:t>Cette affectation peut contribuer à une ostéopénie des os du pied et au pied de </a:t>
            </a:r>
            <a:r>
              <a:rPr lang="fr-CA" altLang="fr-FR" dirty="0" err="1" smtClean="0"/>
              <a:t>charcot</a:t>
            </a:r>
            <a:r>
              <a:rPr lang="fr-CA" altLang="fr-FR" dirty="0" smtClean="0"/>
              <a:t>.</a:t>
            </a:r>
          </a:p>
          <a:p>
            <a:endParaRPr lang="fr-CA" altLang="fr-FR"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fr-CA" altLang="fr-FR" dirty="0" smtClean="0"/>
          </a:p>
          <a:p>
            <a:endParaRPr lang="fr-FR" altLang="fr-FR" dirty="0" smtClean="0"/>
          </a:p>
        </p:txBody>
      </p:sp>
      <p:sp>
        <p:nvSpPr>
          <p:cNvPr id="141316" name="Espace réservé du numéro de diapositive 3"/>
          <p:cNvSpPr>
            <a:spLocks noGrp="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0275" eaLnBrk="0" hangingPunct="0">
              <a:spcBef>
                <a:spcPct val="30000"/>
              </a:spcBef>
              <a:defRPr sz="1200">
                <a:solidFill>
                  <a:schemeClr val="tx1"/>
                </a:solidFill>
                <a:latin typeface="Times New Roman" pitchFamily="18" charset="0"/>
              </a:defRPr>
            </a:lvl1pPr>
            <a:lvl2pPr marL="742950" indent="-285750" defTabSz="930275" eaLnBrk="0" hangingPunct="0">
              <a:spcBef>
                <a:spcPct val="30000"/>
              </a:spcBef>
              <a:defRPr sz="1200">
                <a:solidFill>
                  <a:schemeClr val="tx1"/>
                </a:solidFill>
                <a:latin typeface="Times New Roman" pitchFamily="18" charset="0"/>
              </a:defRPr>
            </a:lvl2pPr>
            <a:lvl3pPr marL="1143000" indent="-228600" defTabSz="930275" eaLnBrk="0" hangingPunct="0">
              <a:spcBef>
                <a:spcPct val="30000"/>
              </a:spcBef>
              <a:defRPr sz="1200">
                <a:solidFill>
                  <a:schemeClr val="tx1"/>
                </a:solidFill>
                <a:latin typeface="Times New Roman" pitchFamily="18" charset="0"/>
              </a:defRPr>
            </a:lvl3pPr>
            <a:lvl4pPr marL="1600200" indent="-228600" defTabSz="930275" eaLnBrk="0" hangingPunct="0">
              <a:spcBef>
                <a:spcPct val="30000"/>
              </a:spcBef>
              <a:defRPr sz="1200">
                <a:solidFill>
                  <a:schemeClr val="tx1"/>
                </a:solidFill>
                <a:latin typeface="Times New Roman" pitchFamily="18" charset="0"/>
              </a:defRPr>
            </a:lvl4pPr>
            <a:lvl5pPr marL="2057400" indent="-228600" defTabSz="930275" eaLnBrk="0" hangingPunct="0">
              <a:spcBef>
                <a:spcPct val="30000"/>
              </a:spcBef>
              <a:defRPr sz="1200">
                <a:solidFill>
                  <a:schemeClr val="tx1"/>
                </a:solidFill>
                <a:latin typeface="Times New Roman" pitchFamily="18" charset="0"/>
              </a:defRPr>
            </a:lvl5pPr>
            <a:lvl6pPr marL="2514600" indent="-228600" defTabSz="930275" eaLnBrk="0" fontAlgn="base" hangingPunct="0">
              <a:spcBef>
                <a:spcPct val="30000"/>
              </a:spcBef>
              <a:spcAft>
                <a:spcPct val="0"/>
              </a:spcAft>
              <a:defRPr sz="1200">
                <a:solidFill>
                  <a:schemeClr val="tx1"/>
                </a:solidFill>
                <a:latin typeface="Times New Roman" pitchFamily="18" charset="0"/>
              </a:defRPr>
            </a:lvl6pPr>
            <a:lvl7pPr marL="2971800" indent="-228600" defTabSz="930275" eaLnBrk="0" fontAlgn="base" hangingPunct="0">
              <a:spcBef>
                <a:spcPct val="30000"/>
              </a:spcBef>
              <a:spcAft>
                <a:spcPct val="0"/>
              </a:spcAft>
              <a:defRPr sz="1200">
                <a:solidFill>
                  <a:schemeClr val="tx1"/>
                </a:solidFill>
                <a:latin typeface="Times New Roman" pitchFamily="18" charset="0"/>
              </a:defRPr>
            </a:lvl7pPr>
            <a:lvl8pPr marL="3429000" indent="-228600" defTabSz="930275" eaLnBrk="0" fontAlgn="base" hangingPunct="0">
              <a:spcBef>
                <a:spcPct val="30000"/>
              </a:spcBef>
              <a:spcAft>
                <a:spcPct val="0"/>
              </a:spcAft>
              <a:defRPr sz="1200">
                <a:solidFill>
                  <a:schemeClr val="tx1"/>
                </a:solidFill>
                <a:latin typeface="Times New Roman" pitchFamily="18" charset="0"/>
              </a:defRPr>
            </a:lvl8pPr>
            <a:lvl9pPr marL="3886200" indent="-228600" defTabSz="930275"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93C045C9-3231-449D-9251-F3D1098DE8F6}" type="slidenum">
              <a:rPr lang="fr-CA" altLang="fr-FR">
                <a:solidFill>
                  <a:prstClr val="black"/>
                </a:solidFill>
                <a:latin typeface="Tahoma" pitchFamily="34" charset="0"/>
              </a:rPr>
              <a:pPr eaLnBrk="1" hangingPunct="1">
                <a:spcBef>
                  <a:spcPct val="0"/>
                </a:spcBef>
              </a:pPr>
              <a:t>35</a:t>
            </a:fld>
            <a:endParaRPr lang="fr-CA" altLang="fr-FR">
              <a:solidFill>
                <a:prstClr val="black"/>
              </a:solidFill>
              <a:latin typeface="Tahoma" pitchFamily="34"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2"/>
          <p:cNvSpPr>
            <a:spLocks noGrp="1" noRot="1" noChangeAspect="1" noChangeArrowheads="1" noTextEdit="1"/>
          </p:cNvSpPr>
          <p:nvPr>
            <p:ph type="sldImg"/>
          </p:nvPr>
        </p:nvSpPr>
        <p:spPr>
          <a:ln/>
        </p:spPr>
      </p:sp>
      <p:sp>
        <p:nvSpPr>
          <p:cNvPr id="144387" name="Rectangle 3"/>
          <p:cNvSpPr>
            <a:spLocks noGrp="1" noChangeArrowheads="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fr-CA" altLang="fr-FR" sz="1600" dirty="0"/>
              <a:t>Atrophie musculaire intrinsèque</a:t>
            </a:r>
          </a:p>
          <a:p>
            <a:pPr eaLnBrk="1" hangingPunct="1"/>
            <a:r>
              <a:rPr lang="fr-CA" altLang="fr-FR" sz="1600" dirty="0"/>
              <a:t>Contraction des orteils et déplacement des coussinets adipeux </a:t>
            </a:r>
            <a:endParaRPr lang="fr-CA" altLang="fr-FR" sz="1600" dirty="0" smtClean="0"/>
          </a:p>
          <a:p>
            <a:pPr eaLnBrk="1" hangingPunct="1"/>
            <a:r>
              <a:rPr lang="fr-CA" altLang="fr-FR" sz="1600" dirty="0" smtClean="0"/>
              <a:t>Hausse</a:t>
            </a:r>
            <a:r>
              <a:rPr lang="fr-CA" altLang="fr-FR" sz="1600" baseline="0" dirty="0" smtClean="0"/>
              <a:t> de la T° di pied est un signe d’inflammation du pied 1° indicateur de Charcot  (cellulite, œdème, érythème)</a:t>
            </a:r>
            <a:endParaRPr lang="fr-CA" altLang="fr-FR" sz="1600" dirty="0"/>
          </a:p>
          <a:p>
            <a:endParaRPr lang="fr-CA" altLang="fr-FR" dirty="0" smtClean="0"/>
          </a:p>
          <a:p>
            <a:r>
              <a:rPr lang="fr-CA" altLang="fr-FR" dirty="0" err="1" smtClean="0"/>
              <a:t>Hallux</a:t>
            </a:r>
            <a:r>
              <a:rPr lang="fr-CA" altLang="fr-FR" dirty="0" smtClean="0"/>
              <a:t> valgus : déviation latérale progressive du 1° orteil vers le 2° accompagné de </a:t>
            </a:r>
            <a:r>
              <a:rPr lang="fr-CA" altLang="fr-FR" dirty="0" err="1" smtClean="0"/>
              <a:t>subluxation</a:t>
            </a:r>
            <a:r>
              <a:rPr lang="fr-CA" altLang="fr-FR" dirty="0" smtClean="0"/>
              <a:t> articulaire</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lnSpcReduction="10000"/>
          </a:bodyPr>
          <a:lstStyle/>
          <a:p>
            <a:pPr eaLnBrk="1" hangingPunct="1"/>
            <a:r>
              <a:rPr lang="fr-CA" altLang="fr-FR" dirty="0" smtClean="0"/>
              <a:t>Le poids vers l’avant entraîne un déplacement des coussins adipeux distaux qui favorise la proéminence des têtes métatarsiennes, ce qui accroît la pression sur ces surfaces plantaires.</a:t>
            </a:r>
          </a:p>
          <a:p>
            <a:pPr eaLnBrk="1" hangingPunct="1"/>
            <a:r>
              <a:rPr lang="fr-CA" altLang="fr-FR" b="1" u="sng" dirty="0" smtClean="0"/>
              <a:t>Mal perforant plantaire </a:t>
            </a:r>
            <a:r>
              <a:rPr lang="fr-CA" altLang="fr-FR" dirty="0" smtClean="0"/>
              <a:t>: Le poids du corps augmenté vers l’avant entraîne un déplacement des coussins adipeux qui favorise la proéminence des têtes métatarsiennes  : augmente la pression sur ces surfaces plantaires,</a:t>
            </a:r>
            <a:r>
              <a:rPr lang="fr-CA" altLang="fr-FR" baseline="0" dirty="0" smtClean="0"/>
              <a:t> </a:t>
            </a:r>
            <a:r>
              <a:rPr lang="fr-CA" altLang="fr-FR" dirty="0" smtClean="0"/>
              <a:t>Contribue à l’apparition de callosités, d’hématome sous-cutané et d’ulcère,</a:t>
            </a:r>
            <a:r>
              <a:rPr lang="fr-CA" altLang="fr-FR" baseline="0" dirty="0" smtClean="0"/>
              <a:t> </a:t>
            </a:r>
            <a:r>
              <a:rPr lang="fr-CA" altLang="fr-FR" dirty="0" smtClean="0"/>
              <a:t>Sites plantaires vulnérables ? Entre la 1° et 3° tête métatarsienne.</a:t>
            </a:r>
          </a:p>
          <a:p>
            <a:pPr eaLnBrk="1" hangingPunct="1"/>
            <a:endParaRPr lang="fr-CA" altLang="fr-FR" dirty="0" smtClean="0"/>
          </a:p>
          <a:p>
            <a:r>
              <a:rPr lang="fr-CA" altLang="fr-FR" b="1" u="sng" dirty="0" smtClean="0"/>
              <a:t>Marteau</a:t>
            </a:r>
            <a:r>
              <a:rPr lang="fr-CA" altLang="fr-FR" dirty="0" smtClean="0"/>
              <a:t>: Avec l'atrophie des muscles intrinsèques du pied, particulièrement des muscles fléchisseurs plantaires des orteils, l'équilibre entre les muscles fléchisseurs et les muscles extenseurs au niveau des articulations </a:t>
            </a:r>
            <a:r>
              <a:rPr lang="fr-CA" altLang="fr-FR" dirty="0" err="1" smtClean="0"/>
              <a:t>métatarso</a:t>
            </a:r>
            <a:r>
              <a:rPr lang="fr-CA" altLang="fr-FR" dirty="0" smtClean="0"/>
              <a:t>-phalangiennes. Cela entraîne une flexion de l'orteil et une </a:t>
            </a:r>
            <a:r>
              <a:rPr lang="fr-CA" altLang="fr-FR" dirty="0" err="1" smtClean="0"/>
              <a:t>subluxation</a:t>
            </a:r>
            <a:r>
              <a:rPr lang="fr-CA" altLang="fr-FR" dirty="0" smtClean="0"/>
              <a:t> possible des articulations </a:t>
            </a:r>
            <a:r>
              <a:rPr lang="fr-CA" altLang="fr-FR" dirty="0" err="1" smtClean="0"/>
              <a:t>métatarso</a:t>
            </a:r>
            <a:r>
              <a:rPr lang="fr-CA" altLang="fr-FR" dirty="0" smtClean="0"/>
              <a:t>-phalangiennes. Les coussinets adipeux sous-métatarsiens sont donc déplacés et il y a moins de tissus sous-cutanés qui absorbent</a:t>
            </a:r>
          </a:p>
          <a:p>
            <a:r>
              <a:rPr lang="fr-CA" altLang="fr-FR" dirty="0" smtClean="0"/>
              <a:t>la pression au niveau de la tête du métatarsien. De plus, la </a:t>
            </a:r>
            <a:r>
              <a:rPr lang="fr-CA" altLang="fr-FR" dirty="0" err="1" smtClean="0"/>
              <a:t>glycosylation</a:t>
            </a:r>
            <a:r>
              <a:rPr lang="fr-CA" altLang="fr-FR" dirty="0" smtClean="0"/>
              <a:t> du collagène causé par l'hyperglycémie crée une peau cireuse et épaisse qui</a:t>
            </a:r>
          </a:p>
          <a:p>
            <a:r>
              <a:rPr lang="fr-CA" altLang="fr-FR" dirty="0" smtClean="0"/>
              <a:t>affecte la mobilité des articulations. Tous ces facteurs contribuent à la difformité du pied et au risque de</a:t>
            </a:r>
          </a:p>
          <a:p>
            <a:r>
              <a:rPr lang="fr-CA" altLang="fr-FR" dirty="0" smtClean="0"/>
              <a:t>plaies (Bennett, Stocks et </a:t>
            </a:r>
            <a:r>
              <a:rPr lang="fr-CA" altLang="fr-FR" dirty="0" err="1" smtClean="0"/>
              <a:t>Whittam</a:t>
            </a:r>
            <a:r>
              <a:rPr lang="fr-CA" altLang="fr-FR" dirty="0" smtClean="0"/>
              <a:t>, 1996; Shaw et </a:t>
            </a:r>
            <a:r>
              <a:rPr lang="fr-CA" altLang="fr-FR" dirty="0" err="1" smtClean="0"/>
              <a:t>Boulton</a:t>
            </a:r>
            <a:r>
              <a:rPr lang="fr-CA" altLang="fr-FR" dirty="0" smtClean="0"/>
              <a:t>, 1997).</a:t>
            </a:r>
          </a:p>
          <a:p>
            <a:endParaRPr lang="fr-CA" altLang="fr-FR" dirty="0" smtClean="0"/>
          </a:p>
          <a:p>
            <a:r>
              <a:rPr lang="fr-CA" altLang="fr-FR" b="1" u="sng" dirty="0" smtClean="0"/>
              <a:t>Griffe</a:t>
            </a:r>
            <a:r>
              <a:rPr lang="fr-CA" altLang="fr-FR" b="1" dirty="0" smtClean="0"/>
              <a:t>:  </a:t>
            </a:r>
            <a:r>
              <a:rPr lang="fr-CA" altLang="fr-FR" dirty="0" smtClean="0"/>
              <a:t>l'articulation à la base de l'orteil est fléchie vers le haut et l'articulation médiane est fléchie vers le bas.</a:t>
            </a:r>
          </a:p>
          <a:p>
            <a:endParaRPr lang="fr-CA" altLang="fr-FR" b="1" dirty="0" smtClean="0"/>
          </a:p>
          <a:p>
            <a:r>
              <a:rPr lang="fr-CA" altLang="fr-FR" dirty="0" smtClean="0"/>
              <a:t> </a:t>
            </a:r>
            <a:r>
              <a:rPr lang="fr-CA" altLang="fr-FR" b="1" u="sng" dirty="0" err="1" smtClean="0"/>
              <a:t>Hallux</a:t>
            </a:r>
            <a:r>
              <a:rPr lang="fr-CA" altLang="fr-FR" b="1" u="sng" dirty="0" smtClean="0"/>
              <a:t> valgus </a:t>
            </a:r>
            <a:r>
              <a:rPr lang="fr-CA" altLang="fr-FR" dirty="0" smtClean="0"/>
              <a:t>(petit oignon):</a:t>
            </a:r>
            <a:r>
              <a:rPr lang="fr-CA" altLang="fr-FR" baseline="0" dirty="0" smtClean="0"/>
              <a:t> </a:t>
            </a:r>
            <a:r>
              <a:rPr lang="fr-CA" altLang="fr-FR" sz="1200" dirty="0" smtClean="0"/>
              <a:t>L'articulation à la base du gros orteil est déplacée latéralement</a:t>
            </a:r>
            <a:r>
              <a:rPr lang="fr-FR" altLang="fr-FR" sz="1000" dirty="0" smtClean="0"/>
              <a:t>.</a:t>
            </a:r>
            <a:r>
              <a:rPr lang="fr-FR" altLang="fr-FR" sz="1000" baseline="0" dirty="0" smtClean="0"/>
              <a:t> </a:t>
            </a:r>
            <a:r>
              <a:rPr lang="fr-FR" altLang="fr-FR" sz="1200" dirty="0" smtClean="0"/>
              <a:t>L’« oignon » est une protubérance </a:t>
            </a:r>
            <a:r>
              <a:rPr lang="fr-FR" altLang="fr-FR" sz="1200" dirty="0" err="1" smtClean="0"/>
              <a:t>ossseuse</a:t>
            </a:r>
            <a:r>
              <a:rPr lang="fr-FR" altLang="fr-FR" sz="1200" dirty="0" smtClean="0"/>
              <a:t> ou de tissus autour de l’articulation. Il commence habituellement lorsque le gros orteil se déplace vers les petits orteils (</a:t>
            </a:r>
            <a:r>
              <a:rPr lang="fr-FR" altLang="fr-FR" sz="1200" b="1" dirty="0" smtClean="0"/>
              <a:t>valgus</a:t>
            </a:r>
            <a:r>
              <a:rPr lang="fr-FR" altLang="fr-FR" sz="1200" dirty="0" smtClean="0"/>
              <a:t> : en dehors).</a:t>
            </a:r>
          </a:p>
          <a:p>
            <a:endParaRPr lang="fr-FR" altLang="fr-FR" sz="1200" dirty="0" smtClean="0"/>
          </a:p>
          <a:p>
            <a:r>
              <a:rPr lang="fr-CA" altLang="fr-FR" b="1" u="sng" dirty="0" err="1" smtClean="0"/>
              <a:t>Dorsi</a:t>
            </a:r>
            <a:r>
              <a:rPr lang="fr-CA" altLang="fr-FR" b="1" u="sng" baseline="0" dirty="0" smtClean="0"/>
              <a:t> flexion: </a:t>
            </a:r>
            <a:r>
              <a:rPr lang="fr-CA" altLang="fr-FR" dirty="0" smtClean="0"/>
              <a:t>Anomalie de la </a:t>
            </a:r>
            <a:r>
              <a:rPr lang="fr-CA" altLang="fr-FR" dirty="0" err="1" smtClean="0"/>
              <a:t>dorsiflexion</a:t>
            </a:r>
            <a:r>
              <a:rPr lang="fr-CA" altLang="fr-FR" dirty="0" smtClean="0"/>
              <a:t> gênant le déroulement de la marche dans le déroulement du pied donc ne répartit plus sa corne de la même façon.</a:t>
            </a:r>
          </a:p>
          <a:p>
            <a:r>
              <a:rPr lang="fr-CA" altLang="fr-FR" dirty="0" smtClean="0"/>
              <a:t>Il est essentiel que l’articulation du gros orteil puisse effectuer un relèvement (</a:t>
            </a:r>
            <a:r>
              <a:rPr lang="fr-CA" altLang="fr-FR" dirty="0" err="1" smtClean="0"/>
              <a:t>dorsiflexion</a:t>
            </a:r>
            <a:r>
              <a:rPr lang="fr-CA" altLang="fr-FR" dirty="0" smtClean="0"/>
              <a:t>)</a:t>
            </a:r>
          </a:p>
          <a:p>
            <a:endParaRPr lang="fr-CA" altLang="fr-FR" dirty="0" smtClean="0"/>
          </a:p>
          <a:p>
            <a:r>
              <a:rPr lang="fr-CA" altLang="fr-FR" dirty="0" smtClean="0"/>
              <a:t>Le raidissement progressif des tissus qui contiennent du collagène mène à un épaississement de la peau, à la perte de mobilité des articulations, et à une</a:t>
            </a:r>
          </a:p>
          <a:p>
            <a:r>
              <a:rPr lang="fr-CA" altLang="fr-FR" dirty="0" smtClean="0"/>
              <a:t>difformité potentielle des muscles fléchisseurs fixes. Jusqu'à 30 % des personnes atteintes de diabète peuvent avoir une mobilité articulaire limitée.</a:t>
            </a:r>
          </a:p>
          <a:p>
            <a:r>
              <a:rPr lang="fr-CA" altLang="fr-FR" dirty="0" smtClean="0"/>
              <a:t>La réduction de la mobilité de l'articulation de la cheville peut faire augmenter la pression plantaire pendant la marche et constituer un facteur de risque majeur dans la pathogénie des plaies du pied chez les personnes diabétiques (Fernando, Masson, </a:t>
            </a:r>
            <a:r>
              <a:rPr lang="fr-CA" altLang="fr-FR" dirty="0" err="1" smtClean="0"/>
              <a:t>Veves</a:t>
            </a:r>
            <a:r>
              <a:rPr lang="fr-CA" altLang="fr-FR" dirty="0" smtClean="0"/>
              <a:t> et </a:t>
            </a:r>
            <a:r>
              <a:rPr lang="fr-CA" altLang="fr-FR" dirty="0" err="1" smtClean="0"/>
              <a:t>Boulton</a:t>
            </a:r>
            <a:r>
              <a:rPr lang="fr-CA" altLang="fr-FR" dirty="0" smtClean="0"/>
              <a:t>, 1991; </a:t>
            </a:r>
            <a:r>
              <a:rPr lang="fr-CA" altLang="fr-FR" dirty="0" err="1" smtClean="0"/>
              <a:t>Zimny</a:t>
            </a:r>
            <a:r>
              <a:rPr lang="fr-CA" altLang="fr-FR" dirty="0" smtClean="0"/>
              <a:t>, </a:t>
            </a:r>
            <a:r>
              <a:rPr lang="fr-CA" altLang="fr-FR" dirty="0" err="1" smtClean="0"/>
              <a:t>Schatz</a:t>
            </a:r>
            <a:r>
              <a:rPr lang="fr-CA" altLang="fr-FR" dirty="0" smtClean="0"/>
              <a:t> </a:t>
            </a:r>
            <a:r>
              <a:rPr lang="fr-CA" altLang="fr-FR" dirty="0" err="1" smtClean="0"/>
              <a:t>ert</a:t>
            </a:r>
            <a:r>
              <a:rPr lang="fr-CA" altLang="fr-FR" dirty="0" smtClean="0"/>
              <a:t> </a:t>
            </a:r>
            <a:r>
              <a:rPr lang="fr-CA" altLang="fr-FR" dirty="0" err="1" smtClean="0"/>
              <a:t>Pfohl</a:t>
            </a:r>
            <a:r>
              <a:rPr lang="fr-CA" altLang="fr-FR" dirty="0" smtClean="0"/>
              <a:t>, 2004). La contracture du tendon d'Achille est une cause commune de la mobilité articulaire limitée, car elle accroît la pression sur l'avant-pied pendant l'ambulation (Armstrong, </a:t>
            </a:r>
            <a:r>
              <a:rPr lang="fr-CA" altLang="fr-FR" dirty="0" err="1" smtClean="0"/>
              <a:t>Lavery</a:t>
            </a:r>
            <a:r>
              <a:rPr lang="fr-CA" altLang="fr-FR" dirty="0" smtClean="0"/>
              <a:t> et Bushman, 1998; Mueller, </a:t>
            </a:r>
            <a:r>
              <a:rPr lang="fr-CA" altLang="fr-FR" dirty="0" err="1" smtClean="0"/>
              <a:t>Sinacore</a:t>
            </a:r>
            <a:r>
              <a:rPr lang="fr-CA" altLang="fr-FR" dirty="0" smtClean="0"/>
              <a:t>, Hastings, </a:t>
            </a:r>
            <a:r>
              <a:rPr lang="fr-CA" altLang="fr-FR" dirty="0" err="1" smtClean="0"/>
              <a:t>Strube</a:t>
            </a:r>
            <a:r>
              <a:rPr lang="fr-CA" altLang="fr-FR" dirty="0" smtClean="0"/>
              <a:t> et Johnson, 2004).</a:t>
            </a:r>
          </a:p>
          <a:p>
            <a:endParaRPr lang="fr-FR" altLang="fr-FR" sz="1200" dirty="0" smtClean="0"/>
          </a:p>
          <a:p>
            <a:pPr eaLnBrk="1" hangingPunct="1">
              <a:buFont typeface="Wingdings 2" pitchFamily="18" charset="2"/>
              <a:buNone/>
            </a:pPr>
            <a:r>
              <a:rPr lang="fr-FR" altLang="fr-FR" b="1" u="sng" dirty="0" smtClean="0"/>
              <a:t>Pied de </a:t>
            </a:r>
            <a:r>
              <a:rPr lang="fr-FR" altLang="fr-FR" b="1" u="sng" dirty="0" err="1" smtClean="0"/>
              <a:t>charcot</a:t>
            </a:r>
            <a:r>
              <a:rPr lang="fr-FR" altLang="fr-FR" dirty="0" smtClean="0"/>
              <a:t>:</a:t>
            </a:r>
            <a:r>
              <a:rPr lang="fr-FR" altLang="fr-FR" baseline="0" dirty="0" smtClean="0"/>
              <a:t> </a:t>
            </a:r>
            <a:r>
              <a:rPr lang="fr-CA" altLang="fr-FR" sz="1200" dirty="0" smtClean="0"/>
              <a:t>La déformation du pied la plus grave et la plus typique du client diabétique</a:t>
            </a:r>
          </a:p>
          <a:p>
            <a:pPr eaLnBrk="1" hangingPunct="1">
              <a:lnSpc>
                <a:spcPct val="90000"/>
              </a:lnSpc>
              <a:buFont typeface="Wingdings 2" pitchFamily="18" charset="2"/>
              <a:buNone/>
            </a:pPr>
            <a:r>
              <a:rPr lang="fr-CA" altLang="fr-FR" sz="1200" dirty="0" smtClean="0"/>
              <a:t>Déformations: fractures, luxations et déformation structurelle</a:t>
            </a:r>
          </a:p>
          <a:p>
            <a:pPr eaLnBrk="1" hangingPunct="1">
              <a:lnSpc>
                <a:spcPct val="90000"/>
              </a:lnSpc>
            </a:pPr>
            <a:r>
              <a:rPr lang="fr-CA" altLang="fr-FR" sz="1200" dirty="0" smtClean="0"/>
              <a:t>Appelée aussi arthropathie de Charcot ou « pied de </a:t>
            </a:r>
            <a:r>
              <a:rPr lang="fr-CA" altLang="fr-FR" sz="1200" dirty="0" err="1" smtClean="0"/>
              <a:t>charcot</a:t>
            </a:r>
            <a:r>
              <a:rPr lang="fr-CA" altLang="fr-FR" sz="1200" dirty="0" smtClean="0"/>
              <a:t> »</a:t>
            </a:r>
          </a:p>
          <a:p>
            <a:pPr eaLnBrk="1" hangingPunct="1">
              <a:lnSpc>
                <a:spcPct val="90000"/>
              </a:lnSpc>
            </a:pPr>
            <a:r>
              <a:rPr lang="fr-CA" altLang="fr-FR" sz="1200" dirty="0" smtClean="0"/>
              <a:t>2 </a:t>
            </a:r>
            <a:r>
              <a:rPr lang="fr-CA" altLang="fr-FR" sz="1200" dirty="0" err="1" smtClean="0"/>
              <a:t>nd</a:t>
            </a:r>
            <a:r>
              <a:rPr lang="fr-CA" altLang="fr-FR" sz="1200" dirty="0" smtClean="0"/>
              <a:t> à l’</a:t>
            </a:r>
            <a:r>
              <a:rPr lang="fr-CA" altLang="fr-FR" sz="1200" dirty="0" err="1" smtClean="0"/>
              <a:t>ostéoarthropathie</a:t>
            </a:r>
            <a:r>
              <a:rPr lang="fr-CA" altLang="fr-FR" sz="1200" dirty="0" smtClean="0"/>
              <a:t> </a:t>
            </a:r>
            <a:r>
              <a:rPr lang="fr-CA" altLang="fr-FR" sz="1200" dirty="0" err="1" smtClean="0"/>
              <a:t>neuropathique</a:t>
            </a:r>
            <a:endParaRPr lang="fr-CA" altLang="fr-FR" sz="1200" dirty="0" smtClean="0"/>
          </a:p>
          <a:p>
            <a:pPr eaLnBrk="1" hangingPunct="1">
              <a:lnSpc>
                <a:spcPct val="90000"/>
              </a:lnSpc>
              <a:buFont typeface="Wingdings 2" pitchFamily="18" charset="2"/>
              <a:buNone/>
            </a:pPr>
            <a:endParaRPr lang="fr-CA" altLang="fr-FR" sz="1200" dirty="0" smtClean="0"/>
          </a:p>
          <a:p>
            <a:pPr eaLnBrk="1" hangingPunct="1">
              <a:lnSpc>
                <a:spcPct val="90000"/>
              </a:lnSpc>
              <a:buFont typeface="Wingdings 2" pitchFamily="18" charset="2"/>
              <a:buNone/>
            </a:pPr>
            <a:r>
              <a:rPr lang="fr-CA" altLang="fr-FR" sz="1200" u="sng" dirty="0" smtClean="0"/>
              <a:t>Signes cliniques</a:t>
            </a:r>
            <a:r>
              <a:rPr lang="fr-CA" altLang="fr-FR" sz="1200" dirty="0" smtClean="0"/>
              <a:t>:</a:t>
            </a:r>
          </a:p>
          <a:p>
            <a:pPr eaLnBrk="1" hangingPunct="1">
              <a:lnSpc>
                <a:spcPct val="90000"/>
              </a:lnSpc>
              <a:buFont typeface="Wingdings 2" pitchFamily="18" charset="2"/>
              <a:buNone/>
            </a:pPr>
            <a:r>
              <a:rPr lang="fr-CA" altLang="fr-FR" sz="1200" dirty="0" smtClean="0"/>
              <a:t>1° indicateur de l’inflammation du pied: hausse de la T° du pied</a:t>
            </a:r>
          </a:p>
          <a:p>
            <a:pPr eaLnBrk="1" hangingPunct="1">
              <a:lnSpc>
                <a:spcPct val="90000"/>
              </a:lnSpc>
            </a:pPr>
            <a:r>
              <a:rPr lang="fr-CA" altLang="fr-FR" sz="1200" dirty="0" smtClean="0"/>
              <a:t>Au début: les os, affaiblis par l’</a:t>
            </a:r>
            <a:r>
              <a:rPr lang="fr-CA" altLang="fr-FR" sz="1200" dirty="0" err="1" smtClean="0"/>
              <a:t>ostéopénie</a:t>
            </a:r>
            <a:r>
              <a:rPr lang="fr-CA" altLang="fr-FR" sz="1200" dirty="0" smtClean="0"/>
              <a:t>, se fracturent facilement et sans douleur à cause de la présence de  neuropathie sensorielle</a:t>
            </a:r>
          </a:p>
          <a:p>
            <a:pPr eaLnBrk="1" hangingPunct="1">
              <a:lnSpc>
                <a:spcPct val="90000"/>
              </a:lnSpc>
            </a:pPr>
            <a:r>
              <a:rPr lang="fr-CA" altLang="fr-FR" sz="1200" dirty="0" smtClean="0"/>
              <a:t>Avec le temps: destruction de la masses osseuse, affaiblissement de l’arche plantaire et déformation de l’articulation tarsienne.</a:t>
            </a:r>
          </a:p>
          <a:p>
            <a:pPr eaLnBrk="1" hangingPunct="1"/>
            <a:r>
              <a:rPr lang="fr-FR" altLang="fr-FR" dirty="0" smtClean="0"/>
              <a:t/>
            </a:r>
            <a:br>
              <a:rPr lang="fr-FR" altLang="fr-FR" dirty="0" smtClean="0"/>
            </a:br>
            <a:r>
              <a:rPr lang="fr-CA" altLang="fr-FR" dirty="0" smtClean="0"/>
              <a:t>Cette déformation créer des points d’hyperpression propices au développement de callosités.</a:t>
            </a:r>
            <a:r>
              <a:rPr lang="fr-CA" altLang="fr-FR" baseline="0" dirty="0" smtClean="0"/>
              <a:t> </a:t>
            </a:r>
            <a:r>
              <a:rPr lang="fr-CA" altLang="fr-FR" dirty="0" smtClean="0"/>
              <a:t>En phase aiguë: pied rouge œdémateux, chaud et douloureux, à ne pas confondre avec une cellulite, en l’absence d’ulcère.</a:t>
            </a:r>
          </a:p>
          <a:p>
            <a:pPr eaLnBrk="1" hangingPunct="1">
              <a:buFont typeface="Wingdings 2" pitchFamily="18" charset="2"/>
              <a:buNone/>
            </a:pPr>
            <a:endParaRPr lang="fr-CA" altLang="fr-FR" dirty="0" smtClean="0"/>
          </a:p>
        </p:txBody>
      </p:sp>
      <p:sp>
        <p:nvSpPr>
          <p:cNvPr id="4" name="Espace réservé du numéro de diapositive 3"/>
          <p:cNvSpPr>
            <a:spLocks noGrp="1"/>
          </p:cNvSpPr>
          <p:nvPr>
            <p:ph type="sldNum" sz="quarter" idx="10"/>
          </p:nvPr>
        </p:nvSpPr>
        <p:spPr/>
        <p:txBody>
          <a:bodyPr/>
          <a:lstStyle/>
          <a:p>
            <a:fld id="{964A6011-72B3-46CD-BAF9-F35EAD8C0BD4}" type="slidenum">
              <a:rPr lang="fr-CA" smtClean="0"/>
              <a:pPr/>
              <a:t>37</a:t>
            </a:fld>
            <a:endParaRPr lang="fr-CA"/>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Espace réservé de l'image des diapositives 1"/>
          <p:cNvSpPr>
            <a:spLocks noGrp="1" noRot="1" noChangeAspect="1" noTextEdit="1"/>
          </p:cNvSpPr>
          <p:nvPr>
            <p:ph type="sldImg"/>
          </p:nvPr>
        </p:nvSpPr>
        <p:spPr>
          <a:ln/>
        </p:spPr>
      </p:sp>
      <p:sp>
        <p:nvSpPr>
          <p:cNvPr id="153603" name="Espace réservé des commentaires 2"/>
          <p:cNvSpPr>
            <a:spLocks noGrp="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fr-FR" altLang="fr-FR" smtClean="0"/>
          </a:p>
        </p:txBody>
      </p:sp>
      <p:sp>
        <p:nvSpPr>
          <p:cNvPr id="153604" name="Espace réservé du numéro de diapositive 3"/>
          <p:cNvSpPr>
            <a:spLocks noGrp="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0224" eaLnBrk="0" hangingPunct="0">
              <a:spcBef>
                <a:spcPct val="30000"/>
              </a:spcBef>
              <a:defRPr sz="1200">
                <a:solidFill>
                  <a:schemeClr val="tx1"/>
                </a:solidFill>
                <a:latin typeface="Times New Roman" pitchFamily="18" charset="0"/>
              </a:defRPr>
            </a:lvl1pPr>
            <a:lvl2pPr marL="742909" indent="-285734" defTabSz="930224" eaLnBrk="0" hangingPunct="0">
              <a:spcBef>
                <a:spcPct val="30000"/>
              </a:spcBef>
              <a:defRPr sz="1200">
                <a:solidFill>
                  <a:schemeClr val="tx1"/>
                </a:solidFill>
                <a:latin typeface="Times New Roman" pitchFamily="18" charset="0"/>
              </a:defRPr>
            </a:lvl2pPr>
            <a:lvl3pPr marL="1142937" indent="-228587" defTabSz="930224" eaLnBrk="0" hangingPunct="0">
              <a:spcBef>
                <a:spcPct val="30000"/>
              </a:spcBef>
              <a:defRPr sz="1200">
                <a:solidFill>
                  <a:schemeClr val="tx1"/>
                </a:solidFill>
                <a:latin typeface="Times New Roman" pitchFamily="18" charset="0"/>
              </a:defRPr>
            </a:lvl3pPr>
            <a:lvl4pPr marL="1600111" indent="-228587" defTabSz="930224" eaLnBrk="0" hangingPunct="0">
              <a:spcBef>
                <a:spcPct val="30000"/>
              </a:spcBef>
              <a:defRPr sz="1200">
                <a:solidFill>
                  <a:schemeClr val="tx1"/>
                </a:solidFill>
                <a:latin typeface="Times New Roman" pitchFamily="18" charset="0"/>
              </a:defRPr>
            </a:lvl4pPr>
            <a:lvl5pPr marL="2057287" indent="-228587" defTabSz="930224" eaLnBrk="0" hangingPunct="0">
              <a:spcBef>
                <a:spcPct val="30000"/>
              </a:spcBef>
              <a:defRPr sz="1200">
                <a:solidFill>
                  <a:schemeClr val="tx1"/>
                </a:solidFill>
                <a:latin typeface="Times New Roman" pitchFamily="18" charset="0"/>
              </a:defRPr>
            </a:lvl5pPr>
            <a:lvl6pPr marL="2514461" indent="-228587" defTabSz="930224" eaLnBrk="0" fontAlgn="base" hangingPunct="0">
              <a:spcBef>
                <a:spcPct val="30000"/>
              </a:spcBef>
              <a:spcAft>
                <a:spcPct val="0"/>
              </a:spcAft>
              <a:defRPr sz="1200">
                <a:solidFill>
                  <a:schemeClr val="tx1"/>
                </a:solidFill>
                <a:latin typeface="Times New Roman" pitchFamily="18" charset="0"/>
              </a:defRPr>
            </a:lvl6pPr>
            <a:lvl7pPr marL="2971635" indent="-228587" defTabSz="930224" eaLnBrk="0" fontAlgn="base" hangingPunct="0">
              <a:spcBef>
                <a:spcPct val="30000"/>
              </a:spcBef>
              <a:spcAft>
                <a:spcPct val="0"/>
              </a:spcAft>
              <a:defRPr sz="1200">
                <a:solidFill>
                  <a:schemeClr val="tx1"/>
                </a:solidFill>
                <a:latin typeface="Times New Roman" pitchFamily="18" charset="0"/>
              </a:defRPr>
            </a:lvl7pPr>
            <a:lvl8pPr marL="3428811" indent="-228587" defTabSz="930224" eaLnBrk="0" fontAlgn="base" hangingPunct="0">
              <a:spcBef>
                <a:spcPct val="30000"/>
              </a:spcBef>
              <a:spcAft>
                <a:spcPct val="0"/>
              </a:spcAft>
              <a:defRPr sz="1200">
                <a:solidFill>
                  <a:schemeClr val="tx1"/>
                </a:solidFill>
                <a:latin typeface="Times New Roman" pitchFamily="18" charset="0"/>
              </a:defRPr>
            </a:lvl8pPr>
            <a:lvl9pPr marL="3885985" indent="-228587" defTabSz="930224"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20CF96D6-B259-4989-B52E-B9C4CEA0E9B9}" type="slidenum">
              <a:rPr lang="fr-CA" altLang="fr-FR" smtClean="0">
                <a:latin typeface="Tahoma" pitchFamily="34" charset="0"/>
              </a:rPr>
              <a:pPr eaLnBrk="1" hangingPunct="1">
                <a:spcBef>
                  <a:spcPct val="0"/>
                </a:spcBef>
              </a:pPr>
              <a:t>38</a:t>
            </a:fld>
            <a:endParaRPr lang="fr-CA" altLang="fr-FR" smtClean="0">
              <a:latin typeface="Tahoma" pitchFamily="34"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A"/>
          </a:p>
        </p:txBody>
      </p:sp>
      <p:sp>
        <p:nvSpPr>
          <p:cNvPr id="4" name="Espace réservé du numéro de diapositive 3"/>
          <p:cNvSpPr>
            <a:spLocks noGrp="1"/>
          </p:cNvSpPr>
          <p:nvPr>
            <p:ph type="sldNum" sz="quarter" idx="10"/>
          </p:nvPr>
        </p:nvSpPr>
        <p:spPr/>
        <p:txBody>
          <a:bodyPr/>
          <a:lstStyle/>
          <a:p>
            <a:fld id="{964A6011-72B3-46CD-BAF9-F35EAD8C0BD4}" type="slidenum">
              <a:rPr lang="fr-CA" smtClean="0"/>
              <a:pPr/>
              <a:t>39</a:t>
            </a:fld>
            <a:endParaRPr lang="fr-CA"/>
          </a:p>
        </p:txBody>
      </p:sp>
    </p:spTree>
    <p:extLst>
      <p:ext uri="{BB962C8B-B14F-4D97-AF65-F5344CB8AC3E}">
        <p14:creationId xmlns:p14="http://schemas.microsoft.com/office/powerpoint/2010/main" xmlns="" val="10318702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CA" dirty="0" smtClean="0"/>
              <a:t>L’infirmière peut, sur la base de son évaluation, décider du plan de traitement pour les</a:t>
            </a:r>
            <a:r>
              <a:rPr lang="fr-CA" baseline="0" dirty="0" smtClean="0"/>
              <a:t> </a:t>
            </a:r>
            <a:r>
              <a:rPr lang="fr-CA" dirty="0" smtClean="0"/>
              <a:t>plaies….et le modifier</a:t>
            </a:r>
            <a:endParaRPr lang="fr-CA" dirty="0"/>
          </a:p>
        </p:txBody>
      </p:sp>
      <p:sp>
        <p:nvSpPr>
          <p:cNvPr id="4" name="Espace réservé du numéro de diapositive 3"/>
          <p:cNvSpPr>
            <a:spLocks noGrp="1"/>
          </p:cNvSpPr>
          <p:nvPr>
            <p:ph type="sldNum" sz="quarter" idx="10"/>
          </p:nvPr>
        </p:nvSpPr>
        <p:spPr/>
        <p:txBody>
          <a:bodyPr/>
          <a:lstStyle/>
          <a:p>
            <a:fld id="{964A6011-72B3-46CD-BAF9-F35EAD8C0BD4}" type="slidenum">
              <a:rPr lang="fr-CA" smtClean="0"/>
              <a:pPr/>
              <a:t>4</a:t>
            </a:fld>
            <a:endParaRPr lang="fr-CA"/>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Espace réservé de l'image des diapositives 1"/>
          <p:cNvSpPr>
            <a:spLocks noGrp="1" noRot="1" noChangeAspect="1" noTextEdit="1"/>
          </p:cNvSpPr>
          <p:nvPr>
            <p:ph type="sldImg"/>
          </p:nvPr>
        </p:nvSpPr>
        <p:spPr>
          <a:ln/>
        </p:spPr>
      </p:sp>
      <p:sp>
        <p:nvSpPr>
          <p:cNvPr id="156675" name="Espace réservé des commentaires 2"/>
          <p:cNvSpPr>
            <a:spLocks noGrp="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fr-FR" altLang="fr-FR" dirty="0" smtClean="0"/>
              <a:t>La somme </a:t>
            </a:r>
            <a:r>
              <a:rPr lang="fr-FR" altLang="fr-FR" smtClean="0"/>
              <a:t>des notes </a:t>
            </a:r>
            <a:r>
              <a:rPr lang="fr-FR" altLang="fr-FR" dirty="0" smtClean="0"/>
              <a:t>attribu.es pour chaque pied indique les mesures</a:t>
            </a:r>
            <a:r>
              <a:rPr lang="fr-FR" altLang="fr-FR" baseline="0" dirty="0" smtClean="0"/>
              <a:t> de suivi préconisées.</a:t>
            </a:r>
            <a:endParaRPr lang="fr-FR" altLang="fr-FR" dirty="0" smtClean="0"/>
          </a:p>
        </p:txBody>
      </p:sp>
      <p:sp>
        <p:nvSpPr>
          <p:cNvPr id="156676" name="Espace réservé du numéro de diapositive 3"/>
          <p:cNvSpPr>
            <a:spLocks noGrp="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1811" eaLnBrk="0" hangingPunct="0">
              <a:defRPr sz="800">
                <a:solidFill>
                  <a:schemeClr val="tx1"/>
                </a:solidFill>
                <a:latin typeface="Tahoma" pitchFamily="34" charset="0"/>
              </a:defRPr>
            </a:lvl1pPr>
            <a:lvl2pPr marL="742909" indent="-285734" defTabSz="931811" eaLnBrk="0" hangingPunct="0">
              <a:defRPr sz="800">
                <a:solidFill>
                  <a:schemeClr val="tx1"/>
                </a:solidFill>
                <a:latin typeface="Tahoma" pitchFamily="34" charset="0"/>
              </a:defRPr>
            </a:lvl2pPr>
            <a:lvl3pPr marL="1142937" indent="-228587" defTabSz="931811" eaLnBrk="0" hangingPunct="0">
              <a:defRPr sz="800">
                <a:solidFill>
                  <a:schemeClr val="tx1"/>
                </a:solidFill>
                <a:latin typeface="Tahoma" pitchFamily="34" charset="0"/>
              </a:defRPr>
            </a:lvl3pPr>
            <a:lvl4pPr marL="1600111" indent="-228587" defTabSz="931811" eaLnBrk="0" hangingPunct="0">
              <a:defRPr sz="800">
                <a:solidFill>
                  <a:schemeClr val="tx1"/>
                </a:solidFill>
                <a:latin typeface="Tahoma" pitchFamily="34" charset="0"/>
              </a:defRPr>
            </a:lvl4pPr>
            <a:lvl5pPr marL="2057287" indent="-228587" defTabSz="931811" eaLnBrk="0" hangingPunct="0">
              <a:defRPr sz="800">
                <a:solidFill>
                  <a:schemeClr val="tx1"/>
                </a:solidFill>
                <a:latin typeface="Tahoma" pitchFamily="34" charset="0"/>
              </a:defRPr>
            </a:lvl5pPr>
            <a:lvl6pPr marL="2514461" indent="-228587" defTabSz="931811" eaLnBrk="0" fontAlgn="base" hangingPunct="0">
              <a:spcBef>
                <a:spcPct val="0"/>
              </a:spcBef>
              <a:spcAft>
                <a:spcPct val="0"/>
              </a:spcAft>
              <a:defRPr sz="800">
                <a:solidFill>
                  <a:schemeClr val="tx1"/>
                </a:solidFill>
                <a:latin typeface="Tahoma" pitchFamily="34" charset="0"/>
              </a:defRPr>
            </a:lvl6pPr>
            <a:lvl7pPr marL="2971635" indent="-228587" defTabSz="931811" eaLnBrk="0" fontAlgn="base" hangingPunct="0">
              <a:spcBef>
                <a:spcPct val="0"/>
              </a:spcBef>
              <a:spcAft>
                <a:spcPct val="0"/>
              </a:spcAft>
              <a:defRPr sz="800">
                <a:solidFill>
                  <a:schemeClr val="tx1"/>
                </a:solidFill>
                <a:latin typeface="Tahoma" pitchFamily="34" charset="0"/>
              </a:defRPr>
            </a:lvl7pPr>
            <a:lvl8pPr marL="3428811" indent="-228587" defTabSz="931811" eaLnBrk="0" fontAlgn="base" hangingPunct="0">
              <a:spcBef>
                <a:spcPct val="0"/>
              </a:spcBef>
              <a:spcAft>
                <a:spcPct val="0"/>
              </a:spcAft>
              <a:defRPr sz="800">
                <a:solidFill>
                  <a:schemeClr val="tx1"/>
                </a:solidFill>
                <a:latin typeface="Tahoma" pitchFamily="34" charset="0"/>
              </a:defRPr>
            </a:lvl8pPr>
            <a:lvl9pPr marL="3885985" indent="-228587" defTabSz="931811" eaLnBrk="0" fontAlgn="base" hangingPunct="0">
              <a:spcBef>
                <a:spcPct val="0"/>
              </a:spcBef>
              <a:spcAft>
                <a:spcPct val="0"/>
              </a:spcAft>
              <a:defRPr sz="800">
                <a:solidFill>
                  <a:schemeClr val="tx1"/>
                </a:solidFill>
                <a:latin typeface="Tahoma" pitchFamily="34" charset="0"/>
              </a:defRPr>
            </a:lvl9pPr>
          </a:lstStyle>
          <a:p>
            <a:pPr eaLnBrk="1" hangingPunct="1"/>
            <a:fld id="{E105863C-5B8A-4E62-9A6F-BA18DA184D90}" type="slidenum">
              <a:rPr lang="fr-CA" altLang="fr-FR" sz="1200"/>
              <a:pPr eaLnBrk="1" hangingPunct="1"/>
              <a:t>40</a:t>
            </a:fld>
            <a:endParaRPr lang="fr-CA" altLang="fr-FR" sz="120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10"/>
          </p:nvPr>
        </p:nvSpPr>
        <p:spPr/>
        <p:txBody>
          <a:bodyPr/>
          <a:lstStyle/>
          <a:p>
            <a:fld id="{964A6011-72B3-46CD-BAF9-F35EAD8C0BD4}" type="slidenum">
              <a:rPr lang="fr-CA" smtClean="0"/>
              <a:pPr/>
              <a:t>41</a:t>
            </a:fld>
            <a:endParaRPr lang="fr-CA"/>
          </a:p>
        </p:txBody>
      </p:sp>
    </p:spTree>
    <p:extLst>
      <p:ext uri="{BB962C8B-B14F-4D97-AF65-F5344CB8AC3E}">
        <p14:creationId xmlns:p14="http://schemas.microsoft.com/office/powerpoint/2010/main" xmlns="" val="198161671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A"/>
          </a:p>
        </p:txBody>
      </p:sp>
      <p:sp>
        <p:nvSpPr>
          <p:cNvPr id="4" name="Espace réservé du numéro de diapositive 3"/>
          <p:cNvSpPr>
            <a:spLocks noGrp="1"/>
          </p:cNvSpPr>
          <p:nvPr>
            <p:ph type="sldNum" sz="quarter" idx="10"/>
          </p:nvPr>
        </p:nvSpPr>
        <p:spPr/>
        <p:txBody>
          <a:bodyPr/>
          <a:lstStyle/>
          <a:p>
            <a:fld id="{964A6011-72B3-46CD-BAF9-F35EAD8C0BD4}" type="slidenum">
              <a:rPr lang="fr-CA" smtClean="0"/>
              <a:pPr/>
              <a:t>42</a:t>
            </a:fld>
            <a:endParaRPr lang="fr-CA"/>
          </a:p>
        </p:txBody>
      </p:sp>
    </p:spTree>
    <p:extLst>
      <p:ext uri="{BB962C8B-B14F-4D97-AF65-F5344CB8AC3E}">
        <p14:creationId xmlns:p14="http://schemas.microsoft.com/office/powerpoint/2010/main" xmlns="" val="322792852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A"/>
          </a:p>
        </p:txBody>
      </p:sp>
      <p:sp>
        <p:nvSpPr>
          <p:cNvPr id="4" name="Espace réservé du numéro de diapositive 3"/>
          <p:cNvSpPr>
            <a:spLocks noGrp="1"/>
          </p:cNvSpPr>
          <p:nvPr>
            <p:ph type="sldNum" sz="quarter" idx="10"/>
          </p:nvPr>
        </p:nvSpPr>
        <p:spPr/>
        <p:txBody>
          <a:bodyPr/>
          <a:lstStyle/>
          <a:p>
            <a:fld id="{964A6011-72B3-46CD-BAF9-F35EAD8C0BD4}" type="slidenum">
              <a:rPr lang="fr-CA" smtClean="0"/>
              <a:pPr/>
              <a:t>43</a:t>
            </a:fld>
            <a:endParaRPr lang="fr-CA"/>
          </a:p>
        </p:txBody>
      </p:sp>
    </p:spTree>
    <p:extLst>
      <p:ext uri="{BB962C8B-B14F-4D97-AF65-F5344CB8AC3E}">
        <p14:creationId xmlns:p14="http://schemas.microsoft.com/office/powerpoint/2010/main" xmlns="" val="49412641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17763" name="Espace réservé des commentaires 2"/>
          <p:cNvSpPr>
            <a:spLocks noGrp="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fr-CA" altLang="fr-FR" smtClean="0"/>
              <a:t>P.53 tableau 3.1</a:t>
            </a:r>
          </a:p>
        </p:txBody>
      </p:sp>
      <p:sp>
        <p:nvSpPr>
          <p:cNvPr id="117764" name="Espace réservé du numéro de diapositive 3"/>
          <p:cNvSpPr>
            <a:spLocks noGrp="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0224" eaLnBrk="0" hangingPunct="0">
              <a:defRPr>
                <a:solidFill>
                  <a:schemeClr val="tx1"/>
                </a:solidFill>
                <a:latin typeface="Arial" pitchFamily="34" charset="0"/>
              </a:defRPr>
            </a:lvl1pPr>
            <a:lvl2pPr marL="742909" indent="-285734" defTabSz="930224" eaLnBrk="0" hangingPunct="0">
              <a:defRPr>
                <a:solidFill>
                  <a:schemeClr val="tx1"/>
                </a:solidFill>
                <a:latin typeface="Arial" pitchFamily="34" charset="0"/>
              </a:defRPr>
            </a:lvl2pPr>
            <a:lvl3pPr marL="1142937" indent="-228587" defTabSz="930224" eaLnBrk="0" hangingPunct="0">
              <a:defRPr>
                <a:solidFill>
                  <a:schemeClr val="tx1"/>
                </a:solidFill>
                <a:latin typeface="Arial" pitchFamily="34" charset="0"/>
              </a:defRPr>
            </a:lvl3pPr>
            <a:lvl4pPr marL="1600111" indent="-228587" defTabSz="930224" eaLnBrk="0" hangingPunct="0">
              <a:defRPr>
                <a:solidFill>
                  <a:schemeClr val="tx1"/>
                </a:solidFill>
                <a:latin typeface="Arial" pitchFamily="34" charset="0"/>
              </a:defRPr>
            </a:lvl4pPr>
            <a:lvl5pPr marL="2057287" indent="-228587" defTabSz="930224" eaLnBrk="0" hangingPunct="0">
              <a:defRPr>
                <a:solidFill>
                  <a:schemeClr val="tx1"/>
                </a:solidFill>
                <a:latin typeface="Arial" pitchFamily="34" charset="0"/>
              </a:defRPr>
            </a:lvl5pPr>
            <a:lvl6pPr marL="2514461" indent="-228587" defTabSz="930224" eaLnBrk="0" fontAlgn="base" hangingPunct="0">
              <a:spcBef>
                <a:spcPct val="0"/>
              </a:spcBef>
              <a:spcAft>
                <a:spcPct val="0"/>
              </a:spcAft>
              <a:defRPr>
                <a:solidFill>
                  <a:schemeClr val="tx1"/>
                </a:solidFill>
                <a:latin typeface="Arial" pitchFamily="34" charset="0"/>
              </a:defRPr>
            </a:lvl6pPr>
            <a:lvl7pPr marL="2971635" indent="-228587" defTabSz="930224" eaLnBrk="0" fontAlgn="base" hangingPunct="0">
              <a:spcBef>
                <a:spcPct val="0"/>
              </a:spcBef>
              <a:spcAft>
                <a:spcPct val="0"/>
              </a:spcAft>
              <a:defRPr>
                <a:solidFill>
                  <a:schemeClr val="tx1"/>
                </a:solidFill>
                <a:latin typeface="Arial" pitchFamily="34" charset="0"/>
              </a:defRPr>
            </a:lvl7pPr>
            <a:lvl8pPr marL="3428811" indent="-228587" defTabSz="930224" eaLnBrk="0" fontAlgn="base" hangingPunct="0">
              <a:spcBef>
                <a:spcPct val="0"/>
              </a:spcBef>
              <a:spcAft>
                <a:spcPct val="0"/>
              </a:spcAft>
              <a:defRPr>
                <a:solidFill>
                  <a:schemeClr val="tx1"/>
                </a:solidFill>
                <a:latin typeface="Arial" pitchFamily="34" charset="0"/>
              </a:defRPr>
            </a:lvl8pPr>
            <a:lvl9pPr marL="3885985" indent="-228587" defTabSz="930224" eaLnBrk="0" fontAlgn="base" hangingPunct="0">
              <a:spcBef>
                <a:spcPct val="0"/>
              </a:spcBef>
              <a:spcAft>
                <a:spcPct val="0"/>
              </a:spcAft>
              <a:defRPr>
                <a:solidFill>
                  <a:schemeClr val="tx1"/>
                </a:solidFill>
                <a:latin typeface="Arial" pitchFamily="34" charset="0"/>
              </a:defRPr>
            </a:lvl9pPr>
          </a:lstStyle>
          <a:p>
            <a:pPr eaLnBrk="1" hangingPunct="1"/>
            <a:fld id="{E9FCBDE2-AF02-4D69-B195-DB49A197D1F9}" type="slidenum">
              <a:rPr lang="fr-CA" altLang="fr-FR" smtClean="0">
                <a:latin typeface="Calibri" pitchFamily="34" charset="0"/>
              </a:rPr>
              <a:pPr eaLnBrk="1" hangingPunct="1"/>
              <a:t>44</a:t>
            </a:fld>
            <a:endParaRPr lang="fr-CA" altLang="fr-FR" smtClean="0">
              <a:latin typeface="Calibri" pitchFamily="34"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CA" dirty="0" smtClean="0"/>
              <a:t>Granulation: rouge framboise, granuleux, bien vascularisée, humide et luisant</a:t>
            </a:r>
          </a:p>
          <a:p>
            <a:r>
              <a:rPr lang="fr-CA" dirty="0" smtClean="0"/>
              <a:t>Nécrose jaune humide: jaune, beige,</a:t>
            </a:r>
            <a:r>
              <a:rPr lang="fr-CA" baseline="0" dirty="0" smtClean="0"/>
              <a:t> brun, gris, adhérent ou non, gluant, </a:t>
            </a:r>
          </a:p>
          <a:p>
            <a:r>
              <a:rPr lang="fr-CA" baseline="0" dirty="0" smtClean="0"/>
              <a:t>La fibrine est une composante qui se forme lors du processus de coagulation. La transformation du fibrinogène en fibrine. Non visible à l’</a:t>
            </a:r>
            <a:r>
              <a:rPr lang="fr-CA" baseline="0" dirty="0" err="1" smtClean="0"/>
              <a:t>oeil</a:t>
            </a:r>
            <a:r>
              <a:rPr lang="fr-CA" baseline="0" dirty="0" smtClean="0"/>
              <a:t> nu, nécessite un microscope. La nécrose humide est en ensemble de cellules, tissus et composantes inertes retrouvés au lit de la plaie. Elle est dite jaune humide ou noire sèche. La confusion vient du mot anglophone « </a:t>
            </a:r>
            <a:r>
              <a:rPr lang="fr-CA" baseline="0" dirty="0" err="1" smtClean="0"/>
              <a:t>fibrinous</a:t>
            </a:r>
            <a:r>
              <a:rPr lang="fr-CA" baseline="0" dirty="0" smtClean="0"/>
              <a:t> tissus ».</a:t>
            </a:r>
            <a:endParaRPr lang="fr-CA" dirty="0"/>
          </a:p>
        </p:txBody>
      </p:sp>
      <p:sp>
        <p:nvSpPr>
          <p:cNvPr id="4" name="Espace réservé du numéro de diapositive 3"/>
          <p:cNvSpPr>
            <a:spLocks noGrp="1"/>
          </p:cNvSpPr>
          <p:nvPr>
            <p:ph type="sldNum" sz="quarter" idx="10"/>
          </p:nvPr>
        </p:nvSpPr>
        <p:spPr/>
        <p:txBody>
          <a:bodyPr/>
          <a:lstStyle/>
          <a:p>
            <a:fld id="{964A6011-72B3-46CD-BAF9-F35EAD8C0BD4}" type="slidenum">
              <a:rPr lang="fr-CA" smtClean="0"/>
              <a:pPr/>
              <a:t>45</a:t>
            </a:fld>
            <a:endParaRPr lang="fr-CA"/>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CA" dirty="0" smtClean="0"/>
              <a:t>Noir sec: noir ou brun, cuir ou sec, pas d’odeur </a:t>
            </a:r>
          </a:p>
          <a:p>
            <a:r>
              <a:rPr lang="fr-CA" dirty="0" smtClean="0"/>
              <a:t>Épithélial: rose nacré, lavande pâle, lisse, très fragile </a:t>
            </a:r>
          </a:p>
          <a:p>
            <a:endParaRPr lang="fr-CA" dirty="0"/>
          </a:p>
        </p:txBody>
      </p:sp>
      <p:sp>
        <p:nvSpPr>
          <p:cNvPr id="4" name="Espace réservé du numéro de diapositive 3"/>
          <p:cNvSpPr>
            <a:spLocks noGrp="1"/>
          </p:cNvSpPr>
          <p:nvPr>
            <p:ph type="sldNum" sz="quarter" idx="10"/>
          </p:nvPr>
        </p:nvSpPr>
        <p:spPr/>
        <p:txBody>
          <a:bodyPr/>
          <a:lstStyle/>
          <a:p>
            <a:fld id="{964A6011-72B3-46CD-BAF9-F35EAD8C0BD4}" type="slidenum">
              <a:rPr lang="fr-CA" smtClean="0"/>
              <a:pPr/>
              <a:t>46</a:t>
            </a:fld>
            <a:endParaRPr lang="fr-CA"/>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0224" eaLnBrk="0" hangingPunct="0">
              <a:spcBef>
                <a:spcPct val="30000"/>
              </a:spcBef>
              <a:defRPr sz="1200">
                <a:solidFill>
                  <a:schemeClr val="tx1"/>
                </a:solidFill>
                <a:latin typeface="Times New Roman" pitchFamily="18" charset="0"/>
              </a:defRPr>
            </a:lvl1pPr>
            <a:lvl2pPr marL="742909" indent="-285734" defTabSz="930224" eaLnBrk="0" hangingPunct="0">
              <a:spcBef>
                <a:spcPct val="30000"/>
              </a:spcBef>
              <a:defRPr sz="1200">
                <a:solidFill>
                  <a:schemeClr val="tx1"/>
                </a:solidFill>
                <a:latin typeface="Times New Roman" pitchFamily="18" charset="0"/>
              </a:defRPr>
            </a:lvl2pPr>
            <a:lvl3pPr marL="1142937" indent="-228587" defTabSz="930224" eaLnBrk="0" hangingPunct="0">
              <a:spcBef>
                <a:spcPct val="30000"/>
              </a:spcBef>
              <a:defRPr sz="1200">
                <a:solidFill>
                  <a:schemeClr val="tx1"/>
                </a:solidFill>
                <a:latin typeface="Times New Roman" pitchFamily="18" charset="0"/>
              </a:defRPr>
            </a:lvl3pPr>
            <a:lvl4pPr marL="1600111" indent="-228587" defTabSz="930224" eaLnBrk="0" hangingPunct="0">
              <a:spcBef>
                <a:spcPct val="30000"/>
              </a:spcBef>
              <a:defRPr sz="1200">
                <a:solidFill>
                  <a:schemeClr val="tx1"/>
                </a:solidFill>
                <a:latin typeface="Times New Roman" pitchFamily="18" charset="0"/>
              </a:defRPr>
            </a:lvl4pPr>
            <a:lvl5pPr marL="2057287" indent="-228587" defTabSz="930224" eaLnBrk="0" hangingPunct="0">
              <a:spcBef>
                <a:spcPct val="30000"/>
              </a:spcBef>
              <a:defRPr sz="1200">
                <a:solidFill>
                  <a:schemeClr val="tx1"/>
                </a:solidFill>
                <a:latin typeface="Times New Roman" pitchFamily="18" charset="0"/>
              </a:defRPr>
            </a:lvl5pPr>
            <a:lvl6pPr marL="2514461" indent="-228587" defTabSz="930224" eaLnBrk="0" fontAlgn="base" hangingPunct="0">
              <a:spcBef>
                <a:spcPct val="30000"/>
              </a:spcBef>
              <a:spcAft>
                <a:spcPct val="0"/>
              </a:spcAft>
              <a:defRPr sz="1200">
                <a:solidFill>
                  <a:schemeClr val="tx1"/>
                </a:solidFill>
                <a:latin typeface="Times New Roman" pitchFamily="18" charset="0"/>
              </a:defRPr>
            </a:lvl6pPr>
            <a:lvl7pPr marL="2971635" indent="-228587" defTabSz="930224" eaLnBrk="0" fontAlgn="base" hangingPunct="0">
              <a:spcBef>
                <a:spcPct val="30000"/>
              </a:spcBef>
              <a:spcAft>
                <a:spcPct val="0"/>
              </a:spcAft>
              <a:defRPr sz="1200">
                <a:solidFill>
                  <a:schemeClr val="tx1"/>
                </a:solidFill>
                <a:latin typeface="Times New Roman" pitchFamily="18" charset="0"/>
              </a:defRPr>
            </a:lvl7pPr>
            <a:lvl8pPr marL="3428811" indent="-228587" defTabSz="930224" eaLnBrk="0" fontAlgn="base" hangingPunct="0">
              <a:spcBef>
                <a:spcPct val="30000"/>
              </a:spcBef>
              <a:spcAft>
                <a:spcPct val="0"/>
              </a:spcAft>
              <a:defRPr sz="1200">
                <a:solidFill>
                  <a:schemeClr val="tx1"/>
                </a:solidFill>
                <a:latin typeface="Times New Roman" pitchFamily="18" charset="0"/>
              </a:defRPr>
            </a:lvl8pPr>
            <a:lvl9pPr marL="3885985" indent="-228587" defTabSz="930224"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7AC478B0-3355-4299-86D5-54E8B5E71021}" type="slidenum">
              <a:rPr lang="fr-CA" altLang="fr-FR" smtClean="0">
                <a:latin typeface="Tahoma" pitchFamily="34" charset="0"/>
              </a:rPr>
              <a:pPr eaLnBrk="1" hangingPunct="1">
                <a:spcBef>
                  <a:spcPct val="0"/>
                </a:spcBef>
              </a:pPr>
              <a:t>47</a:t>
            </a:fld>
            <a:endParaRPr lang="fr-CA" altLang="fr-FR" smtClean="0">
              <a:latin typeface="Tahoma" pitchFamily="34" charset="0"/>
            </a:endParaRPr>
          </a:p>
        </p:txBody>
      </p:sp>
      <p:sp>
        <p:nvSpPr>
          <p:cNvPr id="160771" name="Rectangle 2"/>
          <p:cNvSpPr>
            <a:spLocks noGrp="1" noRot="1" noChangeAspect="1" noChangeArrowheads="1" noTextEdit="1"/>
          </p:cNvSpPr>
          <p:nvPr>
            <p:ph type="sldImg"/>
          </p:nvPr>
        </p:nvSpPr>
        <p:spPr>
          <a:ln/>
        </p:spPr>
      </p:sp>
      <p:sp>
        <p:nvSpPr>
          <p:cNvPr id="160772" name="Rectangle 3"/>
          <p:cNvSpPr>
            <a:spLocks noGrp="1" noChangeArrowheads="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CA" altLang="fr-FR" smtClean="0"/>
              <a:t>Plaie chronique </a:t>
            </a:r>
            <a:endParaRPr lang="fr-CA" altLang="fr-FR" smtClean="0"/>
          </a:p>
          <a:p>
            <a:pPr eaLnBrk="1" hangingPunct="1"/>
            <a:r>
              <a:rPr lang="fr-CA" altLang="fr-FR" smtClean="0"/>
              <a:t>Évaluation ;</a:t>
            </a:r>
          </a:p>
          <a:p>
            <a:pPr eaLnBrk="1" hangingPunct="1"/>
            <a:r>
              <a:rPr lang="fr-CA" altLang="fr-FR" smtClean="0"/>
              <a:t>Localisation, dimensions, classification, lit plaie, rebords, peau environnante, exsudat, infection et douleur.</a:t>
            </a:r>
          </a:p>
          <a:p>
            <a:pPr eaLnBrk="1" hangingPunct="1"/>
            <a:endParaRPr lang="fr-FR" altLang="fr-FR" smtClean="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0224" eaLnBrk="0" hangingPunct="0">
              <a:spcBef>
                <a:spcPct val="30000"/>
              </a:spcBef>
              <a:defRPr sz="1200">
                <a:solidFill>
                  <a:schemeClr val="tx1"/>
                </a:solidFill>
                <a:latin typeface="Times New Roman" pitchFamily="18" charset="0"/>
              </a:defRPr>
            </a:lvl1pPr>
            <a:lvl2pPr marL="742909" indent="-285734" defTabSz="930224" eaLnBrk="0" hangingPunct="0">
              <a:spcBef>
                <a:spcPct val="30000"/>
              </a:spcBef>
              <a:defRPr sz="1200">
                <a:solidFill>
                  <a:schemeClr val="tx1"/>
                </a:solidFill>
                <a:latin typeface="Times New Roman" pitchFamily="18" charset="0"/>
              </a:defRPr>
            </a:lvl2pPr>
            <a:lvl3pPr marL="1142937" indent="-228587" defTabSz="930224" eaLnBrk="0" hangingPunct="0">
              <a:spcBef>
                <a:spcPct val="30000"/>
              </a:spcBef>
              <a:defRPr sz="1200">
                <a:solidFill>
                  <a:schemeClr val="tx1"/>
                </a:solidFill>
                <a:latin typeface="Times New Roman" pitchFamily="18" charset="0"/>
              </a:defRPr>
            </a:lvl3pPr>
            <a:lvl4pPr marL="1600111" indent="-228587" defTabSz="930224" eaLnBrk="0" hangingPunct="0">
              <a:spcBef>
                <a:spcPct val="30000"/>
              </a:spcBef>
              <a:defRPr sz="1200">
                <a:solidFill>
                  <a:schemeClr val="tx1"/>
                </a:solidFill>
                <a:latin typeface="Times New Roman" pitchFamily="18" charset="0"/>
              </a:defRPr>
            </a:lvl4pPr>
            <a:lvl5pPr marL="2057287" indent="-228587" defTabSz="930224" eaLnBrk="0" hangingPunct="0">
              <a:spcBef>
                <a:spcPct val="30000"/>
              </a:spcBef>
              <a:defRPr sz="1200">
                <a:solidFill>
                  <a:schemeClr val="tx1"/>
                </a:solidFill>
                <a:latin typeface="Times New Roman" pitchFamily="18" charset="0"/>
              </a:defRPr>
            </a:lvl5pPr>
            <a:lvl6pPr marL="2514461" indent="-228587" defTabSz="930224" eaLnBrk="0" fontAlgn="base" hangingPunct="0">
              <a:spcBef>
                <a:spcPct val="30000"/>
              </a:spcBef>
              <a:spcAft>
                <a:spcPct val="0"/>
              </a:spcAft>
              <a:defRPr sz="1200">
                <a:solidFill>
                  <a:schemeClr val="tx1"/>
                </a:solidFill>
                <a:latin typeface="Times New Roman" pitchFamily="18" charset="0"/>
              </a:defRPr>
            </a:lvl6pPr>
            <a:lvl7pPr marL="2971635" indent="-228587" defTabSz="930224" eaLnBrk="0" fontAlgn="base" hangingPunct="0">
              <a:spcBef>
                <a:spcPct val="30000"/>
              </a:spcBef>
              <a:spcAft>
                <a:spcPct val="0"/>
              </a:spcAft>
              <a:defRPr sz="1200">
                <a:solidFill>
                  <a:schemeClr val="tx1"/>
                </a:solidFill>
                <a:latin typeface="Times New Roman" pitchFamily="18" charset="0"/>
              </a:defRPr>
            </a:lvl7pPr>
            <a:lvl8pPr marL="3428811" indent="-228587" defTabSz="930224" eaLnBrk="0" fontAlgn="base" hangingPunct="0">
              <a:spcBef>
                <a:spcPct val="30000"/>
              </a:spcBef>
              <a:spcAft>
                <a:spcPct val="0"/>
              </a:spcAft>
              <a:defRPr sz="1200">
                <a:solidFill>
                  <a:schemeClr val="tx1"/>
                </a:solidFill>
                <a:latin typeface="Times New Roman" pitchFamily="18" charset="0"/>
              </a:defRPr>
            </a:lvl8pPr>
            <a:lvl9pPr marL="3885985" indent="-228587" defTabSz="930224"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1E800D62-4681-4DC3-8D63-A0DE1D2A604F}" type="slidenum">
              <a:rPr lang="fr-FR" altLang="fr-FR" smtClean="0">
                <a:latin typeface="Tahoma" pitchFamily="34" charset="0"/>
              </a:rPr>
              <a:pPr eaLnBrk="1" hangingPunct="1">
                <a:spcBef>
                  <a:spcPct val="0"/>
                </a:spcBef>
              </a:pPr>
              <a:t>48</a:t>
            </a:fld>
            <a:endParaRPr lang="fr-FR" altLang="fr-FR" smtClean="0">
              <a:latin typeface="Tahoma" pitchFamily="34" charset="0"/>
            </a:endParaRPr>
          </a:p>
        </p:txBody>
      </p:sp>
      <p:sp>
        <p:nvSpPr>
          <p:cNvPr id="161795" name="Rectangle 2"/>
          <p:cNvSpPr>
            <a:spLocks noGrp="1" noRot="1" noChangeAspect="1" noChangeArrowheads="1" noTextEdit="1"/>
          </p:cNvSpPr>
          <p:nvPr>
            <p:ph type="sldImg"/>
          </p:nvPr>
        </p:nvSpPr>
        <p:spPr>
          <a:ln/>
        </p:spPr>
      </p:sp>
      <p:sp>
        <p:nvSpPr>
          <p:cNvPr id="161796" name="Rectangle 3"/>
          <p:cNvSpPr>
            <a:spLocks noGrp="1" noChangeArrowheads="1"/>
          </p:cNvSpPr>
          <p:nvPr>
            <p:ph type="body" idx="1"/>
          </p:nvPr>
        </p:nvSpPr>
        <p:spPr>
          <a:xfrm>
            <a:off x="913158" y="4723938"/>
            <a:ext cx="5031685" cy="4477633"/>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fr-CA" altLang="fr-FR" smtClean="0"/>
              <a:t>ou </a:t>
            </a:r>
            <a:br>
              <a:rPr lang="fr-CA" altLang="fr-FR" smtClean="0"/>
            </a:br>
            <a:r>
              <a:rPr lang="fr-CA" altLang="fr-FR" smtClean="0"/>
              <a:t>mal perforant plantaire</a:t>
            </a:r>
            <a:br>
              <a:rPr lang="fr-CA" altLang="fr-FR" smtClean="0"/>
            </a:br>
            <a:endParaRPr lang="fr-CA" altLang="fr-FR" smtClean="0"/>
          </a:p>
          <a:p>
            <a:r>
              <a:rPr lang="fr-CA" altLang="fr-FR" sz="1400"/>
              <a:t>À suite d’une petite agression locale ou traumatisme, souvent passée inaperçue et aux tissus environnants hyperkératosiques.</a:t>
            </a:r>
          </a:p>
          <a:p>
            <a:endParaRPr lang="fr-FR" altLang="fr-FR" smtClean="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CA" dirty="0" smtClean="0"/>
              <a:t>Légal: OIIQ, évaluation de la douleur, agrément, OIIAQ, loi sur les services sociaux</a:t>
            </a:r>
          </a:p>
          <a:p>
            <a:r>
              <a:rPr lang="fr-CA" dirty="0" smtClean="0"/>
              <a:t>20-40% après 4 </a:t>
            </a:r>
            <a:r>
              <a:rPr lang="fr-CA" dirty="0" err="1" smtClean="0"/>
              <a:t>sem</a:t>
            </a:r>
            <a:r>
              <a:rPr lang="fr-CA" dirty="0" smtClean="0"/>
              <a:t> de </a:t>
            </a:r>
            <a:r>
              <a:rPr lang="fr-CA" dirty="0" err="1" smtClean="0"/>
              <a:t>Tx</a:t>
            </a:r>
            <a:r>
              <a:rPr lang="fr-CA" dirty="0" smtClean="0"/>
              <a:t> est un bon indicateur de cicatrisation </a:t>
            </a:r>
          </a:p>
          <a:p>
            <a:endParaRPr lang="fr-CA" dirty="0" smtClean="0"/>
          </a:p>
          <a:p>
            <a:r>
              <a:rPr lang="fr-CA" dirty="0" smtClean="0"/>
              <a:t>L’absence de cicatrisation</a:t>
            </a:r>
            <a:r>
              <a:rPr lang="fr-CA" baseline="0" dirty="0" smtClean="0"/>
              <a:t> peut être imputable à : infection, ostéomyélite, ischémie artérielle, facteurs d’inflammation cutanée, </a:t>
            </a:r>
            <a:r>
              <a:rPr lang="fr-CA" baseline="0" dirty="0" err="1" smtClean="0"/>
              <a:t>vascularite</a:t>
            </a:r>
            <a:r>
              <a:rPr lang="fr-CA" baseline="0" dirty="0" smtClean="0"/>
              <a:t>, malignité….</a:t>
            </a:r>
            <a:endParaRPr lang="fr-CA" dirty="0"/>
          </a:p>
        </p:txBody>
      </p:sp>
      <p:sp>
        <p:nvSpPr>
          <p:cNvPr id="4" name="Espace réservé du numéro de diapositive 3"/>
          <p:cNvSpPr>
            <a:spLocks noGrp="1"/>
          </p:cNvSpPr>
          <p:nvPr>
            <p:ph type="sldNum" sz="quarter" idx="10"/>
          </p:nvPr>
        </p:nvSpPr>
        <p:spPr/>
        <p:txBody>
          <a:bodyPr/>
          <a:lstStyle/>
          <a:p>
            <a:fld id="{964A6011-72B3-46CD-BAF9-F35EAD8C0BD4}" type="slidenum">
              <a:rPr lang="fr-CA" smtClean="0"/>
              <a:pPr/>
              <a:t>49</a:t>
            </a:fld>
            <a:endParaRPr lang="fr-CA"/>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CA" dirty="0" smtClean="0"/>
              <a:t>L’inf. peut sur la base de son évaluation, décider du plan et le modifier.</a:t>
            </a:r>
          </a:p>
          <a:p>
            <a:endParaRPr lang="fr-CA" dirty="0" smtClean="0"/>
          </a:p>
          <a:p>
            <a:r>
              <a:rPr lang="fr-CA" dirty="0" smtClean="0"/>
              <a:t>Débridement de la callosités réduit la pression de 30 %</a:t>
            </a:r>
          </a:p>
          <a:p>
            <a:endParaRPr lang="fr-CA" dirty="0" smtClean="0"/>
          </a:p>
          <a:p>
            <a:r>
              <a:rPr lang="fr-CA" dirty="0" smtClean="0"/>
              <a:t>Pansements sans Pr</a:t>
            </a:r>
          </a:p>
          <a:p>
            <a:endParaRPr lang="fr-CA" dirty="0"/>
          </a:p>
        </p:txBody>
      </p:sp>
      <p:sp>
        <p:nvSpPr>
          <p:cNvPr id="4" name="Espace réservé du numéro de diapositive 3"/>
          <p:cNvSpPr>
            <a:spLocks noGrp="1"/>
          </p:cNvSpPr>
          <p:nvPr>
            <p:ph type="sldNum" sz="quarter" idx="10"/>
          </p:nvPr>
        </p:nvSpPr>
        <p:spPr/>
        <p:txBody>
          <a:bodyPr/>
          <a:lstStyle/>
          <a:p>
            <a:fld id="{964A6011-72B3-46CD-BAF9-F35EAD8C0BD4}" type="slidenum">
              <a:rPr lang="fr-CA" smtClean="0"/>
              <a:pPr/>
              <a:t>5</a:t>
            </a:fld>
            <a:endParaRPr lang="fr-CA"/>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CA" dirty="0" smtClean="0"/>
              <a:t>Système de classification du risque par</a:t>
            </a:r>
            <a:r>
              <a:rPr lang="fr-CA" baseline="0" dirty="0" smtClean="0"/>
              <a:t> le groupe de travail international sur le pied </a:t>
            </a:r>
            <a:r>
              <a:rPr lang="fr-CA" baseline="0" dirty="0" err="1" smtClean="0"/>
              <a:t>db</a:t>
            </a:r>
            <a:r>
              <a:rPr lang="fr-CA" baseline="0" dirty="0" smtClean="0"/>
              <a:t> 0 à 3b</a:t>
            </a:r>
          </a:p>
          <a:p>
            <a:endParaRPr lang="fr-CA" dirty="0"/>
          </a:p>
        </p:txBody>
      </p:sp>
      <p:sp>
        <p:nvSpPr>
          <p:cNvPr id="4" name="Espace réservé du numéro de diapositive 3"/>
          <p:cNvSpPr>
            <a:spLocks noGrp="1"/>
          </p:cNvSpPr>
          <p:nvPr>
            <p:ph type="sldNum" sz="quarter" idx="10"/>
          </p:nvPr>
        </p:nvSpPr>
        <p:spPr/>
        <p:txBody>
          <a:bodyPr/>
          <a:lstStyle/>
          <a:p>
            <a:fld id="{964A6011-72B3-46CD-BAF9-F35EAD8C0BD4}" type="slidenum">
              <a:rPr lang="fr-CA" smtClean="0"/>
              <a:pPr/>
              <a:t>50</a:t>
            </a:fld>
            <a:endParaRPr lang="fr-CA"/>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2"/>
          <p:cNvSpPr>
            <a:spLocks noGrp="1" noRot="1" noChangeAspect="1" noChangeArrowheads="1" noTextEdit="1"/>
          </p:cNvSpPr>
          <p:nvPr>
            <p:ph type="sldImg"/>
          </p:nvPr>
        </p:nvSpPr>
        <p:spPr>
          <a:ln/>
        </p:spPr>
      </p:sp>
      <p:sp>
        <p:nvSpPr>
          <p:cNvPr id="155651" name="Rectangle 3"/>
          <p:cNvSpPr>
            <a:spLocks noGrp="1" noChangeArrowheads="1"/>
          </p:cNvSpPr>
          <p:nvPr>
            <p:ph type="body" idx="1"/>
          </p:nvPr>
        </p:nvSpPr>
        <p:spPr>
          <a:xfrm>
            <a:off x="838150" y="4722581"/>
            <a:ext cx="5106069" cy="4478309"/>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spcBef>
                <a:spcPct val="0"/>
              </a:spcBef>
            </a:pPr>
            <a:r>
              <a:rPr lang="en-US" altLang="fr-FR" sz="1000">
                <a:latin typeface="Arial" pitchFamily="34" charset="0"/>
                <a:ea typeface="ＭＳ Ｐゴシック" pitchFamily="34" charset="-128"/>
              </a:rPr>
              <a:t>There are four microbiological states that are possible in a wound - contamination, colonization, critical col</a:t>
            </a:r>
            <a:r>
              <a:rPr lang="en-GB" altLang="fr-FR" sz="1000">
                <a:latin typeface="Arial" pitchFamily="34" charset="0"/>
                <a:ea typeface="ＭＳ Ｐゴシック" pitchFamily="34" charset="-128"/>
              </a:rPr>
              <a:t>onization</a:t>
            </a:r>
            <a:r>
              <a:rPr lang="en-US" altLang="fr-FR" sz="1000">
                <a:latin typeface="Arial" pitchFamily="34" charset="0"/>
                <a:ea typeface="ＭＳ Ｐゴシック" pitchFamily="34" charset="-128"/>
              </a:rPr>
              <a:t> and infection. Contamination is characterized as the simple presence of micro-organisms in the wound but without proliferation. It is generally accepted that all wounds, regardless of etiology are contaminated. Humans have at least 10</a:t>
            </a:r>
            <a:r>
              <a:rPr lang="en-US" altLang="fr-FR" sz="1000" baseline="30000">
                <a:latin typeface="Arial" pitchFamily="34" charset="0"/>
                <a:ea typeface="ＭＳ Ｐゴシック" pitchFamily="34" charset="-128"/>
              </a:rPr>
              <a:t>14</a:t>
            </a:r>
            <a:r>
              <a:rPr lang="en-US" altLang="fr-FR" sz="1000">
                <a:latin typeface="Arial" pitchFamily="34" charset="0"/>
                <a:ea typeface="ＭＳ Ｐゴシック" pitchFamily="34" charset="-128"/>
              </a:rPr>
              <a:t> micro-organisms living in or on our bodies making a sterile wound impossible.</a:t>
            </a:r>
          </a:p>
          <a:p>
            <a:pPr>
              <a:spcBef>
                <a:spcPct val="0"/>
              </a:spcBef>
            </a:pPr>
            <a:endParaRPr lang="en-US" altLang="fr-FR" sz="1000" u="sng">
              <a:latin typeface="Arial" pitchFamily="34" charset="0"/>
              <a:ea typeface="ＭＳ Ｐゴシック" pitchFamily="34" charset="-128"/>
            </a:endParaRPr>
          </a:p>
          <a:p>
            <a:pPr>
              <a:spcBef>
                <a:spcPct val="0"/>
              </a:spcBef>
            </a:pPr>
            <a:r>
              <a:rPr lang="en-US" altLang="fr-FR" sz="1000">
                <a:latin typeface="Arial" pitchFamily="34" charset="0"/>
                <a:ea typeface="ＭＳ Ｐゴシック" pitchFamily="34" charset="-128"/>
              </a:rPr>
              <a:t>Colonization is characterized as the presence and proliferation of micro-organisms in the wound but without a host reaction. Colonization is a common condition in chronic wounds such as venous ulcers and pressure ulcers and does not necessarily delay the healing process. </a:t>
            </a:r>
          </a:p>
          <a:p>
            <a:pPr>
              <a:spcBef>
                <a:spcPct val="0"/>
              </a:spcBef>
            </a:pPr>
            <a:r>
              <a:rPr lang="en-US" altLang="fr-FR" sz="1000">
                <a:latin typeface="Arial" pitchFamily="34" charset="0"/>
                <a:ea typeface="ＭＳ Ｐゴシック" pitchFamily="34" charset="-128"/>
              </a:rPr>
              <a:t>Critical colonization occurs when the bacterial invasion is enough to interfere with healing but not yet over whelming the host.</a:t>
            </a:r>
          </a:p>
          <a:p>
            <a:pPr>
              <a:spcBef>
                <a:spcPct val="0"/>
              </a:spcBef>
            </a:pPr>
            <a:r>
              <a:rPr lang="en-US" altLang="fr-FR" sz="1000">
                <a:latin typeface="Arial" pitchFamily="34" charset="0"/>
                <a:ea typeface="ＭＳ Ｐゴシック" pitchFamily="34" charset="-128"/>
              </a:rPr>
              <a:t>When bacteria invade healthy tissues and continue to proliferate to the extent that their presence and by-products elicit or overwhelm the host immune response, this microbial state is known as infection. The classic signs and symptoms of infection include local redness, pain and swelling, fever, and changes in the amount and character of wound exudate.</a:t>
            </a: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CA" dirty="0" smtClean="0"/>
              <a:t>Incidence élevée due à l’</a:t>
            </a:r>
            <a:r>
              <a:rPr lang="fr-CA" dirty="0" err="1" smtClean="0"/>
              <a:t>immunopathie</a:t>
            </a:r>
            <a:r>
              <a:rPr lang="fr-CA" dirty="0" smtClean="0"/>
              <a:t> et la diminution de la réponse immunitaire chez le </a:t>
            </a:r>
            <a:r>
              <a:rPr lang="fr-CA" dirty="0" err="1" smtClean="0"/>
              <a:t>diabètique</a:t>
            </a:r>
            <a:endParaRPr lang="fr-CA" dirty="0" smtClean="0"/>
          </a:p>
          <a:p>
            <a:pPr>
              <a:defRPr/>
            </a:pPr>
            <a:r>
              <a:rPr lang="fr-CA" dirty="0" smtClean="0"/>
              <a:t>NERDS: </a:t>
            </a:r>
            <a:r>
              <a:rPr lang="fr-CA" altLang="fr-FR" dirty="0" smtClean="0"/>
              <a:t>« </a:t>
            </a:r>
            <a:r>
              <a:rPr lang="fr-CA" altLang="fr-FR" b="1" dirty="0" err="1" smtClean="0"/>
              <a:t>N</a:t>
            </a:r>
            <a:r>
              <a:rPr lang="fr-CA" altLang="fr-FR" dirty="0" err="1" smtClean="0"/>
              <a:t>onhealing</a:t>
            </a:r>
            <a:r>
              <a:rPr lang="fr-CA" altLang="fr-FR" dirty="0" smtClean="0"/>
              <a:t> » </a:t>
            </a:r>
          </a:p>
          <a:p>
            <a:pPr>
              <a:defRPr/>
            </a:pPr>
            <a:r>
              <a:rPr lang="fr-CA" altLang="fr-FR" dirty="0" smtClean="0"/>
              <a:t>« </a:t>
            </a:r>
            <a:r>
              <a:rPr lang="fr-CA" altLang="fr-FR" b="1" dirty="0" smtClean="0"/>
              <a:t>E</a:t>
            </a:r>
            <a:r>
              <a:rPr lang="fr-CA" altLang="fr-FR" dirty="0" smtClean="0"/>
              <a:t>xsudative » </a:t>
            </a:r>
          </a:p>
          <a:p>
            <a:pPr>
              <a:defRPr/>
            </a:pPr>
            <a:r>
              <a:rPr lang="fr-CA" altLang="fr-FR" dirty="0" smtClean="0"/>
              <a:t>« </a:t>
            </a:r>
            <a:r>
              <a:rPr lang="fr-CA" altLang="fr-FR" b="1" dirty="0" err="1" smtClean="0"/>
              <a:t>R</a:t>
            </a:r>
            <a:r>
              <a:rPr lang="fr-CA" altLang="fr-FR" dirty="0" err="1" smtClean="0"/>
              <a:t>ed</a:t>
            </a:r>
            <a:r>
              <a:rPr lang="fr-CA" altLang="fr-FR" dirty="0" smtClean="0"/>
              <a:t> &amp; </a:t>
            </a:r>
            <a:r>
              <a:rPr lang="fr-CA" altLang="fr-FR" dirty="0" err="1" smtClean="0"/>
              <a:t>bleeding</a:t>
            </a:r>
            <a:r>
              <a:rPr lang="fr-CA" altLang="fr-FR" dirty="0" smtClean="0"/>
              <a:t> »</a:t>
            </a:r>
          </a:p>
          <a:p>
            <a:pPr>
              <a:defRPr/>
            </a:pPr>
            <a:r>
              <a:rPr lang="fr-CA" altLang="fr-FR" dirty="0" smtClean="0"/>
              <a:t>« </a:t>
            </a:r>
            <a:r>
              <a:rPr lang="fr-CA" altLang="fr-FR" b="1" dirty="0" err="1" smtClean="0"/>
              <a:t>D</a:t>
            </a:r>
            <a:r>
              <a:rPr lang="fr-CA" altLang="fr-FR" dirty="0" err="1" smtClean="0"/>
              <a:t>ebris</a:t>
            </a:r>
            <a:r>
              <a:rPr lang="fr-CA" altLang="fr-FR" dirty="0" smtClean="0"/>
              <a:t> »</a:t>
            </a:r>
          </a:p>
          <a:p>
            <a:pPr>
              <a:defRPr/>
            </a:pPr>
            <a:r>
              <a:rPr lang="fr-CA" altLang="fr-FR" dirty="0" smtClean="0"/>
              <a:t>« </a:t>
            </a:r>
            <a:r>
              <a:rPr lang="fr-CA" altLang="fr-FR" b="1" dirty="0" err="1" smtClean="0"/>
              <a:t>S</a:t>
            </a:r>
            <a:r>
              <a:rPr lang="fr-CA" altLang="fr-FR" dirty="0" err="1" smtClean="0"/>
              <a:t>mell</a:t>
            </a:r>
            <a:r>
              <a:rPr lang="fr-CA" altLang="fr-FR" dirty="0" smtClean="0"/>
              <a:t> »</a:t>
            </a:r>
          </a:p>
          <a:p>
            <a:pPr marL="109537" indent="0">
              <a:buFont typeface="Wingdings 3" pitchFamily="18" charset="2"/>
              <a:buNone/>
              <a:defRPr/>
            </a:pPr>
            <a:r>
              <a:rPr lang="fr-CA" altLang="fr-FR" dirty="0" smtClean="0"/>
              <a:t>of </a:t>
            </a:r>
            <a:r>
              <a:rPr lang="fr-CA" altLang="fr-FR" dirty="0" err="1" smtClean="0"/>
              <a:t>wound</a:t>
            </a:r>
            <a:r>
              <a:rPr lang="fr-CA" altLang="fr-FR" dirty="0" smtClean="0"/>
              <a:t> </a:t>
            </a:r>
          </a:p>
          <a:p>
            <a:r>
              <a:rPr lang="fr-CA" dirty="0" smtClean="0"/>
              <a:t>STONES:</a:t>
            </a:r>
          </a:p>
          <a:p>
            <a:pPr>
              <a:spcBef>
                <a:spcPct val="0"/>
              </a:spcBef>
            </a:pPr>
            <a:r>
              <a:rPr lang="fr-CA" altLang="fr-FR" dirty="0" smtClean="0"/>
              <a:t>« </a:t>
            </a:r>
            <a:r>
              <a:rPr lang="fr-CA" altLang="fr-FR" b="1" dirty="0" smtClean="0"/>
              <a:t>S</a:t>
            </a:r>
            <a:r>
              <a:rPr lang="fr-CA" altLang="fr-FR" dirty="0" smtClean="0"/>
              <a:t>ize »</a:t>
            </a:r>
          </a:p>
          <a:p>
            <a:pPr>
              <a:spcBef>
                <a:spcPct val="0"/>
              </a:spcBef>
            </a:pPr>
            <a:r>
              <a:rPr lang="fr-CA" altLang="fr-FR" dirty="0" smtClean="0"/>
              <a:t>« </a:t>
            </a:r>
            <a:r>
              <a:rPr lang="fr-CA" altLang="fr-FR" b="1" dirty="0" err="1" smtClean="0"/>
              <a:t>T</a:t>
            </a:r>
            <a:r>
              <a:rPr lang="fr-CA" altLang="fr-FR" dirty="0" err="1" smtClean="0"/>
              <a:t>emperature</a:t>
            </a:r>
            <a:r>
              <a:rPr lang="fr-CA" altLang="fr-FR" dirty="0" smtClean="0"/>
              <a:t> »</a:t>
            </a:r>
          </a:p>
          <a:p>
            <a:pPr>
              <a:spcBef>
                <a:spcPct val="0"/>
              </a:spcBef>
            </a:pPr>
            <a:r>
              <a:rPr lang="fr-CA" altLang="fr-FR" dirty="0" smtClean="0"/>
              <a:t>« </a:t>
            </a:r>
            <a:r>
              <a:rPr lang="fr-CA" altLang="fr-FR" b="1" dirty="0" smtClean="0"/>
              <a:t>O</a:t>
            </a:r>
            <a:r>
              <a:rPr lang="fr-CA" altLang="fr-FR" dirty="0" smtClean="0"/>
              <a:t>s »</a:t>
            </a:r>
          </a:p>
          <a:p>
            <a:pPr>
              <a:spcBef>
                <a:spcPct val="0"/>
              </a:spcBef>
            </a:pPr>
            <a:r>
              <a:rPr lang="fr-CA" altLang="fr-FR" dirty="0" smtClean="0"/>
              <a:t>« </a:t>
            </a:r>
            <a:r>
              <a:rPr lang="fr-CA" altLang="fr-FR" b="1" dirty="0" smtClean="0"/>
              <a:t>N</a:t>
            </a:r>
            <a:r>
              <a:rPr lang="fr-CA" altLang="fr-FR" dirty="0" smtClean="0"/>
              <a:t>ew areas of breakdown »</a:t>
            </a:r>
          </a:p>
          <a:p>
            <a:pPr>
              <a:spcBef>
                <a:spcPct val="0"/>
              </a:spcBef>
            </a:pPr>
            <a:r>
              <a:rPr lang="fr-CA" altLang="fr-FR" dirty="0" smtClean="0"/>
              <a:t>« </a:t>
            </a:r>
            <a:r>
              <a:rPr lang="fr-CA" altLang="fr-FR" b="1" dirty="0" err="1" smtClean="0"/>
              <a:t>E</a:t>
            </a:r>
            <a:r>
              <a:rPr lang="fr-CA" altLang="fr-FR" dirty="0" err="1" smtClean="0"/>
              <a:t>rytheme</a:t>
            </a:r>
            <a:r>
              <a:rPr lang="fr-CA" altLang="fr-FR" dirty="0" smtClean="0"/>
              <a:t>, </a:t>
            </a:r>
            <a:r>
              <a:rPr lang="fr-CA" altLang="fr-FR" dirty="0" err="1" smtClean="0"/>
              <a:t>edema</a:t>
            </a:r>
            <a:r>
              <a:rPr lang="fr-CA" altLang="fr-FR" dirty="0" smtClean="0"/>
              <a:t>, </a:t>
            </a:r>
            <a:r>
              <a:rPr lang="fr-CA" altLang="fr-FR" dirty="0" err="1" smtClean="0"/>
              <a:t>exsudate</a:t>
            </a:r>
            <a:endParaRPr lang="fr-CA" altLang="fr-FR" dirty="0" smtClean="0"/>
          </a:p>
          <a:p>
            <a:pPr>
              <a:spcBef>
                <a:spcPct val="0"/>
              </a:spcBef>
            </a:pPr>
            <a:r>
              <a:rPr lang="fr-CA" altLang="fr-FR" dirty="0" smtClean="0"/>
              <a:t>« </a:t>
            </a:r>
            <a:r>
              <a:rPr lang="fr-CA" altLang="fr-FR" b="1" dirty="0" err="1" smtClean="0"/>
              <a:t>S</a:t>
            </a:r>
            <a:r>
              <a:rPr lang="fr-CA" altLang="fr-FR" dirty="0" err="1" smtClean="0"/>
              <a:t>mell</a:t>
            </a:r>
            <a:r>
              <a:rPr lang="fr-CA" altLang="fr-FR" dirty="0" smtClean="0"/>
              <a:t> »</a:t>
            </a:r>
          </a:p>
          <a:p>
            <a:r>
              <a:rPr lang="fr-CA" dirty="0" smtClean="0"/>
              <a:t/>
            </a:r>
            <a:br>
              <a:rPr lang="fr-CA" dirty="0" smtClean="0"/>
            </a:br>
            <a:endParaRPr lang="fr-CA" dirty="0"/>
          </a:p>
        </p:txBody>
      </p:sp>
      <p:sp>
        <p:nvSpPr>
          <p:cNvPr id="4" name="Espace réservé du numéro de diapositive 3"/>
          <p:cNvSpPr>
            <a:spLocks noGrp="1"/>
          </p:cNvSpPr>
          <p:nvPr>
            <p:ph type="sldNum" sz="quarter" idx="10"/>
          </p:nvPr>
        </p:nvSpPr>
        <p:spPr/>
        <p:txBody>
          <a:bodyPr/>
          <a:lstStyle/>
          <a:p>
            <a:fld id="{964A6011-72B3-46CD-BAF9-F35EAD8C0BD4}" type="slidenum">
              <a:rPr lang="fr-CA" smtClean="0"/>
              <a:pPr/>
              <a:t>52</a:t>
            </a:fld>
            <a:endParaRPr lang="fr-CA"/>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Espace réservé de l'image des diapositives 1"/>
          <p:cNvSpPr>
            <a:spLocks noGrp="1" noRot="1" noChangeAspect="1" noTextEdit="1"/>
          </p:cNvSpPr>
          <p:nvPr>
            <p:ph type="sldImg"/>
          </p:nvPr>
        </p:nvSpPr>
        <p:spPr>
          <a:ln/>
        </p:spPr>
      </p:sp>
      <p:sp>
        <p:nvSpPr>
          <p:cNvPr id="152579" name="Espace réservé des commentaires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fr-CA" altLang="fr-FR" smtClean="0">
                <a:latin typeface="Arial" pitchFamily="34" charset="0"/>
                <a:ea typeface="ＭＳ Ｐゴシック" pitchFamily="34" charset="-128"/>
              </a:rPr>
              <a:t>Autres signes associés à la colonisation critique : retard de cicatrisation, plaie atone, plaie décolorée, tissu de granulation friable et saignant, augmentation de la douleur ou douleur anormale </a:t>
            </a:r>
          </a:p>
          <a:p>
            <a:endParaRPr lang="fr-CA" altLang="fr-FR" smtClean="0">
              <a:latin typeface="Arial" pitchFamily="34" charset="0"/>
              <a:ea typeface="ＭＳ Ｐゴシック" pitchFamily="34" charset="-128"/>
            </a:endParaRPr>
          </a:p>
          <a:p>
            <a:r>
              <a:rPr lang="fr-CA" altLang="fr-FR" smtClean="0">
                <a:latin typeface="Arial" pitchFamily="34" charset="0"/>
                <a:ea typeface="ＭＳ Ｐゴシック" pitchFamily="34" charset="-128"/>
              </a:rPr>
              <a:t>Technique de Levine</a:t>
            </a:r>
          </a:p>
          <a:p>
            <a:endParaRPr lang="fr-CA" altLang="fr-FR" smtClean="0">
              <a:latin typeface="Arial" pitchFamily="34" charset="0"/>
              <a:ea typeface="ＭＳ Ｐゴシック" pitchFamily="34" charset="-128"/>
            </a:endParaRPr>
          </a:p>
          <a:p>
            <a:r>
              <a:rPr lang="fr-CA" altLang="fr-FR" smtClean="0">
                <a:latin typeface="Arial" pitchFamily="34" charset="0"/>
                <a:ea typeface="ＭＳ Ｐゴシック" pitchFamily="34" charset="-128"/>
              </a:rPr>
              <a:t>Les bactéries anaérobies strictes ne peuvent se cultiver qu'en l'absence de l'air ambiant ou de l'oxygène ce qui va nécessiter des techniques bactériologiques inhabituelles, en l'absence d'oxygène aussi bien lors du prélèvement, que de son transport puis ensuite de sa culture et/ou de son isolement. Ces contraintes techniques peuvent expliquer leur faible fréquence d'isolement dans de nombreux laboratoires </a:t>
            </a:r>
            <a:br>
              <a:rPr lang="fr-CA" altLang="fr-FR" smtClean="0">
                <a:latin typeface="Arial" pitchFamily="34" charset="0"/>
                <a:ea typeface="ＭＳ Ｐゴシック" pitchFamily="34" charset="-128"/>
              </a:rPr>
            </a:br>
            <a:r>
              <a:rPr lang="fr-CA" altLang="fr-FR" smtClean="0">
                <a:latin typeface="Arial" pitchFamily="34" charset="0"/>
                <a:ea typeface="ＭＳ Ｐゴシック" pitchFamily="34" charset="-128"/>
              </a:rPr>
              <a:t/>
            </a:r>
            <a:br>
              <a:rPr lang="fr-CA" altLang="fr-FR" smtClean="0">
                <a:latin typeface="Arial" pitchFamily="34" charset="0"/>
                <a:ea typeface="ＭＳ Ｐゴシック" pitchFamily="34" charset="-128"/>
              </a:rPr>
            </a:br>
            <a:r>
              <a:rPr lang="fr-CA" altLang="fr-FR" smtClean="0">
                <a:latin typeface="Arial" pitchFamily="34" charset="0"/>
                <a:ea typeface="ＭＳ Ｐゴシック" pitchFamily="34" charset="-128"/>
              </a:rPr>
              <a:t>Prélèvements - transport :</a:t>
            </a:r>
            <a:br>
              <a:rPr lang="fr-CA" altLang="fr-FR" smtClean="0">
                <a:latin typeface="Arial" pitchFamily="34" charset="0"/>
                <a:ea typeface="ＭＳ Ｐゴシック" pitchFamily="34" charset="-128"/>
              </a:rPr>
            </a:br>
            <a:endParaRPr lang="fr-CA" altLang="fr-FR" smtClean="0">
              <a:latin typeface="Arial" pitchFamily="34" charset="0"/>
              <a:ea typeface="ＭＳ Ｐゴシック" pitchFamily="34" charset="-128"/>
            </a:endParaRPr>
          </a:p>
          <a:p>
            <a:r>
              <a:rPr lang="fr-CA" altLang="fr-FR" b="1" smtClean="0">
                <a:latin typeface="Arial" pitchFamily="34" charset="0"/>
                <a:ea typeface="ＭＳ Ｐゴシック" pitchFamily="34" charset="-128"/>
              </a:rPr>
              <a:t>hémoculture</a:t>
            </a:r>
            <a:r>
              <a:rPr lang="fr-CA" altLang="fr-FR" smtClean="0">
                <a:latin typeface="Arial" pitchFamily="34" charset="0"/>
                <a:ea typeface="ＭＳ Ｐゴシック" pitchFamily="34" charset="-128"/>
              </a:rPr>
              <a:t>: Lors d'hémoculture, un flacon avec et un </a:t>
            </a:r>
            <a:r>
              <a:rPr lang="fr-CA" altLang="fr-FR" b="1" smtClean="0">
                <a:latin typeface="Arial" pitchFamily="34" charset="0"/>
                <a:ea typeface="ＭＳ Ｐゴシック" pitchFamily="34" charset="-128"/>
              </a:rPr>
              <a:t>sans oxygène</a:t>
            </a:r>
            <a:r>
              <a:rPr lang="fr-CA" altLang="fr-FR" smtClean="0">
                <a:latin typeface="Arial" pitchFamily="34" charset="0"/>
                <a:ea typeface="ＭＳ Ｐゴシック" pitchFamily="34" charset="-128"/>
              </a:rPr>
              <a:t> est systématiquement ensemencé</a:t>
            </a:r>
            <a:br>
              <a:rPr lang="fr-CA" altLang="fr-FR" smtClean="0">
                <a:latin typeface="Arial" pitchFamily="34" charset="0"/>
                <a:ea typeface="ＭＳ Ｐゴシック" pitchFamily="34" charset="-128"/>
              </a:rPr>
            </a:br>
            <a:r>
              <a:rPr lang="fr-CA" altLang="fr-FR" smtClean="0">
                <a:latin typeface="Arial" pitchFamily="34" charset="0"/>
                <a:ea typeface="ＭＳ Ｐゴシック" pitchFamily="34" charset="-128"/>
              </a:rPr>
              <a:t/>
            </a:r>
            <a:br>
              <a:rPr lang="fr-CA" altLang="fr-FR" smtClean="0">
                <a:latin typeface="Arial" pitchFamily="34" charset="0"/>
                <a:ea typeface="ＭＳ Ｐゴシック" pitchFamily="34" charset="-128"/>
              </a:rPr>
            </a:br>
            <a:endParaRPr lang="fr-CA" altLang="fr-FR" smtClean="0">
              <a:latin typeface="Arial" pitchFamily="34" charset="0"/>
              <a:ea typeface="ＭＳ Ｐゴシック" pitchFamily="34" charset="-128"/>
            </a:endParaRPr>
          </a:p>
          <a:p>
            <a:r>
              <a:rPr lang="fr-CA" altLang="fr-FR" b="1" smtClean="0">
                <a:latin typeface="Arial" pitchFamily="34" charset="0"/>
                <a:ea typeface="ＭＳ Ｐゴシック" pitchFamily="34" charset="-128"/>
              </a:rPr>
              <a:t>autres</a:t>
            </a:r>
            <a:r>
              <a:rPr lang="fr-CA" altLang="fr-FR" smtClean="0">
                <a:latin typeface="Arial" pitchFamily="34" charset="0"/>
                <a:ea typeface="ＭＳ Ｐゴシック" pitchFamily="34" charset="-128"/>
              </a:rPr>
              <a:t>: Certains prélèvements seront rapidement effectués sur un écouvillon avec ensuite ensemencement au sein d'un milieu gélosé permettant le transport (TGV®) ou encore il convient d'éviter tout apport d'air dans la seringue. Puis leur acheminement sera le plus rapide possible au laboratoire</a:t>
            </a:r>
          </a:p>
          <a:p>
            <a:endParaRPr lang="fr-CA" altLang="fr-FR" smtClean="0">
              <a:latin typeface="Arial" pitchFamily="34" charset="0"/>
              <a:ea typeface="ＭＳ Ｐゴシック" pitchFamily="34" charset="-128"/>
            </a:endParaRPr>
          </a:p>
        </p:txBody>
      </p:sp>
      <p:sp>
        <p:nvSpPr>
          <p:cNvPr id="152580" name="Espace réservé du numéro de diapositive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0335" indent="-284744" eaLnBrk="0" hangingPunct="0">
              <a:defRPr>
                <a:solidFill>
                  <a:schemeClr val="tx1"/>
                </a:solidFill>
                <a:latin typeface="Arial" pitchFamily="34" charset="0"/>
              </a:defRPr>
            </a:lvl2pPr>
            <a:lvl3pPr marL="1138977" indent="-227795" eaLnBrk="0" hangingPunct="0">
              <a:defRPr>
                <a:solidFill>
                  <a:schemeClr val="tx1"/>
                </a:solidFill>
                <a:latin typeface="Arial" pitchFamily="34" charset="0"/>
              </a:defRPr>
            </a:lvl3pPr>
            <a:lvl4pPr marL="1594568" indent="-227795" eaLnBrk="0" hangingPunct="0">
              <a:defRPr>
                <a:solidFill>
                  <a:schemeClr val="tx1"/>
                </a:solidFill>
                <a:latin typeface="Arial" pitchFamily="34" charset="0"/>
              </a:defRPr>
            </a:lvl4pPr>
            <a:lvl5pPr marL="2050158" indent="-227795" eaLnBrk="0" hangingPunct="0">
              <a:defRPr>
                <a:solidFill>
                  <a:schemeClr val="tx1"/>
                </a:solidFill>
                <a:latin typeface="Arial" pitchFamily="34" charset="0"/>
              </a:defRPr>
            </a:lvl5pPr>
            <a:lvl6pPr marL="2505749" indent="-227795" eaLnBrk="0" fontAlgn="base" hangingPunct="0">
              <a:spcBef>
                <a:spcPct val="0"/>
              </a:spcBef>
              <a:spcAft>
                <a:spcPct val="0"/>
              </a:spcAft>
              <a:defRPr>
                <a:solidFill>
                  <a:schemeClr val="tx1"/>
                </a:solidFill>
                <a:latin typeface="Arial" pitchFamily="34" charset="0"/>
              </a:defRPr>
            </a:lvl6pPr>
            <a:lvl7pPr marL="2961339" indent="-227795" eaLnBrk="0" fontAlgn="base" hangingPunct="0">
              <a:spcBef>
                <a:spcPct val="0"/>
              </a:spcBef>
              <a:spcAft>
                <a:spcPct val="0"/>
              </a:spcAft>
              <a:defRPr>
                <a:solidFill>
                  <a:schemeClr val="tx1"/>
                </a:solidFill>
                <a:latin typeface="Arial" pitchFamily="34" charset="0"/>
              </a:defRPr>
            </a:lvl7pPr>
            <a:lvl8pPr marL="3416930" indent="-227795" eaLnBrk="0" fontAlgn="base" hangingPunct="0">
              <a:spcBef>
                <a:spcPct val="0"/>
              </a:spcBef>
              <a:spcAft>
                <a:spcPct val="0"/>
              </a:spcAft>
              <a:defRPr>
                <a:solidFill>
                  <a:schemeClr val="tx1"/>
                </a:solidFill>
                <a:latin typeface="Arial" pitchFamily="34" charset="0"/>
              </a:defRPr>
            </a:lvl8pPr>
            <a:lvl9pPr marL="3872521" indent="-227795" eaLnBrk="0" fontAlgn="base" hangingPunct="0">
              <a:spcBef>
                <a:spcPct val="0"/>
              </a:spcBef>
              <a:spcAft>
                <a:spcPct val="0"/>
              </a:spcAft>
              <a:defRPr>
                <a:solidFill>
                  <a:schemeClr val="tx1"/>
                </a:solidFill>
                <a:latin typeface="Arial" pitchFamily="34" charset="0"/>
              </a:defRPr>
            </a:lvl9pPr>
          </a:lstStyle>
          <a:p>
            <a:pPr eaLnBrk="1" hangingPunct="1"/>
            <a:fld id="{DF1C45D5-8AF8-4F8B-9EFC-8262B19D5AAB}" type="slidenum">
              <a:rPr lang="fr-CA" altLang="fr-FR" smtClean="0">
                <a:latin typeface="Times New Roman" pitchFamily="18" charset="0"/>
                <a:ea typeface="ＭＳ Ｐゴシック" pitchFamily="34" charset="-128"/>
              </a:rPr>
              <a:pPr eaLnBrk="1" hangingPunct="1"/>
              <a:t>53</a:t>
            </a:fld>
            <a:endParaRPr lang="fr-CA" altLang="fr-FR" smtClean="0">
              <a:latin typeface="Times New Roman" pitchFamily="18" charset="0"/>
              <a:ea typeface="ＭＳ Ｐゴシック" pitchFamily="34" charset="-128"/>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A"/>
          </a:p>
        </p:txBody>
      </p:sp>
      <p:sp>
        <p:nvSpPr>
          <p:cNvPr id="4" name="Espace réservé du numéro de diapositive 3"/>
          <p:cNvSpPr>
            <a:spLocks noGrp="1"/>
          </p:cNvSpPr>
          <p:nvPr>
            <p:ph type="sldNum" sz="quarter" idx="10"/>
          </p:nvPr>
        </p:nvSpPr>
        <p:spPr/>
        <p:txBody>
          <a:bodyPr/>
          <a:lstStyle/>
          <a:p>
            <a:fld id="{964A6011-72B3-46CD-BAF9-F35EAD8C0BD4}" type="slidenum">
              <a:rPr lang="fr-CA" smtClean="0"/>
              <a:pPr/>
              <a:t>54</a:t>
            </a:fld>
            <a:endParaRPr lang="fr-CA"/>
          </a:p>
        </p:txBody>
      </p:sp>
    </p:spTree>
    <p:extLst>
      <p:ext uri="{BB962C8B-B14F-4D97-AF65-F5344CB8AC3E}">
        <p14:creationId xmlns:p14="http://schemas.microsoft.com/office/powerpoint/2010/main" xmlns="" val="347501920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A"/>
          </a:p>
        </p:txBody>
      </p:sp>
      <p:sp>
        <p:nvSpPr>
          <p:cNvPr id="4" name="Espace réservé du numéro de diapositive 3"/>
          <p:cNvSpPr>
            <a:spLocks noGrp="1"/>
          </p:cNvSpPr>
          <p:nvPr>
            <p:ph type="sldNum" sz="quarter" idx="10"/>
          </p:nvPr>
        </p:nvSpPr>
        <p:spPr/>
        <p:txBody>
          <a:bodyPr/>
          <a:lstStyle/>
          <a:p>
            <a:fld id="{964A6011-72B3-46CD-BAF9-F35EAD8C0BD4}" type="slidenum">
              <a:rPr lang="fr-CA" smtClean="0"/>
              <a:pPr/>
              <a:t>55</a:t>
            </a:fld>
            <a:endParaRPr lang="fr-CA"/>
          </a:p>
        </p:txBody>
      </p:sp>
    </p:spTree>
    <p:extLst>
      <p:ext uri="{BB962C8B-B14F-4D97-AF65-F5344CB8AC3E}">
        <p14:creationId xmlns:p14="http://schemas.microsoft.com/office/powerpoint/2010/main" xmlns="" val="214717690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Espace réservé de l'image des diapositives 1"/>
          <p:cNvSpPr>
            <a:spLocks noGrp="1" noRot="1" noChangeAspect="1" noTextEdit="1"/>
          </p:cNvSpPr>
          <p:nvPr>
            <p:ph type="sldImg"/>
          </p:nvPr>
        </p:nvSpPr>
        <p:spPr>
          <a:ln/>
        </p:spPr>
      </p:sp>
      <p:sp>
        <p:nvSpPr>
          <p:cNvPr id="175107" name="Espace réservé des commentaires 2"/>
          <p:cNvSpPr>
            <a:spLocks noGrp="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fr-FR" altLang="fr-FR" dirty="0" smtClean="0"/>
              <a:t>Milieu humide exempts d’exsudat</a:t>
            </a:r>
          </a:p>
        </p:txBody>
      </p:sp>
      <p:sp>
        <p:nvSpPr>
          <p:cNvPr id="175108" name="Espace réservé du numéro de diapositive 3"/>
          <p:cNvSpPr>
            <a:spLocks noGrp="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0224" eaLnBrk="0" hangingPunct="0">
              <a:spcBef>
                <a:spcPct val="30000"/>
              </a:spcBef>
              <a:defRPr sz="1200">
                <a:solidFill>
                  <a:schemeClr val="tx1"/>
                </a:solidFill>
                <a:latin typeface="Times New Roman" pitchFamily="18" charset="0"/>
              </a:defRPr>
            </a:lvl1pPr>
            <a:lvl2pPr marL="742909" indent="-285734" defTabSz="930224" eaLnBrk="0" hangingPunct="0">
              <a:spcBef>
                <a:spcPct val="30000"/>
              </a:spcBef>
              <a:defRPr sz="1200">
                <a:solidFill>
                  <a:schemeClr val="tx1"/>
                </a:solidFill>
                <a:latin typeface="Times New Roman" pitchFamily="18" charset="0"/>
              </a:defRPr>
            </a:lvl2pPr>
            <a:lvl3pPr marL="1142937" indent="-228587" defTabSz="930224" eaLnBrk="0" hangingPunct="0">
              <a:spcBef>
                <a:spcPct val="30000"/>
              </a:spcBef>
              <a:defRPr sz="1200">
                <a:solidFill>
                  <a:schemeClr val="tx1"/>
                </a:solidFill>
                <a:latin typeface="Times New Roman" pitchFamily="18" charset="0"/>
              </a:defRPr>
            </a:lvl3pPr>
            <a:lvl4pPr marL="1600111" indent="-228587" defTabSz="930224" eaLnBrk="0" hangingPunct="0">
              <a:spcBef>
                <a:spcPct val="30000"/>
              </a:spcBef>
              <a:defRPr sz="1200">
                <a:solidFill>
                  <a:schemeClr val="tx1"/>
                </a:solidFill>
                <a:latin typeface="Times New Roman" pitchFamily="18" charset="0"/>
              </a:defRPr>
            </a:lvl4pPr>
            <a:lvl5pPr marL="2057287" indent="-228587" defTabSz="930224" eaLnBrk="0" hangingPunct="0">
              <a:spcBef>
                <a:spcPct val="30000"/>
              </a:spcBef>
              <a:defRPr sz="1200">
                <a:solidFill>
                  <a:schemeClr val="tx1"/>
                </a:solidFill>
                <a:latin typeface="Times New Roman" pitchFamily="18" charset="0"/>
              </a:defRPr>
            </a:lvl5pPr>
            <a:lvl6pPr marL="2514461" indent="-228587" defTabSz="930224" eaLnBrk="0" fontAlgn="base" hangingPunct="0">
              <a:spcBef>
                <a:spcPct val="30000"/>
              </a:spcBef>
              <a:spcAft>
                <a:spcPct val="0"/>
              </a:spcAft>
              <a:defRPr sz="1200">
                <a:solidFill>
                  <a:schemeClr val="tx1"/>
                </a:solidFill>
                <a:latin typeface="Times New Roman" pitchFamily="18" charset="0"/>
              </a:defRPr>
            </a:lvl6pPr>
            <a:lvl7pPr marL="2971635" indent="-228587" defTabSz="930224" eaLnBrk="0" fontAlgn="base" hangingPunct="0">
              <a:spcBef>
                <a:spcPct val="30000"/>
              </a:spcBef>
              <a:spcAft>
                <a:spcPct val="0"/>
              </a:spcAft>
              <a:defRPr sz="1200">
                <a:solidFill>
                  <a:schemeClr val="tx1"/>
                </a:solidFill>
                <a:latin typeface="Times New Roman" pitchFamily="18" charset="0"/>
              </a:defRPr>
            </a:lvl7pPr>
            <a:lvl8pPr marL="3428811" indent="-228587" defTabSz="930224" eaLnBrk="0" fontAlgn="base" hangingPunct="0">
              <a:spcBef>
                <a:spcPct val="30000"/>
              </a:spcBef>
              <a:spcAft>
                <a:spcPct val="0"/>
              </a:spcAft>
              <a:defRPr sz="1200">
                <a:solidFill>
                  <a:schemeClr val="tx1"/>
                </a:solidFill>
                <a:latin typeface="Times New Roman" pitchFamily="18" charset="0"/>
              </a:defRPr>
            </a:lvl8pPr>
            <a:lvl9pPr marL="3885985" indent="-228587" defTabSz="930224"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71E558C3-8944-46EA-8D71-E442B8B40547}" type="slidenum">
              <a:rPr lang="fr-CA" altLang="fr-FR" smtClean="0">
                <a:latin typeface="Tahoma" pitchFamily="34" charset="0"/>
              </a:rPr>
              <a:pPr eaLnBrk="1" hangingPunct="1">
                <a:spcBef>
                  <a:spcPct val="0"/>
                </a:spcBef>
              </a:pPr>
              <a:t>56</a:t>
            </a:fld>
            <a:endParaRPr lang="fr-CA" altLang="fr-FR" smtClean="0">
              <a:latin typeface="Tahoma" pitchFamily="34"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Espace réservé de l'image des diapositives 1"/>
          <p:cNvSpPr>
            <a:spLocks noGrp="1" noRot="1" noChangeAspect="1" noTextEdit="1"/>
          </p:cNvSpPr>
          <p:nvPr>
            <p:ph type="sldImg"/>
          </p:nvPr>
        </p:nvSpPr>
        <p:spPr>
          <a:ln/>
        </p:spPr>
      </p:sp>
      <p:sp>
        <p:nvSpPr>
          <p:cNvPr id="176131" name="Espace réservé des commentaires 2"/>
          <p:cNvSpPr>
            <a:spLocks noGrp="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fr-FR" altLang="fr-FR" smtClean="0"/>
          </a:p>
        </p:txBody>
      </p:sp>
      <p:sp>
        <p:nvSpPr>
          <p:cNvPr id="176132" name="Espace réservé du numéro de diapositive 3"/>
          <p:cNvSpPr>
            <a:spLocks noGrp="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1811" eaLnBrk="0" hangingPunct="0">
              <a:defRPr sz="800">
                <a:solidFill>
                  <a:schemeClr val="tx1"/>
                </a:solidFill>
                <a:latin typeface="Tahoma" pitchFamily="34" charset="0"/>
              </a:defRPr>
            </a:lvl1pPr>
            <a:lvl2pPr marL="742909" indent="-285734" defTabSz="931811" eaLnBrk="0" hangingPunct="0">
              <a:defRPr sz="800">
                <a:solidFill>
                  <a:schemeClr val="tx1"/>
                </a:solidFill>
                <a:latin typeface="Tahoma" pitchFamily="34" charset="0"/>
              </a:defRPr>
            </a:lvl2pPr>
            <a:lvl3pPr marL="1142937" indent="-228587" defTabSz="931811" eaLnBrk="0" hangingPunct="0">
              <a:defRPr sz="800">
                <a:solidFill>
                  <a:schemeClr val="tx1"/>
                </a:solidFill>
                <a:latin typeface="Tahoma" pitchFamily="34" charset="0"/>
              </a:defRPr>
            </a:lvl3pPr>
            <a:lvl4pPr marL="1600111" indent="-228587" defTabSz="931811" eaLnBrk="0" hangingPunct="0">
              <a:defRPr sz="800">
                <a:solidFill>
                  <a:schemeClr val="tx1"/>
                </a:solidFill>
                <a:latin typeface="Tahoma" pitchFamily="34" charset="0"/>
              </a:defRPr>
            </a:lvl4pPr>
            <a:lvl5pPr marL="2057287" indent="-228587" defTabSz="931811" eaLnBrk="0" hangingPunct="0">
              <a:defRPr sz="800">
                <a:solidFill>
                  <a:schemeClr val="tx1"/>
                </a:solidFill>
                <a:latin typeface="Tahoma" pitchFamily="34" charset="0"/>
              </a:defRPr>
            </a:lvl5pPr>
            <a:lvl6pPr marL="2514461" indent="-228587" defTabSz="931811" eaLnBrk="0" fontAlgn="base" hangingPunct="0">
              <a:spcBef>
                <a:spcPct val="0"/>
              </a:spcBef>
              <a:spcAft>
                <a:spcPct val="0"/>
              </a:spcAft>
              <a:defRPr sz="800">
                <a:solidFill>
                  <a:schemeClr val="tx1"/>
                </a:solidFill>
                <a:latin typeface="Tahoma" pitchFamily="34" charset="0"/>
              </a:defRPr>
            </a:lvl6pPr>
            <a:lvl7pPr marL="2971635" indent="-228587" defTabSz="931811" eaLnBrk="0" fontAlgn="base" hangingPunct="0">
              <a:spcBef>
                <a:spcPct val="0"/>
              </a:spcBef>
              <a:spcAft>
                <a:spcPct val="0"/>
              </a:spcAft>
              <a:defRPr sz="800">
                <a:solidFill>
                  <a:schemeClr val="tx1"/>
                </a:solidFill>
                <a:latin typeface="Tahoma" pitchFamily="34" charset="0"/>
              </a:defRPr>
            </a:lvl7pPr>
            <a:lvl8pPr marL="3428811" indent="-228587" defTabSz="931811" eaLnBrk="0" fontAlgn="base" hangingPunct="0">
              <a:spcBef>
                <a:spcPct val="0"/>
              </a:spcBef>
              <a:spcAft>
                <a:spcPct val="0"/>
              </a:spcAft>
              <a:defRPr sz="800">
                <a:solidFill>
                  <a:schemeClr val="tx1"/>
                </a:solidFill>
                <a:latin typeface="Tahoma" pitchFamily="34" charset="0"/>
              </a:defRPr>
            </a:lvl8pPr>
            <a:lvl9pPr marL="3885985" indent="-228587" defTabSz="931811" eaLnBrk="0" fontAlgn="base" hangingPunct="0">
              <a:spcBef>
                <a:spcPct val="0"/>
              </a:spcBef>
              <a:spcAft>
                <a:spcPct val="0"/>
              </a:spcAft>
              <a:defRPr sz="800">
                <a:solidFill>
                  <a:schemeClr val="tx1"/>
                </a:solidFill>
                <a:latin typeface="Tahoma" pitchFamily="34" charset="0"/>
              </a:defRPr>
            </a:lvl9pPr>
          </a:lstStyle>
          <a:p>
            <a:pPr eaLnBrk="1" hangingPunct="1"/>
            <a:fld id="{CCED3463-DDBB-426D-8D4A-6F348CF8170E}" type="slidenum">
              <a:rPr lang="fr-CA" altLang="fr-FR" sz="1200"/>
              <a:pPr eaLnBrk="1" hangingPunct="1"/>
              <a:t>57</a:t>
            </a:fld>
            <a:endParaRPr lang="fr-CA" altLang="fr-FR" sz="120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A"/>
          </a:p>
        </p:txBody>
      </p:sp>
      <p:sp>
        <p:nvSpPr>
          <p:cNvPr id="4" name="Espace réservé du numéro de diapositive 3"/>
          <p:cNvSpPr>
            <a:spLocks noGrp="1"/>
          </p:cNvSpPr>
          <p:nvPr>
            <p:ph type="sldNum" sz="quarter" idx="10"/>
          </p:nvPr>
        </p:nvSpPr>
        <p:spPr/>
        <p:txBody>
          <a:bodyPr/>
          <a:lstStyle/>
          <a:p>
            <a:fld id="{964A6011-72B3-46CD-BAF9-F35EAD8C0BD4}" type="slidenum">
              <a:rPr lang="fr-CA" smtClean="0"/>
              <a:pPr/>
              <a:t>58</a:t>
            </a:fld>
            <a:endParaRPr lang="fr-CA"/>
          </a:p>
        </p:txBody>
      </p:sp>
    </p:spTree>
    <p:extLst>
      <p:ext uri="{BB962C8B-B14F-4D97-AF65-F5344CB8AC3E}">
        <p14:creationId xmlns:p14="http://schemas.microsoft.com/office/powerpoint/2010/main" xmlns="" val="18144924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A"/>
          </a:p>
        </p:txBody>
      </p:sp>
      <p:sp>
        <p:nvSpPr>
          <p:cNvPr id="4" name="Espace réservé du numéro de diapositive 3"/>
          <p:cNvSpPr>
            <a:spLocks noGrp="1"/>
          </p:cNvSpPr>
          <p:nvPr>
            <p:ph type="sldNum" sz="quarter" idx="10"/>
          </p:nvPr>
        </p:nvSpPr>
        <p:spPr/>
        <p:txBody>
          <a:bodyPr/>
          <a:lstStyle/>
          <a:p>
            <a:fld id="{964A6011-72B3-46CD-BAF9-F35EAD8C0BD4}" type="slidenum">
              <a:rPr lang="fr-CA" smtClean="0"/>
              <a:pPr/>
              <a:t>59</a:t>
            </a:fld>
            <a:endParaRPr lang="fr-CA"/>
          </a:p>
        </p:txBody>
      </p:sp>
    </p:spTree>
    <p:extLst>
      <p:ext uri="{BB962C8B-B14F-4D97-AF65-F5344CB8AC3E}">
        <p14:creationId xmlns:p14="http://schemas.microsoft.com/office/powerpoint/2010/main" xmlns="" val="13323349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2"/>
          <p:cNvSpPr>
            <a:spLocks noGrp="1" noRot="1" noChangeAspect="1" noChangeArrowheads="1" noTextEdit="1"/>
          </p:cNvSpPr>
          <p:nvPr>
            <p:ph type="sldImg"/>
          </p:nvPr>
        </p:nvSpPr>
        <p:spPr>
          <a:ln/>
        </p:spPr>
      </p:sp>
      <p:sp>
        <p:nvSpPr>
          <p:cNvPr id="14745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tLang="fr-FR" dirty="0" err="1" smtClean="0">
                <a:latin typeface="Arial" pitchFamily="34" charset="0"/>
                <a:ea typeface="ＭＳ Ｐゴシック" pitchFamily="34" charset="-128"/>
                <a:cs typeface="Times New Roman" pitchFamily="18" charset="0"/>
              </a:rPr>
              <a:t>Doit</a:t>
            </a:r>
            <a:r>
              <a:rPr lang="en-US" altLang="fr-FR" dirty="0" smtClean="0">
                <a:latin typeface="Arial" pitchFamily="34" charset="0"/>
                <a:ea typeface="ＭＳ Ｐゴシック" pitchFamily="34" charset="-128"/>
                <a:cs typeface="Times New Roman" pitchFamily="18" charset="0"/>
              </a:rPr>
              <a:t> demander un avis </a:t>
            </a:r>
            <a:r>
              <a:rPr lang="en-US" altLang="fr-FR" dirty="0" err="1" smtClean="0">
                <a:latin typeface="Arial" pitchFamily="34" charset="0"/>
                <a:ea typeface="ＭＳ Ｐゴシック" pitchFamily="34" charset="-128"/>
                <a:cs typeface="Times New Roman" pitchFamily="18" charset="0"/>
              </a:rPr>
              <a:t>médical</a:t>
            </a:r>
            <a:r>
              <a:rPr lang="en-US" altLang="fr-FR" baseline="0" dirty="0" smtClean="0">
                <a:latin typeface="Arial" pitchFamily="34" charset="0"/>
                <a:ea typeface="ＭＳ Ｐゴシック" pitchFamily="34" charset="-128"/>
                <a:cs typeface="Times New Roman" pitchFamily="18" charset="0"/>
              </a:rPr>
              <a:t> pour:</a:t>
            </a:r>
          </a:p>
          <a:p>
            <a:r>
              <a:rPr lang="en-US" altLang="fr-FR" baseline="0" dirty="0" err="1" smtClean="0">
                <a:latin typeface="Arial" pitchFamily="34" charset="0"/>
                <a:ea typeface="ＭＳ Ｐゴシック" pitchFamily="34" charset="-128"/>
                <a:cs typeface="Times New Roman" pitchFamily="18" charset="0"/>
              </a:rPr>
              <a:t>Ulcère</a:t>
            </a:r>
            <a:r>
              <a:rPr lang="en-US" altLang="fr-FR" baseline="0" dirty="0" smtClean="0">
                <a:latin typeface="Arial" pitchFamily="34" charset="0"/>
                <a:ea typeface="ＭＳ Ｐゴシック" pitchFamily="34" charset="-128"/>
                <a:cs typeface="Times New Roman" pitchFamily="18" charset="0"/>
              </a:rPr>
              <a:t> </a:t>
            </a:r>
            <a:r>
              <a:rPr lang="en-US" altLang="fr-FR" baseline="0" dirty="0" err="1" smtClean="0">
                <a:latin typeface="Arial" pitchFamily="34" charset="0"/>
                <a:ea typeface="ＭＳ Ｐゴシック" pitchFamily="34" charset="-128"/>
                <a:cs typeface="Times New Roman" pitchFamily="18" charset="0"/>
              </a:rPr>
              <a:t>artériel</a:t>
            </a:r>
            <a:r>
              <a:rPr lang="en-US" altLang="fr-FR" baseline="0" dirty="0" smtClean="0">
                <a:latin typeface="Arial" pitchFamily="34" charset="0"/>
                <a:ea typeface="ＭＳ Ｐゴシック" pitchFamily="34" charset="-128"/>
                <a:cs typeface="Times New Roman" pitchFamily="18" charset="0"/>
              </a:rPr>
              <a:t>, </a:t>
            </a:r>
            <a:r>
              <a:rPr lang="en-US" altLang="fr-FR" baseline="0" dirty="0" err="1" smtClean="0">
                <a:latin typeface="Arial" pitchFamily="34" charset="0"/>
                <a:ea typeface="ＭＳ Ｐゴシック" pitchFamily="34" charset="-128"/>
                <a:cs typeface="Times New Roman" pitchFamily="18" charset="0"/>
              </a:rPr>
              <a:t>gangrène</a:t>
            </a:r>
            <a:r>
              <a:rPr lang="en-US" altLang="fr-FR" baseline="0" dirty="0" smtClean="0">
                <a:latin typeface="Arial" pitchFamily="34" charset="0"/>
                <a:ea typeface="ＭＳ Ｐゴシック" pitchFamily="34" charset="-128"/>
                <a:cs typeface="Times New Roman" pitchFamily="18" charset="0"/>
              </a:rPr>
              <a:t> </a:t>
            </a:r>
            <a:r>
              <a:rPr lang="en-US" altLang="fr-FR" baseline="0" dirty="0" err="1" smtClean="0">
                <a:latin typeface="Arial" pitchFamily="34" charset="0"/>
                <a:ea typeface="ＭＳ Ｐゴシック" pitchFamily="34" charset="-128"/>
                <a:cs typeface="Times New Roman" pitchFamily="18" charset="0"/>
              </a:rPr>
              <a:t>sèche</a:t>
            </a:r>
            <a:r>
              <a:rPr lang="en-US" altLang="fr-FR" baseline="0" dirty="0" smtClean="0">
                <a:latin typeface="Arial" pitchFamily="34" charset="0"/>
                <a:ea typeface="ＭＳ Ｐゴシック" pitchFamily="34" charset="-128"/>
                <a:cs typeface="Times New Roman" pitchFamily="18" charset="0"/>
              </a:rPr>
              <a:t>, </a:t>
            </a:r>
            <a:r>
              <a:rPr lang="en-US" altLang="fr-FR" baseline="0" dirty="0" err="1" smtClean="0">
                <a:latin typeface="Arial" pitchFamily="34" charset="0"/>
                <a:ea typeface="ＭＳ Ｐゴシック" pitchFamily="34" charset="-128"/>
                <a:cs typeface="Times New Roman" pitchFamily="18" charset="0"/>
              </a:rPr>
              <a:t>escarre</a:t>
            </a:r>
            <a:r>
              <a:rPr lang="en-US" altLang="fr-FR" baseline="0" dirty="0" smtClean="0">
                <a:latin typeface="Arial" pitchFamily="34" charset="0"/>
                <a:ea typeface="ＭＳ Ｐゴシック" pitchFamily="34" charset="-128"/>
                <a:cs typeface="Times New Roman" pitchFamily="18" charset="0"/>
              </a:rPr>
              <a:t> stable </a:t>
            </a:r>
            <a:r>
              <a:rPr lang="en-US" altLang="fr-FR" baseline="0" dirty="0" err="1" smtClean="0">
                <a:latin typeface="Arial" pitchFamily="34" charset="0"/>
                <a:ea typeface="ＭＳ Ｐゴシック" pitchFamily="34" charset="-128"/>
                <a:cs typeface="Times New Roman" pitchFamily="18" charset="0"/>
              </a:rPr>
              <a:t>adhérent</a:t>
            </a:r>
            <a:r>
              <a:rPr lang="en-US" altLang="fr-FR" baseline="0" dirty="0" smtClean="0">
                <a:latin typeface="Arial" pitchFamily="34" charset="0"/>
                <a:ea typeface="ＭＳ Ｐゴシック" pitchFamily="34" charset="-128"/>
                <a:cs typeface="Times New Roman" pitchFamily="18" charset="0"/>
              </a:rPr>
              <a:t> et sans </a:t>
            </a:r>
            <a:r>
              <a:rPr lang="en-US" altLang="fr-FR" baseline="0" dirty="0" err="1" smtClean="0">
                <a:latin typeface="Arial" pitchFamily="34" charset="0"/>
                <a:ea typeface="ＭＳ Ｐゴシック" pitchFamily="34" charset="-128"/>
                <a:cs typeface="Times New Roman" pitchFamily="18" charset="0"/>
              </a:rPr>
              <a:t>écoulement</a:t>
            </a:r>
            <a:r>
              <a:rPr lang="en-US" altLang="fr-FR" baseline="0" dirty="0" smtClean="0">
                <a:latin typeface="Arial" pitchFamily="34" charset="0"/>
                <a:ea typeface="ＭＳ Ｐゴシック" pitchFamily="34" charset="-128"/>
                <a:cs typeface="Times New Roman" pitchFamily="18" charset="0"/>
              </a:rPr>
              <a:t> au talon, structures </a:t>
            </a:r>
            <a:r>
              <a:rPr lang="en-US" altLang="fr-FR" baseline="0" dirty="0" err="1" smtClean="0">
                <a:latin typeface="Arial" pitchFamily="34" charset="0"/>
                <a:ea typeface="ＭＳ Ｐゴシック" pitchFamily="34" charset="-128"/>
                <a:cs typeface="Times New Roman" pitchFamily="18" charset="0"/>
              </a:rPr>
              <a:t>sous-jacentes</a:t>
            </a:r>
            <a:r>
              <a:rPr lang="en-US" altLang="fr-FR" baseline="0" dirty="0" smtClean="0">
                <a:latin typeface="Arial" pitchFamily="34" charset="0"/>
                <a:ea typeface="ＭＳ Ｐゴシック" pitchFamily="34" charset="-128"/>
                <a:cs typeface="Times New Roman" pitchFamily="18" charset="0"/>
              </a:rPr>
              <a:t>, </a:t>
            </a:r>
            <a:r>
              <a:rPr lang="en-US" altLang="fr-FR" baseline="0" dirty="0" err="1" smtClean="0">
                <a:latin typeface="Arial" pitchFamily="34" charset="0"/>
                <a:ea typeface="ＭＳ Ｐゴシック" pitchFamily="34" charset="-128"/>
                <a:cs typeface="Times New Roman" pitchFamily="18" charset="0"/>
              </a:rPr>
              <a:t>greffe</a:t>
            </a:r>
            <a:r>
              <a:rPr lang="en-US" altLang="fr-FR" baseline="0" dirty="0" smtClean="0">
                <a:latin typeface="Arial" pitchFamily="34" charset="0"/>
                <a:ea typeface="ＭＳ Ｐゴシック" pitchFamily="34" charset="-128"/>
                <a:cs typeface="Times New Roman" pitchFamily="18" charset="0"/>
              </a:rPr>
              <a:t>, </a:t>
            </a:r>
            <a:r>
              <a:rPr lang="en-US" altLang="fr-FR" baseline="0" dirty="0" err="1" smtClean="0">
                <a:latin typeface="Arial" pitchFamily="34" charset="0"/>
                <a:ea typeface="ＭＳ Ｐゴシック" pitchFamily="34" charset="-128"/>
                <a:cs typeface="Times New Roman" pitchFamily="18" charset="0"/>
              </a:rPr>
              <a:t>plaie</a:t>
            </a:r>
            <a:r>
              <a:rPr lang="en-US" altLang="fr-FR" baseline="0" dirty="0" smtClean="0">
                <a:latin typeface="Arial" pitchFamily="34" charset="0"/>
                <a:ea typeface="ＭＳ Ｐゴシック" pitchFamily="34" charset="-128"/>
                <a:cs typeface="Times New Roman" pitchFamily="18" charset="0"/>
              </a:rPr>
              <a:t> </a:t>
            </a:r>
            <a:r>
              <a:rPr lang="en-US" altLang="fr-FR" baseline="0" dirty="0" err="1" smtClean="0">
                <a:latin typeface="Arial" pitchFamily="34" charset="0"/>
                <a:ea typeface="ＭＳ Ｐゴシック" pitchFamily="34" charset="-128"/>
                <a:cs typeface="Times New Roman" pitchFamily="18" charset="0"/>
              </a:rPr>
              <a:t>néoplasique</a:t>
            </a:r>
            <a:r>
              <a:rPr lang="en-US" altLang="fr-FR" baseline="0" dirty="0" smtClean="0">
                <a:latin typeface="Arial" pitchFamily="34" charset="0"/>
                <a:ea typeface="ＭＳ Ｐゴシック" pitchFamily="34" charset="-128"/>
                <a:cs typeface="Times New Roman" pitchFamily="18" charset="0"/>
              </a:rPr>
              <a:t>, etc…</a:t>
            </a:r>
          </a:p>
          <a:p>
            <a:endParaRPr lang="en-US" altLang="fr-FR" baseline="0" dirty="0" smtClean="0">
              <a:latin typeface="Arial" pitchFamily="34" charset="0"/>
              <a:ea typeface="ＭＳ Ｐゴシック" pitchFamily="34" charset="-128"/>
              <a:cs typeface="Times New Roman" pitchFamily="18" charset="0"/>
            </a:endParaRPr>
          </a:p>
          <a:p>
            <a:r>
              <a:rPr lang="en-US" altLang="fr-FR" baseline="0" dirty="0" err="1" smtClean="0">
                <a:latin typeface="Arial" pitchFamily="34" charset="0"/>
                <a:ea typeface="ＭＳ Ｐゴシック" pitchFamily="34" charset="-128"/>
                <a:cs typeface="Times New Roman" pitchFamily="18" charset="0"/>
              </a:rPr>
              <a:t>Débridement</a:t>
            </a:r>
            <a:r>
              <a:rPr lang="en-US" altLang="fr-FR" baseline="0" dirty="0" smtClean="0">
                <a:latin typeface="Arial" pitchFamily="34" charset="0"/>
                <a:ea typeface="ＭＳ Ｐゴシック" pitchFamily="34" charset="-128"/>
                <a:cs typeface="Times New Roman" pitchFamily="18" charset="0"/>
              </a:rPr>
              <a:t> de </a:t>
            </a:r>
            <a:r>
              <a:rPr lang="en-US" altLang="fr-FR" baseline="0" dirty="0" err="1" smtClean="0">
                <a:latin typeface="Arial" pitchFamily="34" charset="0"/>
                <a:ea typeface="ＭＳ Ｐゴシック" pitchFamily="34" charset="-128"/>
                <a:cs typeface="Times New Roman" pitchFamily="18" charset="0"/>
              </a:rPr>
              <a:t>l’hyperkératose</a:t>
            </a:r>
            <a:endParaRPr lang="en-US" altLang="fr-FR" baseline="0" dirty="0" smtClean="0">
              <a:latin typeface="Arial" pitchFamily="34" charset="0"/>
              <a:ea typeface="ＭＳ Ｐゴシック" pitchFamily="34" charset="-128"/>
              <a:cs typeface="Times New Roman" pitchFamily="18" charset="0"/>
            </a:endParaRPr>
          </a:p>
          <a:p>
            <a:endParaRPr lang="en-US" altLang="fr-FR" baseline="0" dirty="0" smtClean="0">
              <a:latin typeface="Arial" pitchFamily="34" charset="0"/>
              <a:ea typeface="ＭＳ Ｐゴシック" pitchFamily="34" charset="-128"/>
              <a:cs typeface="Times New Roman" pitchFamily="18" charset="0"/>
            </a:endParaRPr>
          </a:p>
          <a:p>
            <a:r>
              <a:rPr lang="en-US" altLang="fr-FR" baseline="0" dirty="0" err="1" smtClean="0">
                <a:latin typeface="Arial" pitchFamily="34" charset="0"/>
                <a:ea typeface="ＭＳ Ｐゴシック" pitchFamily="34" charset="-128"/>
                <a:cs typeface="Times New Roman" pitchFamily="18" charset="0"/>
              </a:rPr>
              <a:t>Mécanique</a:t>
            </a:r>
            <a:r>
              <a:rPr lang="en-US" altLang="fr-FR" baseline="0" dirty="0" smtClean="0">
                <a:latin typeface="Arial" pitchFamily="34" charset="0"/>
                <a:ea typeface="ＭＳ Ｐゴシック" pitchFamily="34" charset="-128"/>
                <a:cs typeface="Times New Roman" pitchFamily="18" charset="0"/>
              </a:rPr>
              <a:t>: irrigation, BT, Wet to dry, </a:t>
            </a:r>
            <a:r>
              <a:rPr lang="en-US" altLang="fr-FR" baseline="0" dirty="0" err="1" smtClean="0">
                <a:latin typeface="Arial" pitchFamily="34" charset="0"/>
                <a:ea typeface="ＭＳ Ｐゴシック" pitchFamily="34" charset="-128"/>
                <a:cs typeface="Times New Roman" pitchFamily="18" charset="0"/>
              </a:rPr>
              <a:t>versajet</a:t>
            </a:r>
            <a:endParaRPr lang="en-US" altLang="fr-FR" baseline="0" dirty="0" smtClean="0">
              <a:latin typeface="Arial" pitchFamily="34" charset="0"/>
              <a:ea typeface="ＭＳ Ｐゴシック" pitchFamily="34" charset="-128"/>
              <a:cs typeface="Times New Roman" pitchFamily="18" charset="0"/>
            </a:endParaRPr>
          </a:p>
          <a:p>
            <a:pPr lvl="1">
              <a:defRPr/>
            </a:pPr>
            <a:r>
              <a:rPr lang="fr-FR" dirty="0" smtClean="0">
                <a:ea typeface="ＭＳ Ｐゴシック" pitchFamily="34" charset="-128"/>
              </a:rPr>
              <a:t>Une </a:t>
            </a:r>
            <a:r>
              <a:rPr lang="fr-FR" dirty="0" smtClean="0">
                <a:solidFill>
                  <a:srgbClr val="FF0000"/>
                </a:solidFill>
                <a:ea typeface="ＭＳ Ｐゴシック" pitchFamily="34" charset="-128"/>
              </a:rPr>
              <a:t>basse pression</a:t>
            </a:r>
            <a:r>
              <a:rPr lang="fr-FR" dirty="0" smtClean="0">
                <a:ea typeface="ＭＳ Ｐゴシック" pitchFamily="34" charset="-128"/>
              </a:rPr>
              <a:t> à l’aide d’une seringue 30 ml : pression de 4 - 8  lb/po</a:t>
            </a:r>
            <a:r>
              <a:rPr lang="fr-FR" baseline="30000" dirty="0" smtClean="0">
                <a:ea typeface="ＭＳ Ｐゴシック" pitchFamily="34" charset="-128"/>
              </a:rPr>
              <a:t>2  </a:t>
            </a:r>
            <a:r>
              <a:rPr lang="fr-FR" dirty="0" smtClean="0">
                <a:ea typeface="ＭＳ Ｐゴシック" pitchFamily="34" charset="-128"/>
              </a:rPr>
              <a:t> (efficace pour déloger les débris en superficie du lit de la plaie)</a:t>
            </a:r>
          </a:p>
          <a:p>
            <a:pPr lvl="2">
              <a:defRPr/>
            </a:pPr>
            <a:r>
              <a:rPr lang="fr-FR" dirty="0" smtClean="0">
                <a:ea typeface="ＭＳ Ｐゴシック" pitchFamily="34" charset="-128"/>
              </a:rPr>
              <a:t>Prolifération, T granulation, épithélial, débris légers</a:t>
            </a:r>
          </a:p>
          <a:p>
            <a:pPr marL="685800" lvl="2" indent="0">
              <a:buFont typeface="Wingdings" pitchFamily="2" charset="2"/>
              <a:buNone/>
              <a:defRPr/>
            </a:pPr>
            <a:endParaRPr lang="fr-CA" sz="800" dirty="0" smtClean="0">
              <a:ea typeface="ＭＳ Ｐゴシック" pitchFamily="34" charset="-128"/>
            </a:endParaRPr>
          </a:p>
          <a:p>
            <a:pPr lvl="1">
              <a:defRPr/>
            </a:pPr>
            <a:r>
              <a:rPr lang="fr-FR" dirty="0" smtClean="0">
                <a:ea typeface="ＭＳ Ｐゴシック" pitchFamily="34" charset="-128"/>
              </a:rPr>
              <a:t>Une </a:t>
            </a:r>
            <a:r>
              <a:rPr lang="fr-FR" dirty="0" smtClean="0">
                <a:solidFill>
                  <a:srgbClr val="FF0000"/>
                </a:solidFill>
                <a:ea typeface="ＭＳ Ｐゴシック" pitchFamily="34" charset="-128"/>
              </a:rPr>
              <a:t>haute pression </a:t>
            </a:r>
            <a:r>
              <a:rPr lang="fr-FR" dirty="0" smtClean="0">
                <a:ea typeface="ＭＳ Ｐゴシック" pitchFamily="34" charset="-128"/>
              </a:rPr>
              <a:t>à l’aide d’une seringue 30 ml et une aiguille 18 G:  pression de  8 - 15 lb/po</a:t>
            </a:r>
            <a:r>
              <a:rPr lang="fr-FR" baseline="30000" dirty="0" smtClean="0">
                <a:ea typeface="ＭＳ Ｐゴシック" pitchFamily="34" charset="-128"/>
              </a:rPr>
              <a:t>2 </a:t>
            </a:r>
            <a:r>
              <a:rPr lang="fr-FR" dirty="0" smtClean="0">
                <a:ea typeface="ＭＳ Ｐゴシック" pitchFamily="34" charset="-128"/>
              </a:rPr>
              <a:t>(pression considérée comme un débridement mécanique) </a:t>
            </a:r>
          </a:p>
          <a:p>
            <a:pPr lvl="2">
              <a:defRPr/>
            </a:pPr>
            <a:r>
              <a:rPr lang="fr-FR" dirty="0" smtClean="0">
                <a:ea typeface="ＭＳ Ｐゴシック" pitchFamily="34" charset="-128"/>
              </a:rPr>
              <a:t>Maintenu à une distance de 10 à 15 cm de la plaie</a:t>
            </a:r>
          </a:p>
          <a:p>
            <a:pPr lvl="2">
              <a:defRPr/>
            </a:pPr>
            <a:r>
              <a:rPr lang="fr-FR" dirty="0" smtClean="0">
                <a:ea typeface="ＭＳ Ｐゴシック" pitchFamily="34" charset="-128"/>
              </a:rPr>
              <a:t>Inflammation, nécrose humide jaune, nécrotique, débris abondants</a:t>
            </a:r>
          </a:p>
          <a:p>
            <a:pPr lvl="2">
              <a:defRPr/>
            </a:pPr>
            <a:r>
              <a:rPr lang="fr-FR" dirty="0" smtClean="0">
                <a:ea typeface="ＭＳ Ｐゴシック" pitchFamily="34" charset="-128"/>
              </a:rPr>
              <a:t>Attention si on ne visualise pas le lit de la plaie</a:t>
            </a:r>
          </a:p>
          <a:p>
            <a:endParaRPr lang="en-US" altLang="fr-FR" dirty="0" smtClean="0">
              <a:latin typeface="Arial" pitchFamily="34" charset="0"/>
              <a:ea typeface="ＭＳ Ｐゴシック" pitchFamily="34" charset="-128"/>
              <a:cs typeface="Times New Roman" pitchFamily="18"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pPr lvl="2" indent="-387350" eaLnBrk="1" hangingPunct="1">
              <a:lnSpc>
                <a:spcPct val="110000"/>
              </a:lnSpc>
              <a:spcBef>
                <a:spcPts val="600"/>
              </a:spcBef>
            </a:pPr>
            <a:r>
              <a:rPr lang="en-CA" altLang="fr-FR" sz="1800" b="1" u="sng" dirty="0" err="1" smtClean="0">
                <a:cs typeface="Arial" pitchFamily="34" charset="0"/>
              </a:rPr>
              <a:t>Bactéricide</a:t>
            </a:r>
            <a:r>
              <a:rPr lang="en-CA" altLang="fr-FR" sz="1800" dirty="0" smtClean="0">
                <a:cs typeface="Arial" pitchFamily="34" charset="0"/>
              </a:rPr>
              <a:t> : </a:t>
            </a:r>
            <a:r>
              <a:rPr lang="en-CA" altLang="fr-FR" sz="1800" dirty="0" err="1" smtClean="0">
                <a:cs typeface="Arial" pitchFamily="34" charset="0"/>
              </a:rPr>
              <a:t>agit</a:t>
            </a:r>
            <a:r>
              <a:rPr lang="en-CA" altLang="fr-FR" sz="1800" dirty="0" smtClean="0">
                <a:cs typeface="Arial" pitchFamily="34" charset="0"/>
              </a:rPr>
              <a:t> </a:t>
            </a:r>
            <a:r>
              <a:rPr lang="en-CA" altLang="fr-FR" sz="1800" dirty="0" err="1" smtClean="0">
                <a:cs typeface="Arial" pitchFamily="34" charset="0"/>
              </a:rPr>
              <a:t>dans</a:t>
            </a:r>
            <a:r>
              <a:rPr lang="en-CA" altLang="fr-FR" sz="1800" dirty="0" smtClean="0">
                <a:cs typeface="Arial" pitchFamily="34" charset="0"/>
              </a:rPr>
              <a:t> le lit de la </a:t>
            </a:r>
            <a:r>
              <a:rPr lang="en-CA" altLang="fr-FR" sz="1800" dirty="0" err="1" smtClean="0">
                <a:cs typeface="Arial" pitchFamily="34" charset="0"/>
              </a:rPr>
              <a:t>plaie</a:t>
            </a:r>
            <a:r>
              <a:rPr lang="en-CA" altLang="fr-FR" sz="1800" dirty="0" smtClean="0">
                <a:cs typeface="Arial" pitchFamily="34" charset="0"/>
              </a:rPr>
              <a:t>… </a:t>
            </a:r>
            <a:r>
              <a:rPr lang="en-CA" altLang="fr-FR" sz="1800" dirty="0" err="1" smtClean="0">
                <a:cs typeface="Arial" pitchFamily="34" charset="0"/>
              </a:rPr>
              <a:t>attaque</a:t>
            </a:r>
            <a:r>
              <a:rPr lang="en-CA" altLang="fr-FR" sz="1800" dirty="0" smtClean="0">
                <a:cs typeface="Arial" pitchFamily="34" charset="0"/>
              </a:rPr>
              <a:t>/</a:t>
            </a:r>
            <a:r>
              <a:rPr lang="en-CA" altLang="fr-FR" sz="1800" dirty="0" err="1" smtClean="0">
                <a:cs typeface="Arial" pitchFamily="34" charset="0"/>
              </a:rPr>
              <a:t>tue</a:t>
            </a:r>
            <a:r>
              <a:rPr lang="en-CA" altLang="fr-FR" sz="1800" dirty="0" smtClean="0">
                <a:cs typeface="Arial" pitchFamily="34" charset="0"/>
              </a:rPr>
              <a:t> </a:t>
            </a:r>
            <a:r>
              <a:rPr lang="en-CA" altLang="fr-FR" sz="1800" dirty="0" err="1" smtClean="0">
                <a:cs typeface="Arial" pitchFamily="34" charset="0"/>
              </a:rPr>
              <a:t>l’agent</a:t>
            </a:r>
            <a:r>
              <a:rPr lang="en-CA" altLang="fr-FR" sz="1800" dirty="0" smtClean="0">
                <a:cs typeface="Arial" pitchFamily="34" charset="0"/>
              </a:rPr>
              <a:t> </a:t>
            </a:r>
            <a:r>
              <a:rPr lang="en-CA" altLang="fr-FR" sz="1800" dirty="0" err="1" smtClean="0">
                <a:cs typeface="Arial" pitchFamily="34" charset="0"/>
              </a:rPr>
              <a:t>pathogène</a:t>
            </a:r>
            <a:endParaRPr lang="en-CA" altLang="fr-FR" sz="1800" dirty="0" smtClean="0">
              <a:cs typeface="Arial" pitchFamily="34" charset="0"/>
            </a:endParaRPr>
          </a:p>
          <a:p>
            <a:pPr lvl="2" indent="-387350" eaLnBrk="1" hangingPunct="1">
              <a:lnSpc>
                <a:spcPct val="110000"/>
              </a:lnSpc>
              <a:spcBef>
                <a:spcPts val="600"/>
              </a:spcBef>
            </a:pPr>
            <a:r>
              <a:rPr lang="en-CA" altLang="fr-FR" sz="1800" b="1" u="sng" dirty="0" err="1" smtClean="0">
                <a:cs typeface="Arial" pitchFamily="34" charset="0"/>
              </a:rPr>
              <a:t>Bactériostatique</a:t>
            </a:r>
            <a:r>
              <a:rPr lang="en-CA" altLang="fr-FR" sz="1800" b="1" dirty="0" smtClean="0">
                <a:cs typeface="Arial" pitchFamily="34" charset="0"/>
              </a:rPr>
              <a:t> </a:t>
            </a:r>
            <a:r>
              <a:rPr lang="en-CA" altLang="fr-FR" sz="1800" dirty="0" smtClean="0">
                <a:cs typeface="Arial" pitchFamily="34" charset="0"/>
              </a:rPr>
              <a:t>: </a:t>
            </a:r>
            <a:r>
              <a:rPr lang="en-CA" altLang="fr-FR" sz="1800" dirty="0" err="1" smtClean="0">
                <a:cs typeface="Arial" pitchFamily="34" charset="0"/>
              </a:rPr>
              <a:t>agit</a:t>
            </a:r>
            <a:r>
              <a:rPr lang="en-CA" altLang="fr-FR" sz="1800" dirty="0" smtClean="0">
                <a:cs typeface="Arial" pitchFamily="34" charset="0"/>
              </a:rPr>
              <a:t> </a:t>
            </a:r>
            <a:r>
              <a:rPr lang="en-CA" altLang="fr-FR" sz="1800" dirty="0" err="1" smtClean="0">
                <a:cs typeface="Arial" pitchFamily="34" charset="0"/>
              </a:rPr>
              <a:t>dans</a:t>
            </a:r>
            <a:r>
              <a:rPr lang="en-CA" altLang="fr-FR" sz="1800" dirty="0" smtClean="0">
                <a:cs typeface="Arial" pitchFamily="34" charset="0"/>
              </a:rPr>
              <a:t> le </a:t>
            </a:r>
            <a:r>
              <a:rPr lang="en-CA" altLang="fr-FR" sz="1800" dirty="0" err="1" smtClean="0">
                <a:cs typeface="Arial" pitchFamily="34" charset="0"/>
              </a:rPr>
              <a:t>pansement</a:t>
            </a:r>
            <a:r>
              <a:rPr lang="en-CA" altLang="fr-FR" sz="1800" dirty="0" smtClean="0">
                <a:cs typeface="Arial" pitchFamily="34" charset="0"/>
              </a:rPr>
              <a:t>…neutralise la </a:t>
            </a:r>
            <a:r>
              <a:rPr lang="en-CA" altLang="fr-FR" sz="1800" dirty="0" err="1" smtClean="0">
                <a:cs typeface="Arial" pitchFamily="34" charset="0"/>
              </a:rPr>
              <a:t>bactérie</a:t>
            </a:r>
            <a:endParaRPr lang="en-CA" altLang="fr-FR" sz="1800" dirty="0" smtClean="0">
              <a:cs typeface="Arial" pitchFamily="34" charset="0"/>
            </a:endParaRPr>
          </a:p>
          <a:p>
            <a:r>
              <a:rPr lang="fr-CA" altLang="fr-FR" sz="1200" b="1" dirty="0" smtClean="0">
                <a:cs typeface="Arial" pitchFamily="34" charset="0"/>
              </a:rPr>
              <a:t>(</a:t>
            </a:r>
            <a:r>
              <a:rPr lang="fr-CA" altLang="fr-FR" sz="1200" b="1" dirty="0" err="1" smtClean="0">
                <a:cs typeface="Arial" pitchFamily="34" charset="0"/>
              </a:rPr>
              <a:t>Acticoat</a:t>
            </a:r>
            <a:r>
              <a:rPr lang="fr-CA" altLang="fr-FR" sz="1200" b="1" dirty="0" smtClean="0">
                <a:cs typeface="Arial" pitchFamily="34" charset="0"/>
              </a:rPr>
              <a:t>, </a:t>
            </a:r>
            <a:r>
              <a:rPr lang="fr-CA" altLang="fr-FR" sz="1200" b="1" dirty="0" err="1" smtClean="0">
                <a:cs typeface="Arial" pitchFamily="34" charset="0"/>
              </a:rPr>
              <a:t>AquacelAg</a:t>
            </a:r>
            <a:r>
              <a:rPr lang="fr-CA" altLang="fr-FR" sz="1200" b="1" dirty="0" smtClean="0">
                <a:cs typeface="Arial" pitchFamily="34" charset="0"/>
              </a:rPr>
              <a:t>, </a:t>
            </a:r>
            <a:r>
              <a:rPr lang="fr-CA" altLang="fr-FR" sz="1200" b="1" dirty="0" err="1" smtClean="0">
                <a:cs typeface="Arial" pitchFamily="34" charset="0"/>
              </a:rPr>
              <a:t>Fastsil</a:t>
            </a:r>
            <a:r>
              <a:rPr lang="fr-CA" altLang="fr-FR" sz="1200" b="1" dirty="0" smtClean="0">
                <a:cs typeface="Arial" pitchFamily="34" charset="0"/>
              </a:rPr>
              <a:t>, </a:t>
            </a:r>
            <a:r>
              <a:rPr lang="fr-CA" altLang="fr-FR" sz="1200" b="1" dirty="0" err="1" smtClean="0">
                <a:cs typeface="Arial" pitchFamily="34" charset="0"/>
              </a:rPr>
              <a:t>Mepilex</a:t>
            </a:r>
            <a:r>
              <a:rPr lang="fr-CA" altLang="fr-FR" sz="1200" b="1" dirty="0" smtClean="0">
                <a:cs typeface="Arial" pitchFamily="34" charset="0"/>
              </a:rPr>
              <a:t> Ag, </a:t>
            </a:r>
            <a:r>
              <a:rPr lang="fr-CA" altLang="fr-FR" sz="1200" b="1" dirty="0" err="1" smtClean="0">
                <a:cs typeface="Arial" pitchFamily="34" charset="0"/>
              </a:rPr>
              <a:t>Biatin</a:t>
            </a:r>
            <a:r>
              <a:rPr lang="fr-CA" altLang="fr-FR" sz="1200" b="1" dirty="0" smtClean="0">
                <a:cs typeface="Arial" pitchFamily="34" charset="0"/>
              </a:rPr>
              <a:t> Ag, </a:t>
            </a:r>
            <a:r>
              <a:rPr lang="fr-CA" altLang="fr-FR" sz="1200" b="1" dirty="0" err="1" smtClean="0">
                <a:cs typeface="Arial" pitchFamily="34" charset="0"/>
              </a:rPr>
              <a:t>Silvercel</a:t>
            </a:r>
            <a:r>
              <a:rPr lang="fr-CA" altLang="fr-FR" sz="1200" b="1" dirty="0" smtClean="0">
                <a:cs typeface="Arial" pitchFamily="34" charset="0"/>
              </a:rPr>
              <a:t>, </a:t>
            </a:r>
            <a:r>
              <a:rPr lang="fr-CA" altLang="fr-FR" sz="1200" b="1" dirty="0" err="1" smtClean="0">
                <a:cs typeface="Arial" pitchFamily="34" charset="0"/>
              </a:rPr>
              <a:t>Seasorb</a:t>
            </a:r>
            <a:r>
              <a:rPr lang="fr-CA" altLang="fr-FR" sz="1200" b="1" dirty="0" smtClean="0">
                <a:cs typeface="Arial" pitchFamily="34" charset="0"/>
              </a:rPr>
              <a:t> Ag, </a:t>
            </a:r>
            <a:r>
              <a:rPr lang="fr-CA" altLang="fr-FR" sz="1200" b="1" dirty="0" err="1" smtClean="0">
                <a:cs typeface="Arial" pitchFamily="34" charset="0"/>
              </a:rPr>
              <a:t>Actisorb</a:t>
            </a:r>
            <a:r>
              <a:rPr lang="fr-CA" altLang="fr-FR" sz="1200" b="1" dirty="0" smtClean="0">
                <a:cs typeface="Arial" pitchFamily="34" charset="0"/>
              </a:rPr>
              <a:t> Ag, </a:t>
            </a:r>
            <a:r>
              <a:rPr lang="fr-CA" altLang="fr-FR" sz="1200" b="1" dirty="0" err="1" smtClean="0">
                <a:cs typeface="Arial" pitchFamily="34" charset="0"/>
              </a:rPr>
              <a:t>Tegaderm</a:t>
            </a:r>
            <a:r>
              <a:rPr lang="fr-CA" altLang="fr-FR" sz="1200" b="1" dirty="0" smtClean="0">
                <a:cs typeface="Arial" pitchFamily="34" charset="0"/>
              </a:rPr>
              <a:t> Ag, </a:t>
            </a:r>
            <a:r>
              <a:rPr lang="fr-CA" altLang="fr-FR" sz="1200" b="1" dirty="0" err="1" smtClean="0">
                <a:cs typeface="Arial" pitchFamily="34" charset="0"/>
              </a:rPr>
              <a:t>Mesh</a:t>
            </a:r>
            <a:r>
              <a:rPr lang="fr-CA" altLang="fr-FR" sz="1200" b="1" dirty="0" smtClean="0">
                <a:cs typeface="Arial" pitchFamily="34" charset="0"/>
              </a:rPr>
              <a:t>, Prisma) :</a:t>
            </a:r>
          </a:p>
          <a:p>
            <a:endParaRPr lang="fr-CA" sz="1200" b="1" dirty="0" smtClean="0">
              <a:cs typeface="Arial"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CA" sz="1200" kern="1200" dirty="0" smtClean="0">
                <a:solidFill>
                  <a:schemeClr val="tx1"/>
                </a:solidFill>
                <a:latin typeface="+mn-lt"/>
                <a:ea typeface="+mn-ea"/>
                <a:cs typeface="+mn-cs"/>
              </a:rPr>
              <a:t>La dose toxique quotidienne est de 50 g et la dose hebdomadaire est de 150 g).</a:t>
            </a:r>
          </a:p>
          <a:p>
            <a:endParaRPr lang="fr-CA" dirty="0"/>
          </a:p>
        </p:txBody>
      </p:sp>
      <p:sp>
        <p:nvSpPr>
          <p:cNvPr id="4" name="Espace réservé du numéro de diapositive 3"/>
          <p:cNvSpPr>
            <a:spLocks noGrp="1"/>
          </p:cNvSpPr>
          <p:nvPr>
            <p:ph type="sldNum" sz="quarter" idx="10"/>
          </p:nvPr>
        </p:nvSpPr>
        <p:spPr/>
        <p:txBody>
          <a:bodyPr/>
          <a:lstStyle/>
          <a:p>
            <a:fld id="{964A6011-72B3-46CD-BAF9-F35EAD8C0BD4}" type="slidenum">
              <a:rPr lang="fr-CA" smtClean="0"/>
              <a:pPr/>
              <a:t>60</a:t>
            </a:fld>
            <a:endParaRPr lang="fr-CA"/>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A"/>
          </a:p>
        </p:txBody>
      </p:sp>
      <p:sp>
        <p:nvSpPr>
          <p:cNvPr id="4" name="Espace réservé du numéro de diapositive 3"/>
          <p:cNvSpPr>
            <a:spLocks noGrp="1"/>
          </p:cNvSpPr>
          <p:nvPr>
            <p:ph type="sldNum" sz="quarter" idx="10"/>
          </p:nvPr>
        </p:nvSpPr>
        <p:spPr/>
        <p:txBody>
          <a:bodyPr/>
          <a:lstStyle/>
          <a:p>
            <a:fld id="{964A6011-72B3-46CD-BAF9-F35EAD8C0BD4}" type="slidenum">
              <a:rPr lang="fr-CA" smtClean="0"/>
              <a:pPr/>
              <a:t>61</a:t>
            </a:fld>
            <a:endParaRPr lang="fr-CA"/>
          </a:p>
        </p:txBody>
      </p:sp>
    </p:spTree>
    <p:extLst>
      <p:ext uri="{BB962C8B-B14F-4D97-AF65-F5344CB8AC3E}">
        <p14:creationId xmlns:p14="http://schemas.microsoft.com/office/powerpoint/2010/main" xmlns="" val="54204394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Espace réservé de l'image des diapositives 1"/>
          <p:cNvSpPr>
            <a:spLocks noGrp="1" noRot="1" noChangeAspect="1" noTextEdit="1"/>
          </p:cNvSpPr>
          <p:nvPr>
            <p:ph type="sldImg"/>
          </p:nvPr>
        </p:nvSpPr>
        <p:spPr>
          <a:ln/>
        </p:spPr>
      </p:sp>
      <p:sp>
        <p:nvSpPr>
          <p:cNvPr id="175107" name="Espace réservé des commentaires 2"/>
          <p:cNvSpPr>
            <a:spLocks noGrp="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fr-FR" altLang="fr-FR" smtClean="0"/>
          </a:p>
        </p:txBody>
      </p:sp>
      <p:sp>
        <p:nvSpPr>
          <p:cNvPr id="175108" name="Espace réservé du numéro de diapositive 3"/>
          <p:cNvSpPr>
            <a:spLocks noGrp="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0224" eaLnBrk="0" hangingPunct="0">
              <a:spcBef>
                <a:spcPct val="30000"/>
              </a:spcBef>
              <a:defRPr sz="1200">
                <a:solidFill>
                  <a:schemeClr val="tx1"/>
                </a:solidFill>
                <a:latin typeface="Times New Roman" pitchFamily="18" charset="0"/>
              </a:defRPr>
            </a:lvl1pPr>
            <a:lvl2pPr marL="742909" indent="-285734" defTabSz="930224" eaLnBrk="0" hangingPunct="0">
              <a:spcBef>
                <a:spcPct val="30000"/>
              </a:spcBef>
              <a:defRPr sz="1200">
                <a:solidFill>
                  <a:schemeClr val="tx1"/>
                </a:solidFill>
                <a:latin typeface="Times New Roman" pitchFamily="18" charset="0"/>
              </a:defRPr>
            </a:lvl2pPr>
            <a:lvl3pPr marL="1142937" indent="-228587" defTabSz="930224" eaLnBrk="0" hangingPunct="0">
              <a:spcBef>
                <a:spcPct val="30000"/>
              </a:spcBef>
              <a:defRPr sz="1200">
                <a:solidFill>
                  <a:schemeClr val="tx1"/>
                </a:solidFill>
                <a:latin typeface="Times New Roman" pitchFamily="18" charset="0"/>
              </a:defRPr>
            </a:lvl3pPr>
            <a:lvl4pPr marL="1600111" indent="-228587" defTabSz="930224" eaLnBrk="0" hangingPunct="0">
              <a:spcBef>
                <a:spcPct val="30000"/>
              </a:spcBef>
              <a:defRPr sz="1200">
                <a:solidFill>
                  <a:schemeClr val="tx1"/>
                </a:solidFill>
                <a:latin typeface="Times New Roman" pitchFamily="18" charset="0"/>
              </a:defRPr>
            </a:lvl4pPr>
            <a:lvl5pPr marL="2057287" indent="-228587" defTabSz="930224" eaLnBrk="0" hangingPunct="0">
              <a:spcBef>
                <a:spcPct val="30000"/>
              </a:spcBef>
              <a:defRPr sz="1200">
                <a:solidFill>
                  <a:schemeClr val="tx1"/>
                </a:solidFill>
                <a:latin typeface="Times New Roman" pitchFamily="18" charset="0"/>
              </a:defRPr>
            </a:lvl5pPr>
            <a:lvl6pPr marL="2514461" indent="-228587" defTabSz="930224" eaLnBrk="0" fontAlgn="base" hangingPunct="0">
              <a:spcBef>
                <a:spcPct val="30000"/>
              </a:spcBef>
              <a:spcAft>
                <a:spcPct val="0"/>
              </a:spcAft>
              <a:defRPr sz="1200">
                <a:solidFill>
                  <a:schemeClr val="tx1"/>
                </a:solidFill>
                <a:latin typeface="Times New Roman" pitchFamily="18" charset="0"/>
              </a:defRPr>
            </a:lvl6pPr>
            <a:lvl7pPr marL="2971635" indent="-228587" defTabSz="930224" eaLnBrk="0" fontAlgn="base" hangingPunct="0">
              <a:spcBef>
                <a:spcPct val="30000"/>
              </a:spcBef>
              <a:spcAft>
                <a:spcPct val="0"/>
              </a:spcAft>
              <a:defRPr sz="1200">
                <a:solidFill>
                  <a:schemeClr val="tx1"/>
                </a:solidFill>
                <a:latin typeface="Times New Roman" pitchFamily="18" charset="0"/>
              </a:defRPr>
            </a:lvl7pPr>
            <a:lvl8pPr marL="3428811" indent="-228587" defTabSz="930224" eaLnBrk="0" fontAlgn="base" hangingPunct="0">
              <a:spcBef>
                <a:spcPct val="30000"/>
              </a:spcBef>
              <a:spcAft>
                <a:spcPct val="0"/>
              </a:spcAft>
              <a:defRPr sz="1200">
                <a:solidFill>
                  <a:schemeClr val="tx1"/>
                </a:solidFill>
                <a:latin typeface="Times New Roman" pitchFamily="18" charset="0"/>
              </a:defRPr>
            </a:lvl8pPr>
            <a:lvl9pPr marL="3885985" indent="-228587" defTabSz="930224"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71E558C3-8944-46EA-8D71-E442B8B40547}" type="slidenum">
              <a:rPr lang="fr-CA" altLang="fr-FR" smtClean="0">
                <a:latin typeface="Tahoma" pitchFamily="34" charset="0"/>
              </a:rPr>
              <a:pPr eaLnBrk="1" hangingPunct="1">
                <a:spcBef>
                  <a:spcPct val="0"/>
                </a:spcBef>
              </a:pPr>
              <a:t>62</a:t>
            </a:fld>
            <a:endParaRPr lang="fr-CA" altLang="fr-FR" smtClean="0">
              <a:latin typeface="Tahoma" pitchFamily="34" charset="0"/>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A"/>
          </a:p>
        </p:txBody>
      </p:sp>
      <p:sp>
        <p:nvSpPr>
          <p:cNvPr id="4" name="Espace réservé du numéro de diapositive 3"/>
          <p:cNvSpPr>
            <a:spLocks noGrp="1"/>
          </p:cNvSpPr>
          <p:nvPr>
            <p:ph type="sldNum" sz="quarter" idx="10"/>
          </p:nvPr>
        </p:nvSpPr>
        <p:spPr/>
        <p:txBody>
          <a:bodyPr/>
          <a:lstStyle/>
          <a:p>
            <a:fld id="{964A6011-72B3-46CD-BAF9-F35EAD8C0BD4}" type="slidenum">
              <a:rPr lang="fr-CA" smtClean="0"/>
              <a:pPr/>
              <a:t>63</a:t>
            </a:fld>
            <a:endParaRPr lang="fr-CA"/>
          </a:p>
        </p:txBody>
      </p:sp>
    </p:spTree>
    <p:extLst>
      <p:ext uri="{BB962C8B-B14F-4D97-AF65-F5344CB8AC3E}">
        <p14:creationId xmlns:p14="http://schemas.microsoft.com/office/powerpoint/2010/main" xmlns="" val="40977858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Espace réservé de l'image des diapositives 1"/>
          <p:cNvSpPr>
            <a:spLocks noGrp="1" noRot="1" noChangeAspect="1" noTextEdit="1"/>
          </p:cNvSpPr>
          <p:nvPr>
            <p:ph type="sldImg"/>
          </p:nvPr>
        </p:nvSpPr>
        <p:spPr>
          <a:ln/>
        </p:spPr>
      </p:sp>
      <p:sp>
        <p:nvSpPr>
          <p:cNvPr id="161795" name="Espace réservé des commentaires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lnSpc>
                <a:spcPct val="90000"/>
              </a:lnSpc>
            </a:pPr>
            <a:r>
              <a:rPr lang="fr-CA" altLang="fr-FR" dirty="0" smtClean="0">
                <a:latin typeface="Arial" pitchFamily="34" charset="0"/>
                <a:ea typeface="ＭＳ Ｐゴシック" pitchFamily="34" charset="-128"/>
              </a:rPr>
              <a:t>Agents chimiques non sélectifs à large spectre</a:t>
            </a:r>
          </a:p>
          <a:p>
            <a:pPr eaLnBrk="1" hangingPunct="1">
              <a:lnSpc>
                <a:spcPct val="90000"/>
              </a:lnSpc>
            </a:pPr>
            <a:r>
              <a:rPr lang="fr-CA" altLang="fr-FR" dirty="0" smtClean="0">
                <a:latin typeface="Arial" pitchFamily="34" charset="0"/>
                <a:ea typeface="ＭＳ Ｐゴシック" pitchFamily="34" charset="-128"/>
              </a:rPr>
              <a:t>Désinfecter une plaie et l’assécher (car l’humidité augmente</a:t>
            </a:r>
            <a:r>
              <a:rPr lang="fr-CA" altLang="fr-FR" baseline="0" dirty="0" smtClean="0">
                <a:latin typeface="Arial" pitchFamily="34" charset="0"/>
                <a:ea typeface="ＭＳ Ｐゴシック" pitchFamily="34" charset="-128"/>
              </a:rPr>
              <a:t> la charge bactérienne)</a:t>
            </a:r>
          </a:p>
          <a:p>
            <a:pPr eaLnBrk="1" hangingPunct="1">
              <a:lnSpc>
                <a:spcPct val="90000"/>
              </a:lnSpc>
            </a:pPr>
            <a:endParaRPr lang="fr-CA" altLang="fr-FR" dirty="0" smtClean="0">
              <a:latin typeface="Arial" pitchFamily="34" charset="0"/>
              <a:ea typeface="ＭＳ Ｐゴシック" pitchFamily="34" charset="-128"/>
            </a:endParaRPr>
          </a:p>
          <a:p>
            <a:pPr eaLnBrk="1" hangingPunct="1">
              <a:lnSpc>
                <a:spcPct val="90000"/>
              </a:lnSpc>
            </a:pPr>
            <a:r>
              <a:rPr lang="fr-CA" altLang="fr-FR" dirty="0" smtClean="0">
                <a:latin typeface="Arial" pitchFamily="34" charset="0"/>
                <a:ea typeface="ＭＳ Ｐゴシック" pitchFamily="34" charset="-128"/>
              </a:rPr>
              <a:t>L’iode pur est presque insoluble dans l’eau</a:t>
            </a:r>
          </a:p>
          <a:p>
            <a:pPr eaLnBrk="1" hangingPunct="1">
              <a:lnSpc>
                <a:spcPct val="90000"/>
              </a:lnSpc>
            </a:pPr>
            <a:r>
              <a:rPr lang="fr-CA" altLang="fr-FR" dirty="0" smtClean="0">
                <a:latin typeface="Arial" pitchFamily="34" charset="0"/>
                <a:ea typeface="ＭＳ Ｐゴシック" pitchFamily="34" charset="-128"/>
              </a:rPr>
              <a:t>Doit être combiné à une substance de support (</a:t>
            </a:r>
            <a:r>
              <a:rPr lang="fr-CA" altLang="fr-FR" dirty="0" err="1" smtClean="0">
                <a:latin typeface="Arial" pitchFamily="34" charset="0"/>
                <a:ea typeface="ＭＳ Ｐゴシック" pitchFamily="34" charset="-128"/>
              </a:rPr>
              <a:t>iodophore</a:t>
            </a:r>
            <a:r>
              <a:rPr lang="fr-CA" altLang="fr-FR" dirty="0" smtClean="0">
                <a:latin typeface="Arial" pitchFamily="34" charset="0"/>
                <a:ea typeface="ＭＳ Ｐゴシック" pitchFamily="34" charset="-128"/>
              </a:rPr>
              <a:t>) pour la rendre soluble</a:t>
            </a:r>
          </a:p>
          <a:p>
            <a:pPr eaLnBrk="1" hangingPunct="1">
              <a:lnSpc>
                <a:spcPct val="90000"/>
              </a:lnSpc>
            </a:pPr>
            <a:r>
              <a:rPr lang="fr-CA" altLang="fr-FR" dirty="0" smtClean="0">
                <a:latin typeface="Arial" pitchFamily="34" charset="0"/>
                <a:ea typeface="ＭＳ Ｐゴシック" pitchFamily="34" charset="-128"/>
              </a:rPr>
              <a:t>Durée d’action de l’iode est très brève</a:t>
            </a:r>
          </a:p>
          <a:p>
            <a:pPr eaLnBrk="1" hangingPunct="1">
              <a:lnSpc>
                <a:spcPct val="90000"/>
              </a:lnSpc>
            </a:pPr>
            <a:r>
              <a:rPr lang="fr-CA" altLang="fr-FR" dirty="0" smtClean="0">
                <a:latin typeface="Arial" pitchFamily="34" charset="0"/>
                <a:ea typeface="ＭＳ Ｐゴシック" pitchFamily="34" charset="-128"/>
              </a:rPr>
              <a:t>Des applications répétées peuvent assécher les plaies</a:t>
            </a:r>
          </a:p>
          <a:p>
            <a:pPr eaLnBrk="1" hangingPunct="1">
              <a:lnSpc>
                <a:spcPct val="90000"/>
              </a:lnSpc>
            </a:pPr>
            <a:r>
              <a:rPr lang="fr-CA" altLang="fr-FR" dirty="0" smtClean="0">
                <a:latin typeface="Arial" pitchFamily="34" charset="0"/>
                <a:ea typeface="ＭＳ Ｐゴシック" pitchFamily="34" charset="-128"/>
              </a:rPr>
              <a:t>Des véhicules à libération lente peuvent prolonger la durée d’action et diminuer les effets potentiellement nuisibles sur la cicatrisation</a:t>
            </a:r>
          </a:p>
          <a:p>
            <a:endParaRPr lang="fr-CA" altLang="fr-FR" dirty="0" smtClean="0">
              <a:latin typeface="Arial" pitchFamily="34" charset="0"/>
              <a:ea typeface="ＭＳ Ｐゴシック" pitchFamily="34" charset="-128"/>
            </a:endParaRPr>
          </a:p>
        </p:txBody>
      </p:sp>
      <p:sp>
        <p:nvSpPr>
          <p:cNvPr id="161796" name="Espace réservé du numéro de diapositive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0335" indent="-284744" eaLnBrk="0" hangingPunct="0">
              <a:defRPr>
                <a:solidFill>
                  <a:schemeClr val="tx1"/>
                </a:solidFill>
                <a:latin typeface="Arial" pitchFamily="34" charset="0"/>
              </a:defRPr>
            </a:lvl2pPr>
            <a:lvl3pPr marL="1138977" indent="-227795" eaLnBrk="0" hangingPunct="0">
              <a:defRPr>
                <a:solidFill>
                  <a:schemeClr val="tx1"/>
                </a:solidFill>
                <a:latin typeface="Arial" pitchFamily="34" charset="0"/>
              </a:defRPr>
            </a:lvl3pPr>
            <a:lvl4pPr marL="1594568" indent="-227795" eaLnBrk="0" hangingPunct="0">
              <a:defRPr>
                <a:solidFill>
                  <a:schemeClr val="tx1"/>
                </a:solidFill>
                <a:latin typeface="Arial" pitchFamily="34" charset="0"/>
              </a:defRPr>
            </a:lvl4pPr>
            <a:lvl5pPr marL="2050158" indent="-227795" eaLnBrk="0" hangingPunct="0">
              <a:defRPr>
                <a:solidFill>
                  <a:schemeClr val="tx1"/>
                </a:solidFill>
                <a:latin typeface="Arial" pitchFamily="34" charset="0"/>
              </a:defRPr>
            </a:lvl5pPr>
            <a:lvl6pPr marL="2505749" indent="-227795" eaLnBrk="0" fontAlgn="base" hangingPunct="0">
              <a:spcBef>
                <a:spcPct val="0"/>
              </a:spcBef>
              <a:spcAft>
                <a:spcPct val="0"/>
              </a:spcAft>
              <a:defRPr>
                <a:solidFill>
                  <a:schemeClr val="tx1"/>
                </a:solidFill>
                <a:latin typeface="Arial" pitchFamily="34" charset="0"/>
              </a:defRPr>
            </a:lvl6pPr>
            <a:lvl7pPr marL="2961339" indent="-227795" eaLnBrk="0" fontAlgn="base" hangingPunct="0">
              <a:spcBef>
                <a:spcPct val="0"/>
              </a:spcBef>
              <a:spcAft>
                <a:spcPct val="0"/>
              </a:spcAft>
              <a:defRPr>
                <a:solidFill>
                  <a:schemeClr val="tx1"/>
                </a:solidFill>
                <a:latin typeface="Arial" pitchFamily="34" charset="0"/>
              </a:defRPr>
            </a:lvl7pPr>
            <a:lvl8pPr marL="3416930" indent="-227795" eaLnBrk="0" fontAlgn="base" hangingPunct="0">
              <a:spcBef>
                <a:spcPct val="0"/>
              </a:spcBef>
              <a:spcAft>
                <a:spcPct val="0"/>
              </a:spcAft>
              <a:defRPr>
                <a:solidFill>
                  <a:schemeClr val="tx1"/>
                </a:solidFill>
                <a:latin typeface="Arial" pitchFamily="34" charset="0"/>
              </a:defRPr>
            </a:lvl8pPr>
            <a:lvl9pPr marL="3872521" indent="-227795" eaLnBrk="0" fontAlgn="base" hangingPunct="0">
              <a:spcBef>
                <a:spcPct val="0"/>
              </a:spcBef>
              <a:spcAft>
                <a:spcPct val="0"/>
              </a:spcAft>
              <a:defRPr>
                <a:solidFill>
                  <a:schemeClr val="tx1"/>
                </a:solidFill>
                <a:latin typeface="Arial" pitchFamily="34" charset="0"/>
              </a:defRPr>
            </a:lvl9pPr>
          </a:lstStyle>
          <a:p>
            <a:pPr eaLnBrk="1" hangingPunct="1"/>
            <a:fld id="{14BAC35C-460F-4A3C-BEFA-62DF6FFB48C2}" type="slidenum">
              <a:rPr lang="fr-CA" altLang="fr-FR" smtClean="0">
                <a:latin typeface="Times New Roman" pitchFamily="18" charset="0"/>
                <a:ea typeface="ＭＳ Ｐゴシック" pitchFamily="34" charset="-128"/>
              </a:rPr>
              <a:pPr eaLnBrk="1" hangingPunct="1"/>
              <a:t>64</a:t>
            </a:fld>
            <a:endParaRPr lang="fr-CA" altLang="fr-FR" smtClean="0">
              <a:latin typeface="Times New Roman" pitchFamily="18" charset="0"/>
              <a:ea typeface="ＭＳ Ｐゴシック" pitchFamily="34" charset="-128"/>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A"/>
          </a:p>
        </p:txBody>
      </p:sp>
      <p:sp>
        <p:nvSpPr>
          <p:cNvPr id="4" name="Espace réservé du numéro de diapositive 3"/>
          <p:cNvSpPr>
            <a:spLocks noGrp="1"/>
          </p:cNvSpPr>
          <p:nvPr>
            <p:ph type="sldNum" sz="quarter" idx="10"/>
          </p:nvPr>
        </p:nvSpPr>
        <p:spPr/>
        <p:txBody>
          <a:bodyPr/>
          <a:lstStyle/>
          <a:p>
            <a:fld id="{964A6011-72B3-46CD-BAF9-F35EAD8C0BD4}" type="slidenum">
              <a:rPr lang="fr-CA" smtClean="0"/>
              <a:pPr/>
              <a:t>65</a:t>
            </a:fld>
            <a:endParaRPr lang="fr-CA"/>
          </a:p>
        </p:txBody>
      </p:sp>
    </p:spTree>
    <p:extLst>
      <p:ext uri="{BB962C8B-B14F-4D97-AF65-F5344CB8AC3E}">
        <p14:creationId xmlns:p14="http://schemas.microsoft.com/office/powerpoint/2010/main" xmlns="" val="140868279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CA" dirty="0" smtClean="0"/>
              <a:t>1A: preuve obtenue à partir de la méta-analyse d’essai contrôlés randomisés</a:t>
            </a:r>
          </a:p>
          <a:p>
            <a:r>
              <a:rPr lang="fr-CA" dirty="0" smtClean="0"/>
              <a:t>1B: preuve obtenue à partir d’au moins un essai contrôlés randomisés</a:t>
            </a:r>
            <a:endParaRPr lang="fr-CA" dirty="0"/>
          </a:p>
        </p:txBody>
      </p:sp>
      <p:sp>
        <p:nvSpPr>
          <p:cNvPr id="4" name="Espace réservé du numéro de diapositive 3"/>
          <p:cNvSpPr>
            <a:spLocks noGrp="1"/>
          </p:cNvSpPr>
          <p:nvPr>
            <p:ph type="sldNum" sz="quarter" idx="10"/>
          </p:nvPr>
        </p:nvSpPr>
        <p:spPr/>
        <p:txBody>
          <a:bodyPr/>
          <a:lstStyle/>
          <a:p>
            <a:fld id="{964A6011-72B3-46CD-BAF9-F35EAD8C0BD4}" type="slidenum">
              <a:rPr lang="fr-CA" smtClean="0"/>
              <a:pPr/>
              <a:t>66</a:t>
            </a:fld>
            <a:endParaRPr lang="fr-CA"/>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Espace réservé de l'image des diapositives 1"/>
          <p:cNvSpPr>
            <a:spLocks noGrp="1" noRot="1" noChangeAspect="1" noTextEdit="1"/>
          </p:cNvSpPr>
          <p:nvPr>
            <p:ph type="sldImg"/>
          </p:nvPr>
        </p:nvSpPr>
        <p:spPr>
          <a:ln/>
        </p:spPr>
      </p:sp>
      <p:sp>
        <p:nvSpPr>
          <p:cNvPr id="187395" name="Espace réservé des commentaires 2"/>
          <p:cNvSpPr>
            <a:spLocks noGrp="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2" indent="0" algn="l" defTabSz="914400" rtl="0" eaLnBrk="1" fontAlgn="auto" latinLnBrk="0" hangingPunct="1">
              <a:lnSpc>
                <a:spcPct val="100000"/>
              </a:lnSpc>
              <a:spcBef>
                <a:spcPts val="0"/>
              </a:spcBef>
              <a:spcAft>
                <a:spcPts val="0"/>
              </a:spcAft>
              <a:buClrTx/>
              <a:buSzTx/>
              <a:buFontTx/>
              <a:buNone/>
              <a:tabLst/>
              <a:defRPr/>
            </a:pPr>
            <a:endParaRPr lang="en-CA" altLang="fr-FR" sz="4400" dirty="0" smtClean="0"/>
          </a:p>
          <a:p>
            <a:pPr marL="0" marR="0" lvl="2" indent="0" algn="l" defTabSz="914400" rtl="0" eaLnBrk="1" fontAlgn="auto" latinLnBrk="0" hangingPunct="1">
              <a:lnSpc>
                <a:spcPct val="100000"/>
              </a:lnSpc>
              <a:spcBef>
                <a:spcPts val="0"/>
              </a:spcBef>
              <a:spcAft>
                <a:spcPts val="0"/>
              </a:spcAft>
              <a:buClrTx/>
              <a:buSzTx/>
              <a:buFontTx/>
              <a:buNone/>
              <a:tabLst/>
              <a:defRPr/>
            </a:pPr>
            <a:r>
              <a:rPr lang="en-CA" altLang="fr-FR" sz="4400" dirty="0" smtClean="0"/>
              <a:t>Le port de </a:t>
            </a:r>
            <a:r>
              <a:rPr lang="en-CA" altLang="fr-FR" sz="4400" dirty="0" err="1" smtClean="0"/>
              <a:t>chaussure</a:t>
            </a:r>
            <a:r>
              <a:rPr lang="en-CA" altLang="fr-FR" sz="4400" dirty="0" smtClean="0"/>
              <a:t> et </a:t>
            </a:r>
            <a:r>
              <a:rPr lang="en-CA" altLang="fr-FR" sz="4400" dirty="0" err="1" smtClean="0"/>
              <a:t>d’équipements</a:t>
            </a:r>
            <a:r>
              <a:rPr lang="en-CA" altLang="fr-FR" sz="4400" dirty="0" smtClean="0"/>
              <a:t> </a:t>
            </a:r>
            <a:r>
              <a:rPr lang="en-CA" altLang="fr-FR" sz="4400" dirty="0" err="1" smtClean="0"/>
              <a:t>podologiques</a:t>
            </a:r>
            <a:r>
              <a:rPr lang="en-CA" altLang="fr-FR" sz="4400" dirty="0" smtClean="0"/>
              <a:t> non </a:t>
            </a:r>
            <a:r>
              <a:rPr lang="en-CA" altLang="fr-FR" sz="4400" dirty="0" err="1" smtClean="0"/>
              <a:t>adaptés</a:t>
            </a:r>
            <a:r>
              <a:rPr lang="en-CA" altLang="fr-FR" sz="4400" dirty="0" smtClean="0"/>
              <a:t> </a:t>
            </a:r>
            <a:r>
              <a:rPr lang="en-CA" altLang="fr-FR" sz="4400" dirty="0" err="1" smtClean="0"/>
              <a:t>est</a:t>
            </a:r>
            <a:r>
              <a:rPr lang="en-CA" altLang="fr-FR" sz="4400" dirty="0" smtClean="0"/>
              <a:t> </a:t>
            </a:r>
            <a:r>
              <a:rPr lang="en-CA" altLang="fr-FR" sz="4400" dirty="0" err="1" smtClean="0"/>
              <a:t>une</a:t>
            </a:r>
            <a:r>
              <a:rPr lang="en-CA" altLang="fr-FR" sz="4400" dirty="0" smtClean="0"/>
              <a:t> cause majeure </a:t>
            </a:r>
            <a:r>
              <a:rPr lang="en-CA" altLang="fr-FR" sz="4400" dirty="0" err="1" smtClean="0"/>
              <a:t>d’ulcéeres</a:t>
            </a:r>
            <a:r>
              <a:rPr lang="en-CA" altLang="fr-FR" sz="4400" dirty="0" smtClean="0"/>
              <a:t> et </a:t>
            </a:r>
            <a:r>
              <a:rPr lang="en-CA" altLang="fr-FR" sz="4400" dirty="0" err="1" smtClean="0"/>
              <a:t>d’amputations</a:t>
            </a:r>
            <a:r>
              <a:rPr lang="en-CA" altLang="fr-FR" sz="4400" dirty="0" smtClean="0"/>
              <a:t>.</a:t>
            </a:r>
          </a:p>
          <a:p>
            <a:endParaRPr lang="fr-FR" altLang="fr-FR" dirty="0" smtClean="0"/>
          </a:p>
        </p:txBody>
      </p:sp>
      <p:sp>
        <p:nvSpPr>
          <p:cNvPr id="187396" name="Espace réservé du numéro de diapositive 3"/>
          <p:cNvSpPr>
            <a:spLocks noGrp="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0224" eaLnBrk="0" hangingPunct="0">
              <a:spcBef>
                <a:spcPct val="30000"/>
              </a:spcBef>
              <a:defRPr sz="1200">
                <a:solidFill>
                  <a:schemeClr val="tx1"/>
                </a:solidFill>
                <a:latin typeface="Times New Roman" pitchFamily="18" charset="0"/>
              </a:defRPr>
            </a:lvl1pPr>
            <a:lvl2pPr marL="742909" indent="-285734" defTabSz="930224" eaLnBrk="0" hangingPunct="0">
              <a:spcBef>
                <a:spcPct val="30000"/>
              </a:spcBef>
              <a:defRPr sz="1200">
                <a:solidFill>
                  <a:schemeClr val="tx1"/>
                </a:solidFill>
                <a:latin typeface="Times New Roman" pitchFamily="18" charset="0"/>
              </a:defRPr>
            </a:lvl2pPr>
            <a:lvl3pPr marL="1142937" indent="-228587" defTabSz="930224" eaLnBrk="0" hangingPunct="0">
              <a:spcBef>
                <a:spcPct val="30000"/>
              </a:spcBef>
              <a:defRPr sz="1200">
                <a:solidFill>
                  <a:schemeClr val="tx1"/>
                </a:solidFill>
                <a:latin typeface="Times New Roman" pitchFamily="18" charset="0"/>
              </a:defRPr>
            </a:lvl3pPr>
            <a:lvl4pPr marL="1600111" indent="-228587" defTabSz="930224" eaLnBrk="0" hangingPunct="0">
              <a:spcBef>
                <a:spcPct val="30000"/>
              </a:spcBef>
              <a:defRPr sz="1200">
                <a:solidFill>
                  <a:schemeClr val="tx1"/>
                </a:solidFill>
                <a:latin typeface="Times New Roman" pitchFamily="18" charset="0"/>
              </a:defRPr>
            </a:lvl4pPr>
            <a:lvl5pPr marL="2057287" indent="-228587" defTabSz="930224" eaLnBrk="0" hangingPunct="0">
              <a:spcBef>
                <a:spcPct val="30000"/>
              </a:spcBef>
              <a:defRPr sz="1200">
                <a:solidFill>
                  <a:schemeClr val="tx1"/>
                </a:solidFill>
                <a:latin typeface="Times New Roman" pitchFamily="18" charset="0"/>
              </a:defRPr>
            </a:lvl5pPr>
            <a:lvl6pPr marL="2514461" indent="-228587" defTabSz="930224" eaLnBrk="0" fontAlgn="base" hangingPunct="0">
              <a:spcBef>
                <a:spcPct val="30000"/>
              </a:spcBef>
              <a:spcAft>
                <a:spcPct val="0"/>
              </a:spcAft>
              <a:defRPr sz="1200">
                <a:solidFill>
                  <a:schemeClr val="tx1"/>
                </a:solidFill>
                <a:latin typeface="Times New Roman" pitchFamily="18" charset="0"/>
              </a:defRPr>
            </a:lvl6pPr>
            <a:lvl7pPr marL="2971635" indent="-228587" defTabSz="930224" eaLnBrk="0" fontAlgn="base" hangingPunct="0">
              <a:spcBef>
                <a:spcPct val="30000"/>
              </a:spcBef>
              <a:spcAft>
                <a:spcPct val="0"/>
              </a:spcAft>
              <a:defRPr sz="1200">
                <a:solidFill>
                  <a:schemeClr val="tx1"/>
                </a:solidFill>
                <a:latin typeface="Times New Roman" pitchFamily="18" charset="0"/>
              </a:defRPr>
            </a:lvl7pPr>
            <a:lvl8pPr marL="3428811" indent="-228587" defTabSz="930224" eaLnBrk="0" fontAlgn="base" hangingPunct="0">
              <a:spcBef>
                <a:spcPct val="30000"/>
              </a:spcBef>
              <a:spcAft>
                <a:spcPct val="0"/>
              </a:spcAft>
              <a:defRPr sz="1200">
                <a:solidFill>
                  <a:schemeClr val="tx1"/>
                </a:solidFill>
                <a:latin typeface="Times New Roman" pitchFamily="18" charset="0"/>
              </a:defRPr>
            </a:lvl8pPr>
            <a:lvl9pPr marL="3885985" indent="-228587" defTabSz="930224"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2DE37635-4890-4F6D-B195-8C54BD3E419B}" type="slidenum">
              <a:rPr lang="fr-CA" altLang="fr-FR" smtClean="0">
                <a:latin typeface="Tahoma" pitchFamily="34" charset="0"/>
              </a:rPr>
              <a:pPr eaLnBrk="1" hangingPunct="1">
                <a:spcBef>
                  <a:spcPct val="0"/>
                </a:spcBef>
              </a:pPr>
              <a:t>67</a:t>
            </a:fld>
            <a:endParaRPr lang="fr-CA" altLang="fr-FR" smtClean="0">
              <a:latin typeface="Tahoma" pitchFamily="34" charset="0"/>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altLang="fr-FR" dirty="0" smtClean="0"/>
              <a:t>La </a:t>
            </a:r>
            <a:r>
              <a:rPr lang="en-CA" altLang="fr-FR" dirty="0" err="1" smtClean="0"/>
              <a:t>pression</a:t>
            </a:r>
            <a:r>
              <a:rPr lang="en-CA" altLang="fr-FR" dirty="0" smtClean="0"/>
              <a:t> </a:t>
            </a:r>
            <a:r>
              <a:rPr lang="en-CA" altLang="fr-FR" dirty="0" err="1" smtClean="0"/>
              <a:t>interveitn</a:t>
            </a:r>
            <a:r>
              <a:rPr lang="en-CA" altLang="fr-FR" dirty="0" smtClean="0"/>
              <a:t> </a:t>
            </a:r>
            <a:r>
              <a:rPr lang="en-CA" altLang="fr-FR" dirty="0" err="1" smtClean="0"/>
              <a:t>dans</a:t>
            </a:r>
            <a:r>
              <a:rPr lang="en-CA" altLang="fr-FR" dirty="0" smtClean="0"/>
              <a:t> 90 % des</a:t>
            </a:r>
            <a:r>
              <a:rPr lang="en-CA" altLang="fr-FR" baseline="0" dirty="0" smtClean="0"/>
              <a:t> </a:t>
            </a:r>
            <a:r>
              <a:rPr lang="en-CA" altLang="fr-FR" baseline="0" dirty="0" err="1" smtClean="0"/>
              <a:t>ulcères</a:t>
            </a:r>
            <a:r>
              <a:rPr lang="en-CA" altLang="fr-FR" baseline="0" dirty="0" smtClean="0"/>
              <a:t> du pied </a:t>
            </a:r>
            <a:r>
              <a:rPr lang="en-CA" altLang="fr-FR" baseline="0" dirty="0" err="1" smtClean="0"/>
              <a:t>bd</a:t>
            </a:r>
            <a:endParaRPr lang="en-CA" altLang="fr-FR"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CA" altLang="fr-FR" dirty="0" err="1" smtClean="0"/>
              <a:t>Différentes</a:t>
            </a:r>
            <a:r>
              <a:rPr lang="en-CA" altLang="fr-FR" dirty="0" smtClean="0"/>
              <a:t> </a:t>
            </a:r>
            <a:r>
              <a:rPr lang="en-CA" altLang="fr-FR" dirty="0" err="1" smtClean="0"/>
              <a:t>méthodes</a:t>
            </a:r>
            <a:r>
              <a:rPr lang="en-CA" altLang="fr-FR" dirty="0" smtClean="0"/>
              <a:t> de </a:t>
            </a:r>
            <a:r>
              <a:rPr lang="en-CA" altLang="fr-FR" dirty="0" err="1" smtClean="0"/>
              <a:t>mise</a:t>
            </a:r>
            <a:r>
              <a:rPr lang="en-CA" altLang="fr-FR" dirty="0" smtClean="0"/>
              <a:t> en </a:t>
            </a:r>
            <a:r>
              <a:rPr lang="en-CA" altLang="fr-FR" dirty="0" err="1" smtClean="0"/>
              <a:t>décharge</a:t>
            </a:r>
            <a:r>
              <a:rPr lang="en-CA" altLang="fr-FR" dirty="0" smtClean="0"/>
              <a:t>:</a:t>
            </a:r>
            <a:endParaRPr lang="en-CA" altLang="fr-FR" i="1" dirty="0" smtClean="0"/>
          </a:p>
          <a:p>
            <a:pPr eaLnBrk="1" hangingPunct="1"/>
            <a:r>
              <a:rPr lang="en-US" altLang="fr-FR" dirty="0" err="1" smtClean="0">
                <a:latin typeface="Arial" charset="0"/>
                <a:ea typeface="ＭＳ Ｐゴシック" pitchFamily="34" charset="-128"/>
              </a:rPr>
              <a:t>Plâtre</a:t>
            </a:r>
            <a:r>
              <a:rPr lang="en-US" altLang="fr-FR" dirty="0" smtClean="0">
                <a:latin typeface="Arial" charset="0"/>
                <a:ea typeface="ＭＳ Ｐゴシック" pitchFamily="34" charset="-128"/>
              </a:rPr>
              <a:t> </a:t>
            </a:r>
            <a:r>
              <a:rPr lang="en-US" altLang="fr-FR" dirty="0" err="1" smtClean="0">
                <a:latin typeface="Arial" charset="0"/>
                <a:ea typeface="ＭＳ Ｐゴシック" pitchFamily="34" charset="-128"/>
              </a:rPr>
              <a:t>s’avère</a:t>
            </a:r>
            <a:r>
              <a:rPr lang="en-US" altLang="fr-FR" dirty="0" smtClean="0">
                <a:latin typeface="Arial" charset="0"/>
                <a:ea typeface="ＭＳ Ｐゴシック" pitchFamily="34" charset="-128"/>
              </a:rPr>
              <a:t> plus </a:t>
            </a:r>
            <a:r>
              <a:rPr lang="en-US" altLang="fr-FR" dirty="0" err="1" smtClean="0">
                <a:latin typeface="Arial" charset="0"/>
                <a:ea typeface="ＭＳ Ｐゴシック" pitchFamily="34" charset="-128"/>
              </a:rPr>
              <a:t>efficace</a:t>
            </a:r>
            <a:endParaRPr lang="en-US" altLang="fr-FR" dirty="0" smtClean="0">
              <a:latin typeface="Arial" charset="0"/>
              <a:ea typeface="ＭＳ Ｐゴシック" pitchFamily="34" charset="-128"/>
            </a:endParaRPr>
          </a:p>
          <a:p>
            <a:pPr eaLnBrk="1" hangingPunct="1"/>
            <a:r>
              <a:rPr lang="en-US" altLang="fr-FR" dirty="0" err="1" smtClean="0">
                <a:latin typeface="Arial" charset="0"/>
                <a:ea typeface="ＭＳ Ｐゴシック" pitchFamily="34" charset="-128"/>
              </a:rPr>
              <a:t>Chaussures</a:t>
            </a:r>
            <a:r>
              <a:rPr lang="en-US" altLang="fr-FR" dirty="0" smtClean="0">
                <a:latin typeface="Arial" charset="0"/>
                <a:ea typeface="ＭＳ Ｐゴシック" pitchFamily="34" charset="-128"/>
              </a:rPr>
              <a:t> </a:t>
            </a:r>
            <a:r>
              <a:rPr lang="en-US" altLang="fr-FR" dirty="0" err="1" smtClean="0">
                <a:latin typeface="Arial" charset="0"/>
                <a:ea typeface="ＭＳ Ｐゴシック" pitchFamily="34" charset="-128"/>
              </a:rPr>
              <a:t>moins</a:t>
            </a:r>
            <a:r>
              <a:rPr lang="en-US" altLang="fr-FR" dirty="0" smtClean="0">
                <a:latin typeface="Arial" charset="0"/>
                <a:ea typeface="ＭＳ Ｐゴシック" pitchFamily="34" charset="-128"/>
              </a:rPr>
              <a:t> </a:t>
            </a:r>
            <a:r>
              <a:rPr lang="en-US" altLang="fr-FR" dirty="0" err="1" smtClean="0">
                <a:latin typeface="Arial" charset="0"/>
                <a:ea typeface="ＭＳ Ｐゴシック" pitchFamily="34" charset="-128"/>
              </a:rPr>
              <a:t>efficaces</a:t>
            </a:r>
            <a:r>
              <a:rPr lang="en-US" altLang="fr-FR" dirty="0" smtClean="0">
                <a:latin typeface="Arial" charset="0"/>
                <a:ea typeface="ＭＳ Ｐゴシック" pitchFamily="34" charset="-128"/>
              </a:rPr>
              <a:t> </a:t>
            </a:r>
            <a:r>
              <a:rPr lang="en-US" altLang="fr-FR" dirty="0" err="1" smtClean="0">
                <a:latin typeface="Arial" charset="0"/>
                <a:ea typeface="ＭＳ Ｐゴシック" pitchFamily="34" charset="-128"/>
              </a:rPr>
              <a:t>mais</a:t>
            </a:r>
            <a:r>
              <a:rPr lang="en-US" altLang="fr-FR" dirty="0" smtClean="0">
                <a:latin typeface="Arial" charset="0"/>
                <a:ea typeface="ＭＳ Ｐゴシック" pitchFamily="34" charset="-128"/>
              </a:rPr>
              <a:t> des </a:t>
            </a:r>
            <a:r>
              <a:rPr lang="en-US" altLang="fr-FR" dirty="0" err="1" smtClean="0">
                <a:latin typeface="Arial" charset="0"/>
                <a:ea typeface="ＭＳ Ｐゴシック" pitchFamily="34" charset="-128"/>
              </a:rPr>
              <a:t>avantages</a:t>
            </a:r>
            <a:r>
              <a:rPr lang="en-US" altLang="fr-FR" dirty="0" smtClean="0">
                <a:latin typeface="Arial" charset="0"/>
                <a:ea typeface="ＭＳ Ｐゴシック" pitchFamily="34" charset="-128"/>
              </a:rPr>
              <a:t> </a:t>
            </a:r>
            <a:r>
              <a:rPr lang="en-US" altLang="fr-FR" dirty="0" err="1" smtClean="0">
                <a:latin typeface="Arial" charset="0"/>
                <a:ea typeface="ＭＳ Ｐゴシック" pitchFamily="34" charset="-128"/>
              </a:rPr>
              <a:t>documentés</a:t>
            </a:r>
            <a:r>
              <a:rPr lang="en-US" altLang="fr-FR" dirty="0" smtClean="0">
                <a:latin typeface="Arial" charset="0"/>
                <a:ea typeface="ＭＳ Ｐゴシック" pitchFamily="34" charset="-128"/>
              </a:rPr>
              <a:t> : </a:t>
            </a:r>
            <a:r>
              <a:rPr lang="en-US" altLang="fr-FR" dirty="0" err="1" smtClean="0">
                <a:latin typeface="Arial" charset="0"/>
                <a:ea typeface="ＭＳ Ｐゴシック" pitchFamily="34" charset="-128"/>
              </a:rPr>
              <a:t>coût</a:t>
            </a:r>
            <a:r>
              <a:rPr lang="en-US" altLang="fr-FR" dirty="0" smtClean="0">
                <a:latin typeface="Arial" charset="0"/>
                <a:ea typeface="ＭＳ Ｐゴシック" pitchFamily="34" charset="-128"/>
              </a:rPr>
              <a:t>, </a:t>
            </a:r>
            <a:r>
              <a:rPr lang="en-US" altLang="fr-FR" dirty="0" err="1" smtClean="0">
                <a:latin typeface="Arial" charset="0"/>
                <a:ea typeface="ＭＳ Ｐゴシック" pitchFamily="34" charset="-128"/>
              </a:rPr>
              <a:t>peut-être</a:t>
            </a:r>
            <a:r>
              <a:rPr lang="en-US" altLang="fr-FR" dirty="0" smtClean="0">
                <a:latin typeface="Arial" charset="0"/>
                <a:ea typeface="ＭＳ Ｐゴシック" pitchFamily="34" charset="-128"/>
              </a:rPr>
              <a:t> </a:t>
            </a:r>
            <a:r>
              <a:rPr lang="en-US" altLang="fr-FR" dirty="0" err="1" smtClean="0">
                <a:latin typeface="Arial" charset="0"/>
                <a:ea typeface="ＭＳ Ｐゴシック" pitchFamily="34" charset="-128"/>
              </a:rPr>
              <a:t>enlevé</a:t>
            </a:r>
            <a:endParaRPr lang="en-US" altLang="fr-FR" dirty="0" smtClean="0">
              <a:latin typeface="Arial" charset="0"/>
              <a:ea typeface="ＭＳ Ｐゴシック" pitchFamily="34" charset="-128"/>
            </a:endParaRPr>
          </a:p>
          <a:p>
            <a:endParaRPr lang="fr-CA" dirty="0"/>
          </a:p>
        </p:txBody>
      </p:sp>
      <p:sp>
        <p:nvSpPr>
          <p:cNvPr id="4" name="Espace réservé du numéro de diapositive 3"/>
          <p:cNvSpPr>
            <a:spLocks noGrp="1"/>
          </p:cNvSpPr>
          <p:nvPr>
            <p:ph type="sldNum" sz="quarter" idx="10"/>
          </p:nvPr>
        </p:nvSpPr>
        <p:spPr/>
        <p:txBody>
          <a:bodyPr/>
          <a:lstStyle/>
          <a:p>
            <a:fld id="{964A6011-72B3-46CD-BAF9-F35EAD8C0BD4}" type="slidenum">
              <a:rPr lang="fr-CA" smtClean="0"/>
              <a:pPr/>
              <a:t>68</a:t>
            </a:fld>
            <a:endParaRPr lang="fr-CA"/>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Espace réservé de l'image des diapositives 1"/>
          <p:cNvSpPr>
            <a:spLocks noGrp="1" noRot="1" noChangeAspect="1" noTextEdit="1"/>
          </p:cNvSpPr>
          <p:nvPr>
            <p:ph type="sldImg"/>
          </p:nvPr>
        </p:nvSpPr>
        <p:spPr>
          <a:ln/>
        </p:spPr>
      </p:sp>
      <p:sp>
        <p:nvSpPr>
          <p:cNvPr id="183299" name="Espace réservé des commentaires 2"/>
          <p:cNvSpPr>
            <a:spLocks noGrp="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fr-FR" altLang="fr-FR" smtClean="0"/>
          </a:p>
        </p:txBody>
      </p:sp>
      <p:sp>
        <p:nvSpPr>
          <p:cNvPr id="183300" name="Espace réservé du numéro de diapositive 3"/>
          <p:cNvSpPr>
            <a:spLocks noGrp="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0224" eaLnBrk="0" hangingPunct="0">
              <a:spcBef>
                <a:spcPct val="30000"/>
              </a:spcBef>
              <a:defRPr sz="1200">
                <a:solidFill>
                  <a:schemeClr val="tx1"/>
                </a:solidFill>
                <a:latin typeface="Times New Roman" pitchFamily="18" charset="0"/>
              </a:defRPr>
            </a:lvl1pPr>
            <a:lvl2pPr marL="742909" indent="-285734" defTabSz="930224" eaLnBrk="0" hangingPunct="0">
              <a:spcBef>
                <a:spcPct val="30000"/>
              </a:spcBef>
              <a:defRPr sz="1200">
                <a:solidFill>
                  <a:schemeClr val="tx1"/>
                </a:solidFill>
                <a:latin typeface="Times New Roman" pitchFamily="18" charset="0"/>
              </a:defRPr>
            </a:lvl2pPr>
            <a:lvl3pPr marL="1142937" indent="-228587" defTabSz="930224" eaLnBrk="0" hangingPunct="0">
              <a:spcBef>
                <a:spcPct val="30000"/>
              </a:spcBef>
              <a:defRPr sz="1200">
                <a:solidFill>
                  <a:schemeClr val="tx1"/>
                </a:solidFill>
                <a:latin typeface="Times New Roman" pitchFamily="18" charset="0"/>
              </a:defRPr>
            </a:lvl3pPr>
            <a:lvl4pPr marL="1600111" indent="-228587" defTabSz="930224" eaLnBrk="0" hangingPunct="0">
              <a:spcBef>
                <a:spcPct val="30000"/>
              </a:spcBef>
              <a:defRPr sz="1200">
                <a:solidFill>
                  <a:schemeClr val="tx1"/>
                </a:solidFill>
                <a:latin typeface="Times New Roman" pitchFamily="18" charset="0"/>
              </a:defRPr>
            </a:lvl4pPr>
            <a:lvl5pPr marL="2057287" indent="-228587" defTabSz="930224" eaLnBrk="0" hangingPunct="0">
              <a:spcBef>
                <a:spcPct val="30000"/>
              </a:spcBef>
              <a:defRPr sz="1200">
                <a:solidFill>
                  <a:schemeClr val="tx1"/>
                </a:solidFill>
                <a:latin typeface="Times New Roman" pitchFamily="18" charset="0"/>
              </a:defRPr>
            </a:lvl5pPr>
            <a:lvl6pPr marL="2514461" indent="-228587" defTabSz="930224" eaLnBrk="0" fontAlgn="base" hangingPunct="0">
              <a:spcBef>
                <a:spcPct val="30000"/>
              </a:spcBef>
              <a:spcAft>
                <a:spcPct val="0"/>
              </a:spcAft>
              <a:defRPr sz="1200">
                <a:solidFill>
                  <a:schemeClr val="tx1"/>
                </a:solidFill>
                <a:latin typeface="Times New Roman" pitchFamily="18" charset="0"/>
              </a:defRPr>
            </a:lvl6pPr>
            <a:lvl7pPr marL="2971635" indent="-228587" defTabSz="930224" eaLnBrk="0" fontAlgn="base" hangingPunct="0">
              <a:spcBef>
                <a:spcPct val="30000"/>
              </a:spcBef>
              <a:spcAft>
                <a:spcPct val="0"/>
              </a:spcAft>
              <a:defRPr sz="1200">
                <a:solidFill>
                  <a:schemeClr val="tx1"/>
                </a:solidFill>
                <a:latin typeface="Times New Roman" pitchFamily="18" charset="0"/>
              </a:defRPr>
            </a:lvl7pPr>
            <a:lvl8pPr marL="3428811" indent="-228587" defTabSz="930224" eaLnBrk="0" fontAlgn="base" hangingPunct="0">
              <a:spcBef>
                <a:spcPct val="30000"/>
              </a:spcBef>
              <a:spcAft>
                <a:spcPct val="0"/>
              </a:spcAft>
              <a:defRPr sz="1200">
                <a:solidFill>
                  <a:schemeClr val="tx1"/>
                </a:solidFill>
                <a:latin typeface="Times New Roman" pitchFamily="18" charset="0"/>
              </a:defRPr>
            </a:lvl8pPr>
            <a:lvl9pPr marL="3885985" indent="-228587" defTabSz="930224"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99D7E7FA-21B0-4870-AA31-198C367B15A5}" type="slidenum">
              <a:rPr lang="fr-CA" altLang="fr-FR" smtClean="0">
                <a:latin typeface="Tahoma" pitchFamily="34" charset="0"/>
              </a:rPr>
              <a:pPr eaLnBrk="1" hangingPunct="1">
                <a:spcBef>
                  <a:spcPct val="0"/>
                </a:spcBef>
              </a:pPr>
              <a:t>69</a:t>
            </a:fld>
            <a:endParaRPr lang="fr-CA" altLang="fr-FR" smtClean="0">
              <a:latin typeface="Tahoma"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CA" dirty="0" smtClean="0"/>
              <a:t>L’autonomie accordée,</a:t>
            </a:r>
            <a:r>
              <a:rPr lang="fr-CA" baseline="0" dirty="0" smtClean="0"/>
              <a:t> sur le plan de sa décision du plan de traitement est tributaire de ses connaissances et de ses habiletés – selon les pratiques cliniques reconnues.</a:t>
            </a:r>
          </a:p>
          <a:p>
            <a:r>
              <a:rPr lang="fr-CA" baseline="0" dirty="0" smtClean="0"/>
              <a:t>Considérations organisationnelles – condition locale d’application. </a:t>
            </a:r>
          </a:p>
          <a:p>
            <a:r>
              <a:rPr lang="fr-CA" dirty="0" smtClean="0"/>
              <a:t>Décision : elle doit savoir: cicatrisation, FR, cause, préparation du lit de la plaie, produits , I et CI débridement,</a:t>
            </a:r>
            <a:r>
              <a:rPr lang="fr-CA" baseline="0" dirty="0" smtClean="0"/>
              <a:t> etc.</a:t>
            </a:r>
            <a:endParaRPr lang="fr-CA" dirty="0"/>
          </a:p>
        </p:txBody>
      </p:sp>
      <p:sp>
        <p:nvSpPr>
          <p:cNvPr id="4" name="Espace réservé du numéro de diapositive 3"/>
          <p:cNvSpPr>
            <a:spLocks noGrp="1"/>
          </p:cNvSpPr>
          <p:nvPr>
            <p:ph type="sldNum" sz="quarter" idx="10"/>
          </p:nvPr>
        </p:nvSpPr>
        <p:spPr/>
        <p:txBody>
          <a:bodyPr/>
          <a:lstStyle/>
          <a:p>
            <a:fld id="{964A6011-72B3-46CD-BAF9-F35EAD8C0BD4}" type="slidenum">
              <a:rPr lang="fr-CA" smtClean="0"/>
              <a:pPr/>
              <a:t>7</a:t>
            </a:fld>
            <a:endParaRPr lang="fr-CA"/>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Espace réservé de l'image des diapositives 1"/>
          <p:cNvSpPr>
            <a:spLocks noGrp="1" noRot="1" noChangeAspect="1" noTextEdit="1"/>
          </p:cNvSpPr>
          <p:nvPr>
            <p:ph type="sldImg"/>
          </p:nvPr>
        </p:nvSpPr>
        <p:spPr>
          <a:ln/>
        </p:spPr>
      </p:sp>
      <p:sp>
        <p:nvSpPr>
          <p:cNvPr id="190467" name="Espace réservé des commentaires 2"/>
          <p:cNvSpPr>
            <a:spLocks noGrp="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fr-CA" altLang="fr-FR" sz="2600" dirty="0" smtClean="0"/>
              <a:t>Lumière.</a:t>
            </a:r>
            <a:r>
              <a:rPr lang="fr-CA" altLang="fr-FR" sz="2600" baseline="0" dirty="0" smtClean="0"/>
              <a:t> Lunette, loupe</a:t>
            </a:r>
            <a:endParaRPr lang="fr-CA" altLang="fr-FR" sz="2600" dirty="0"/>
          </a:p>
          <a:p>
            <a:r>
              <a:rPr lang="fr-CA" altLang="fr-FR" sz="2600" dirty="0"/>
              <a:t>Inspection des pieds:</a:t>
            </a:r>
          </a:p>
          <a:p>
            <a:pPr lvl="1"/>
            <a:endParaRPr lang="fr-CA" altLang="fr-FR" sz="2600" dirty="0"/>
          </a:p>
          <a:p>
            <a:pPr lvl="1"/>
            <a:r>
              <a:rPr lang="fr-CA" altLang="fr-FR" sz="2600" dirty="0"/>
              <a:t>Changement de l’aspect des téguments</a:t>
            </a:r>
          </a:p>
          <a:p>
            <a:pPr lvl="1"/>
            <a:r>
              <a:rPr lang="fr-CA" altLang="fr-FR" sz="2600" dirty="0"/>
              <a:t>Température</a:t>
            </a:r>
          </a:p>
          <a:p>
            <a:pPr lvl="1"/>
            <a:r>
              <a:rPr lang="fr-CA" altLang="fr-FR" sz="2600" dirty="0"/>
              <a:t>Coloration</a:t>
            </a:r>
          </a:p>
          <a:p>
            <a:endParaRPr lang="fr-CA" altLang="fr-FR" dirty="0" smtClean="0"/>
          </a:p>
        </p:txBody>
      </p:sp>
      <p:sp>
        <p:nvSpPr>
          <p:cNvPr id="190468" name="Espace réservé du numéro de diapositive 3"/>
          <p:cNvSpPr>
            <a:spLocks noGrp="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0224" eaLnBrk="0" hangingPunct="0">
              <a:spcBef>
                <a:spcPct val="30000"/>
              </a:spcBef>
              <a:defRPr sz="1200">
                <a:solidFill>
                  <a:schemeClr val="tx1"/>
                </a:solidFill>
                <a:latin typeface="Times New Roman" pitchFamily="18" charset="0"/>
              </a:defRPr>
            </a:lvl1pPr>
            <a:lvl2pPr marL="742909" indent="-285734" defTabSz="930224" eaLnBrk="0" hangingPunct="0">
              <a:spcBef>
                <a:spcPct val="30000"/>
              </a:spcBef>
              <a:defRPr sz="1200">
                <a:solidFill>
                  <a:schemeClr val="tx1"/>
                </a:solidFill>
                <a:latin typeface="Times New Roman" pitchFamily="18" charset="0"/>
              </a:defRPr>
            </a:lvl2pPr>
            <a:lvl3pPr marL="1142937" indent="-228587" defTabSz="930224" eaLnBrk="0" hangingPunct="0">
              <a:spcBef>
                <a:spcPct val="30000"/>
              </a:spcBef>
              <a:defRPr sz="1200">
                <a:solidFill>
                  <a:schemeClr val="tx1"/>
                </a:solidFill>
                <a:latin typeface="Times New Roman" pitchFamily="18" charset="0"/>
              </a:defRPr>
            </a:lvl3pPr>
            <a:lvl4pPr marL="1600111" indent="-228587" defTabSz="930224" eaLnBrk="0" hangingPunct="0">
              <a:spcBef>
                <a:spcPct val="30000"/>
              </a:spcBef>
              <a:defRPr sz="1200">
                <a:solidFill>
                  <a:schemeClr val="tx1"/>
                </a:solidFill>
                <a:latin typeface="Times New Roman" pitchFamily="18" charset="0"/>
              </a:defRPr>
            </a:lvl4pPr>
            <a:lvl5pPr marL="2057287" indent="-228587" defTabSz="930224" eaLnBrk="0" hangingPunct="0">
              <a:spcBef>
                <a:spcPct val="30000"/>
              </a:spcBef>
              <a:defRPr sz="1200">
                <a:solidFill>
                  <a:schemeClr val="tx1"/>
                </a:solidFill>
                <a:latin typeface="Times New Roman" pitchFamily="18" charset="0"/>
              </a:defRPr>
            </a:lvl5pPr>
            <a:lvl6pPr marL="2514461" indent="-228587" defTabSz="930224" eaLnBrk="0" fontAlgn="base" hangingPunct="0">
              <a:spcBef>
                <a:spcPct val="30000"/>
              </a:spcBef>
              <a:spcAft>
                <a:spcPct val="0"/>
              </a:spcAft>
              <a:defRPr sz="1200">
                <a:solidFill>
                  <a:schemeClr val="tx1"/>
                </a:solidFill>
                <a:latin typeface="Times New Roman" pitchFamily="18" charset="0"/>
              </a:defRPr>
            </a:lvl6pPr>
            <a:lvl7pPr marL="2971635" indent="-228587" defTabSz="930224" eaLnBrk="0" fontAlgn="base" hangingPunct="0">
              <a:spcBef>
                <a:spcPct val="30000"/>
              </a:spcBef>
              <a:spcAft>
                <a:spcPct val="0"/>
              </a:spcAft>
              <a:defRPr sz="1200">
                <a:solidFill>
                  <a:schemeClr val="tx1"/>
                </a:solidFill>
                <a:latin typeface="Times New Roman" pitchFamily="18" charset="0"/>
              </a:defRPr>
            </a:lvl7pPr>
            <a:lvl8pPr marL="3428811" indent="-228587" defTabSz="930224" eaLnBrk="0" fontAlgn="base" hangingPunct="0">
              <a:spcBef>
                <a:spcPct val="30000"/>
              </a:spcBef>
              <a:spcAft>
                <a:spcPct val="0"/>
              </a:spcAft>
              <a:defRPr sz="1200">
                <a:solidFill>
                  <a:schemeClr val="tx1"/>
                </a:solidFill>
                <a:latin typeface="Times New Roman" pitchFamily="18" charset="0"/>
              </a:defRPr>
            </a:lvl8pPr>
            <a:lvl9pPr marL="3885985" indent="-228587" defTabSz="930224"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361BF8DF-739F-44BD-94B4-9C655B49AAAB}" type="slidenum">
              <a:rPr lang="fr-CA" altLang="fr-FR" smtClean="0">
                <a:latin typeface="Tahoma" pitchFamily="34" charset="0"/>
              </a:rPr>
              <a:pPr eaLnBrk="1" hangingPunct="1">
                <a:spcBef>
                  <a:spcPct val="0"/>
                </a:spcBef>
              </a:pPr>
              <a:t>70</a:t>
            </a:fld>
            <a:endParaRPr lang="fr-CA" altLang="fr-FR" smtClean="0">
              <a:latin typeface="Tahoma" pitchFamily="34" charset="0"/>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Espace réservé de l'image des diapositives 1"/>
          <p:cNvSpPr>
            <a:spLocks noGrp="1" noRot="1" noChangeAspect="1" noTextEdit="1"/>
          </p:cNvSpPr>
          <p:nvPr>
            <p:ph type="sldImg"/>
          </p:nvPr>
        </p:nvSpPr>
        <p:spPr>
          <a:ln/>
        </p:spPr>
      </p:sp>
      <p:sp>
        <p:nvSpPr>
          <p:cNvPr id="191491" name="Espace réservé des commentaires 2"/>
          <p:cNvSpPr>
            <a:spLocks noGrp="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buFont typeface="Wingdings 2" pitchFamily="18" charset="2"/>
              <a:buNone/>
            </a:pPr>
            <a:r>
              <a:rPr lang="fr-CA" altLang="fr-FR" b="1" dirty="0" smtClean="0"/>
              <a:t>Les bains de pied:</a:t>
            </a:r>
          </a:p>
          <a:p>
            <a:pPr eaLnBrk="1" hangingPunct="1">
              <a:buFont typeface="Wingdings 2" pitchFamily="18" charset="2"/>
              <a:buNone/>
            </a:pPr>
            <a:endParaRPr lang="fr-CA" altLang="fr-FR" dirty="0" smtClean="0"/>
          </a:p>
          <a:p>
            <a:pPr eaLnBrk="1" hangingPunct="1"/>
            <a:r>
              <a:rPr lang="fr-CA" altLang="fr-FR" dirty="0" smtClean="0"/>
              <a:t>Sont </a:t>
            </a:r>
            <a:r>
              <a:rPr lang="fr-CA" altLang="fr-FR" b="1" u="sng" dirty="0" smtClean="0"/>
              <a:t>déconseillés</a:t>
            </a:r>
          </a:p>
          <a:p>
            <a:pPr eaLnBrk="1" hangingPunct="1"/>
            <a:r>
              <a:rPr lang="fr-CA" altLang="fr-FR" dirty="0" smtClean="0"/>
              <a:t>Comportent un potentiel de macération des tissus et des risques accrus d’infection</a:t>
            </a:r>
          </a:p>
          <a:p>
            <a:pPr eaLnBrk="1" hangingPunct="1"/>
            <a:r>
              <a:rPr lang="fr-CA" altLang="fr-FR" dirty="0" smtClean="0"/>
              <a:t>Risque de ne pas détecter si l’eau est trop chaude si neuropathie présent</a:t>
            </a:r>
          </a:p>
          <a:p>
            <a:pPr eaLnBrk="1" hangingPunct="1"/>
            <a:r>
              <a:rPr lang="fr-CA" altLang="fr-FR" dirty="0" smtClean="0"/>
              <a:t>Trempage dans des antiseptiques peut nuire à la granulation</a:t>
            </a:r>
          </a:p>
          <a:p>
            <a:endParaRPr lang="fr-FR" altLang="fr-FR" dirty="0" smtClean="0"/>
          </a:p>
        </p:txBody>
      </p:sp>
      <p:sp>
        <p:nvSpPr>
          <p:cNvPr id="191492" name="Espace réservé du numéro de diapositive 3"/>
          <p:cNvSpPr>
            <a:spLocks noGrp="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0224" eaLnBrk="0" hangingPunct="0">
              <a:spcBef>
                <a:spcPct val="30000"/>
              </a:spcBef>
              <a:defRPr sz="1200">
                <a:solidFill>
                  <a:schemeClr val="tx1"/>
                </a:solidFill>
                <a:latin typeface="Times New Roman" pitchFamily="18" charset="0"/>
              </a:defRPr>
            </a:lvl1pPr>
            <a:lvl2pPr marL="742909" indent="-285734" defTabSz="930224" eaLnBrk="0" hangingPunct="0">
              <a:spcBef>
                <a:spcPct val="30000"/>
              </a:spcBef>
              <a:defRPr sz="1200">
                <a:solidFill>
                  <a:schemeClr val="tx1"/>
                </a:solidFill>
                <a:latin typeface="Times New Roman" pitchFamily="18" charset="0"/>
              </a:defRPr>
            </a:lvl2pPr>
            <a:lvl3pPr marL="1142937" indent="-228587" defTabSz="930224" eaLnBrk="0" hangingPunct="0">
              <a:spcBef>
                <a:spcPct val="30000"/>
              </a:spcBef>
              <a:defRPr sz="1200">
                <a:solidFill>
                  <a:schemeClr val="tx1"/>
                </a:solidFill>
                <a:latin typeface="Times New Roman" pitchFamily="18" charset="0"/>
              </a:defRPr>
            </a:lvl3pPr>
            <a:lvl4pPr marL="1600111" indent="-228587" defTabSz="930224" eaLnBrk="0" hangingPunct="0">
              <a:spcBef>
                <a:spcPct val="30000"/>
              </a:spcBef>
              <a:defRPr sz="1200">
                <a:solidFill>
                  <a:schemeClr val="tx1"/>
                </a:solidFill>
                <a:latin typeface="Times New Roman" pitchFamily="18" charset="0"/>
              </a:defRPr>
            </a:lvl4pPr>
            <a:lvl5pPr marL="2057287" indent="-228587" defTabSz="930224" eaLnBrk="0" hangingPunct="0">
              <a:spcBef>
                <a:spcPct val="30000"/>
              </a:spcBef>
              <a:defRPr sz="1200">
                <a:solidFill>
                  <a:schemeClr val="tx1"/>
                </a:solidFill>
                <a:latin typeface="Times New Roman" pitchFamily="18" charset="0"/>
              </a:defRPr>
            </a:lvl5pPr>
            <a:lvl6pPr marL="2514461" indent="-228587" defTabSz="930224" eaLnBrk="0" fontAlgn="base" hangingPunct="0">
              <a:spcBef>
                <a:spcPct val="30000"/>
              </a:spcBef>
              <a:spcAft>
                <a:spcPct val="0"/>
              </a:spcAft>
              <a:defRPr sz="1200">
                <a:solidFill>
                  <a:schemeClr val="tx1"/>
                </a:solidFill>
                <a:latin typeface="Times New Roman" pitchFamily="18" charset="0"/>
              </a:defRPr>
            </a:lvl6pPr>
            <a:lvl7pPr marL="2971635" indent="-228587" defTabSz="930224" eaLnBrk="0" fontAlgn="base" hangingPunct="0">
              <a:spcBef>
                <a:spcPct val="30000"/>
              </a:spcBef>
              <a:spcAft>
                <a:spcPct val="0"/>
              </a:spcAft>
              <a:defRPr sz="1200">
                <a:solidFill>
                  <a:schemeClr val="tx1"/>
                </a:solidFill>
                <a:latin typeface="Times New Roman" pitchFamily="18" charset="0"/>
              </a:defRPr>
            </a:lvl7pPr>
            <a:lvl8pPr marL="3428811" indent="-228587" defTabSz="930224" eaLnBrk="0" fontAlgn="base" hangingPunct="0">
              <a:spcBef>
                <a:spcPct val="30000"/>
              </a:spcBef>
              <a:spcAft>
                <a:spcPct val="0"/>
              </a:spcAft>
              <a:defRPr sz="1200">
                <a:solidFill>
                  <a:schemeClr val="tx1"/>
                </a:solidFill>
                <a:latin typeface="Times New Roman" pitchFamily="18" charset="0"/>
              </a:defRPr>
            </a:lvl8pPr>
            <a:lvl9pPr marL="3885985" indent="-228587" defTabSz="930224"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53466C4F-4D46-4DE4-915E-6B40FD64F5C6}" type="slidenum">
              <a:rPr lang="fr-CA" altLang="fr-FR" smtClean="0">
                <a:latin typeface="Tahoma" pitchFamily="34" charset="0"/>
              </a:rPr>
              <a:pPr eaLnBrk="1" hangingPunct="1">
                <a:spcBef>
                  <a:spcPct val="0"/>
                </a:spcBef>
              </a:pPr>
              <a:t>71</a:t>
            </a:fld>
            <a:endParaRPr lang="fr-CA" altLang="fr-FR" smtClean="0">
              <a:latin typeface="Tahoma" pitchFamily="34" charset="0"/>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Espace réservé de l'image des diapositives 1"/>
          <p:cNvSpPr>
            <a:spLocks noGrp="1" noRot="1" noChangeAspect="1" noTextEdit="1"/>
          </p:cNvSpPr>
          <p:nvPr>
            <p:ph type="sldImg"/>
          </p:nvPr>
        </p:nvSpPr>
        <p:spPr>
          <a:ln/>
        </p:spPr>
      </p:sp>
      <p:sp>
        <p:nvSpPr>
          <p:cNvPr id="192515" name="Espace réservé des commentaires 2"/>
          <p:cNvSpPr>
            <a:spLocks noGrp="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fr-FR" altLang="fr-FR" smtClean="0"/>
          </a:p>
        </p:txBody>
      </p:sp>
      <p:sp>
        <p:nvSpPr>
          <p:cNvPr id="192516" name="Espace réservé du numéro de diapositive 3"/>
          <p:cNvSpPr>
            <a:spLocks noGrp="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0224" eaLnBrk="0" hangingPunct="0">
              <a:spcBef>
                <a:spcPct val="30000"/>
              </a:spcBef>
              <a:defRPr sz="1200">
                <a:solidFill>
                  <a:schemeClr val="tx1"/>
                </a:solidFill>
                <a:latin typeface="Times New Roman" pitchFamily="18" charset="0"/>
              </a:defRPr>
            </a:lvl1pPr>
            <a:lvl2pPr marL="742909" indent="-285734" defTabSz="930224" eaLnBrk="0" hangingPunct="0">
              <a:spcBef>
                <a:spcPct val="30000"/>
              </a:spcBef>
              <a:defRPr sz="1200">
                <a:solidFill>
                  <a:schemeClr val="tx1"/>
                </a:solidFill>
                <a:latin typeface="Times New Roman" pitchFamily="18" charset="0"/>
              </a:defRPr>
            </a:lvl2pPr>
            <a:lvl3pPr marL="1142937" indent="-228587" defTabSz="930224" eaLnBrk="0" hangingPunct="0">
              <a:spcBef>
                <a:spcPct val="30000"/>
              </a:spcBef>
              <a:defRPr sz="1200">
                <a:solidFill>
                  <a:schemeClr val="tx1"/>
                </a:solidFill>
                <a:latin typeface="Times New Roman" pitchFamily="18" charset="0"/>
              </a:defRPr>
            </a:lvl3pPr>
            <a:lvl4pPr marL="1600111" indent="-228587" defTabSz="930224" eaLnBrk="0" hangingPunct="0">
              <a:spcBef>
                <a:spcPct val="30000"/>
              </a:spcBef>
              <a:defRPr sz="1200">
                <a:solidFill>
                  <a:schemeClr val="tx1"/>
                </a:solidFill>
                <a:latin typeface="Times New Roman" pitchFamily="18" charset="0"/>
              </a:defRPr>
            </a:lvl4pPr>
            <a:lvl5pPr marL="2057287" indent="-228587" defTabSz="930224" eaLnBrk="0" hangingPunct="0">
              <a:spcBef>
                <a:spcPct val="30000"/>
              </a:spcBef>
              <a:defRPr sz="1200">
                <a:solidFill>
                  <a:schemeClr val="tx1"/>
                </a:solidFill>
                <a:latin typeface="Times New Roman" pitchFamily="18" charset="0"/>
              </a:defRPr>
            </a:lvl5pPr>
            <a:lvl6pPr marL="2514461" indent="-228587" defTabSz="930224" eaLnBrk="0" fontAlgn="base" hangingPunct="0">
              <a:spcBef>
                <a:spcPct val="30000"/>
              </a:spcBef>
              <a:spcAft>
                <a:spcPct val="0"/>
              </a:spcAft>
              <a:defRPr sz="1200">
                <a:solidFill>
                  <a:schemeClr val="tx1"/>
                </a:solidFill>
                <a:latin typeface="Times New Roman" pitchFamily="18" charset="0"/>
              </a:defRPr>
            </a:lvl6pPr>
            <a:lvl7pPr marL="2971635" indent="-228587" defTabSz="930224" eaLnBrk="0" fontAlgn="base" hangingPunct="0">
              <a:spcBef>
                <a:spcPct val="30000"/>
              </a:spcBef>
              <a:spcAft>
                <a:spcPct val="0"/>
              </a:spcAft>
              <a:defRPr sz="1200">
                <a:solidFill>
                  <a:schemeClr val="tx1"/>
                </a:solidFill>
                <a:latin typeface="Times New Roman" pitchFamily="18" charset="0"/>
              </a:defRPr>
            </a:lvl7pPr>
            <a:lvl8pPr marL="3428811" indent="-228587" defTabSz="930224" eaLnBrk="0" fontAlgn="base" hangingPunct="0">
              <a:spcBef>
                <a:spcPct val="30000"/>
              </a:spcBef>
              <a:spcAft>
                <a:spcPct val="0"/>
              </a:spcAft>
              <a:defRPr sz="1200">
                <a:solidFill>
                  <a:schemeClr val="tx1"/>
                </a:solidFill>
                <a:latin typeface="Times New Roman" pitchFamily="18" charset="0"/>
              </a:defRPr>
            </a:lvl8pPr>
            <a:lvl9pPr marL="3885985" indent="-228587" defTabSz="930224"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2924487A-4164-47CD-B303-3B574835E254}" type="slidenum">
              <a:rPr lang="fr-CA" altLang="fr-FR" smtClean="0">
                <a:latin typeface="Tahoma" pitchFamily="34" charset="0"/>
              </a:rPr>
              <a:pPr eaLnBrk="1" hangingPunct="1">
                <a:spcBef>
                  <a:spcPct val="0"/>
                </a:spcBef>
              </a:pPr>
              <a:t>72</a:t>
            </a:fld>
            <a:endParaRPr lang="fr-CA" altLang="fr-FR" smtClean="0">
              <a:latin typeface="Tahoma" pitchFamily="34" charset="0"/>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pPr>
              <a:defRPr/>
            </a:pPr>
            <a:r>
              <a:rPr lang="fr-CA" sz="1200" dirty="0" smtClean="0"/>
              <a:t>La pression exercée par les </a:t>
            </a:r>
            <a:r>
              <a:rPr lang="fr-CA" sz="1200" u="sng" dirty="0" smtClean="0"/>
              <a:t>chaussures</a:t>
            </a:r>
            <a:r>
              <a:rPr lang="fr-CA" sz="1200" dirty="0" smtClean="0"/>
              <a:t> est la principale </a:t>
            </a:r>
            <a:r>
              <a:rPr lang="fr-CA" sz="1200" u="sng" dirty="0" smtClean="0"/>
              <a:t>cause (55 %) de la formation des plaies</a:t>
            </a:r>
            <a:r>
              <a:rPr lang="fr-CA" sz="1200" dirty="0" smtClean="0"/>
              <a:t>. La formation des plaies du pied a été associée à une pression constante ou répétitive exercée par des chaussures serrées sur des proéminences osseuses du </a:t>
            </a:r>
            <a:r>
              <a:rPr lang="fr-CA" sz="1200" i="1" dirty="0" smtClean="0"/>
              <a:t>dos des petits orteils</a:t>
            </a:r>
            <a:r>
              <a:rPr lang="fr-CA" sz="1200" dirty="0" smtClean="0"/>
              <a:t>, sur le côté </a:t>
            </a:r>
            <a:r>
              <a:rPr lang="fr-CA" sz="1200" i="1" dirty="0" smtClean="0"/>
              <a:t>interne de la tête du cinquième métatarsien </a:t>
            </a:r>
            <a:r>
              <a:rPr lang="fr-CA" sz="1200" dirty="0" smtClean="0"/>
              <a:t>ou sur le côté </a:t>
            </a:r>
            <a:r>
              <a:rPr lang="fr-CA" sz="1200" i="1" dirty="0" smtClean="0"/>
              <a:t>latéral du cinquième métatarsien </a:t>
            </a:r>
            <a:r>
              <a:rPr lang="fr-CA" sz="1200" dirty="0" smtClean="0"/>
              <a:t>(</a:t>
            </a:r>
            <a:r>
              <a:rPr lang="fr-CA" sz="1200" dirty="0" err="1" smtClean="0"/>
              <a:t>Lavery</a:t>
            </a:r>
            <a:r>
              <a:rPr lang="fr-CA" sz="1200" dirty="0" smtClean="0"/>
              <a:t> et al., 1998).</a:t>
            </a:r>
          </a:p>
          <a:p>
            <a:pPr marL="0" indent="0">
              <a:buFont typeface="Wingdings 2" pitchFamily="18" charset="2"/>
              <a:buNone/>
              <a:defRPr/>
            </a:pPr>
            <a:endParaRPr lang="fr-CA" sz="800" dirty="0" smtClean="0"/>
          </a:p>
          <a:p>
            <a:pPr marL="0" indent="0">
              <a:buFont typeface="Wingdings 2" pitchFamily="18" charset="2"/>
              <a:buNone/>
              <a:defRPr/>
            </a:pPr>
            <a:endParaRPr lang="fr-CA" sz="800" dirty="0" smtClean="0"/>
          </a:p>
          <a:p>
            <a:pPr>
              <a:defRPr/>
            </a:pPr>
            <a:r>
              <a:rPr lang="fr-CA" sz="1200" dirty="0" smtClean="0"/>
              <a:t>La raison la plus courante du retard de la cicatrisation d'une plaie du pied chez les personnes diabétiques est un </a:t>
            </a:r>
            <a:r>
              <a:rPr lang="fr-CA" sz="1200" u="sng" dirty="0" smtClean="0">
                <a:solidFill>
                  <a:srgbClr val="FF0000"/>
                </a:solidFill>
              </a:rPr>
              <a:t>soulagement inadéquat de la pression</a:t>
            </a:r>
            <a:r>
              <a:rPr lang="fr-CA" sz="1200" dirty="0" smtClean="0"/>
              <a:t>.</a:t>
            </a:r>
          </a:p>
          <a:p>
            <a:pPr>
              <a:defRPr/>
            </a:pPr>
            <a:endParaRPr lang="fr-CA" sz="120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fr-CA" altLang="fr-FR" sz="1200" dirty="0" smtClean="0"/>
              <a:t>Consultez si: coloration inhabituelle, engourdissement, rougeur, abrasion, douleur, blessure</a:t>
            </a:r>
          </a:p>
          <a:p>
            <a:pPr>
              <a:defRPr/>
            </a:pPr>
            <a:endParaRPr lang="fr-CA" sz="1200" dirty="0" smtClean="0"/>
          </a:p>
          <a:p>
            <a:endParaRPr lang="fr-CA" dirty="0"/>
          </a:p>
        </p:txBody>
      </p:sp>
      <p:sp>
        <p:nvSpPr>
          <p:cNvPr id="4" name="Espace réservé du numéro de diapositive 3"/>
          <p:cNvSpPr>
            <a:spLocks noGrp="1"/>
          </p:cNvSpPr>
          <p:nvPr>
            <p:ph type="sldNum" sz="quarter" idx="10"/>
          </p:nvPr>
        </p:nvSpPr>
        <p:spPr/>
        <p:txBody>
          <a:bodyPr/>
          <a:lstStyle/>
          <a:p>
            <a:fld id="{964A6011-72B3-46CD-BAF9-F35EAD8C0BD4}" type="slidenum">
              <a:rPr lang="fr-CA" smtClean="0"/>
              <a:pPr/>
              <a:t>73</a:t>
            </a:fld>
            <a:endParaRPr lang="fr-CA"/>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Espace réservé de l'image des diapositives 1"/>
          <p:cNvSpPr>
            <a:spLocks noGrp="1" noRot="1" noChangeAspect="1" noTextEdit="1"/>
          </p:cNvSpPr>
          <p:nvPr>
            <p:ph type="sldImg"/>
          </p:nvPr>
        </p:nvSpPr>
        <p:spPr>
          <a:ln/>
        </p:spPr>
      </p:sp>
      <p:sp>
        <p:nvSpPr>
          <p:cNvPr id="203779" name="Espace réservé des commentaires 2"/>
          <p:cNvSpPr>
            <a:spLocks noGrp="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fr-FR" altLang="fr-FR" smtClean="0"/>
          </a:p>
        </p:txBody>
      </p:sp>
      <p:sp>
        <p:nvSpPr>
          <p:cNvPr id="203780" name="Espace réservé du numéro de diapositive 3"/>
          <p:cNvSpPr>
            <a:spLocks noGrp="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0224" eaLnBrk="0" hangingPunct="0">
              <a:spcBef>
                <a:spcPct val="30000"/>
              </a:spcBef>
              <a:defRPr sz="1200">
                <a:solidFill>
                  <a:schemeClr val="tx1"/>
                </a:solidFill>
                <a:latin typeface="Times New Roman" pitchFamily="18" charset="0"/>
              </a:defRPr>
            </a:lvl1pPr>
            <a:lvl2pPr marL="742909" indent="-285734" defTabSz="930224" eaLnBrk="0" hangingPunct="0">
              <a:spcBef>
                <a:spcPct val="30000"/>
              </a:spcBef>
              <a:defRPr sz="1200">
                <a:solidFill>
                  <a:schemeClr val="tx1"/>
                </a:solidFill>
                <a:latin typeface="Times New Roman" pitchFamily="18" charset="0"/>
              </a:defRPr>
            </a:lvl2pPr>
            <a:lvl3pPr marL="1142937" indent="-228587" defTabSz="930224" eaLnBrk="0" hangingPunct="0">
              <a:spcBef>
                <a:spcPct val="30000"/>
              </a:spcBef>
              <a:defRPr sz="1200">
                <a:solidFill>
                  <a:schemeClr val="tx1"/>
                </a:solidFill>
                <a:latin typeface="Times New Roman" pitchFamily="18" charset="0"/>
              </a:defRPr>
            </a:lvl3pPr>
            <a:lvl4pPr marL="1600111" indent="-228587" defTabSz="930224" eaLnBrk="0" hangingPunct="0">
              <a:spcBef>
                <a:spcPct val="30000"/>
              </a:spcBef>
              <a:defRPr sz="1200">
                <a:solidFill>
                  <a:schemeClr val="tx1"/>
                </a:solidFill>
                <a:latin typeface="Times New Roman" pitchFamily="18" charset="0"/>
              </a:defRPr>
            </a:lvl4pPr>
            <a:lvl5pPr marL="2057287" indent="-228587" defTabSz="930224" eaLnBrk="0" hangingPunct="0">
              <a:spcBef>
                <a:spcPct val="30000"/>
              </a:spcBef>
              <a:defRPr sz="1200">
                <a:solidFill>
                  <a:schemeClr val="tx1"/>
                </a:solidFill>
                <a:latin typeface="Times New Roman" pitchFamily="18" charset="0"/>
              </a:defRPr>
            </a:lvl5pPr>
            <a:lvl6pPr marL="2514461" indent="-228587" defTabSz="930224" eaLnBrk="0" fontAlgn="base" hangingPunct="0">
              <a:spcBef>
                <a:spcPct val="30000"/>
              </a:spcBef>
              <a:spcAft>
                <a:spcPct val="0"/>
              </a:spcAft>
              <a:defRPr sz="1200">
                <a:solidFill>
                  <a:schemeClr val="tx1"/>
                </a:solidFill>
                <a:latin typeface="Times New Roman" pitchFamily="18" charset="0"/>
              </a:defRPr>
            </a:lvl6pPr>
            <a:lvl7pPr marL="2971635" indent="-228587" defTabSz="930224" eaLnBrk="0" fontAlgn="base" hangingPunct="0">
              <a:spcBef>
                <a:spcPct val="30000"/>
              </a:spcBef>
              <a:spcAft>
                <a:spcPct val="0"/>
              </a:spcAft>
              <a:defRPr sz="1200">
                <a:solidFill>
                  <a:schemeClr val="tx1"/>
                </a:solidFill>
                <a:latin typeface="Times New Roman" pitchFamily="18" charset="0"/>
              </a:defRPr>
            </a:lvl7pPr>
            <a:lvl8pPr marL="3428811" indent="-228587" defTabSz="930224" eaLnBrk="0" fontAlgn="base" hangingPunct="0">
              <a:spcBef>
                <a:spcPct val="30000"/>
              </a:spcBef>
              <a:spcAft>
                <a:spcPct val="0"/>
              </a:spcAft>
              <a:defRPr sz="1200">
                <a:solidFill>
                  <a:schemeClr val="tx1"/>
                </a:solidFill>
                <a:latin typeface="Times New Roman" pitchFamily="18" charset="0"/>
              </a:defRPr>
            </a:lvl8pPr>
            <a:lvl9pPr marL="3885985" indent="-228587" defTabSz="930224"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94C0C16C-9250-46C1-85DC-A7F8A622A51A}" type="slidenum">
              <a:rPr lang="fr-CA" altLang="fr-FR" smtClean="0">
                <a:latin typeface="Tahoma" pitchFamily="34" charset="0"/>
              </a:rPr>
              <a:pPr eaLnBrk="1" hangingPunct="1">
                <a:spcBef>
                  <a:spcPct val="0"/>
                </a:spcBef>
              </a:pPr>
              <a:t>74</a:t>
            </a:fld>
            <a:endParaRPr lang="fr-CA" altLang="fr-FR" smtClean="0">
              <a:latin typeface="Tahoma" pitchFamily="34" charset="0"/>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Espace réservé de l'image des diapositives 1"/>
          <p:cNvSpPr>
            <a:spLocks noGrp="1" noRot="1" noChangeAspect="1" noTextEdit="1"/>
          </p:cNvSpPr>
          <p:nvPr>
            <p:ph type="sldImg"/>
          </p:nvPr>
        </p:nvSpPr>
        <p:spPr>
          <a:ln/>
        </p:spPr>
      </p:sp>
      <p:sp>
        <p:nvSpPr>
          <p:cNvPr id="196611" name="Espace réservé des commentaires 2"/>
          <p:cNvSpPr>
            <a:spLocks noGrp="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indent="0">
              <a:buFont typeface="Wingdings 2" pitchFamily="18" charset="2"/>
              <a:buNone/>
              <a:defRPr/>
            </a:pPr>
            <a:r>
              <a:rPr lang="fr-CA" sz="1200" dirty="0" smtClean="0"/>
              <a:t>Les acteurs clés de l’équipe, de même que les patients et leurs familles, peuvent compter sur les :</a:t>
            </a:r>
            <a:endParaRPr lang="fr-CA" sz="1200" dirty="0"/>
          </a:p>
        </p:txBody>
      </p:sp>
      <p:sp>
        <p:nvSpPr>
          <p:cNvPr id="196612" name="Espace réservé du numéro de diapositive 3"/>
          <p:cNvSpPr>
            <a:spLocks noGrp="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0224" eaLnBrk="0" hangingPunct="0">
              <a:spcBef>
                <a:spcPct val="30000"/>
              </a:spcBef>
              <a:defRPr sz="1200">
                <a:solidFill>
                  <a:schemeClr val="tx1"/>
                </a:solidFill>
                <a:latin typeface="Times New Roman" pitchFamily="18" charset="0"/>
              </a:defRPr>
            </a:lvl1pPr>
            <a:lvl2pPr marL="742909" indent="-285734" defTabSz="930224" eaLnBrk="0" hangingPunct="0">
              <a:spcBef>
                <a:spcPct val="30000"/>
              </a:spcBef>
              <a:defRPr sz="1200">
                <a:solidFill>
                  <a:schemeClr val="tx1"/>
                </a:solidFill>
                <a:latin typeface="Times New Roman" pitchFamily="18" charset="0"/>
              </a:defRPr>
            </a:lvl2pPr>
            <a:lvl3pPr marL="1142937" indent="-228587" defTabSz="930224" eaLnBrk="0" hangingPunct="0">
              <a:spcBef>
                <a:spcPct val="30000"/>
              </a:spcBef>
              <a:defRPr sz="1200">
                <a:solidFill>
                  <a:schemeClr val="tx1"/>
                </a:solidFill>
                <a:latin typeface="Times New Roman" pitchFamily="18" charset="0"/>
              </a:defRPr>
            </a:lvl3pPr>
            <a:lvl4pPr marL="1600111" indent="-228587" defTabSz="930224" eaLnBrk="0" hangingPunct="0">
              <a:spcBef>
                <a:spcPct val="30000"/>
              </a:spcBef>
              <a:defRPr sz="1200">
                <a:solidFill>
                  <a:schemeClr val="tx1"/>
                </a:solidFill>
                <a:latin typeface="Times New Roman" pitchFamily="18" charset="0"/>
              </a:defRPr>
            </a:lvl4pPr>
            <a:lvl5pPr marL="2057287" indent="-228587" defTabSz="930224" eaLnBrk="0" hangingPunct="0">
              <a:spcBef>
                <a:spcPct val="30000"/>
              </a:spcBef>
              <a:defRPr sz="1200">
                <a:solidFill>
                  <a:schemeClr val="tx1"/>
                </a:solidFill>
                <a:latin typeface="Times New Roman" pitchFamily="18" charset="0"/>
              </a:defRPr>
            </a:lvl5pPr>
            <a:lvl6pPr marL="2514461" indent="-228587" defTabSz="930224" eaLnBrk="0" fontAlgn="base" hangingPunct="0">
              <a:spcBef>
                <a:spcPct val="30000"/>
              </a:spcBef>
              <a:spcAft>
                <a:spcPct val="0"/>
              </a:spcAft>
              <a:defRPr sz="1200">
                <a:solidFill>
                  <a:schemeClr val="tx1"/>
                </a:solidFill>
                <a:latin typeface="Times New Roman" pitchFamily="18" charset="0"/>
              </a:defRPr>
            </a:lvl6pPr>
            <a:lvl7pPr marL="2971635" indent="-228587" defTabSz="930224" eaLnBrk="0" fontAlgn="base" hangingPunct="0">
              <a:spcBef>
                <a:spcPct val="30000"/>
              </a:spcBef>
              <a:spcAft>
                <a:spcPct val="0"/>
              </a:spcAft>
              <a:defRPr sz="1200">
                <a:solidFill>
                  <a:schemeClr val="tx1"/>
                </a:solidFill>
                <a:latin typeface="Times New Roman" pitchFamily="18" charset="0"/>
              </a:defRPr>
            </a:lvl7pPr>
            <a:lvl8pPr marL="3428811" indent="-228587" defTabSz="930224" eaLnBrk="0" fontAlgn="base" hangingPunct="0">
              <a:spcBef>
                <a:spcPct val="30000"/>
              </a:spcBef>
              <a:spcAft>
                <a:spcPct val="0"/>
              </a:spcAft>
              <a:defRPr sz="1200">
                <a:solidFill>
                  <a:schemeClr val="tx1"/>
                </a:solidFill>
                <a:latin typeface="Times New Roman" pitchFamily="18" charset="0"/>
              </a:defRPr>
            </a:lvl8pPr>
            <a:lvl9pPr marL="3885985" indent="-228587" defTabSz="930224"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DBE2B541-4A57-4302-95A3-7A4D602BF221}" type="slidenum">
              <a:rPr lang="fr-CA" altLang="fr-FR" smtClean="0">
                <a:latin typeface="Tahoma" pitchFamily="34" charset="0"/>
              </a:rPr>
              <a:pPr eaLnBrk="1" hangingPunct="1">
                <a:spcBef>
                  <a:spcPct val="0"/>
                </a:spcBef>
              </a:pPr>
              <a:t>75</a:t>
            </a:fld>
            <a:endParaRPr lang="fr-CA" altLang="fr-FR" smtClean="0">
              <a:latin typeface="Tahoma" pitchFamily="34" charset="0"/>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Espace réservé de l'image des diapositives 1"/>
          <p:cNvSpPr>
            <a:spLocks noGrp="1" noRot="1" noChangeAspect="1" noTextEdit="1"/>
          </p:cNvSpPr>
          <p:nvPr>
            <p:ph type="sldImg"/>
          </p:nvPr>
        </p:nvSpPr>
        <p:spPr>
          <a:ln/>
        </p:spPr>
      </p:sp>
      <p:sp>
        <p:nvSpPr>
          <p:cNvPr id="197635" name="Espace réservé des commentaires 2"/>
          <p:cNvSpPr>
            <a:spLocks noGrp="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fr-CA" altLang="fr-FR" sz="1200" dirty="0" smtClean="0"/>
              <a:t>Hémoglobine </a:t>
            </a:r>
            <a:r>
              <a:rPr lang="fr-CA" altLang="fr-FR" sz="1200" dirty="0" err="1" smtClean="0"/>
              <a:t>glycosylée</a:t>
            </a:r>
            <a:r>
              <a:rPr lang="fr-CA" altLang="fr-FR" sz="1200" dirty="0" smtClean="0"/>
              <a:t> (HbA1c) devrait se situer sous le seuil de 7 % afin de réduire le risque de complications </a:t>
            </a:r>
            <a:r>
              <a:rPr lang="fr-CA" altLang="fr-FR" sz="1200" dirty="0" err="1" smtClean="0"/>
              <a:t>microvasculaires</a:t>
            </a:r>
            <a:r>
              <a:rPr lang="fr-CA" altLang="fr-FR" sz="1200" dirty="0" smtClean="0"/>
              <a:t> et </a:t>
            </a:r>
            <a:r>
              <a:rPr lang="fr-CA" altLang="fr-FR" sz="1200" dirty="0" err="1" smtClean="0"/>
              <a:t>macrovasculaires</a:t>
            </a:r>
            <a:r>
              <a:rPr lang="fr-CA" altLang="fr-FR" sz="1200" dirty="0" smtClean="0"/>
              <a:t>.</a:t>
            </a:r>
            <a:endParaRPr lang="en-CA" altLang="fr-FR" dirty="0" smtClean="0"/>
          </a:p>
          <a:p>
            <a:endParaRPr lang="en-CA" altLang="fr-FR" dirty="0" smtClean="0"/>
          </a:p>
          <a:p>
            <a:r>
              <a:rPr lang="en-CA" altLang="fr-FR" dirty="0" err="1" smtClean="0"/>
              <a:t>Bilan</a:t>
            </a:r>
            <a:r>
              <a:rPr lang="en-CA" altLang="fr-FR" dirty="0" smtClean="0"/>
              <a:t> </a:t>
            </a:r>
            <a:r>
              <a:rPr lang="en-CA" altLang="fr-FR" dirty="0" err="1" smtClean="0"/>
              <a:t>lipidique</a:t>
            </a:r>
            <a:r>
              <a:rPr lang="en-CA" altLang="fr-FR" dirty="0" smtClean="0"/>
              <a:t>, </a:t>
            </a:r>
            <a:r>
              <a:rPr lang="en-CA" altLang="fr-FR" dirty="0" err="1" smtClean="0"/>
              <a:t>Cholestérol</a:t>
            </a:r>
            <a:r>
              <a:rPr lang="en-CA" altLang="fr-FR" dirty="0" smtClean="0"/>
              <a:t>, tests </a:t>
            </a:r>
            <a:r>
              <a:rPr lang="en-CA" altLang="fr-FR" dirty="0" err="1" smtClean="0"/>
              <a:t>hépatiques</a:t>
            </a:r>
            <a:r>
              <a:rPr lang="en-CA" altLang="fr-FR" dirty="0" smtClean="0"/>
              <a:t>,  </a:t>
            </a:r>
            <a:r>
              <a:rPr lang="en-CA" altLang="fr-FR" dirty="0" err="1" smtClean="0"/>
              <a:t>albumine</a:t>
            </a:r>
            <a:r>
              <a:rPr lang="en-CA" altLang="fr-FR" dirty="0" smtClean="0"/>
              <a:t>, </a:t>
            </a:r>
            <a:r>
              <a:rPr lang="en-CA" altLang="fr-FR" dirty="0" err="1" smtClean="0"/>
              <a:t>créatinine</a:t>
            </a:r>
            <a:r>
              <a:rPr lang="en-CA" altLang="fr-FR" dirty="0" smtClean="0"/>
              <a:t>, TSH </a:t>
            </a:r>
          </a:p>
          <a:p>
            <a:endParaRPr lang="en-CA" altLang="fr-FR" dirty="0" smtClean="0"/>
          </a:p>
          <a:p>
            <a:r>
              <a:rPr lang="en-CA" altLang="fr-FR" dirty="0" err="1" smtClean="0"/>
              <a:t>Obésité</a:t>
            </a:r>
            <a:r>
              <a:rPr lang="en-CA" altLang="fr-FR" dirty="0" smtClean="0"/>
              <a:t> : </a:t>
            </a:r>
            <a:r>
              <a:rPr lang="en-CA" altLang="fr-FR" dirty="0" err="1" smtClean="0"/>
              <a:t>maladie</a:t>
            </a:r>
            <a:r>
              <a:rPr lang="en-CA" altLang="fr-FR" dirty="0" smtClean="0"/>
              <a:t> cardio </a:t>
            </a:r>
            <a:r>
              <a:rPr lang="en-CA" altLang="fr-FR" dirty="0" err="1" smtClean="0"/>
              <a:t>vasculaire</a:t>
            </a:r>
            <a:r>
              <a:rPr lang="en-CA" altLang="fr-FR" dirty="0" smtClean="0"/>
              <a:t> et DB</a:t>
            </a:r>
          </a:p>
          <a:p>
            <a:r>
              <a:rPr lang="en-CA" altLang="fr-FR" dirty="0" err="1" smtClean="0"/>
              <a:t>Alcool</a:t>
            </a:r>
            <a:r>
              <a:rPr lang="en-CA" altLang="fr-FR" dirty="0" smtClean="0"/>
              <a:t>: </a:t>
            </a:r>
            <a:r>
              <a:rPr lang="en-CA" altLang="fr-FR" dirty="0" err="1" smtClean="0"/>
              <a:t>augmentent</a:t>
            </a:r>
            <a:r>
              <a:rPr lang="en-CA" altLang="fr-FR" dirty="0" smtClean="0"/>
              <a:t> les </a:t>
            </a:r>
            <a:r>
              <a:rPr lang="en-CA" altLang="fr-FR" dirty="0" err="1" smtClean="0"/>
              <a:t>lipides</a:t>
            </a:r>
            <a:r>
              <a:rPr lang="en-CA" altLang="fr-FR" dirty="0" smtClean="0"/>
              <a:t> </a:t>
            </a:r>
            <a:r>
              <a:rPr lang="en-CA" altLang="fr-FR" dirty="0" err="1" smtClean="0"/>
              <a:t>sanguins</a:t>
            </a:r>
            <a:r>
              <a:rPr lang="en-CA" altLang="fr-FR" dirty="0" smtClean="0"/>
              <a:t> et </a:t>
            </a:r>
            <a:r>
              <a:rPr lang="en-CA" altLang="fr-FR" dirty="0" err="1" smtClean="0"/>
              <a:t>effet</a:t>
            </a:r>
            <a:r>
              <a:rPr lang="en-CA" altLang="fr-FR" dirty="0" smtClean="0"/>
              <a:t> </a:t>
            </a:r>
            <a:r>
              <a:rPr lang="en-CA" altLang="fr-FR" dirty="0" err="1" smtClean="0"/>
              <a:t>négatif</a:t>
            </a:r>
            <a:r>
              <a:rPr lang="en-CA" altLang="fr-FR" dirty="0" smtClean="0"/>
              <a:t> </a:t>
            </a:r>
            <a:r>
              <a:rPr lang="en-CA" altLang="fr-FR" dirty="0" err="1" smtClean="0"/>
              <a:t>sur</a:t>
            </a:r>
            <a:r>
              <a:rPr lang="en-CA" altLang="fr-FR" dirty="0" smtClean="0"/>
              <a:t> le DB</a:t>
            </a:r>
          </a:p>
          <a:p>
            <a:r>
              <a:rPr lang="en-CA" altLang="fr-FR" dirty="0" err="1" smtClean="0"/>
              <a:t>Tabac</a:t>
            </a:r>
            <a:r>
              <a:rPr lang="en-CA" altLang="fr-FR" dirty="0" smtClean="0"/>
              <a:t>: </a:t>
            </a:r>
            <a:r>
              <a:rPr lang="en-CA" altLang="fr-FR" dirty="0" err="1" smtClean="0"/>
              <a:t>accélère</a:t>
            </a:r>
            <a:r>
              <a:rPr lang="en-CA" altLang="fr-FR" dirty="0" smtClean="0"/>
              <a:t> la </a:t>
            </a:r>
            <a:r>
              <a:rPr lang="en-CA" altLang="fr-FR" dirty="0" err="1" smtClean="0"/>
              <a:t>maladie</a:t>
            </a:r>
            <a:r>
              <a:rPr lang="en-CA" altLang="fr-FR" dirty="0" smtClean="0"/>
              <a:t> </a:t>
            </a:r>
            <a:r>
              <a:rPr lang="en-CA" altLang="fr-FR" dirty="0" err="1" smtClean="0"/>
              <a:t>vasculaire</a:t>
            </a:r>
            <a:r>
              <a:rPr lang="en-CA" altLang="fr-FR" dirty="0" smtClean="0"/>
              <a:t> </a:t>
            </a:r>
            <a:r>
              <a:rPr lang="en-CA" altLang="fr-FR" dirty="0" err="1" smtClean="0"/>
              <a:t>périphérique</a:t>
            </a:r>
            <a:endParaRPr lang="fr-FR" altLang="fr-FR" dirty="0" smtClean="0"/>
          </a:p>
        </p:txBody>
      </p:sp>
      <p:sp>
        <p:nvSpPr>
          <p:cNvPr id="197636" name="Espace réservé du numéro de diapositive 3"/>
          <p:cNvSpPr>
            <a:spLocks noGrp="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0224" eaLnBrk="0" hangingPunct="0">
              <a:spcBef>
                <a:spcPct val="30000"/>
              </a:spcBef>
              <a:defRPr sz="1200">
                <a:solidFill>
                  <a:schemeClr val="tx1"/>
                </a:solidFill>
                <a:latin typeface="Times New Roman" pitchFamily="18" charset="0"/>
              </a:defRPr>
            </a:lvl1pPr>
            <a:lvl2pPr marL="742909" indent="-285734" defTabSz="930224" eaLnBrk="0" hangingPunct="0">
              <a:spcBef>
                <a:spcPct val="30000"/>
              </a:spcBef>
              <a:defRPr sz="1200">
                <a:solidFill>
                  <a:schemeClr val="tx1"/>
                </a:solidFill>
                <a:latin typeface="Times New Roman" pitchFamily="18" charset="0"/>
              </a:defRPr>
            </a:lvl2pPr>
            <a:lvl3pPr marL="1142937" indent="-228587" defTabSz="930224" eaLnBrk="0" hangingPunct="0">
              <a:spcBef>
                <a:spcPct val="30000"/>
              </a:spcBef>
              <a:defRPr sz="1200">
                <a:solidFill>
                  <a:schemeClr val="tx1"/>
                </a:solidFill>
                <a:latin typeface="Times New Roman" pitchFamily="18" charset="0"/>
              </a:defRPr>
            </a:lvl3pPr>
            <a:lvl4pPr marL="1600111" indent="-228587" defTabSz="930224" eaLnBrk="0" hangingPunct="0">
              <a:spcBef>
                <a:spcPct val="30000"/>
              </a:spcBef>
              <a:defRPr sz="1200">
                <a:solidFill>
                  <a:schemeClr val="tx1"/>
                </a:solidFill>
                <a:latin typeface="Times New Roman" pitchFamily="18" charset="0"/>
              </a:defRPr>
            </a:lvl4pPr>
            <a:lvl5pPr marL="2057287" indent="-228587" defTabSz="930224" eaLnBrk="0" hangingPunct="0">
              <a:spcBef>
                <a:spcPct val="30000"/>
              </a:spcBef>
              <a:defRPr sz="1200">
                <a:solidFill>
                  <a:schemeClr val="tx1"/>
                </a:solidFill>
                <a:latin typeface="Times New Roman" pitchFamily="18" charset="0"/>
              </a:defRPr>
            </a:lvl5pPr>
            <a:lvl6pPr marL="2514461" indent="-228587" defTabSz="930224" eaLnBrk="0" fontAlgn="base" hangingPunct="0">
              <a:spcBef>
                <a:spcPct val="30000"/>
              </a:spcBef>
              <a:spcAft>
                <a:spcPct val="0"/>
              </a:spcAft>
              <a:defRPr sz="1200">
                <a:solidFill>
                  <a:schemeClr val="tx1"/>
                </a:solidFill>
                <a:latin typeface="Times New Roman" pitchFamily="18" charset="0"/>
              </a:defRPr>
            </a:lvl6pPr>
            <a:lvl7pPr marL="2971635" indent="-228587" defTabSz="930224" eaLnBrk="0" fontAlgn="base" hangingPunct="0">
              <a:spcBef>
                <a:spcPct val="30000"/>
              </a:spcBef>
              <a:spcAft>
                <a:spcPct val="0"/>
              </a:spcAft>
              <a:defRPr sz="1200">
                <a:solidFill>
                  <a:schemeClr val="tx1"/>
                </a:solidFill>
                <a:latin typeface="Times New Roman" pitchFamily="18" charset="0"/>
              </a:defRPr>
            </a:lvl7pPr>
            <a:lvl8pPr marL="3428811" indent="-228587" defTabSz="930224" eaLnBrk="0" fontAlgn="base" hangingPunct="0">
              <a:spcBef>
                <a:spcPct val="30000"/>
              </a:spcBef>
              <a:spcAft>
                <a:spcPct val="0"/>
              </a:spcAft>
              <a:defRPr sz="1200">
                <a:solidFill>
                  <a:schemeClr val="tx1"/>
                </a:solidFill>
                <a:latin typeface="Times New Roman" pitchFamily="18" charset="0"/>
              </a:defRPr>
            </a:lvl8pPr>
            <a:lvl9pPr marL="3885985" indent="-228587" defTabSz="930224"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5A6DC9FD-21E1-4969-B2A2-1749026ADD26}" type="slidenum">
              <a:rPr lang="fr-CA" altLang="fr-FR" smtClean="0">
                <a:latin typeface="Tahoma" pitchFamily="34" charset="0"/>
              </a:rPr>
              <a:pPr eaLnBrk="1" hangingPunct="1">
                <a:spcBef>
                  <a:spcPct val="0"/>
                </a:spcBef>
              </a:pPr>
              <a:t>76</a:t>
            </a:fld>
            <a:endParaRPr lang="fr-CA" altLang="fr-FR" smtClean="0">
              <a:latin typeface="Tahoma" pitchFamily="34" charset="0"/>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A"/>
          </a:p>
        </p:txBody>
      </p:sp>
      <p:sp>
        <p:nvSpPr>
          <p:cNvPr id="4" name="Espace réservé du numéro de diapositive 3"/>
          <p:cNvSpPr>
            <a:spLocks noGrp="1"/>
          </p:cNvSpPr>
          <p:nvPr>
            <p:ph type="sldNum" sz="quarter" idx="10"/>
          </p:nvPr>
        </p:nvSpPr>
        <p:spPr/>
        <p:txBody>
          <a:bodyPr/>
          <a:lstStyle/>
          <a:p>
            <a:fld id="{964A6011-72B3-46CD-BAF9-F35EAD8C0BD4}" type="slidenum">
              <a:rPr lang="fr-CA" smtClean="0"/>
              <a:pPr/>
              <a:t>77</a:t>
            </a:fld>
            <a:endParaRPr lang="fr-CA"/>
          </a:p>
        </p:txBody>
      </p:sp>
    </p:spTree>
    <p:extLst>
      <p:ext uri="{BB962C8B-B14F-4D97-AF65-F5344CB8AC3E}">
        <p14:creationId xmlns:p14="http://schemas.microsoft.com/office/powerpoint/2010/main" xmlns="" val="93094248"/>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A"/>
          </a:p>
        </p:txBody>
      </p:sp>
      <p:sp>
        <p:nvSpPr>
          <p:cNvPr id="4" name="Espace réservé du numéro de diapositive 3"/>
          <p:cNvSpPr>
            <a:spLocks noGrp="1"/>
          </p:cNvSpPr>
          <p:nvPr>
            <p:ph type="sldNum" sz="quarter" idx="10"/>
          </p:nvPr>
        </p:nvSpPr>
        <p:spPr/>
        <p:txBody>
          <a:bodyPr/>
          <a:lstStyle/>
          <a:p>
            <a:fld id="{964A6011-72B3-46CD-BAF9-F35EAD8C0BD4}" type="slidenum">
              <a:rPr lang="fr-CA" smtClean="0"/>
              <a:pPr/>
              <a:t>78</a:t>
            </a:fld>
            <a:endParaRPr lang="fr-CA"/>
          </a:p>
        </p:txBody>
      </p:sp>
    </p:spTree>
    <p:extLst>
      <p:ext uri="{BB962C8B-B14F-4D97-AF65-F5344CB8AC3E}">
        <p14:creationId xmlns:p14="http://schemas.microsoft.com/office/powerpoint/2010/main" xmlns="" val="12819035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Espace réservé de l'image des diapositives 1"/>
          <p:cNvSpPr>
            <a:spLocks noGrp="1" noRot="1" noChangeAspect="1" noTextEdit="1"/>
          </p:cNvSpPr>
          <p:nvPr>
            <p:ph type="sldImg"/>
          </p:nvPr>
        </p:nvSpPr>
        <p:spPr>
          <a:ln/>
        </p:spPr>
      </p:sp>
      <p:sp>
        <p:nvSpPr>
          <p:cNvPr id="205827" name="Espace réservé des commentaires 2"/>
          <p:cNvSpPr>
            <a:spLocks noGrp="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fr-FR" altLang="fr-FR" smtClean="0"/>
          </a:p>
        </p:txBody>
      </p:sp>
      <p:sp>
        <p:nvSpPr>
          <p:cNvPr id="205828" name="Espace réservé du numéro de diapositive 3"/>
          <p:cNvSpPr>
            <a:spLocks noGrp="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1811" eaLnBrk="0" hangingPunct="0">
              <a:defRPr sz="800">
                <a:solidFill>
                  <a:schemeClr val="tx1"/>
                </a:solidFill>
                <a:latin typeface="Tahoma" pitchFamily="34" charset="0"/>
              </a:defRPr>
            </a:lvl1pPr>
            <a:lvl2pPr marL="742909" indent="-285734" defTabSz="931811" eaLnBrk="0" hangingPunct="0">
              <a:defRPr sz="800">
                <a:solidFill>
                  <a:schemeClr val="tx1"/>
                </a:solidFill>
                <a:latin typeface="Tahoma" pitchFamily="34" charset="0"/>
              </a:defRPr>
            </a:lvl2pPr>
            <a:lvl3pPr marL="1142937" indent="-228587" defTabSz="931811" eaLnBrk="0" hangingPunct="0">
              <a:defRPr sz="800">
                <a:solidFill>
                  <a:schemeClr val="tx1"/>
                </a:solidFill>
                <a:latin typeface="Tahoma" pitchFamily="34" charset="0"/>
              </a:defRPr>
            </a:lvl3pPr>
            <a:lvl4pPr marL="1600111" indent="-228587" defTabSz="931811" eaLnBrk="0" hangingPunct="0">
              <a:defRPr sz="800">
                <a:solidFill>
                  <a:schemeClr val="tx1"/>
                </a:solidFill>
                <a:latin typeface="Tahoma" pitchFamily="34" charset="0"/>
              </a:defRPr>
            </a:lvl4pPr>
            <a:lvl5pPr marL="2057287" indent="-228587" defTabSz="931811" eaLnBrk="0" hangingPunct="0">
              <a:defRPr sz="800">
                <a:solidFill>
                  <a:schemeClr val="tx1"/>
                </a:solidFill>
                <a:latin typeface="Tahoma" pitchFamily="34" charset="0"/>
              </a:defRPr>
            </a:lvl5pPr>
            <a:lvl6pPr marL="2514461" indent="-228587" defTabSz="931811" eaLnBrk="0" fontAlgn="base" hangingPunct="0">
              <a:spcBef>
                <a:spcPct val="0"/>
              </a:spcBef>
              <a:spcAft>
                <a:spcPct val="0"/>
              </a:spcAft>
              <a:defRPr sz="800">
                <a:solidFill>
                  <a:schemeClr val="tx1"/>
                </a:solidFill>
                <a:latin typeface="Tahoma" pitchFamily="34" charset="0"/>
              </a:defRPr>
            </a:lvl6pPr>
            <a:lvl7pPr marL="2971635" indent="-228587" defTabSz="931811" eaLnBrk="0" fontAlgn="base" hangingPunct="0">
              <a:spcBef>
                <a:spcPct val="0"/>
              </a:spcBef>
              <a:spcAft>
                <a:spcPct val="0"/>
              </a:spcAft>
              <a:defRPr sz="800">
                <a:solidFill>
                  <a:schemeClr val="tx1"/>
                </a:solidFill>
                <a:latin typeface="Tahoma" pitchFamily="34" charset="0"/>
              </a:defRPr>
            </a:lvl7pPr>
            <a:lvl8pPr marL="3428811" indent="-228587" defTabSz="931811" eaLnBrk="0" fontAlgn="base" hangingPunct="0">
              <a:spcBef>
                <a:spcPct val="0"/>
              </a:spcBef>
              <a:spcAft>
                <a:spcPct val="0"/>
              </a:spcAft>
              <a:defRPr sz="800">
                <a:solidFill>
                  <a:schemeClr val="tx1"/>
                </a:solidFill>
                <a:latin typeface="Tahoma" pitchFamily="34" charset="0"/>
              </a:defRPr>
            </a:lvl8pPr>
            <a:lvl9pPr marL="3885985" indent="-228587" defTabSz="931811" eaLnBrk="0" fontAlgn="base" hangingPunct="0">
              <a:spcBef>
                <a:spcPct val="0"/>
              </a:spcBef>
              <a:spcAft>
                <a:spcPct val="0"/>
              </a:spcAft>
              <a:defRPr sz="800">
                <a:solidFill>
                  <a:schemeClr val="tx1"/>
                </a:solidFill>
                <a:latin typeface="Tahoma" pitchFamily="34" charset="0"/>
              </a:defRPr>
            </a:lvl9pPr>
          </a:lstStyle>
          <a:p>
            <a:pPr eaLnBrk="1" hangingPunct="1"/>
            <a:fld id="{48C96731-BFE4-4330-8C4E-49C5ADCC5CA5}" type="slidenum">
              <a:rPr lang="fr-CA" altLang="fr-FR" sz="1200"/>
              <a:pPr eaLnBrk="1" hangingPunct="1"/>
              <a:t>8</a:t>
            </a:fld>
            <a:endParaRPr lang="fr-CA" altLang="fr-FR" sz="120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Espace réservé de l'image des diapositives 1"/>
          <p:cNvSpPr>
            <a:spLocks noGrp="1" noRot="1" noChangeAspect="1" noTextEdit="1"/>
          </p:cNvSpPr>
          <p:nvPr>
            <p:ph type="sldImg"/>
          </p:nvPr>
        </p:nvSpPr>
        <p:spPr>
          <a:ln/>
        </p:spPr>
      </p:sp>
      <p:sp>
        <p:nvSpPr>
          <p:cNvPr id="204803" name="Espace réservé des commentaires 2"/>
          <p:cNvSpPr>
            <a:spLocks noGrp="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fr-FR" altLang="fr-FR" smtClean="0"/>
          </a:p>
        </p:txBody>
      </p:sp>
      <p:sp>
        <p:nvSpPr>
          <p:cNvPr id="204804" name="Espace réservé du numéro de diapositive 3"/>
          <p:cNvSpPr>
            <a:spLocks noGrp="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0224" eaLnBrk="0" hangingPunct="0">
              <a:spcBef>
                <a:spcPct val="30000"/>
              </a:spcBef>
              <a:defRPr sz="1200">
                <a:solidFill>
                  <a:schemeClr val="tx1"/>
                </a:solidFill>
                <a:latin typeface="Times New Roman" pitchFamily="18" charset="0"/>
              </a:defRPr>
            </a:lvl1pPr>
            <a:lvl2pPr marL="742909" indent="-285734" defTabSz="930224" eaLnBrk="0" hangingPunct="0">
              <a:spcBef>
                <a:spcPct val="30000"/>
              </a:spcBef>
              <a:defRPr sz="1200">
                <a:solidFill>
                  <a:schemeClr val="tx1"/>
                </a:solidFill>
                <a:latin typeface="Times New Roman" pitchFamily="18" charset="0"/>
              </a:defRPr>
            </a:lvl2pPr>
            <a:lvl3pPr marL="1142937" indent="-228587" defTabSz="930224" eaLnBrk="0" hangingPunct="0">
              <a:spcBef>
                <a:spcPct val="30000"/>
              </a:spcBef>
              <a:defRPr sz="1200">
                <a:solidFill>
                  <a:schemeClr val="tx1"/>
                </a:solidFill>
                <a:latin typeface="Times New Roman" pitchFamily="18" charset="0"/>
              </a:defRPr>
            </a:lvl3pPr>
            <a:lvl4pPr marL="1600111" indent="-228587" defTabSz="930224" eaLnBrk="0" hangingPunct="0">
              <a:spcBef>
                <a:spcPct val="30000"/>
              </a:spcBef>
              <a:defRPr sz="1200">
                <a:solidFill>
                  <a:schemeClr val="tx1"/>
                </a:solidFill>
                <a:latin typeface="Times New Roman" pitchFamily="18" charset="0"/>
              </a:defRPr>
            </a:lvl4pPr>
            <a:lvl5pPr marL="2057287" indent="-228587" defTabSz="930224" eaLnBrk="0" hangingPunct="0">
              <a:spcBef>
                <a:spcPct val="30000"/>
              </a:spcBef>
              <a:defRPr sz="1200">
                <a:solidFill>
                  <a:schemeClr val="tx1"/>
                </a:solidFill>
                <a:latin typeface="Times New Roman" pitchFamily="18" charset="0"/>
              </a:defRPr>
            </a:lvl5pPr>
            <a:lvl6pPr marL="2514461" indent="-228587" defTabSz="930224" eaLnBrk="0" fontAlgn="base" hangingPunct="0">
              <a:spcBef>
                <a:spcPct val="30000"/>
              </a:spcBef>
              <a:spcAft>
                <a:spcPct val="0"/>
              </a:spcAft>
              <a:defRPr sz="1200">
                <a:solidFill>
                  <a:schemeClr val="tx1"/>
                </a:solidFill>
                <a:latin typeface="Times New Roman" pitchFamily="18" charset="0"/>
              </a:defRPr>
            </a:lvl6pPr>
            <a:lvl7pPr marL="2971635" indent="-228587" defTabSz="930224" eaLnBrk="0" fontAlgn="base" hangingPunct="0">
              <a:spcBef>
                <a:spcPct val="30000"/>
              </a:spcBef>
              <a:spcAft>
                <a:spcPct val="0"/>
              </a:spcAft>
              <a:defRPr sz="1200">
                <a:solidFill>
                  <a:schemeClr val="tx1"/>
                </a:solidFill>
                <a:latin typeface="Times New Roman" pitchFamily="18" charset="0"/>
              </a:defRPr>
            </a:lvl7pPr>
            <a:lvl8pPr marL="3428811" indent="-228587" defTabSz="930224" eaLnBrk="0" fontAlgn="base" hangingPunct="0">
              <a:spcBef>
                <a:spcPct val="30000"/>
              </a:spcBef>
              <a:spcAft>
                <a:spcPct val="0"/>
              </a:spcAft>
              <a:defRPr sz="1200">
                <a:solidFill>
                  <a:schemeClr val="tx1"/>
                </a:solidFill>
                <a:latin typeface="Times New Roman" pitchFamily="18" charset="0"/>
              </a:defRPr>
            </a:lvl8pPr>
            <a:lvl9pPr marL="3885985" indent="-228587" defTabSz="930224"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0F1764AA-C555-48F7-8294-5FB444708405}" type="slidenum">
              <a:rPr lang="fr-CA" altLang="fr-FR" smtClean="0">
                <a:latin typeface="Tahoma" pitchFamily="34" charset="0"/>
              </a:rPr>
              <a:pPr eaLnBrk="1" hangingPunct="1">
                <a:spcBef>
                  <a:spcPct val="0"/>
                </a:spcBef>
              </a:pPr>
              <a:t>9</a:t>
            </a:fld>
            <a:endParaRPr lang="fr-CA" altLang="fr-FR" smtClean="0">
              <a:latin typeface="Tahoma"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371600"/>
            <a:ext cx="7848600" cy="1927225"/>
          </a:xfrm>
        </p:spPr>
        <p:txBody>
          <a:bodyPr anchor="b">
            <a:noAutofit/>
          </a:bodyPr>
          <a:lstStyle>
            <a:lvl1pPr>
              <a:defRPr sz="5400" cap="all" baseline="0"/>
            </a:lvl1pPr>
          </a:lstStyle>
          <a:p>
            <a:r>
              <a:rPr lang="fr-FR" smtClean="0"/>
              <a:t>Modifiez le style du titre</a:t>
            </a:r>
            <a:endParaRPr lang="en-US" dirty="0"/>
          </a:p>
        </p:txBody>
      </p:sp>
      <p:sp>
        <p:nvSpPr>
          <p:cNvPr id="3" name="Subtitle 2"/>
          <p:cNvSpPr>
            <a:spLocks noGrp="1"/>
          </p:cNvSpPr>
          <p:nvPr>
            <p:ph type="subTitle" idx="1"/>
          </p:nvPr>
        </p:nvSpPr>
        <p:spPr>
          <a:xfrm>
            <a:off x="685800" y="3505200"/>
            <a:ext cx="6400800" cy="1752600"/>
          </a:xfrm>
        </p:spPr>
        <p:txBody>
          <a:bodyPr/>
          <a:lstStyle>
            <a:lvl1pPr marL="0" indent="0" algn="l">
              <a:buNone/>
              <a:defRPr>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Modifiez le style des sous-titres du masque</a:t>
            </a:r>
            <a:endParaRPr lang="en-US" dirty="0"/>
          </a:p>
        </p:txBody>
      </p:sp>
      <p:sp>
        <p:nvSpPr>
          <p:cNvPr id="4" name="Date Placeholder 3"/>
          <p:cNvSpPr>
            <a:spLocks noGrp="1"/>
          </p:cNvSpPr>
          <p:nvPr>
            <p:ph type="dt" sz="half" idx="10"/>
          </p:nvPr>
        </p:nvSpPr>
        <p:spPr/>
        <p:txBody>
          <a:bodyPr/>
          <a:lstStyle/>
          <a:p>
            <a:fld id="{AD802A16-705B-4E6D-8C18-6370F05088B9}" type="datetimeFigureOut">
              <a:rPr lang="fr-CA" smtClean="0"/>
              <a:pPr/>
              <a:t>2015-10-21</a:t>
            </a:fld>
            <a:endParaRPr lang="fr-CA"/>
          </a:p>
        </p:txBody>
      </p:sp>
      <p:sp>
        <p:nvSpPr>
          <p:cNvPr id="5" name="Footer Placeholder 4"/>
          <p:cNvSpPr>
            <a:spLocks noGrp="1"/>
          </p:cNvSpPr>
          <p:nvPr>
            <p:ph type="ftr" sz="quarter" idx="11"/>
          </p:nvPr>
        </p:nvSpPr>
        <p:spPr/>
        <p:txBody>
          <a:bodyPr/>
          <a:lstStyle/>
          <a:p>
            <a:endParaRPr lang="fr-CA"/>
          </a:p>
        </p:txBody>
      </p:sp>
      <p:sp>
        <p:nvSpPr>
          <p:cNvPr id="6" name="Slide Number Placeholder 5"/>
          <p:cNvSpPr>
            <a:spLocks noGrp="1"/>
          </p:cNvSpPr>
          <p:nvPr>
            <p:ph type="sldNum" sz="quarter" idx="12"/>
          </p:nvPr>
        </p:nvSpPr>
        <p:spPr/>
        <p:txBody>
          <a:bodyPr/>
          <a:lstStyle/>
          <a:p>
            <a:fld id="{4D0EF430-CB0B-4F13-AA5F-BB97FF767902}" type="slidenum">
              <a:rPr lang="fr-CA" smtClean="0"/>
              <a:pPr/>
              <a:t>‹N°›</a:t>
            </a:fld>
            <a:endParaRPr lang="fr-CA"/>
          </a:p>
        </p:txBody>
      </p:sp>
      <p:cxnSp>
        <p:nvCxnSpPr>
          <p:cNvPr id="8" name="Straight Connector 7"/>
          <p:cNvCxnSpPr/>
          <p:nvPr/>
        </p:nvCxnSpPr>
        <p:spPr>
          <a:xfrm>
            <a:off x="685800" y="3398520"/>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a:p>
        </p:txBody>
      </p:sp>
      <p:sp>
        <p:nvSpPr>
          <p:cNvPr id="3" name="Vertical Text Placeholder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Date Placeholder 3"/>
          <p:cNvSpPr>
            <a:spLocks noGrp="1"/>
          </p:cNvSpPr>
          <p:nvPr>
            <p:ph type="dt" sz="half" idx="10"/>
          </p:nvPr>
        </p:nvSpPr>
        <p:spPr/>
        <p:txBody>
          <a:bodyPr/>
          <a:lstStyle/>
          <a:p>
            <a:fld id="{AD802A16-705B-4E6D-8C18-6370F05088B9}" type="datetimeFigureOut">
              <a:rPr lang="fr-CA" smtClean="0"/>
              <a:pPr/>
              <a:t>2015-10-21</a:t>
            </a:fld>
            <a:endParaRPr lang="fr-CA"/>
          </a:p>
        </p:txBody>
      </p:sp>
      <p:sp>
        <p:nvSpPr>
          <p:cNvPr id="5" name="Footer Placeholder 4"/>
          <p:cNvSpPr>
            <a:spLocks noGrp="1"/>
          </p:cNvSpPr>
          <p:nvPr>
            <p:ph type="ftr" sz="quarter" idx="11"/>
          </p:nvPr>
        </p:nvSpPr>
        <p:spPr/>
        <p:txBody>
          <a:bodyPr/>
          <a:lstStyle/>
          <a:p>
            <a:endParaRPr lang="fr-CA"/>
          </a:p>
        </p:txBody>
      </p:sp>
      <p:sp>
        <p:nvSpPr>
          <p:cNvPr id="6" name="Slide Number Placeholder 5"/>
          <p:cNvSpPr>
            <a:spLocks noGrp="1"/>
          </p:cNvSpPr>
          <p:nvPr>
            <p:ph type="sldNum" sz="quarter" idx="12"/>
          </p:nvPr>
        </p:nvSpPr>
        <p:spPr/>
        <p:txBody>
          <a:bodyPr/>
          <a:lstStyle/>
          <a:p>
            <a:fld id="{4D0EF430-CB0B-4F13-AA5F-BB97FF767902}" type="slidenum">
              <a:rPr lang="fr-CA" smtClean="0"/>
              <a:pPr/>
              <a:t>‹N°›</a:t>
            </a:fld>
            <a:endParaRPr lang="fr-CA"/>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867400"/>
          </a:xfrm>
        </p:spPr>
        <p:txBody>
          <a:bodyPr vert="eaVert" anchor="b"/>
          <a:lstStyle/>
          <a:p>
            <a:r>
              <a:rPr lang="fr-FR" smtClean="0"/>
              <a:t>Modifiez le style du titre</a:t>
            </a:r>
            <a:endParaRPr lang="en-US" dirty="0"/>
          </a:p>
        </p:txBody>
      </p:sp>
      <p:sp>
        <p:nvSpPr>
          <p:cNvPr id="3" name="Vertical Text Placeholder 2"/>
          <p:cNvSpPr>
            <a:spLocks noGrp="1"/>
          </p:cNvSpPr>
          <p:nvPr>
            <p:ph type="body" orient="vert" idx="1"/>
          </p:nvPr>
        </p:nvSpPr>
        <p:spPr>
          <a:xfrm>
            <a:off x="457200" y="609600"/>
            <a:ext cx="6019800" cy="5867400"/>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fld id="{AD802A16-705B-4E6D-8C18-6370F05088B9}" type="datetimeFigureOut">
              <a:rPr lang="fr-CA" smtClean="0"/>
              <a:pPr/>
              <a:t>2015-10-21</a:t>
            </a:fld>
            <a:endParaRPr lang="fr-CA"/>
          </a:p>
        </p:txBody>
      </p:sp>
      <p:sp>
        <p:nvSpPr>
          <p:cNvPr id="5" name="Footer Placeholder 4"/>
          <p:cNvSpPr>
            <a:spLocks noGrp="1"/>
          </p:cNvSpPr>
          <p:nvPr>
            <p:ph type="ftr" sz="quarter" idx="11"/>
          </p:nvPr>
        </p:nvSpPr>
        <p:spPr/>
        <p:txBody>
          <a:bodyPr/>
          <a:lstStyle/>
          <a:p>
            <a:endParaRPr lang="fr-CA"/>
          </a:p>
        </p:txBody>
      </p:sp>
      <p:sp>
        <p:nvSpPr>
          <p:cNvPr id="6" name="Slide Number Placeholder 5"/>
          <p:cNvSpPr>
            <a:spLocks noGrp="1"/>
          </p:cNvSpPr>
          <p:nvPr>
            <p:ph type="sldNum" sz="quarter" idx="12"/>
          </p:nvPr>
        </p:nvSpPr>
        <p:spPr/>
        <p:txBody>
          <a:bodyPr/>
          <a:lstStyle/>
          <a:p>
            <a:fld id="{4D0EF430-CB0B-4F13-AA5F-BB97FF767902}" type="slidenum">
              <a:rPr lang="fr-CA" smtClean="0"/>
              <a:pPr/>
              <a:t>‹N°›</a:t>
            </a:fld>
            <a:endParaRPr lang="fr-CA"/>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a:p>
        </p:txBody>
      </p:sp>
      <p:sp>
        <p:nvSpPr>
          <p:cNvPr id="3" name="Content Placeholder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Date Placeholder 3"/>
          <p:cNvSpPr>
            <a:spLocks noGrp="1"/>
          </p:cNvSpPr>
          <p:nvPr>
            <p:ph type="dt" sz="half" idx="10"/>
          </p:nvPr>
        </p:nvSpPr>
        <p:spPr/>
        <p:txBody>
          <a:bodyPr/>
          <a:lstStyle/>
          <a:p>
            <a:fld id="{AD802A16-705B-4E6D-8C18-6370F05088B9}" type="datetimeFigureOut">
              <a:rPr lang="fr-CA" smtClean="0"/>
              <a:pPr/>
              <a:t>2015-10-21</a:t>
            </a:fld>
            <a:endParaRPr lang="fr-CA"/>
          </a:p>
        </p:txBody>
      </p:sp>
      <p:sp>
        <p:nvSpPr>
          <p:cNvPr id="5" name="Footer Placeholder 4"/>
          <p:cNvSpPr>
            <a:spLocks noGrp="1"/>
          </p:cNvSpPr>
          <p:nvPr>
            <p:ph type="ftr" sz="quarter" idx="11"/>
          </p:nvPr>
        </p:nvSpPr>
        <p:spPr/>
        <p:txBody>
          <a:bodyPr/>
          <a:lstStyle/>
          <a:p>
            <a:endParaRPr lang="fr-CA"/>
          </a:p>
        </p:txBody>
      </p:sp>
      <p:sp>
        <p:nvSpPr>
          <p:cNvPr id="6" name="Slide Number Placeholder 5"/>
          <p:cNvSpPr>
            <a:spLocks noGrp="1"/>
          </p:cNvSpPr>
          <p:nvPr>
            <p:ph type="sldNum" sz="quarter" idx="12"/>
          </p:nvPr>
        </p:nvSpPr>
        <p:spPr/>
        <p:txBody>
          <a:bodyPr/>
          <a:lstStyle/>
          <a:p>
            <a:fld id="{4D0EF430-CB0B-4F13-AA5F-BB97FF767902}" type="slidenum">
              <a:rPr lang="fr-CA" smtClean="0"/>
              <a:pPr/>
              <a:t>‹N°›</a:t>
            </a:fld>
            <a:endParaRPr lang="fr-CA"/>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22313" y="2362200"/>
            <a:ext cx="7772400" cy="2200275"/>
          </a:xfrm>
        </p:spPr>
        <p:txBody>
          <a:bodyPr anchor="b">
            <a:normAutofit/>
          </a:bodyPr>
          <a:lstStyle>
            <a:lvl1pPr algn="l">
              <a:defRPr sz="4800" b="0" cap="all"/>
            </a:lvl1pPr>
          </a:lstStyle>
          <a:p>
            <a:r>
              <a:rPr lang="fr-FR" smtClean="0"/>
              <a:t>Modifiez le style du titre</a:t>
            </a:r>
            <a:endParaRPr lang="en-US" dirty="0"/>
          </a:p>
        </p:txBody>
      </p:sp>
      <p:sp>
        <p:nvSpPr>
          <p:cNvPr id="3" name="Text Placeholder 2"/>
          <p:cNvSpPr>
            <a:spLocks noGrp="1"/>
          </p:cNvSpPr>
          <p:nvPr>
            <p:ph type="body" idx="1"/>
          </p:nvPr>
        </p:nvSpPr>
        <p:spPr>
          <a:xfrm>
            <a:off x="722313" y="4626864"/>
            <a:ext cx="7772400" cy="1500187"/>
          </a:xfrm>
        </p:spPr>
        <p:txBody>
          <a:bodyPr anchor="t">
            <a:normAutofit/>
          </a:bodyPr>
          <a:lstStyle>
            <a:lvl1pPr marL="0" indent="0">
              <a:buNone/>
              <a:defRPr sz="24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Modifiez les styles du texte du masque</a:t>
            </a:r>
          </a:p>
        </p:txBody>
      </p:sp>
      <p:sp>
        <p:nvSpPr>
          <p:cNvPr id="4" name="Date Placeholder 3"/>
          <p:cNvSpPr>
            <a:spLocks noGrp="1"/>
          </p:cNvSpPr>
          <p:nvPr>
            <p:ph type="dt" sz="half" idx="10"/>
          </p:nvPr>
        </p:nvSpPr>
        <p:spPr/>
        <p:txBody>
          <a:bodyPr/>
          <a:lstStyle/>
          <a:p>
            <a:fld id="{AD802A16-705B-4E6D-8C18-6370F05088B9}" type="datetimeFigureOut">
              <a:rPr lang="fr-CA" smtClean="0"/>
              <a:pPr/>
              <a:t>2015-10-21</a:t>
            </a:fld>
            <a:endParaRPr lang="fr-CA"/>
          </a:p>
        </p:txBody>
      </p:sp>
      <p:sp>
        <p:nvSpPr>
          <p:cNvPr id="5" name="Footer Placeholder 4"/>
          <p:cNvSpPr>
            <a:spLocks noGrp="1"/>
          </p:cNvSpPr>
          <p:nvPr>
            <p:ph type="ftr" sz="quarter" idx="11"/>
          </p:nvPr>
        </p:nvSpPr>
        <p:spPr/>
        <p:txBody>
          <a:bodyPr/>
          <a:lstStyle/>
          <a:p>
            <a:endParaRPr lang="fr-CA"/>
          </a:p>
        </p:txBody>
      </p:sp>
      <p:sp>
        <p:nvSpPr>
          <p:cNvPr id="6" name="Slide Number Placeholder 5"/>
          <p:cNvSpPr>
            <a:spLocks noGrp="1"/>
          </p:cNvSpPr>
          <p:nvPr>
            <p:ph type="sldNum" sz="quarter" idx="12"/>
          </p:nvPr>
        </p:nvSpPr>
        <p:spPr/>
        <p:txBody>
          <a:bodyPr/>
          <a:lstStyle/>
          <a:p>
            <a:fld id="{4D0EF430-CB0B-4F13-AA5F-BB97FF767902}" type="slidenum">
              <a:rPr lang="fr-CA" smtClean="0"/>
              <a:pPr/>
              <a:t>‹N°›</a:t>
            </a:fld>
            <a:endParaRPr lang="fr-CA"/>
          </a:p>
        </p:txBody>
      </p:sp>
      <p:cxnSp>
        <p:nvCxnSpPr>
          <p:cNvPr id="7" name="Straight Connector 6"/>
          <p:cNvCxnSpPr/>
          <p:nvPr/>
        </p:nvCxnSpPr>
        <p:spPr>
          <a:xfrm>
            <a:off x="731520" y="4599432"/>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a:p>
        </p:txBody>
      </p:sp>
      <p:sp>
        <p:nvSpPr>
          <p:cNvPr id="3" name="Content Placeholder 2"/>
          <p:cNvSpPr>
            <a:spLocks noGrp="1"/>
          </p:cNvSpPr>
          <p:nvPr>
            <p:ph sz="half" idx="1"/>
          </p:nvPr>
        </p:nvSpPr>
        <p:spPr>
          <a:xfrm>
            <a:off x="457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Content Placeholder 3"/>
          <p:cNvSpPr>
            <a:spLocks noGrp="1"/>
          </p:cNvSpPr>
          <p:nvPr>
            <p:ph sz="half" idx="2"/>
          </p:nvPr>
        </p:nvSpPr>
        <p:spPr>
          <a:xfrm>
            <a:off x="4648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5" name="Date Placeholder 4"/>
          <p:cNvSpPr>
            <a:spLocks noGrp="1"/>
          </p:cNvSpPr>
          <p:nvPr>
            <p:ph type="dt" sz="half" idx="10"/>
          </p:nvPr>
        </p:nvSpPr>
        <p:spPr/>
        <p:txBody>
          <a:bodyPr/>
          <a:lstStyle/>
          <a:p>
            <a:fld id="{AD802A16-705B-4E6D-8C18-6370F05088B9}" type="datetimeFigureOut">
              <a:rPr lang="fr-CA" smtClean="0"/>
              <a:pPr/>
              <a:t>2015-10-21</a:t>
            </a:fld>
            <a:endParaRPr lang="fr-CA"/>
          </a:p>
        </p:txBody>
      </p:sp>
      <p:sp>
        <p:nvSpPr>
          <p:cNvPr id="6" name="Footer Placeholder 5"/>
          <p:cNvSpPr>
            <a:spLocks noGrp="1"/>
          </p:cNvSpPr>
          <p:nvPr>
            <p:ph type="ftr" sz="quarter" idx="11"/>
          </p:nvPr>
        </p:nvSpPr>
        <p:spPr/>
        <p:txBody>
          <a:bodyPr/>
          <a:lstStyle/>
          <a:p>
            <a:endParaRPr lang="fr-CA"/>
          </a:p>
        </p:txBody>
      </p:sp>
      <p:sp>
        <p:nvSpPr>
          <p:cNvPr id="7" name="Slide Number Placeholder 6"/>
          <p:cNvSpPr>
            <a:spLocks noGrp="1"/>
          </p:cNvSpPr>
          <p:nvPr>
            <p:ph type="sldNum" sz="quarter" idx="12"/>
          </p:nvPr>
        </p:nvSpPr>
        <p:spPr/>
        <p:txBody>
          <a:bodyPr/>
          <a:lstStyle/>
          <a:p>
            <a:fld id="{4D0EF430-CB0B-4F13-AA5F-BB97FF767902}" type="slidenum">
              <a:rPr lang="fr-CA" smtClean="0"/>
              <a:pPr/>
              <a:t>‹N°›</a:t>
            </a:fld>
            <a:endParaRPr lang="fr-CA"/>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fr-FR" smtClean="0"/>
              <a:t>Modifiez le style du titre</a:t>
            </a:r>
            <a:endParaRPr lang="en-US" dirty="0"/>
          </a:p>
        </p:txBody>
      </p:sp>
      <p:sp>
        <p:nvSpPr>
          <p:cNvPr id="3" name="Text Placeholder 2"/>
          <p:cNvSpPr>
            <a:spLocks noGrp="1"/>
          </p:cNvSpPr>
          <p:nvPr>
            <p:ph type="body" idx="1"/>
          </p:nvPr>
        </p:nvSpPr>
        <p:spPr>
          <a:xfrm>
            <a:off x="45720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Content Placeholder 3"/>
          <p:cNvSpPr>
            <a:spLocks noGrp="1"/>
          </p:cNvSpPr>
          <p:nvPr>
            <p:ph sz="half" idx="2"/>
          </p:nvPr>
        </p:nvSpPr>
        <p:spPr>
          <a:xfrm>
            <a:off x="45720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5" name="Text Placeholder 4"/>
          <p:cNvSpPr>
            <a:spLocks noGrp="1"/>
          </p:cNvSpPr>
          <p:nvPr>
            <p:ph type="body" sz="quarter" idx="3"/>
          </p:nvPr>
        </p:nvSpPr>
        <p:spPr>
          <a:xfrm>
            <a:off x="475488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lang="en-US" sz="2000" b="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Content Placeholder 5"/>
          <p:cNvSpPr>
            <a:spLocks noGrp="1"/>
          </p:cNvSpPr>
          <p:nvPr>
            <p:ph sz="quarter" idx="4"/>
          </p:nvPr>
        </p:nvSpPr>
        <p:spPr>
          <a:xfrm>
            <a:off x="475488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7" name="Date Placeholder 6"/>
          <p:cNvSpPr>
            <a:spLocks noGrp="1"/>
          </p:cNvSpPr>
          <p:nvPr>
            <p:ph type="dt" sz="half" idx="10"/>
          </p:nvPr>
        </p:nvSpPr>
        <p:spPr/>
        <p:txBody>
          <a:bodyPr/>
          <a:lstStyle/>
          <a:p>
            <a:fld id="{AD802A16-705B-4E6D-8C18-6370F05088B9}" type="datetimeFigureOut">
              <a:rPr lang="fr-CA" smtClean="0"/>
              <a:pPr/>
              <a:t>2015-10-21</a:t>
            </a:fld>
            <a:endParaRPr lang="fr-CA"/>
          </a:p>
        </p:txBody>
      </p:sp>
      <p:sp>
        <p:nvSpPr>
          <p:cNvPr id="8" name="Footer Placeholder 7"/>
          <p:cNvSpPr>
            <a:spLocks noGrp="1"/>
          </p:cNvSpPr>
          <p:nvPr>
            <p:ph type="ftr" sz="quarter" idx="11"/>
          </p:nvPr>
        </p:nvSpPr>
        <p:spPr/>
        <p:txBody>
          <a:bodyPr/>
          <a:lstStyle/>
          <a:p>
            <a:endParaRPr lang="fr-CA"/>
          </a:p>
        </p:txBody>
      </p:sp>
      <p:sp>
        <p:nvSpPr>
          <p:cNvPr id="9" name="Slide Number Placeholder 8"/>
          <p:cNvSpPr>
            <a:spLocks noGrp="1"/>
          </p:cNvSpPr>
          <p:nvPr>
            <p:ph type="sldNum" sz="quarter" idx="12"/>
          </p:nvPr>
        </p:nvSpPr>
        <p:spPr/>
        <p:txBody>
          <a:bodyPr/>
          <a:lstStyle/>
          <a:p>
            <a:fld id="{4D0EF430-CB0B-4F13-AA5F-BB97FF767902}" type="slidenum">
              <a:rPr lang="fr-CA" smtClean="0"/>
              <a:pPr/>
              <a:t>‹N°›</a:t>
            </a:fld>
            <a:endParaRPr lang="fr-CA"/>
          </a:p>
        </p:txBody>
      </p:sp>
      <p:cxnSp>
        <p:nvCxnSpPr>
          <p:cNvPr id="11" name="Straight Connector 10"/>
          <p:cNvCxnSpPr/>
          <p:nvPr/>
        </p:nvCxnSpPr>
        <p:spPr>
          <a:xfrm rot="5400000">
            <a:off x="2217817" y="4045823"/>
            <a:ext cx="4709160" cy="794"/>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a:p>
        </p:txBody>
      </p:sp>
      <p:sp>
        <p:nvSpPr>
          <p:cNvPr id="3" name="Date Placeholder 2"/>
          <p:cNvSpPr>
            <a:spLocks noGrp="1"/>
          </p:cNvSpPr>
          <p:nvPr>
            <p:ph type="dt" sz="half" idx="10"/>
          </p:nvPr>
        </p:nvSpPr>
        <p:spPr/>
        <p:txBody>
          <a:bodyPr/>
          <a:lstStyle/>
          <a:p>
            <a:fld id="{AD802A16-705B-4E6D-8C18-6370F05088B9}" type="datetimeFigureOut">
              <a:rPr lang="fr-CA" smtClean="0"/>
              <a:pPr/>
              <a:t>2015-10-21</a:t>
            </a:fld>
            <a:endParaRPr lang="fr-CA"/>
          </a:p>
        </p:txBody>
      </p:sp>
      <p:sp>
        <p:nvSpPr>
          <p:cNvPr id="4" name="Footer Placeholder 3"/>
          <p:cNvSpPr>
            <a:spLocks noGrp="1"/>
          </p:cNvSpPr>
          <p:nvPr>
            <p:ph type="ftr" sz="quarter" idx="11"/>
          </p:nvPr>
        </p:nvSpPr>
        <p:spPr/>
        <p:txBody>
          <a:bodyPr/>
          <a:lstStyle/>
          <a:p>
            <a:endParaRPr lang="fr-CA"/>
          </a:p>
        </p:txBody>
      </p:sp>
      <p:sp>
        <p:nvSpPr>
          <p:cNvPr id="5" name="Slide Number Placeholder 4"/>
          <p:cNvSpPr>
            <a:spLocks noGrp="1"/>
          </p:cNvSpPr>
          <p:nvPr>
            <p:ph type="sldNum" sz="quarter" idx="12"/>
          </p:nvPr>
        </p:nvSpPr>
        <p:spPr/>
        <p:txBody>
          <a:bodyPr/>
          <a:lstStyle/>
          <a:p>
            <a:fld id="{4D0EF430-CB0B-4F13-AA5F-BB97FF767902}" type="slidenum">
              <a:rPr lang="fr-CA" smtClean="0"/>
              <a:pPr/>
              <a:t>‹N°›</a:t>
            </a:fld>
            <a:endParaRPr lang="fr-CA"/>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D802A16-705B-4E6D-8C18-6370F05088B9}" type="datetimeFigureOut">
              <a:rPr lang="fr-CA" smtClean="0"/>
              <a:pPr/>
              <a:t>2015-10-21</a:t>
            </a:fld>
            <a:endParaRPr lang="fr-CA"/>
          </a:p>
        </p:txBody>
      </p:sp>
      <p:sp>
        <p:nvSpPr>
          <p:cNvPr id="3" name="Footer Placeholder 2"/>
          <p:cNvSpPr>
            <a:spLocks noGrp="1"/>
          </p:cNvSpPr>
          <p:nvPr>
            <p:ph type="ftr" sz="quarter" idx="11"/>
          </p:nvPr>
        </p:nvSpPr>
        <p:spPr/>
        <p:txBody>
          <a:bodyPr/>
          <a:lstStyle/>
          <a:p>
            <a:endParaRPr lang="fr-CA"/>
          </a:p>
        </p:txBody>
      </p:sp>
      <p:sp>
        <p:nvSpPr>
          <p:cNvPr id="4" name="Slide Number Placeholder 3"/>
          <p:cNvSpPr>
            <a:spLocks noGrp="1"/>
          </p:cNvSpPr>
          <p:nvPr>
            <p:ph type="sldNum" sz="quarter" idx="12"/>
          </p:nvPr>
        </p:nvSpPr>
        <p:spPr/>
        <p:txBody>
          <a:bodyPr/>
          <a:lstStyle/>
          <a:p>
            <a:fld id="{4D0EF430-CB0B-4F13-AA5F-BB97FF767902}" type="slidenum">
              <a:rPr lang="fr-CA" smtClean="0"/>
              <a:pPr/>
              <a:t>‹N°›</a:t>
            </a:fld>
            <a:endParaRPr lang="fr-CA"/>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457200" y="792080"/>
            <a:ext cx="2139696" cy="1261872"/>
          </a:xfrm>
        </p:spPr>
        <p:txBody>
          <a:bodyPr anchor="b">
            <a:noAutofit/>
          </a:bodyPr>
          <a:lstStyle>
            <a:lvl1pPr algn="l">
              <a:defRPr sz="2400" b="0"/>
            </a:lvl1pPr>
          </a:lstStyle>
          <a:p>
            <a:r>
              <a:rPr lang="fr-FR" smtClean="0"/>
              <a:t>Modifiez le style du titre</a:t>
            </a:r>
            <a:endParaRPr lang="en-US" dirty="0"/>
          </a:p>
        </p:txBody>
      </p:sp>
      <p:sp>
        <p:nvSpPr>
          <p:cNvPr id="3" name="Content Placeholder 2"/>
          <p:cNvSpPr>
            <a:spLocks noGrp="1"/>
          </p:cNvSpPr>
          <p:nvPr>
            <p:ph idx="1"/>
          </p:nvPr>
        </p:nvSpPr>
        <p:spPr>
          <a:xfrm>
            <a:off x="2971800" y="792080"/>
            <a:ext cx="5715000" cy="55778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Text Placeholder 3"/>
          <p:cNvSpPr>
            <a:spLocks noGrp="1"/>
          </p:cNvSpPr>
          <p:nvPr>
            <p:ph type="body" sz="half" idx="2"/>
          </p:nvPr>
        </p:nvSpPr>
        <p:spPr>
          <a:xfrm>
            <a:off x="457201" y="2130552"/>
            <a:ext cx="2139696" cy="424361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Date Placeholder 4"/>
          <p:cNvSpPr>
            <a:spLocks noGrp="1"/>
          </p:cNvSpPr>
          <p:nvPr>
            <p:ph type="dt" sz="half" idx="10"/>
          </p:nvPr>
        </p:nvSpPr>
        <p:spPr/>
        <p:txBody>
          <a:bodyPr/>
          <a:lstStyle/>
          <a:p>
            <a:fld id="{AD802A16-705B-4E6D-8C18-6370F05088B9}" type="datetimeFigureOut">
              <a:rPr lang="fr-CA" smtClean="0"/>
              <a:pPr/>
              <a:t>2015-10-21</a:t>
            </a:fld>
            <a:endParaRPr lang="fr-CA"/>
          </a:p>
        </p:txBody>
      </p:sp>
      <p:sp>
        <p:nvSpPr>
          <p:cNvPr id="6" name="Footer Placeholder 5"/>
          <p:cNvSpPr>
            <a:spLocks noGrp="1"/>
          </p:cNvSpPr>
          <p:nvPr>
            <p:ph type="ftr" sz="quarter" idx="11"/>
          </p:nvPr>
        </p:nvSpPr>
        <p:spPr/>
        <p:txBody>
          <a:bodyPr/>
          <a:lstStyle/>
          <a:p>
            <a:endParaRPr lang="fr-CA"/>
          </a:p>
        </p:txBody>
      </p:sp>
      <p:sp>
        <p:nvSpPr>
          <p:cNvPr id="7" name="Slide Number Placeholder 6"/>
          <p:cNvSpPr>
            <a:spLocks noGrp="1"/>
          </p:cNvSpPr>
          <p:nvPr>
            <p:ph type="sldNum" sz="quarter" idx="12"/>
          </p:nvPr>
        </p:nvSpPr>
        <p:spPr/>
        <p:txBody>
          <a:bodyPr/>
          <a:lstStyle/>
          <a:p>
            <a:fld id="{4D0EF430-CB0B-4F13-AA5F-BB97FF767902}" type="slidenum">
              <a:rPr lang="fr-CA" smtClean="0"/>
              <a:pPr/>
              <a:t>‹N°›</a:t>
            </a:fld>
            <a:endParaRPr lang="fr-CA"/>
          </a:p>
        </p:txBody>
      </p:sp>
      <p:cxnSp>
        <p:nvCxnSpPr>
          <p:cNvPr id="9" name="Straight Connector 8"/>
          <p:cNvCxnSpPr/>
          <p:nvPr/>
        </p:nvCxnSpPr>
        <p:spPr>
          <a:xfrm rot="5400000">
            <a:off x="-13116" y="3580206"/>
            <a:ext cx="557784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457200" y="792480"/>
            <a:ext cx="2142680" cy="1264920"/>
          </a:xfrm>
        </p:spPr>
        <p:txBody>
          <a:bodyPr anchor="b">
            <a:normAutofit/>
          </a:bodyPr>
          <a:lstStyle>
            <a:lvl1pPr algn="l">
              <a:defRPr sz="2400" b="0"/>
            </a:lvl1pPr>
          </a:lstStyle>
          <a:p>
            <a:r>
              <a:rPr lang="fr-FR" smtClean="0"/>
              <a:t>Modifiez le style du titre</a:t>
            </a:r>
            <a:endParaRPr lang="en-US" dirty="0"/>
          </a:p>
        </p:txBody>
      </p:sp>
      <p:sp>
        <p:nvSpPr>
          <p:cNvPr id="3" name="Picture Placeholder 2"/>
          <p:cNvSpPr>
            <a:spLocks noGrp="1"/>
          </p:cNvSpPr>
          <p:nvPr>
            <p:ph type="pic" idx="1"/>
          </p:nvPr>
        </p:nvSpPr>
        <p:spPr>
          <a:xfrm>
            <a:off x="2858610" y="838201"/>
            <a:ext cx="5904390" cy="5500456"/>
          </a:xfrm>
          <a:solidFill>
            <a:schemeClr val="bg2"/>
          </a:solidFill>
          <a:ln w="76200">
            <a:solidFill>
              <a:srgbClr val="FFFFFF"/>
            </a:solidFill>
            <a:miter lim="800000"/>
          </a:ln>
          <a:effectLst>
            <a:outerShdw blurRad="50800" dist="12700" dir="5400000" algn="t" rotWithShape="0">
              <a:prstClr val="black">
                <a:alpha val="59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smtClean="0"/>
              <a:t>Cliquez sur l'icône pour ajouter une image</a:t>
            </a:r>
            <a:endParaRPr lang="en-US" dirty="0"/>
          </a:p>
        </p:txBody>
      </p:sp>
      <p:sp>
        <p:nvSpPr>
          <p:cNvPr id="4" name="Text Placeholder 3"/>
          <p:cNvSpPr>
            <a:spLocks noGrp="1"/>
          </p:cNvSpPr>
          <p:nvPr>
            <p:ph type="body" sz="half" idx="2"/>
          </p:nvPr>
        </p:nvSpPr>
        <p:spPr>
          <a:xfrm>
            <a:off x="457200" y="2133600"/>
            <a:ext cx="2139696" cy="424281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Date Placeholder 4"/>
          <p:cNvSpPr>
            <a:spLocks noGrp="1"/>
          </p:cNvSpPr>
          <p:nvPr>
            <p:ph type="dt" sz="half" idx="10"/>
          </p:nvPr>
        </p:nvSpPr>
        <p:spPr/>
        <p:txBody>
          <a:bodyPr/>
          <a:lstStyle/>
          <a:p>
            <a:fld id="{AD802A16-705B-4E6D-8C18-6370F05088B9}" type="datetimeFigureOut">
              <a:rPr lang="fr-CA" smtClean="0"/>
              <a:pPr/>
              <a:t>2015-10-21</a:t>
            </a:fld>
            <a:endParaRPr lang="fr-CA"/>
          </a:p>
        </p:txBody>
      </p:sp>
      <p:sp>
        <p:nvSpPr>
          <p:cNvPr id="6" name="Footer Placeholder 5"/>
          <p:cNvSpPr>
            <a:spLocks noGrp="1"/>
          </p:cNvSpPr>
          <p:nvPr>
            <p:ph type="ftr" sz="quarter" idx="11"/>
          </p:nvPr>
        </p:nvSpPr>
        <p:spPr/>
        <p:txBody>
          <a:bodyPr/>
          <a:lstStyle/>
          <a:p>
            <a:endParaRPr lang="fr-CA"/>
          </a:p>
        </p:txBody>
      </p:sp>
      <p:sp>
        <p:nvSpPr>
          <p:cNvPr id="7" name="Slide Number Placeholder 6"/>
          <p:cNvSpPr>
            <a:spLocks noGrp="1"/>
          </p:cNvSpPr>
          <p:nvPr>
            <p:ph type="sldNum" sz="quarter" idx="12"/>
          </p:nvPr>
        </p:nvSpPr>
        <p:spPr/>
        <p:txBody>
          <a:bodyPr/>
          <a:lstStyle/>
          <a:p>
            <a:fld id="{4D0EF430-CB0B-4F13-AA5F-BB97FF767902}" type="slidenum">
              <a:rPr lang="fr-CA" smtClean="0"/>
              <a:pPr/>
              <a:t>‹N°›</a:t>
            </a:fld>
            <a:endParaRPr lang="fr-CA"/>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a:xfrm>
            <a:off x="0" y="220786"/>
            <a:ext cx="9144000" cy="228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457200" y="533400"/>
            <a:ext cx="8229600" cy="990600"/>
          </a:xfrm>
          <a:prstGeom prst="rect">
            <a:avLst/>
          </a:prstGeom>
        </p:spPr>
        <p:txBody>
          <a:bodyPr vert="horz" lIns="91440" tIns="45720" rIns="91440" bIns="45720" rtlCol="0" anchor="ctr">
            <a:normAutofit/>
          </a:bodyPr>
          <a:lstStyle/>
          <a:p>
            <a:r>
              <a:rPr lang="fr-FR" smtClean="0"/>
              <a:t>Modifiez le style du titre</a:t>
            </a:r>
            <a:endParaRPr lang="en-US" dirty="0"/>
          </a:p>
        </p:txBody>
      </p:sp>
      <p:sp>
        <p:nvSpPr>
          <p:cNvPr id="3" name="Text Placeholder 2"/>
          <p:cNvSpPr>
            <a:spLocks noGrp="1"/>
          </p:cNvSpPr>
          <p:nvPr>
            <p:ph type="body" idx="1"/>
          </p:nvPr>
        </p:nvSpPr>
        <p:spPr>
          <a:xfrm>
            <a:off x="457200" y="1600200"/>
            <a:ext cx="8229600" cy="4876800"/>
          </a:xfrm>
          <a:prstGeom prst="rect">
            <a:avLst/>
          </a:prstGeom>
        </p:spPr>
        <p:txBody>
          <a:bodyPr vert="horz" lIns="91440" tIns="45720" rIns="91440" bIns="45720" rtlCol="0">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7" name="Rectangle 6"/>
          <p:cNvSpPr/>
          <p:nvPr/>
        </p:nvSpPr>
        <p:spPr>
          <a:xfrm>
            <a:off x="0" y="0"/>
            <a:ext cx="9144000" cy="3657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2"/>
          </p:nvPr>
        </p:nvSpPr>
        <p:spPr>
          <a:xfrm>
            <a:off x="457200" y="18288"/>
            <a:ext cx="2895600" cy="329184"/>
          </a:xfrm>
          <a:prstGeom prst="rect">
            <a:avLst/>
          </a:prstGeom>
        </p:spPr>
        <p:txBody>
          <a:bodyPr vert="horz" lIns="91440" tIns="45720" rIns="91440" bIns="45720" rtlCol="0" anchor="ctr"/>
          <a:lstStyle>
            <a:lvl1pPr algn="l">
              <a:defRPr sz="1200">
                <a:solidFill>
                  <a:srgbClr val="FFFFFF"/>
                </a:solidFill>
              </a:defRPr>
            </a:lvl1pPr>
          </a:lstStyle>
          <a:p>
            <a:fld id="{AD802A16-705B-4E6D-8C18-6370F05088B9}" type="datetimeFigureOut">
              <a:rPr lang="fr-CA" smtClean="0"/>
              <a:pPr/>
              <a:t>2015-10-21</a:t>
            </a:fld>
            <a:endParaRPr lang="fr-CA"/>
          </a:p>
        </p:txBody>
      </p:sp>
      <p:sp>
        <p:nvSpPr>
          <p:cNvPr id="5" name="Footer Placeholder 4"/>
          <p:cNvSpPr>
            <a:spLocks noGrp="1"/>
          </p:cNvSpPr>
          <p:nvPr>
            <p:ph type="ftr" sz="quarter" idx="3"/>
          </p:nvPr>
        </p:nvSpPr>
        <p:spPr>
          <a:xfrm>
            <a:off x="3429000" y="18288"/>
            <a:ext cx="4114800" cy="329184"/>
          </a:xfrm>
          <a:prstGeom prst="rect">
            <a:avLst/>
          </a:prstGeom>
        </p:spPr>
        <p:txBody>
          <a:bodyPr vert="horz" lIns="91440" tIns="45720" rIns="91440" bIns="45720" rtlCol="0" anchor="ctr"/>
          <a:lstStyle>
            <a:lvl1pPr algn="ctr">
              <a:defRPr sz="1200">
                <a:solidFill>
                  <a:srgbClr val="FFFFFF"/>
                </a:solidFill>
              </a:defRPr>
            </a:lvl1pPr>
          </a:lstStyle>
          <a:p>
            <a:endParaRPr lang="fr-CA"/>
          </a:p>
        </p:txBody>
      </p:sp>
      <p:sp>
        <p:nvSpPr>
          <p:cNvPr id="6" name="Slide Number Placeholder 5"/>
          <p:cNvSpPr>
            <a:spLocks noGrp="1"/>
          </p:cNvSpPr>
          <p:nvPr>
            <p:ph type="sldNum" sz="quarter" idx="4"/>
          </p:nvPr>
        </p:nvSpPr>
        <p:spPr>
          <a:xfrm>
            <a:off x="7620000" y="18288"/>
            <a:ext cx="1066800" cy="329184"/>
          </a:xfrm>
          <a:prstGeom prst="rect">
            <a:avLst/>
          </a:prstGeom>
        </p:spPr>
        <p:txBody>
          <a:bodyPr vert="horz" lIns="91440" tIns="45720" rIns="91440" bIns="45720" rtlCol="0" anchor="ctr"/>
          <a:lstStyle>
            <a:lvl1pPr algn="l">
              <a:defRPr sz="1400" b="1">
                <a:solidFill>
                  <a:srgbClr val="FFFFFF"/>
                </a:solidFill>
              </a:defRPr>
            </a:lvl1pPr>
          </a:lstStyle>
          <a:p>
            <a:fld id="{4D0EF430-CB0B-4F13-AA5F-BB97FF767902}" type="slidenum">
              <a:rPr lang="fr-CA" smtClean="0"/>
              <a:pPr/>
              <a:t>‹N°›</a:t>
            </a:fld>
            <a:endParaRPr lang="fr-CA"/>
          </a:p>
        </p:txBody>
      </p:sp>
    </p:spTree>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p:txStyles>
    <p:titleStyle>
      <a:lvl1pPr algn="l" defTabSz="914400" rtl="0" eaLnBrk="1" latinLnBrk="0" hangingPunct="1">
        <a:spcBef>
          <a:spcPct val="0"/>
        </a:spcBef>
        <a:buNone/>
        <a:defRPr sz="4000" kern="1200" spc="-100" baseline="0">
          <a:solidFill>
            <a:schemeClr val="tx2"/>
          </a:solidFill>
          <a:latin typeface="+mj-lt"/>
          <a:ea typeface="+mj-ea"/>
          <a:cs typeface="+mj-cs"/>
        </a:defRPr>
      </a:lvl1pPr>
    </p:titleStyle>
    <p:body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hyperlink" Target="http://www.google.com/url?url=http://www.afd.asso.fr/diabete&amp;rct=j&amp;frm=1&amp;q=&amp;esrc=s&amp;sa=U&amp;ved=0CCQQwW4wB2oVChMIgOjMnP2eyAIVBXo-Ch2u5ARR&amp;usg=AFQjCNHSduICM7J8MzbyGH2fSeY7XAvcJw" TargetMode="External"/><Relationship Id="rId7" Type="http://schemas.openxmlformats.org/officeDocument/2006/relationships/hyperlink" Target="http://www.google.com/url?url=http://oumma.com/220142/moitie-de-population-saoudienne-sera-diabetique-2030&amp;rct=j&amp;frm=1&amp;q=&amp;esrc=s&amp;sa=U&amp;ved=0CCYQwW4wCGoVChMIgOjMnP2eyAIVBXo-Ch2u5ARR&amp;usg=AFQjCNHqXcpxG4fIxMYJuSCwfdX2QsX9Ag" TargetMode="External"/><Relationship Id="rId12" Type="http://schemas.openxmlformats.org/officeDocument/2006/relationships/image" Target="../media/image21.jpe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18.jpeg"/><Relationship Id="rId11" Type="http://schemas.openxmlformats.org/officeDocument/2006/relationships/hyperlink" Target="http://www.google.com/url?url=http://www.innamorata.fr/2009/05/27/13874302/comment-page-1/&amp;rct=j&amp;frm=1&amp;q=&amp;esrc=s&amp;sa=U&amp;ved=0CBYQwW4wAGoVChMI3uDQ1_2eyAIVBI8NCh1zTAgp&amp;usg=AFQjCNGIeIjVcDkZCU036q_fIcflzacLJw" TargetMode="External"/><Relationship Id="rId5" Type="http://schemas.openxmlformats.org/officeDocument/2006/relationships/hyperlink" Target="http://www.google.com/url?url=http://www.topsante.com/medecine/maladies-chroniques/diabete/vivre-avec/diabete-5-conseils-pour-manger-moins-sucre-23571&amp;rct=j&amp;frm=1&amp;q=&amp;esrc=s&amp;sa=U&amp;ved=0CDQQwW4wD2oVChMIgOjMnP2eyAIVBXo-Ch2u5ARR&amp;usg=AFQjCNFTW-RtbBWfX9XMRIH5Rx0LDlBB1g" TargetMode="External"/><Relationship Id="rId10" Type="http://schemas.openxmlformats.org/officeDocument/2006/relationships/image" Target="../media/image20.jpeg"/><Relationship Id="rId4" Type="http://schemas.openxmlformats.org/officeDocument/2006/relationships/image" Target="../media/image17.jpeg"/><Relationship Id="rId9" Type="http://schemas.openxmlformats.org/officeDocument/2006/relationships/hyperlink" Target="http://www.google.com/url?url=http://nt.vitaba.com/claudication-7&amp;rct=j&amp;frm=1&amp;q=&amp;esrc=s&amp;sa=U&amp;ved=0CBwQwW4wA2oVChMI9Z2Kuv2eyAIVQx0-Ch0dowD2&amp;usg=AFQjCNHk_nG4sKndWAhPuMubaiuPFC-W3Q" TargetMode="Externa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5.xml"/><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http://www.ms-centrum.be/fr/zorgaspecten/images/schade.gif"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6.jpeg"/><Relationship Id="rId4" Type="http://schemas.openxmlformats.org/officeDocument/2006/relationships/image" Target="../media/image5.png"/></Relationships>
</file>

<file path=ppt/slides/_rels/slide5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8" Type="http://schemas.openxmlformats.org/officeDocument/2006/relationships/image" Target="../media/image42.jpeg"/><Relationship Id="rId3" Type="http://schemas.openxmlformats.org/officeDocument/2006/relationships/hyperlink" Target="http://www.advancedtissue.com/wp-content/uploads/2014/02/amorphous-hydrogel.png" TargetMode="External"/><Relationship Id="rId7" Type="http://schemas.openxmlformats.org/officeDocument/2006/relationships/hyperlink" Target="http://www.google.ca/url?url=http://quelpansement.fr/dispositif/aquacel-extra/&amp;rct=j&amp;frm=1&amp;q=&amp;esrc=s&amp;sa=U&amp;ved=0CB0QwW4wBGoVChMIhta6hNCXyAIVzHg-Ch0uhw5v&amp;usg=AFQjCNEx3zUTgVBfw_XHZd7yAGdlqJzYoQ" TargetMode="External"/><Relationship Id="rId2" Type="http://schemas.openxmlformats.org/officeDocument/2006/relationships/notesSlide" Target="../notesSlides/notesSlide58.xml"/><Relationship Id="rId1" Type="http://schemas.openxmlformats.org/officeDocument/2006/relationships/slideLayout" Target="../slideLayouts/slideLayout2.xml"/><Relationship Id="rId6" Type="http://schemas.openxmlformats.org/officeDocument/2006/relationships/image" Target="../media/image41.jpeg"/><Relationship Id="rId11" Type="http://schemas.openxmlformats.org/officeDocument/2006/relationships/image" Target="../media/image45.png"/><Relationship Id="rId5" Type="http://schemas.openxmlformats.org/officeDocument/2006/relationships/hyperlink" Target="http://www.google.ca/url?url=http://www.molnlyckewoundcare.ca/fr/product/pr_ct_silicone.html&amp;rct=j&amp;frm=1&amp;q=&amp;esrc=s&amp;sa=U&amp;ved=0CB8QwW4wBWoVChMIzNbD8c-XyAIVy1c-Ch33ngWf&amp;usg=AFQjCNGtlycLdzoUmcOEehCapDAfn7mJ0Q" TargetMode="External"/><Relationship Id="rId10" Type="http://schemas.openxmlformats.org/officeDocument/2006/relationships/image" Target="../media/image44.png"/><Relationship Id="rId4" Type="http://schemas.openxmlformats.org/officeDocument/2006/relationships/image" Target="../media/image40.png"/><Relationship Id="rId9" Type="http://schemas.openxmlformats.org/officeDocument/2006/relationships/image" Target="../media/image43.png"/></Relationships>
</file>

<file path=ppt/slides/_rels/slide59.xml.rels><?xml version="1.0" encoding="UTF-8" standalone="yes"?>
<Relationships xmlns="http://schemas.openxmlformats.org/package/2006/relationships"><Relationship Id="rId3" Type="http://schemas.openxmlformats.org/officeDocument/2006/relationships/hyperlink" Target="http://www.advancedtissue.com/wp-content/uploads/2014/02/amorphous-hydrogel.png" TargetMode="External"/><Relationship Id="rId2" Type="http://schemas.openxmlformats.org/officeDocument/2006/relationships/notesSlide" Target="../notesSlides/notesSlide59.xml"/><Relationship Id="rId1" Type="http://schemas.openxmlformats.org/officeDocument/2006/relationships/slideLayout" Target="../slideLayouts/slideLayout5.xml"/><Relationship Id="rId6" Type="http://schemas.openxmlformats.org/officeDocument/2006/relationships/image" Target="../media/image41.jpeg"/><Relationship Id="rId5" Type="http://schemas.openxmlformats.org/officeDocument/2006/relationships/hyperlink" Target="http://www.google.ca/url?url=http://www.molnlyckewoundcare.ca/fr/product/pr_ct_silicone.html&amp;rct=j&amp;frm=1&amp;q=&amp;esrc=s&amp;sa=U&amp;ved=0CB8QwW4wBWoVChMIzNbD8c-XyAIVy1c-Ch33ngWf&amp;usg=AFQjCNGtlycLdzoUmcOEehCapDAfn7mJ0Q" TargetMode="External"/><Relationship Id="rId4" Type="http://schemas.openxmlformats.org/officeDocument/2006/relationships/image" Target="../media/image46.png"/></Relationships>
</file>

<file path=ppt/slides/_rels/slide6.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6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60.xml"/><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48.jpeg"/><Relationship Id="rId4" Type="http://schemas.openxmlformats.org/officeDocument/2006/relationships/hyperlink" Target="http://wound.smith-nephew.com/ca_fr/images/getimage.asp?GUID=%7b30655375-CB12-45F0-82EF-287D70C24666%7d" TargetMode="External"/></Relationships>
</file>

<file path=ppt/slides/_rels/slide61.xml.rels><?xml version="1.0" encoding="UTF-8" standalone="yes"?>
<Relationships xmlns="http://schemas.openxmlformats.org/package/2006/relationships"><Relationship Id="rId3" Type="http://schemas.openxmlformats.org/officeDocument/2006/relationships/hyperlink" Target="https://www.google.ca/url?url=https://www.healthykin.com/p-1203-hydrofera-blue-foam-wound-dressing.aspx&amp;rct=j&amp;frm=1&amp;q=&amp;esrc=s&amp;sa=U&amp;ved=0CDcQwW4wEGoVChMIl-CB9NeXyAIVzHM-Ch0EjwLC&amp;usg=AFQjCNGN4oZj9s4IPDmwEQ38vSUOxcG55Q" TargetMode="External"/><Relationship Id="rId7" Type="http://schemas.openxmlformats.org/officeDocument/2006/relationships/image" Target="../media/image52.png"/><Relationship Id="rId2" Type="http://schemas.openxmlformats.org/officeDocument/2006/relationships/notesSlide" Target="../notesSlides/notesSlide61.xml"/><Relationship Id="rId1" Type="http://schemas.openxmlformats.org/officeDocument/2006/relationships/slideLayout" Target="../slideLayouts/slideLayout2.xml"/><Relationship Id="rId6" Type="http://schemas.openxmlformats.org/officeDocument/2006/relationships/image" Target="../media/image51.jpeg"/><Relationship Id="rId5" Type="http://schemas.openxmlformats.org/officeDocument/2006/relationships/hyperlink" Target="http://www.google.ca/url?url=http://www.medico-shop.ch/kompressen-tupfer-sets/spezial-kompressen/kerlix-amd-superschwamm-kruellkompresse-antimikrobiell-phmb-polyhexanid.html?___store=fr&amp;rct=j&amp;frm=1&amp;q=&amp;esrc=s&amp;sa=U&amp;ved=0CCkQwW4wCmoVChMI8o7JpNiXyAIVRnE-Ch3vAg_Z&amp;usg=AFQjCNEvSACWoE8o2BJgLnUJHkW_JxDQKA" TargetMode="External"/><Relationship Id="rId4" Type="http://schemas.openxmlformats.org/officeDocument/2006/relationships/image" Target="../media/image50.jpeg"/></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4.jpeg"/><Relationship Id="rId7" Type="http://schemas.openxmlformats.org/officeDocument/2006/relationships/image" Target="../media/image58.png"/><Relationship Id="rId2" Type="http://schemas.openxmlformats.org/officeDocument/2006/relationships/notesSlide" Target="../notesSlides/notesSlide68.xml"/><Relationship Id="rId1" Type="http://schemas.openxmlformats.org/officeDocument/2006/relationships/slideLayout" Target="../slideLayouts/slideLayout2.xml"/><Relationship Id="rId6" Type="http://schemas.openxmlformats.org/officeDocument/2006/relationships/image" Target="../media/image57.png"/><Relationship Id="rId5" Type="http://schemas.openxmlformats.org/officeDocument/2006/relationships/image" Target="../media/image56.jpeg"/><Relationship Id="rId10" Type="http://schemas.openxmlformats.org/officeDocument/2006/relationships/image" Target="../media/image61.png"/><Relationship Id="rId4" Type="http://schemas.openxmlformats.org/officeDocument/2006/relationships/image" Target="../media/image55.png"/><Relationship Id="rId9" Type="http://schemas.openxmlformats.org/officeDocument/2006/relationships/image" Target="../media/image60.png"/></Relationships>
</file>

<file path=ppt/slides/_rels/slide6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70.xml"/><Relationship Id="rId1" Type="http://schemas.openxmlformats.org/officeDocument/2006/relationships/slideLayout" Target="../slideLayouts/slideLayout2.xml"/><Relationship Id="rId4" Type="http://schemas.openxmlformats.org/officeDocument/2006/relationships/image" Target="../media/image64.png"/></Relationships>
</file>

<file path=ppt/slides/_rels/slide7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71.xml"/><Relationship Id="rId1" Type="http://schemas.openxmlformats.org/officeDocument/2006/relationships/slideLayout" Target="../slideLayouts/slideLayout2.xml"/><Relationship Id="rId4" Type="http://schemas.openxmlformats.org/officeDocument/2006/relationships/image" Target="../media/image66.jpeg"/></Relationships>
</file>

<file path=ppt/slides/_rels/slide72.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73.xml"/><Relationship Id="rId1" Type="http://schemas.openxmlformats.org/officeDocument/2006/relationships/slideLayout" Target="../slideLayouts/slideLayout5.xml"/></Relationships>
</file>

<file path=ppt/slides/_rels/slide7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1009442" y="2060848"/>
            <a:ext cx="7117180" cy="1470025"/>
          </a:xfrm>
        </p:spPr>
        <p:txBody>
          <a:bodyPr/>
          <a:lstStyle/>
          <a:p>
            <a:r>
              <a:rPr lang="fr-CA" dirty="0" smtClean="0">
                <a:latin typeface="Byington" panose="02000505080000020003" pitchFamily="2" charset="0"/>
              </a:rPr>
              <a:t>Les soins de plaies &amp; l’ulcère du pied diabétique </a:t>
            </a:r>
            <a:endParaRPr lang="fr-CA" dirty="0">
              <a:latin typeface="Byington" panose="02000505080000020003" pitchFamily="2" charset="0"/>
            </a:endParaRPr>
          </a:p>
        </p:txBody>
      </p:sp>
      <p:sp>
        <p:nvSpPr>
          <p:cNvPr id="3" name="Sous-titre 2"/>
          <p:cNvSpPr>
            <a:spLocks noGrp="1"/>
          </p:cNvSpPr>
          <p:nvPr>
            <p:ph type="subTitle" idx="1"/>
          </p:nvPr>
        </p:nvSpPr>
        <p:spPr>
          <a:xfrm>
            <a:off x="1009442" y="4777380"/>
            <a:ext cx="7117180" cy="1243908"/>
          </a:xfrm>
        </p:spPr>
        <p:txBody>
          <a:bodyPr>
            <a:noAutofit/>
          </a:bodyPr>
          <a:lstStyle/>
          <a:p>
            <a:r>
              <a:rPr lang="fr-CA" sz="2800" dirty="0" smtClean="0"/>
              <a:t>REINQ</a:t>
            </a:r>
          </a:p>
          <a:p>
            <a:r>
              <a:rPr lang="fr-CA" sz="2800" dirty="0" smtClean="0"/>
              <a:t>Boucherville le 8 octobre 2015</a:t>
            </a:r>
          </a:p>
          <a:p>
            <a:endParaRPr lang="fr-CA" dirty="0" smtClean="0"/>
          </a:p>
          <a:p>
            <a:pPr algn="r"/>
            <a:r>
              <a:rPr lang="fr-CA" dirty="0"/>
              <a:t>Dominique Lord </a:t>
            </a:r>
            <a:r>
              <a:rPr lang="fr-CA" dirty="0" err="1"/>
              <a:t>Inf.B.Sc</a:t>
            </a:r>
            <a:r>
              <a:rPr lang="fr-CA" dirty="0"/>
              <a:t>., </a:t>
            </a:r>
            <a:r>
              <a:rPr lang="fr-CA" dirty="0" err="1"/>
              <a:t>stomothérapeute</a:t>
            </a:r>
            <a:endParaRPr lang="fr-CA" dirty="0"/>
          </a:p>
        </p:txBody>
      </p:sp>
      <p:pic>
        <p:nvPicPr>
          <p:cNvPr id="4" name="Image 3"/>
          <p:cNvPicPr/>
          <p:nvPr/>
        </p:nvPicPr>
        <p:blipFill rotWithShape="1">
          <a:blip r:embed="rId3" cstate="print">
            <a:extLst>
              <a:ext uri="{28A0092B-C50C-407E-A947-70E740481C1C}">
                <a14:useLocalDpi xmlns:a14="http://schemas.microsoft.com/office/drawing/2010/main" xmlns="" val="0"/>
              </a:ext>
            </a:extLst>
          </a:blip>
          <a:srcRect l="9548" t="9721" r="27257" b="50782"/>
          <a:stretch/>
        </p:blipFill>
        <p:spPr bwMode="auto">
          <a:xfrm>
            <a:off x="5220072" y="3429000"/>
            <a:ext cx="3467100" cy="1733550"/>
          </a:xfrm>
          <a:prstGeom prst="rect">
            <a:avLst/>
          </a:prstGeom>
          <a:ln>
            <a:noFill/>
          </a:ln>
          <a:extLst>
            <a:ext uri="{53640926-AAD7-44D8-BBD7-CCE9431645EC}">
              <a14:shadowObscured xmlns:a14="http://schemas.microsoft.com/office/drawing/2010/main" xmlns=""/>
            </a:ext>
          </a:extLst>
        </p:spPr>
      </p:pic>
    </p:spTree>
    <p:extLst>
      <p:ext uri="{BB962C8B-B14F-4D97-AF65-F5344CB8AC3E}">
        <p14:creationId xmlns:p14="http://schemas.microsoft.com/office/powerpoint/2010/main" xmlns="" val="328496919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Autofit/>
          </a:bodyPr>
          <a:lstStyle/>
          <a:p>
            <a:r>
              <a:rPr lang="fr-CA" dirty="0" smtClean="0"/>
              <a:t>ACSP, 2010</a:t>
            </a:r>
            <a:endParaRPr lang="fr-CA" dirty="0"/>
          </a:p>
        </p:txBody>
      </p:sp>
      <p:pic>
        <p:nvPicPr>
          <p:cNvPr id="4" name="Espace réservé du contenu 3"/>
          <p:cNvPicPr>
            <a:picLocks noGrp="1"/>
          </p:cNvPicPr>
          <p:nvPr>
            <p:ph idx="1"/>
          </p:nvPr>
        </p:nvPicPr>
        <p:blipFill rotWithShape="1">
          <a:blip r:embed="rId3" cstate="print">
            <a:extLst>
              <a:ext uri="{28A0092B-C50C-407E-A947-70E740481C1C}">
                <a14:useLocalDpi xmlns:a14="http://schemas.microsoft.com/office/drawing/2010/main" xmlns="" val="0"/>
              </a:ext>
            </a:extLst>
          </a:blip>
          <a:srcRect l="29088" t="19261" r="27987" b="10574"/>
          <a:stretch/>
        </p:blipFill>
        <p:spPr bwMode="auto">
          <a:xfrm>
            <a:off x="3491880" y="1194320"/>
            <a:ext cx="4680520" cy="5663680"/>
          </a:xfrm>
          <a:prstGeom prst="rect">
            <a:avLst/>
          </a:prstGeom>
          <a:ln>
            <a:noFill/>
          </a:ln>
          <a:extLst>
            <a:ext uri="{53640926-AAD7-44D8-BBD7-CCE9431645EC}">
              <a14:shadowObscured xmlns:a14="http://schemas.microsoft.com/office/drawing/2010/main" xmlns=""/>
            </a:ext>
          </a:extLst>
        </p:spPr>
      </p:pic>
      <p:sp>
        <p:nvSpPr>
          <p:cNvPr id="6" name="ZoneTexte 1"/>
          <p:cNvSpPr txBox="1">
            <a:spLocks noChangeArrowheads="1"/>
          </p:cNvSpPr>
          <p:nvPr/>
        </p:nvSpPr>
        <p:spPr bwMode="auto">
          <a:xfrm>
            <a:off x="359246" y="3861048"/>
            <a:ext cx="3060626" cy="23083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spcBef>
                <a:spcPct val="20000"/>
              </a:spcBef>
              <a:buClr>
                <a:schemeClr val="accent1"/>
              </a:buClr>
              <a:buSzPct val="85000"/>
              <a:buFont typeface="Wingdings 2" pitchFamily="18" charset="2"/>
              <a:buChar char=""/>
              <a:defRPr sz="2700">
                <a:solidFill>
                  <a:schemeClr val="tx1"/>
                </a:solidFill>
                <a:latin typeface="Georgia" pitchFamily="18" charset="0"/>
              </a:defRPr>
            </a:lvl1pPr>
            <a:lvl2pPr marL="742950" indent="-285750" eaLnBrk="0" hangingPunct="0">
              <a:spcBef>
                <a:spcPct val="20000"/>
              </a:spcBef>
              <a:buClr>
                <a:schemeClr val="accent2"/>
              </a:buClr>
              <a:buSzPct val="70000"/>
              <a:buFont typeface="Wingdings" pitchFamily="2" charset="2"/>
              <a:buChar char=""/>
              <a:defRPr sz="2200">
                <a:solidFill>
                  <a:schemeClr val="tx2"/>
                </a:solidFill>
                <a:latin typeface="Georgia" pitchFamily="18" charset="0"/>
              </a:defRPr>
            </a:lvl2pPr>
            <a:lvl3pPr marL="1143000" indent="-228600" eaLnBrk="0" hangingPunct="0">
              <a:spcBef>
                <a:spcPct val="20000"/>
              </a:spcBef>
              <a:buClr>
                <a:srgbClr val="8CADAE"/>
              </a:buClr>
              <a:buSzPct val="75000"/>
              <a:buFont typeface="Wingdings 2" pitchFamily="18" charset="2"/>
              <a:buChar char=""/>
              <a:defRPr sz="2000">
                <a:solidFill>
                  <a:schemeClr val="tx1"/>
                </a:solidFill>
                <a:latin typeface="Georgia" pitchFamily="18" charset="0"/>
              </a:defRPr>
            </a:lvl3pPr>
            <a:lvl4pPr marL="1600200" indent="-228600" eaLnBrk="0" hangingPunct="0">
              <a:spcBef>
                <a:spcPct val="20000"/>
              </a:spcBef>
              <a:buClr>
                <a:srgbClr val="8C7B70"/>
              </a:buClr>
              <a:buSzPct val="70000"/>
              <a:buFont typeface="Wingdings" pitchFamily="2" charset="2"/>
              <a:buChar char=""/>
              <a:defRPr sz="2000">
                <a:solidFill>
                  <a:schemeClr val="tx2"/>
                </a:solidFill>
                <a:latin typeface="Georgia" pitchFamily="18" charset="0"/>
              </a:defRPr>
            </a:lvl4pPr>
            <a:lvl5pPr marL="2057400" indent="-228600" eaLnBrk="0" hangingPunct="0">
              <a:spcBef>
                <a:spcPct val="20000"/>
              </a:spcBef>
              <a:buClr>
                <a:srgbClr val="8FB08C"/>
              </a:buClr>
              <a:buChar char="•"/>
              <a:defRPr>
                <a:solidFill>
                  <a:schemeClr val="tx1"/>
                </a:solidFill>
                <a:latin typeface="Georgia" pitchFamily="18" charset="0"/>
              </a:defRPr>
            </a:lvl5pPr>
            <a:lvl6pPr marL="2514600" indent="-228600" eaLnBrk="0" fontAlgn="base" hangingPunct="0">
              <a:spcBef>
                <a:spcPct val="20000"/>
              </a:spcBef>
              <a:spcAft>
                <a:spcPct val="0"/>
              </a:spcAft>
              <a:buClr>
                <a:srgbClr val="8FB08C"/>
              </a:buClr>
              <a:buChar char="•"/>
              <a:defRPr>
                <a:solidFill>
                  <a:schemeClr val="tx1"/>
                </a:solidFill>
                <a:latin typeface="Georgia" pitchFamily="18" charset="0"/>
              </a:defRPr>
            </a:lvl6pPr>
            <a:lvl7pPr marL="2971800" indent="-228600" eaLnBrk="0" fontAlgn="base" hangingPunct="0">
              <a:spcBef>
                <a:spcPct val="20000"/>
              </a:spcBef>
              <a:spcAft>
                <a:spcPct val="0"/>
              </a:spcAft>
              <a:buClr>
                <a:srgbClr val="8FB08C"/>
              </a:buClr>
              <a:buChar char="•"/>
              <a:defRPr>
                <a:solidFill>
                  <a:schemeClr val="tx1"/>
                </a:solidFill>
                <a:latin typeface="Georgia" pitchFamily="18" charset="0"/>
              </a:defRPr>
            </a:lvl7pPr>
            <a:lvl8pPr marL="3429000" indent="-228600" eaLnBrk="0" fontAlgn="base" hangingPunct="0">
              <a:spcBef>
                <a:spcPct val="20000"/>
              </a:spcBef>
              <a:spcAft>
                <a:spcPct val="0"/>
              </a:spcAft>
              <a:buClr>
                <a:srgbClr val="8FB08C"/>
              </a:buClr>
              <a:buChar char="•"/>
              <a:defRPr>
                <a:solidFill>
                  <a:schemeClr val="tx1"/>
                </a:solidFill>
                <a:latin typeface="Georgia" pitchFamily="18" charset="0"/>
              </a:defRPr>
            </a:lvl8pPr>
            <a:lvl9pPr marL="3886200" indent="-228600" eaLnBrk="0" fontAlgn="base" hangingPunct="0">
              <a:spcBef>
                <a:spcPct val="20000"/>
              </a:spcBef>
              <a:spcAft>
                <a:spcPct val="0"/>
              </a:spcAft>
              <a:buClr>
                <a:srgbClr val="8FB08C"/>
              </a:buClr>
              <a:buChar char="•"/>
              <a:defRPr>
                <a:solidFill>
                  <a:schemeClr val="tx1"/>
                </a:solidFill>
                <a:latin typeface="Georgia" pitchFamily="18" charset="0"/>
              </a:defRPr>
            </a:lvl9pPr>
          </a:lstStyle>
          <a:p>
            <a:pPr eaLnBrk="1" hangingPunct="1">
              <a:spcBef>
                <a:spcPct val="0"/>
              </a:spcBef>
              <a:buClrTx/>
              <a:buSzTx/>
              <a:buFontTx/>
              <a:buNone/>
            </a:pPr>
            <a:r>
              <a:rPr lang="fr-CA" altLang="fr-FR" sz="2400" dirty="0" smtClean="0">
                <a:latin typeface="Tahoma" pitchFamily="34" charset="0"/>
              </a:rPr>
              <a:t>La prévention, le diagnostic et le traitement du pied diabétique – Mise à jour 2010</a:t>
            </a:r>
          </a:p>
          <a:p>
            <a:pPr eaLnBrk="1" hangingPunct="1">
              <a:spcBef>
                <a:spcPct val="0"/>
              </a:spcBef>
              <a:buClrTx/>
              <a:buSzTx/>
              <a:buFontTx/>
              <a:buNone/>
            </a:pPr>
            <a:r>
              <a:rPr lang="fr-CA" altLang="fr-FR" sz="2400" dirty="0" smtClean="0">
                <a:latin typeface="Tahoma" pitchFamily="34" charset="0"/>
              </a:rPr>
              <a:t>WCC </a:t>
            </a:r>
            <a:r>
              <a:rPr lang="fr-CA" altLang="fr-FR" sz="2400" dirty="0">
                <a:latin typeface="Tahoma" pitchFamily="34" charset="0"/>
              </a:rPr>
              <a:t>Vol.8, NO </a:t>
            </a:r>
            <a:r>
              <a:rPr lang="fr-CA" altLang="fr-FR" sz="2400" dirty="0" smtClean="0">
                <a:latin typeface="Tahoma" pitchFamily="34" charset="0"/>
              </a:rPr>
              <a:t>4</a:t>
            </a:r>
            <a:endParaRPr lang="fr-CA" altLang="fr-FR" sz="2400" dirty="0">
              <a:latin typeface="Tahoma" pitchFamily="34" charset="0"/>
            </a:endParaRPr>
          </a:p>
        </p:txBody>
      </p:sp>
    </p:spTree>
    <p:extLst>
      <p:ext uri="{BB962C8B-B14F-4D97-AF65-F5344CB8AC3E}">
        <p14:creationId xmlns:p14="http://schemas.microsoft.com/office/powerpoint/2010/main" xmlns="" val="92928043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smtClean="0"/>
              <a:t>Première visite ?</a:t>
            </a:r>
            <a:endParaRPr lang="fr-CA" dirty="0"/>
          </a:p>
        </p:txBody>
      </p:sp>
      <p:sp>
        <p:nvSpPr>
          <p:cNvPr id="3" name="ZoneTexte 2"/>
          <p:cNvSpPr txBox="1"/>
          <p:nvPr/>
        </p:nvSpPr>
        <p:spPr>
          <a:xfrm>
            <a:off x="4499992" y="5733256"/>
            <a:ext cx="4644008" cy="584775"/>
          </a:xfrm>
          <a:prstGeom prst="rect">
            <a:avLst/>
          </a:prstGeom>
          <a:noFill/>
        </p:spPr>
        <p:txBody>
          <a:bodyPr wrap="square" rtlCol="0">
            <a:spAutoFit/>
          </a:bodyPr>
          <a:lstStyle/>
          <a:p>
            <a:r>
              <a:rPr lang="fr-CA" sz="3200" dirty="0">
                <a:solidFill>
                  <a:schemeClr val="tx2">
                    <a:lumMod val="60000"/>
                    <a:lumOff val="40000"/>
                  </a:schemeClr>
                </a:solidFill>
              </a:rPr>
              <a:t>Quelle est </a:t>
            </a:r>
            <a:r>
              <a:rPr lang="fr-CA" sz="3200" u="sng" dirty="0">
                <a:solidFill>
                  <a:schemeClr val="tx2">
                    <a:lumMod val="60000"/>
                    <a:lumOff val="40000"/>
                  </a:schemeClr>
                </a:solidFill>
                <a:effectLst>
                  <a:outerShdw blurRad="38100" dist="38100" dir="2700000" algn="tl">
                    <a:srgbClr val="000000">
                      <a:alpha val="43137"/>
                    </a:srgbClr>
                  </a:outerShdw>
                </a:effectLst>
              </a:rPr>
              <a:t>la cause </a:t>
            </a:r>
            <a:r>
              <a:rPr lang="fr-CA" sz="3200" dirty="0">
                <a:solidFill>
                  <a:schemeClr val="tx2">
                    <a:lumMod val="60000"/>
                    <a:lumOff val="40000"/>
                  </a:schemeClr>
                </a:solidFill>
              </a:rPr>
              <a:t>?</a:t>
            </a:r>
          </a:p>
        </p:txBody>
      </p:sp>
      <p:sp>
        <p:nvSpPr>
          <p:cNvPr id="4" name="ZoneTexte 3"/>
          <p:cNvSpPr txBox="1"/>
          <p:nvPr/>
        </p:nvSpPr>
        <p:spPr>
          <a:xfrm>
            <a:off x="755576" y="5949280"/>
            <a:ext cx="1728192" cy="261610"/>
          </a:xfrm>
          <a:prstGeom prst="rect">
            <a:avLst/>
          </a:prstGeom>
          <a:noFill/>
        </p:spPr>
        <p:txBody>
          <a:bodyPr wrap="square" rtlCol="0">
            <a:spAutoFit/>
          </a:bodyPr>
          <a:lstStyle/>
          <a:p>
            <a:r>
              <a:rPr lang="fr-CA" sz="1100" dirty="0" smtClean="0"/>
              <a:t>Images: CIUSSSMCQ</a:t>
            </a:r>
            <a:endParaRPr lang="fr-CA" sz="1100" dirty="0"/>
          </a:p>
        </p:txBody>
      </p:sp>
      <p:sp>
        <p:nvSpPr>
          <p:cNvPr id="5" name="Content Placeholder 4"/>
          <p:cNvSpPr>
            <a:spLocks noGrp="1"/>
          </p:cNvSpPr>
          <p:nvPr>
            <p:ph idx="1"/>
          </p:nvPr>
        </p:nvSpPr>
        <p:spPr/>
        <p:txBody>
          <a:bodyPr/>
          <a:lstStyle/>
          <a:p>
            <a:endParaRPr lang="en-US"/>
          </a:p>
        </p:txBody>
      </p:sp>
    </p:spTree>
    <p:extLst>
      <p:ext uri="{BB962C8B-B14F-4D97-AF65-F5344CB8AC3E}">
        <p14:creationId xmlns:p14="http://schemas.microsoft.com/office/powerpoint/2010/main" xmlns="" val="865427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p:txBody>
          <a:bodyPr/>
          <a:lstStyle/>
          <a:p>
            <a:r>
              <a:rPr lang="fr-CA" dirty="0" smtClean="0"/>
              <a:t>Type d’ulcère, d’origine: </a:t>
            </a:r>
            <a:endParaRPr lang="fr-CA" dirty="0"/>
          </a:p>
        </p:txBody>
      </p:sp>
      <p:sp>
        <p:nvSpPr>
          <p:cNvPr id="5" name="Espace réservé du texte 4"/>
          <p:cNvSpPr>
            <a:spLocks noGrp="1"/>
          </p:cNvSpPr>
          <p:nvPr>
            <p:ph type="body" idx="1"/>
          </p:nvPr>
        </p:nvSpPr>
        <p:spPr/>
        <p:txBody>
          <a:bodyPr/>
          <a:lstStyle/>
          <a:p>
            <a:r>
              <a:rPr lang="fr-CA" dirty="0" err="1" smtClean="0"/>
              <a:t>Neuropathique</a:t>
            </a:r>
            <a:r>
              <a:rPr lang="fr-CA" dirty="0" smtClean="0"/>
              <a:t> (60 %) </a:t>
            </a:r>
            <a:endParaRPr lang="fr-CA" dirty="0"/>
          </a:p>
        </p:txBody>
      </p:sp>
      <p:sp>
        <p:nvSpPr>
          <p:cNvPr id="6" name="Espace réservé du contenu 5"/>
          <p:cNvSpPr>
            <a:spLocks noGrp="1"/>
          </p:cNvSpPr>
          <p:nvPr>
            <p:ph sz="half" idx="2"/>
          </p:nvPr>
        </p:nvSpPr>
        <p:spPr/>
        <p:txBody>
          <a:bodyPr/>
          <a:lstStyle/>
          <a:p>
            <a:r>
              <a:rPr lang="fr-CA" dirty="0" smtClean="0"/>
              <a:t>Points de pression</a:t>
            </a:r>
          </a:p>
          <a:p>
            <a:r>
              <a:rPr lang="fr-CA" dirty="0" smtClean="0"/>
              <a:t>Gros orteil, talon</a:t>
            </a:r>
          </a:p>
          <a:p>
            <a:r>
              <a:rPr lang="fr-CA" dirty="0" smtClean="0"/>
              <a:t>Hyperkératose</a:t>
            </a:r>
          </a:p>
          <a:p>
            <a:r>
              <a:rPr lang="fr-CA" dirty="0" smtClean="0"/>
              <a:t>Perte de sensibilité</a:t>
            </a:r>
          </a:p>
          <a:p>
            <a:r>
              <a:rPr lang="fr-CA" dirty="0" smtClean="0"/>
              <a:t>Pas de douleur</a:t>
            </a:r>
          </a:p>
          <a:p>
            <a:r>
              <a:rPr lang="fr-CA" dirty="0" smtClean="0"/>
              <a:t>Déformation du pied</a:t>
            </a:r>
          </a:p>
          <a:p>
            <a:r>
              <a:rPr lang="fr-CA" dirty="0" smtClean="0"/>
              <a:t>Etc.</a:t>
            </a:r>
          </a:p>
          <a:p>
            <a:endParaRPr lang="fr-CA" dirty="0" smtClean="0"/>
          </a:p>
          <a:p>
            <a:endParaRPr lang="fr-CA" dirty="0"/>
          </a:p>
        </p:txBody>
      </p:sp>
      <p:sp>
        <p:nvSpPr>
          <p:cNvPr id="7" name="Espace réservé du texte 6"/>
          <p:cNvSpPr>
            <a:spLocks noGrp="1"/>
          </p:cNvSpPr>
          <p:nvPr>
            <p:ph type="body" sz="quarter" idx="3"/>
          </p:nvPr>
        </p:nvSpPr>
        <p:spPr/>
        <p:txBody>
          <a:bodyPr/>
          <a:lstStyle/>
          <a:p>
            <a:r>
              <a:rPr lang="fr-CA" dirty="0" smtClean="0"/>
              <a:t>Ischémique (20%)</a:t>
            </a:r>
            <a:endParaRPr lang="fr-CA" dirty="0"/>
          </a:p>
        </p:txBody>
      </p:sp>
      <p:sp>
        <p:nvSpPr>
          <p:cNvPr id="8" name="Espace réservé du contenu 7"/>
          <p:cNvSpPr>
            <a:spLocks noGrp="1"/>
          </p:cNvSpPr>
          <p:nvPr>
            <p:ph sz="quarter" idx="4"/>
          </p:nvPr>
        </p:nvSpPr>
        <p:spPr/>
        <p:txBody>
          <a:bodyPr/>
          <a:lstStyle/>
          <a:p>
            <a:r>
              <a:rPr lang="fr-CA" dirty="0" smtClean="0"/>
              <a:t>Insuffisance vasculaire</a:t>
            </a:r>
          </a:p>
          <a:p>
            <a:r>
              <a:rPr lang="fr-CA" dirty="0" smtClean="0"/>
              <a:t>Ischémie</a:t>
            </a:r>
          </a:p>
          <a:p>
            <a:r>
              <a:rPr lang="fr-CA" dirty="0" smtClean="0"/>
              <a:t>Micro ou macro-angiopathie </a:t>
            </a:r>
          </a:p>
          <a:p>
            <a:r>
              <a:rPr lang="fr-CA" dirty="0" smtClean="0"/>
              <a:t>Peau blanche</a:t>
            </a:r>
          </a:p>
          <a:p>
            <a:r>
              <a:rPr lang="fr-CA" dirty="0" smtClean="0"/>
              <a:t>Pied froid</a:t>
            </a:r>
          </a:p>
          <a:p>
            <a:r>
              <a:rPr lang="fr-CA" dirty="0" smtClean="0"/>
              <a:t>Etc.</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smtClean="0"/>
              <a:t>Facteurs de risque / cause(s)  </a:t>
            </a:r>
            <a:endParaRPr lang="fr-CA" dirty="0"/>
          </a:p>
        </p:txBody>
      </p:sp>
      <p:sp>
        <p:nvSpPr>
          <p:cNvPr id="3" name="Espace réservé du contenu 2"/>
          <p:cNvSpPr>
            <a:spLocks noGrp="1"/>
          </p:cNvSpPr>
          <p:nvPr>
            <p:ph idx="1"/>
          </p:nvPr>
        </p:nvSpPr>
        <p:spPr/>
        <p:txBody>
          <a:bodyPr/>
          <a:lstStyle/>
          <a:p>
            <a:pPr>
              <a:buNone/>
            </a:pPr>
            <a:endParaRPr lang="fr-CA" dirty="0" smtClean="0"/>
          </a:p>
          <a:p>
            <a:r>
              <a:rPr lang="fr-CA" dirty="0" smtClean="0"/>
              <a:t>Diabète II</a:t>
            </a:r>
          </a:p>
          <a:p>
            <a:pPr lvl="1"/>
            <a:r>
              <a:rPr lang="fr-CA" dirty="0" smtClean="0"/>
              <a:t>Neuropathie</a:t>
            </a:r>
          </a:p>
          <a:p>
            <a:pPr>
              <a:buNone/>
            </a:pPr>
            <a:endParaRPr lang="fr-CA" dirty="0" smtClean="0"/>
          </a:p>
          <a:p>
            <a:pPr>
              <a:buNone/>
            </a:pPr>
            <a:endParaRPr lang="fr-CA" dirty="0" smtClean="0"/>
          </a:p>
          <a:p>
            <a:pPr>
              <a:buNone/>
            </a:pPr>
            <a:endParaRPr lang="fr-CA" dirty="0" smtClean="0"/>
          </a:p>
          <a:p>
            <a:r>
              <a:rPr lang="fr-CA" dirty="0" smtClean="0"/>
              <a:t>Maladie artérielle (artériopathie) </a:t>
            </a:r>
          </a:p>
          <a:p>
            <a:endParaRPr lang="fr-CA" dirty="0" smtClean="0"/>
          </a:p>
          <a:p>
            <a:endParaRPr lang="fr-CA" dirty="0" smtClean="0"/>
          </a:p>
          <a:p>
            <a:endParaRPr lang="fr-CA" dirty="0" smtClean="0"/>
          </a:p>
          <a:p>
            <a:r>
              <a:rPr lang="fr-CA" dirty="0" smtClean="0"/>
              <a:t>Traumatisme</a:t>
            </a:r>
          </a:p>
          <a:p>
            <a:pPr>
              <a:buNone/>
            </a:pPr>
            <a:endParaRPr lang="fr-CA" dirty="0"/>
          </a:p>
        </p:txBody>
      </p:sp>
      <p:pic>
        <p:nvPicPr>
          <p:cNvPr id="4" name="Image 3" descr="https://encrypted-tbn2.gstatic.com/images?q=tbn:ANd9GcRltytrRO2pAFI1UVJ5E_l6aIlGWIVdcfihoWHfvAQXVDgEx1iRLQIhPA">
            <a:hlinkClick r:id="rId3"/>
          </p:cNvPr>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4644008" y="1916832"/>
            <a:ext cx="1584176" cy="1152128"/>
          </a:xfrm>
          <a:prstGeom prst="rect">
            <a:avLst/>
          </a:prstGeom>
          <a:noFill/>
          <a:ln>
            <a:noFill/>
          </a:ln>
        </p:spPr>
      </p:pic>
      <p:pic>
        <p:nvPicPr>
          <p:cNvPr id="5" name="Image 4" descr="https://encrypted-tbn1.gstatic.com/images?q=tbn:ANd9GcSVh3M4syWpvfYgLFyVVGRgrKobO6MUWDwWJx4IQ42bC2S5iPicFkgsUiI">
            <a:hlinkClick r:id="rId5"/>
          </p:cNvPr>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2483768" y="1844824"/>
            <a:ext cx="1800200" cy="1080120"/>
          </a:xfrm>
          <a:prstGeom prst="rect">
            <a:avLst/>
          </a:prstGeom>
          <a:noFill/>
          <a:ln>
            <a:noFill/>
          </a:ln>
        </p:spPr>
      </p:pic>
      <p:pic>
        <p:nvPicPr>
          <p:cNvPr id="6" name="Image 5" descr="https://encrypted-tbn3.gstatic.com/images?q=tbn:ANd9GcR8p1u5lskYoK0akuK--JfZvHnbQL47VAs31iT0NfgfrFDFv_XTtH4Uif89">
            <a:hlinkClick r:id="rId7"/>
          </p:cNvPr>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a:off x="1115615" y="3212976"/>
            <a:ext cx="1365885" cy="902368"/>
          </a:xfrm>
          <a:prstGeom prst="rect">
            <a:avLst/>
          </a:prstGeom>
          <a:noFill/>
          <a:ln>
            <a:noFill/>
          </a:ln>
        </p:spPr>
      </p:pic>
      <p:pic>
        <p:nvPicPr>
          <p:cNvPr id="7" name="Image 6" descr="https://encrypted-tbn2.gstatic.com/images?q=tbn:ANd9GcQq9PTSiFAqC5yDoDj_SghdB8L3xHH-bEehHfR9czc82A4RpaQqD9B4qg">
            <a:hlinkClick r:id="rId9"/>
          </p:cNvPr>
          <p:cNvPicPr/>
          <p:nvPr/>
        </p:nvPicPr>
        <p:blipFill>
          <a:blip r:embed="rId10" cstate="print">
            <a:extLst>
              <a:ext uri="{28A0092B-C50C-407E-A947-70E740481C1C}">
                <a14:useLocalDpi xmlns:a14="http://schemas.microsoft.com/office/drawing/2010/main" xmlns="" val="0"/>
              </a:ext>
            </a:extLst>
          </a:blip>
          <a:srcRect/>
          <a:stretch>
            <a:fillRect/>
          </a:stretch>
        </p:blipFill>
        <p:spPr bwMode="auto">
          <a:xfrm>
            <a:off x="5652120" y="3356992"/>
            <a:ext cx="1584176" cy="1728192"/>
          </a:xfrm>
          <a:prstGeom prst="rect">
            <a:avLst/>
          </a:prstGeom>
          <a:noFill/>
          <a:ln>
            <a:noFill/>
          </a:ln>
        </p:spPr>
      </p:pic>
      <p:pic>
        <p:nvPicPr>
          <p:cNvPr id="8" name="Image 7" descr="https://encrypted-tbn1.gstatic.com/images?q=tbn:ANd9GcQVTCqQCaJjW2YRBJlm8kZuHA86D3zVmiRzqRIur8IW95SD_RTF5O7aCPI">
            <a:hlinkClick r:id="rId11"/>
          </p:cNvPr>
          <p:cNvPicPr/>
          <p:nvPr/>
        </p:nvPicPr>
        <p:blipFill>
          <a:blip r:embed="rId12" cstate="print">
            <a:extLst>
              <a:ext uri="{28A0092B-C50C-407E-A947-70E740481C1C}">
                <a14:useLocalDpi xmlns:a14="http://schemas.microsoft.com/office/drawing/2010/main" xmlns="" val="0"/>
              </a:ext>
            </a:extLst>
          </a:blip>
          <a:srcRect/>
          <a:stretch>
            <a:fillRect/>
          </a:stretch>
        </p:blipFill>
        <p:spPr bwMode="auto">
          <a:xfrm>
            <a:off x="5004048" y="5157192"/>
            <a:ext cx="2232248" cy="1628800"/>
          </a:xfrm>
          <a:prstGeom prst="rect">
            <a:avLst/>
          </a:prstGeom>
          <a:noFill/>
          <a:ln>
            <a:noFill/>
          </a:ln>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CA" dirty="0" smtClean="0"/>
              <a:t>Révision de l’état de santé de l’usager</a:t>
            </a:r>
            <a:endParaRPr lang="fr-CA" dirty="0"/>
          </a:p>
        </p:txBody>
      </p:sp>
      <p:sp>
        <p:nvSpPr>
          <p:cNvPr id="3" name="Espace réservé du contenu 2"/>
          <p:cNvSpPr>
            <a:spLocks noGrp="1"/>
          </p:cNvSpPr>
          <p:nvPr>
            <p:ph idx="1"/>
          </p:nvPr>
        </p:nvSpPr>
        <p:spPr/>
        <p:txBody>
          <a:bodyPr/>
          <a:lstStyle/>
          <a:p>
            <a:r>
              <a:rPr lang="fr-CA" dirty="0" smtClean="0"/>
              <a:t>Connaître l’état vasculaire, la perfusion sanguine</a:t>
            </a:r>
          </a:p>
          <a:p>
            <a:endParaRPr lang="fr-CA" dirty="0" smtClean="0"/>
          </a:p>
          <a:p>
            <a:pPr lvl="1"/>
            <a:r>
              <a:rPr lang="fr-CA" sz="2400" dirty="0" smtClean="0"/>
              <a:t>Réparation de la plaie</a:t>
            </a:r>
          </a:p>
          <a:p>
            <a:pPr lvl="1"/>
            <a:r>
              <a:rPr lang="fr-CA" sz="2400" dirty="0" smtClean="0"/>
              <a:t>Combattre l’infection</a:t>
            </a:r>
          </a:p>
          <a:p>
            <a:endParaRPr lang="fr-CA" dirty="0" smtClean="0"/>
          </a:p>
          <a:p>
            <a:pPr algn="ctr">
              <a:buNone/>
            </a:pPr>
            <a:r>
              <a:rPr lang="fr-CA" dirty="0" smtClean="0">
                <a:solidFill>
                  <a:srgbClr val="FF0000"/>
                </a:solidFill>
              </a:rPr>
              <a:t>La maladie artérielle </a:t>
            </a:r>
          </a:p>
          <a:p>
            <a:r>
              <a:rPr lang="fr-CA" dirty="0" smtClean="0"/>
              <a:t>Macro </a:t>
            </a:r>
            <a:r>
              <a:rPr lang="fr-CA" u="sng" dirty="0" smtClean="0"/>
              <a:t>VS</a:t>
            </a:r>
            <a:r>
              <a:rPr lang="fr-CA" dirty="0" smtClean="0"/>
              <a:t> micro vascularisation</a:t>
            </a:r>
          </a:p>
          <a:p>
            <a:r>
              <a:rPr lang="fr-CA" dirty="0" smtClean="0"/>
              <a:t>Local </a:t>
            </a:r>
            <a:r>
              <a:rPr lang="fr-CA" u="sng" dirty="0" smtClean="0"/>
              <a:t>VS</a:t>
            </a:r>
            <a:r>
              <a:rPr lang="fr-CA" dirty="0" smtClean="0"/>
              <a:t> Régional </a:t>
            </a:r>
            <a:r>
              <a:rPr lang="fr-CA" u="sng" dirty="0" smtClean="0"/>
              <a:t>VS</a:t>
            </a:r>
            <a:r>
              <a:rPr lang="fr-CA" dirty="0" smtClean="0"/>
              <a:t> Systémique</a:t>
            </a:r>
          </a:p>
          <a:p>
            <a:r>
              <a:rPr lang="fr-CA" dirty="0" smtClean="0"/>
              <a:t>Transitoire </a:t>
            </a:r>
            <a:r>
              <a:rPr lang="fr-CA" u="sng" dirty="0" smtClean="0"/>
              <a:t>VS</a:t>
            </a:r>
            <a:r>
              <a:rPr lang="fr-CA" dirty="0" smtClean="0"/>
              <a:t> Permanent </a:t>
            </a:r>
          </a:p>
          <a:p>
            <a:endParaRPr lang="fr-CA" dirty="0" smtClean="0"/>
          </a:p>
          <a:p>
            <a:endParaRPr lang="fr-CA" dirty="0" smtClean="0">
              <a:solidFill>
                <a:srgbClr val="FF0000"/>
              </a:solidFill>
            </a:endParaRPr>
          </a:p>
          <a:p>
            <a:pPr lvl="1">
              <a:buNone/>
            </a:pPr>
            <a:endParaRPr lang="fr-CA" dirty="0" smtClean="0"/>
          </a:p>
          <a:p>
            <a:pPr lvl="1">
              <a:buNone/>
            </a:pPr>
            <a:endParaRPr lang="fr-CA" dirty="0" smtClean="0"/>
          </a:p>
          <a:p>
            <a:pPr lvl="1">
              <a:buNone/>
            </a:pPr>
            <a:endParaRPr lang="fr-CA"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p:txBody>
          <a:bodyPr/>
          <a:lstStyle/>
          <a:p>
            <a:r>
              <a:rPr lang="fr-CA" dirty="0" smtClean="0"/>
              <a:t>Artériopathie</a:t>
            </a:r>
            <a:endParaRPr lang="fr-CA" dirty="0"/>
          </a:p>
        </p:txBody>
      </p:sp>
      <p:sp>
        <p:nvSpPr>
          <p:cNvPr id="5" name="Espace réservé du texte 4"/>
          <p:cNvSpPr>
            <a:spLocks noGrp="1"/>
          </p:cNvSpPr>
          <p:nvPr>
            <p:ph type="body" idx="1"/>
          </p:nvPr>
        </p:nvSpPr>
        <p:spPr>
          <a:xfrm>
            <a:off x="457200" y="1340768"/>
            <a:ext cx="3931920" cy="903386"/>
          </a:xfrm>
        </p:spPr>
        <p:txBody>
          <a:bodyPr>
            <a:normAutofit/>
          </a:bodyPr>
          <a:lstStyle/>
          <a:p>
            <a:pPr algn="l"/>
            <a:r>
              <a:rPr lang="fr-CA" sz="2600" dirty="0" err="1" smtClean="0"/>
              <a:t>Macroangiopathie</a:t>
            </a:r>
            <a:endParaRPr lang="fr-CA" sz="2600" dirty="0" smtClean="0"/>
          </a:p>
          <a:p>
            <a:endParaRPr lang="fr-CA" dirty="0"/>
          </a:p>
        </p:txBody>
      </p:sp>
      <p:sp>
        <p:nvSpPr>
          <p:cNvPr id="7" name="Espace réservé du texte 6"/>
          <p:cNvSpPr>
            <a:spLocks noGrp="1"/>
          </p:cNvSpPr>
          <p:nvPr>
            <p:ph type="body" sz="quarter" idx="3"/>
          </p:nvPr>
        </p:nvSpPr>
        <p:spPr>
          <a:xfrm>
            <a:off x="4754880" y="1484784"/>
            <a:ext cx="4389120" cy="831378"/>
          </a:xfrm>
        </p:spPr>
        <p:txBody>
          <a:bodyPr>
            <a:normAutofit lnSpcReduction="10000"/>
          </a:bodyPr>
          <a:lstStyle/>
          <a:p>
            <a:r>
              <a:rPr lang="fr-CA" sz="2600" dirty="0" err="1" smtClean="0"/>
              <a:t>Microangiopathie</a:t>
            </a:r>
            <a:r>
              <a:rPr lang="fr-CA" sz="2600" dirty="0" smtClean="0"/>
              <a:t> (spécifique au diabète)</a:t>
            </a:r>
            <a:endParaRPr lang="fr-CA" sz="2600" dirty="0"/>
          </a:p>
          <a:p>
            <a:endParaRPr lang="fr-CA" dirty="0"/>
          </a:p>
        </p:txBody>
      </p:sp>
      <p:pic>
        <p:nvPicPr>
          <p:cNvPr id="9" name="Espace réservé du contenu 8"/>
          <p:cNvPicPr>
            <a:picLocks noGrp="1"/>
          </p:cNvPicPr>
          <p:nvPr>
            <p:ph sz="half" idx="2"/>
          </p:nvPr>
        </p:nvPicPr>
        <p:blipFill>
          <a:blip r:embed="rId3" cstate="print"/>
          <a:srcRect l="23785" t="31173" r="57292" b="16358"/>
          <a:stretch>
            <a:fillRect/>
          </a:stretch>
        </p:blipFill>
        <p:spPr bwMode="auto">
          <a:xfrm>
            <a:off x="1192269" y="2494938"/>
            <a:ext cx="2462100" cy="3838212"/>
          </a:xfrm>
          <a:prstGeom prst="rect">
            <a:avLst/>
          </a:prstGeom>
          <a:noFill/>
          <a:ln w="9525">
            <a:noFill/>
            <a:miter lim="800000"/>
            <a:headEnd/>
            <a:tailEnd/>
          </a:ln>
        </p:spPr>
      </p:pic>
      <p:pic>
        <p:nvPicPr>
          <p:cNvPr id="10" name="Espace réservé du contenu 9"/>
          <p:cNvPicPr>
            <a:picLocks noGrp="1"/>
          </p:cNvPicPr>
          <p:nvPr>
            <p:ph sz="quarter" idx="4"/>
          </p:nvPr>
        </p:nvPicPr>
        <p:blipFill>
          <a:blip r:embed="rId4" cstate="print"/>
          <a:srcRect l="16840" t="36111" r="48264" b="29013"/>
          <a:stretch>
            <a:fillRect/>
          </a:stretch>
        </p:blipFill>
        <p:spPr bwMode="auto">
          <a:xfrm>
            <a:off x="4716016" y="2420888"/>
            <a:ext cx="4137917" cy="2521860"/>
          </a:xfrm>
          <a:prstGeom prst="rect">
            <a:avLst/>
          </a:prstGeom>
          <a:noFill/>
          <a:ln w="9525">
            <a:noFill/>
            <a:miter lim="800000"/>
            <a:headEnd/>
            <a:tailEnd/>
          </a:ln>
        </p:spPr>
      </p:pic>
      <p:sp>
        <p:nvSpPr>
          <p:cNvPr id="12" name="ZoneTexte 11"/>
          <p:cNvSpPr txBox="1"/>
          <p:nvPr/>
        </p:nvSpPr>
        <p:spPr>
          <a:xfrm>
            <a:off x="755576" y="6331967"/>
            <a:ext cx="7848872" cy="769441"/>
          </a:xfrm>
          <a:prstGeom prst="rect">
            <a:avLst/>
          </a:prstGeom>
          <a:noFill/>
        </p:spPr>
        <p:txBody>
          <a:bodyPr wrap="square" rtlCol="0">
            <a:spAutoFit/>
          </a:bodyPr>
          <a:lstStyle/>
          <a:p>
            <a:r>
              <a:rPr lang="fr-CA" sz="2200" dirty="0" smtClean="0">
                <a:solidFill>
                  <a:schemeClr val="tx2"/>
                </a:solidFill>
              </a:rPr>
              <a:t>Occlusion, embolie, </a:t>
            </a:r>
            <a:r>
              <a:rPr lang="fr-CA" sz="2200" dirty="0" err="1" smtClean="0">
                <a:solidFill>
                  <a:schemeClr val="tx2"/>
                </a:solidFill>
              </a:rPr>
              <a:t>vasculite</a:t>
            </a:r>
            <a:r>
              <a:rPr lang="fr-CA" sz="2200" dirty="0" smtClean="0">
                <a:solidFill>
                  <a:schemeClr val="tx2"/>
                </a:solidFill>
              </a:rPr>
              <a:t>, problème de coagulation, etc.</a:t>
            </a:r>
          </a:p>
          <a:p>
            <a:endParaRPr lang="fr-CA" sz="2200" dirty="0" smtClean="0">
              <a:solidFill>
                <a:schemeClr val="tx2"/>
              </a:solidFill>
            </a:endParaRPr>
          </a:p>
        </p:txBody>
      </p:sp>
      <p:sp>
        <p:nvSpPr>
          <p:cNvPr id="8" name="ZoneTexte 7"/>
          <p:cNvSpPr txBox="1"/>
          <p:nvPr/>
        </p:nvSpPr>
        <p:spPr>
          <a:xfrm>
            <a:off x="5292080" y="5301208"/>
            <a:ext cx="2520280" cy="646331"/>
          </a:xfrm>
          <a:prstGeom prst="rect">
            <a:avLst/>
          </a:prstGeom>
          <a:noFill/>
        </p:spPr>
        <p:txBody>
          <a:bodyPr wrap="square" rtlCol="0">
            <a:spAutoFit/>
          </a:bodyPr>
          <a:lstStyle/>
          <a:p>
            <a:pPr algn="ctr"/>
            <a:r>
              <a:rPr lang="fr-CA" dirty="0" smtClean="0"/>
              <a:t>Atteinte des artérioles et des capillaires</a:t>
            </a:r>
            <a:endParaRPr lang="fr-CA"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pPr algn="ctr"/>
            <a:r>
              <a:rPr lang="fr-CA" dirty="0" smtClean="0"/>
              <a:t>La Maladie Artérielle Périphérique (MAP)</a:t>
            </a:r>
            <a:br>
              <a:rPr lang="fr-CA" dirty="0" smtClean="0"/>
            </a:br>
            <a:r>
              <a:rPr lang="fr-CA" dirty="0" err="1" smtClean="0"/>
              <a:t>Artéripopathie</a:t>
            </a:r>
            <a:r>
              <a:rPr lang="fr-CA" dirty="0" smtClean="0"/>
              <a:t> périphérique</a:t>
            </a:r>
            <a:endParaRPr lang="fr-CA" dirty="0"/>
          </a:p>
        </p:txBody>
      </p:sp>
      <p:sp>
        <p:nvSpPr>
          <p:cNvPr id="3" name="Espace réservé du contenu 2"/>
          <p:cNvSpPr>
            <a:spLocks noGrp="1"/>
          </p:cNvSpPr>
          <p:nvPr>
            <p:ph idx="1"/>
          </p:nvPr>
        </p:nvSpPr>
        <p:spPr>
          <a:xfrm>
            <a:off x="457200" y="1936576"/>
            <a:ext cx="8229600" cy="4876800"/>
          </a:xfrm>
        </p:spPr>
        <p:txBody>
          <a:bodyPr/>
          <a:lstStyle/>
          <a:p>
            <a:r>
              <a:rPr lang="fr-CA" dirty="0" smtClean="0"/>
              <a:t>60 % asymptomatiques</a:t>
            </a:r>
          </a:p>
          <a:p>
            <a:pPr marL="0" indent="0">
              <a:buNone/>
            </a:pPr>
            <a:endParaRPr lang="fr-CA" dirty="0" smtClean="0"/>
          </a:p>
          <a:p>
            <a:r>
              <a:rPr lang="fr-CA" u="sng" dirty="0" smtClean="0"/>
              <a:t>Claudication intermittente</a:t>
            </a:r>
          </a:p>
          <a:p>
            <a:pPr lvl="1"/>
            <a:r>
              <a:rPr lang="fr-CA" dirty="0" smtClean="0"/>
              <a:t>Questionnaire d’Édimbourg</a:t>
            </a:r>
          </a:p>
          <a:p>
            <a:pPr marL="274320" lvl="1" indent="0">
              <a:buNone/>
            </a:pPr>
            <a:endParaRPr lang="fr-CA" dirty="0" smtClean="0"/>
          </a:p>
          <a:p>
            <a:r>
              <a:rPr lang="fr-CA" u="sng" dirty="0" smtClean="0"/>
              <a:t>Ischémie du membre inférieur </a:t>
            </a:r>
          </a:p>
          <a:p>
            <a:pPr lvl="1"/>
            <a:r>
              <a:rPr lang="fr-CA" dirty="0" smtClean="0"/>
              <a:t>Indice de pression systolique cheville-bras  </a:t>
            </a:r>
          </a:p>
        </p:txBody>
      </p:sp>
    </p:spTree>
    <p:extLst>
      <p:ext uri="{BB962C8B-B14F-4D97-AF65-F5344CB8AC3E}">
        <p14:creationId xmlns:p14="http://schemas.microsoft.com/office/powerpoint/2010/main" xmlns="" val="538448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anim calcmode="lin" valueType="num">
                                      <p:cBhvr additive="base">
                                        <p:cTn id="1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3" end="3"/>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anim calcmode="lin" valueType="num">
                                      <p:cBhvr additive="base">
                                        <p:cTn id="15"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5" end="5"/>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anim calcmode="lin" valueType="num">
                                      <p:cBhvr additive="base">
                                        <p:cTn id="19"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6"/>
          <p:cNvSpPr>
            <a:spLocks noGrp="1"/>
          </p:cNvSpPr>
          <p:nvPr>
            <p:ph type="title"/>
          </p:nvPr>
        </p:nvSpPr>
        <p:spPr>
          <a:xfrm>
            <a:off x="457200" y="332656"/>
            <a:ext cx="8229600" cy="990600"/>
          </a:xfrm>
        </p:spPr>
        <p:txBody>
          <a:bodyPr>
            <a:normAutofit/>
          </a:bodyPr>
          <a:lstStyle/>
          <a:p>
            <a:r>
              <a:rPr lang="fr-CA" sz="3600" dirty="0" smtClean="0"/>
              <a:t>Facteurs de risque de la MVAS &amp; DB</a:t>
            </a:r>
            <a:endParaRPr lang="fr-CA" sz="3600" dirty="0"/>
          </a:p>
        </p:txBody>
      </p:sp>
      <p:sp>
        <p:nvSpPr>
          <p:cNvPr id="8" name="Espace réservé du contenu 7"/>
          <p:cNvSpPr>
            <a:spLocks noGrp="1"/>
          </p:cNvSpPr>
          <p:nvPr>
            <p:ph idx="1"/>
          </p:nvPr>
        </p:nvSpPr>
        <p:spPr/>
        <p:txBody>
          <a:bodyPr>
            <a:normAutofit fontScale="92500" lnSpcReduction="10000"/>
          </a:bodyPr>
          <a:lstStyle/>
          <a:p>
            <a:r>
              <a:rPr lang="fr-CA" dirty="0" smtClean="0"/>
              <a:t>HTA</a:t>
            </a:r>
          </a:p>
          <a:p>
            <a:r>
              <a:rPr lang="fr-CA" dirty="0" smtClean="0"/>
              <a:t>Tabagisme</a:t>
            </a:r>
          </a:p>
          <a:p>
            <a:pPr>
              <a:buNone/>
            </a:pPr>
            <a:endParaRPr lang="fr-CA" dirty="0" smtClean="0"/>
          </a:p>
          <a:p>
            <a:r>
              <a:rPr lang="fr-CA" sz="2600" b="1" dirty="0" smtClean="0"/>
              <a:t>Diabète et hyperglycémie</a:t>
            </a:r>
          </a:p>
          <a:p>
            <a:pPr>
              <a:buNone/>
            </a:pPr>
            <a:endParaRPr lang="fr-CA" dirty="0" smtClean="0"/>
          </a:p>
          <a:p>
            <a:r>
              <a:rPr lang="fr-CA" dirty="0" smtClean="0"/>
              <a:t>Obésité</a:t>
            </a:r>
          </a:p>
          <a:p>
            <a:pPr>
              <a:buNone/>
            </a:pPr>
            <a:endParaRPr lang="fr-CA" dirty="0" smtClean="0"/>
          </a:p>
          <a:p>
            <a:r>
              <a:rPr lang="fr-CA" dirty="0" smtClean="0"/>
              <a:t>ATCD familiaux</a:t>
            </a:r>
          </a:p>
          <a:p>
            <a:pPr>
              <a:buNone/>
            </a:pPr>
            <a:endParaRPr lang="fr-CA" dirty="0" smtClean="0"/>
          </a:p>
          <a:p>
            <a:r>
              <a:rPr lang="fr-CA" dirty="0" smtClean="0"/>
              <a:t>Âge › 65 A: sclérose artérielle, calcification  artérielle</a:t>
            </a:r>
          </a:p>
          <a:p>
            <a:pPr>
              <a:buNone/>
            </a:pPr>
            <a:endParaRPr lang="fr-CA" dirty="0" smtClean="0"/>
          </a:p>
          <a:p>
            <a:r>
              <a:rPr lang="fr-CA" dirty="0" smtClean="0"/>
              <a:t>DLP</a:t>
            </a:r>
          </a:p>
          <a:p>
            <a:endParaRPr lang="fr-CA" dirty="0"/>
          </a:p>
        </p:txBody>
      </p:sp>
      <p:sp>
        <p:nvSpPr>
          <p:cNvPr id="10" name="ZoneTexte 9"/>
          <p:cNvSpPr txBox="1"/>
          <p:nvPr/>
        </p:nvSpPr>
        <p:spPr>
          <a:xfrm>
            <a:off x="3419872" y="1772816"/>
            <a:ext cx="3744416" cy="461665"/>
          </a:xfrm>
          <a:prstGeom prst="rect">
            <a:avLst/>
          </a:prstGeom>
          <a:noFill/>
        </p:spPr>
        <p:txBody>
          <a:bodyPr wrap="square" rtlCol="0">
            <a:spAutoFit/>
          </a:bodyPr>
          <a:lstStyle/>
          <a:p>
            <a:r>
              <a:rPr lang="fr-CA" sz="2400" dirty="0" smtClean="0"/>
              <a:t>Dysfonction endothéliale </a:t>
            </a:r>
          </a:p>
        </p:txBody>
      </p:sp>
      <p:sp>
        <p:nvSpPr>
          <p:cNvPr id="11" name="Accolade fermante 10"/>
          <p:cNvSpPr/>
          <p:nvPr/>
        </p:nvSpPr>
        <p:spPr>
          <a:xfrm>
            <a:off x="2771800" y="1628800"/>
            <a:ext cx="144016" cy="864096"/>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fr-CA"/>
          </a:p>
        </p:txBody>
      </p:sp>
      <p:pic>
        <p:nvPicPr>
          <p:cNvPr id="17" name="Image 16" descr="btt.jpg"/>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xmlns="" val="0"/>
              </a:ext>
            </a:extLst>
          </a:blip>
          <a:srcRect l="23176" t="12581" r="15880" b="14516"/>
          <a:stretch>
            <a:fillRect/>
          </a:stretch>
        </p:blipFill>
        <p:spPr bwMode="auto">
          <a:xfrm>
            <a:off x="0" y="1628800"/>
            <a:ext cx="586358" cy="10923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68313" y="1628775"/>
            <a:ext cx="8183562" cy="4187825"/>
          </a:xfrm>
        </p:spPr>
        <p:txBody>
          <a:bodyPr>
            <a:normAutofit lnSpcReduction="10000"/>
          </a:bodyPr>
          <a:lstStyle/>
          <a:p>
            <a:pPr algn="ctr">
              <a:spcBef>
                <a:spcPts val="0"/>
              </a:spcBef>
              <a:buNone/>
              <a:defRPr/>
            </a:pPr>
            <a:r>
              <a:rPr lang="fr-CA" altLang="fr-FR" i="1" dirty="0" smtClean="0"/>
              <a:t>L’évaluation de l’apport sanguin est primordial car ceci détermine le potentiel de guérison de l’ulcère. Une réduction ou une occlusion réduit considérablement le potentiel de guérison et une intervention visant à rétablir ou améliorer le réseau artériel s’impose préalablement.</a:t>
            </a:r>
          </a:p>
          <a:p>
            <a:pPr eaLnBrk="1" fontAlgn="auto" hangingPunct="1">
              <a:spcBef>
                <a:spcPts val="0"/>
              </a:spcBef>
              <a:spcAft>
                <a:spcPts val="0"/>
              </a:spcAft>
              <a:buFont typeface="Wingdings 2" pitchFamily="18" charset="2"/>
              <a:buChar char=""/>
              <a:defRPr/>
            </a:pPr>
            <a:endParaRPr lang="fr-FR" dirty="0" smtClean="0"/>
          </a:p>
          <a:p>
            <a:pPr>
              <a:spcBef>
                <a:spcPts val="0"/>
              </a:spcBef>
              <a:buFont typeface="Wingdings 2" pitchFamily="18" charset="2"/>
              <a:buChar char=""/>
              <a:defRPr/>
            </a:pPr>
            <a:r>
              <a:rPr lang="fr-CA" i="1" dirty="0" smtClean="0"/>
              <a:t>Objectif de guérison:     50 </a:t>
            </a:r>
            <a:r>
              <a:rPr lang="fr-CA" i="1" dirty="0"/>
              <a:t>% </a:t>
            </a:r>
            <a:r>
              <a:rPr lang="fr-CA" i="1" dirty="0" smtClean="0"/>
              <a:t>à </a:t>
            </a:r>
            <a:r>
              <a:rPr lang="fr-CA" i="1" dirty="0"/>
              <a:t>la 4</a:t>
            </a:r>
            <a:r>
              <a:rPr lang="fr-CA" i="1" baseline="30000" dirty="0"/>
              <a:t>ième</a:t>
            </a:r>
            <a:r>
              <a:rPr lang="fr-CA" i="1" dirty="0"/>
              <a:t> </a:t>
            </a:r>
            <a:r>
              <a:rPr lang="fr-CA" i="1" dirty="0" smtClean="0"/>
              <a:t>semaine</a:t>
            </a:r>
            <a:r>
              <a:rPr lang="fr-CA" i="1" dirty="0"/>
              <a:t> </a:t>
            </a:r>
            <a:endParaRPr lang="fr-FR" dirty="0" smtClean="0"/>
          </a:p>
          <a:p>
            <a:pPr marL="0" indent="0" eaLnBrk="1" fontAlgn="auto" hangingPunct="1">
              <a:spcBef>
                <a:spcPts val="0"/>
              </a:spcBef>
              <a:spcAft>
                <a:spcPts val="0"/>
              </a:spcAft>
              <a:buFont typeface="Wingdings" pitchFamily="2" charset="2"/>
              <a:buNone/>
              <a:defRPr/>
            </a:pPr>
            <a:endParaRPr lang="fr-FR" dirty="0" smtClean="0"/>
          </a:p>
          <a:p>
            <a:pPr eaLnBrk="1" fontAlgn="auto" hangingPunct="1">
              <a:spcBef>
                <a:spcPts val="0"/>
              </a:spcBef>
              <a:spcAft>
                <a:spcPts val="0"/>
              </a:spcAft>
              <a:buFont typeface="Wingdings 2" pitchFamily="18" charset="2"/>
              <a:buChar char=""/>
              <a:defRPr/>
            </a:pPr>
            <a:r>
              <a:rPr lang="fr-FR" dirty="0" smtClean="0"/>
              <a:t>Vous </a:t>
            </a:r>
            <a:r>
              <a:rPr lang="fr-FR" dirty="0"/>
              <a:t>devez alors aviser le médecin traitant, consulter une équipe interdisciplinaire, référer à une infirmière spécialisée en soins de plaie et revoir le plan de traitement.</a:t>
            </a:r>
            <a:r>
              <a:rPr lang="fr-FR" i="1" dirty="0"/>
              <a:t> </a:t>
            </a:r>
            <a:endParaRPr lang="fr-CA" dirty="0"/>
          </a:p>
          <a:p>
            <a:pPr eaLnBrk="1" fontAlgn="auto" hangingPunct="1">
              <a:spcBef>
                <a:spcPts val="0"/>
              </a:spcBef>
              <a:spcAft>
                <a:spcPts val="0"/>
              </a:spcAft>
              <a:buFont typeface="Wingdings 2" pitchFamily="18" charset="2"/>
              <a:buChar char=""/>
              <a:defRPr/>
            </a:pPr>
            <a:endParaRPr lang="fr-CA" dirty="0"/>
          </a:p>
        </p:txBody>
      </p:sp>
      <p:sp>
        <p:nvSpPr>
          <p:cNvPr id="105474" name="Titre 1"/>
          <p:cNvSpPr>
            <a:spLocks noGrp="1"/>
          </p:cNvSpPr>
          <p:nvPr>
            <p:ph type="title"/>
          </p:nvPr>
        </p:nvSpPr>
        <p:spPr>
          <a:xfrm>
            <a:off x="395535" y="260648"/>
            <a:ext cx="8497639" cy="1052512"/>
          </a:xfrm>
        </p:spPr>
        <p:txBody>
          <a:bodyPr>
            <a:normAutofit/>
          </a:bodyPr>
          <a:lstStyle/>
          <a:p>
            <a:pPr marL="54864" eaLnBrk="1" fontAlgn="auto" hangingPunct="1">
              <a:spcAft>
                <a:spcPts val="0"/>
              </a:spcAft>
              <a:defRPr/>
            </a:pPr>
            <a:r>
              <a:rPr lang="fr-CA" dirty="0" smtClean="0">
                <a:solidFill>
                  <a:schemeClr val="tx2">
                    <a:tint val="100000"/>
                    <a:shade val="90000"/>
                    <a:satMod val="250000"/>
                    <a:alpha val="100000"/>
                  </a:schemeClr>
                </a:solidFill>
                <a:ea typeface="ＭＳ Ｐゴシック" pitchFamily="34" charset="-128"/>
              </a:rPr>
              <a:t>Objectif de guérison </a:t>
            </a:r>
          </a:p>
        </p:txBody>
      </p:sp>
      <p:sp>
        <p:nvSpPr>
          <p:cNvPr id="2" name="Flèche vers le bas 1"/>
          <p:cNvSpPr/>
          <p:nvPr/>
        </p:nvSpPr>
        <p:spPr>
          <a:xfrm>
            <a:off x="3707904" y="3645024"/>
            <a:ext cx="216024" cy="36004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Tree>
    <p:extLst>
      <p:ext uri="{BB962C8B-B14F-4D97-AF65-F5344CB8AC3E}">
        <p14:creationId xmlns:p14="http://schemas.microsoft.com/office/powerpoint/2010/main" xmlns="" val="412160352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Espace réservé du contenu 3"/>
          <p:cNvSpPr>
            <a:spLocks noGrp="1"/>
          </p:cNvSpPr>
          <p:nvPr>
            <p:ph sz="half" idx="1"/>
          </p:nvPr>
        </p:nvSpPr>
        <p:spPr>
          <a:xfrm>
            <a:off x="611188" y="2060575"/>
            <a:ext cx="3767137" cy="3252788"/>
          </a:xfrm>
        </p:spPr>
        <p:txBody>
          <a:bodyPr>
            <a:normAutofit fontScale="77500" lnSpcReduction="20000"/>
          </a:bodyPr>
          <a:lstStyle/>
          <a:p>
            <a:pPr algn="ctr" eaLnBrk="1" fontAlgn="auto" hangingPunct="1">
              <a:spcBef>
                <a:spcPts val="0"/>
              </a:spcBef>
              <a:spcAft>
                <a:spcPts val="0"/>
              </a:spcAft>
              <a:buFont typeface="Wingdings" charset="2"/>
              <a:buNone/>
              <a:defRPr/>
            </a:pPr>
            <a:r>
              <a:rPr lang="fr-FR" altLang="fr-FR" sz="4000" b="1" dirty="0" smtClean="0">
                <a:solidFill>
                  <a:srgbClr val="92D050"/>
                </a:solidFill>
              </a:rPr>
              <a:t>Si apport sanguin </a:t>
            </a:r>
            <a:r>
              <a:rPr lang="fr-FR" altLang="fr-FR" sz="4000" b="1" u="sng" dirty="0" smtClean="0">
                <a:solidFill>
                  <a:srgbClr val="92D050"/>
                </a:solidFill>
              </a:rPr>
              <a:t>suffisant</a:t>
            </a:r>
            <a:r>
              <a:rPr lang="fr-FR" altLang="fr-FR" sz="4000" b="1" dirty="0" smtClean="0">
                <a:solidFill>
                  <a:srgbClr val="92D050"/>
                </a:solidFill>
              </a:rPr>
              <a:t> (plaie aux MI)</a:t>
            </a:r>
          </a:p>
          <a:p>
            <a:pPr algn="ctr" eaLnBrk="1" fontAlgn="auto" hangingPunct="1">
              <a:spcBef>
                <a:spcPts val="0"/>
              </a:spcBef>
              <a:spcAft>
                <a:spcPts val="0"/>
              </a:spcAft>
              <a:buFont typeface="Wingdings" charset="2"/>
              <a:buNone/>
              <a:defRPr/>
            </a:pPr>
            <a:r>
              <a:rPr lang="fr-FR" altLang="fr-FR" sz="4000" b="1" i="1" dirty="0" smtClean="0">
                <a:solidFill>
                  <a:srgbClr val="92D050"/>
                </a:solidFill>
              </a:rPr>
              <a:t> </a:t>
            </a:r>
            <a:r>
              <a:rPr lang="fr-FR" altLang="fr-FR" sz="4000" b="1" dirty="0" smtClean="0">
                <a:solidFill>
                  <a:srgbClr val="92D050"/>
                </a:solidFill>
              </a:rPr>
              <a:t>= </a:t>
            </a:r>
          </a:p>
          <a:p>
            <a:pPr algn="ctr" eaLnBrk="1" fontAlgn="auto" hangingPunct="1">
              <a:spcBef>
                <a:spcPts val="0"/>
              </a:spcBef>
              <a:spcAft>
                <a:spcPts val="0"/>
              </a:spcAft>
              <a:buFont typeface="Wingdings" charset="2"/>
              <a:buNone/>
              <a:defRPr/>
            </a:pPr>
            <a:r>
              <a:rPr lang="fr-FR" altLang="fr-FR" sz="4000" b="1" dirty="0" smtClean="0">
                <a:solidFill>
                  <a:srgbClr val="92D050"/>
                </a:solidFill>
              </a:rPr>
              <a:t>Cicatrisation en milieu humide contrôlé</a:t>
            </a:r>
            <a:endParaRPr lang="fr-CA" altLang="fr-FR" sz="4000" dirty="0" smtClean="0">
              <a:solidFill>
                <a:srgbClr val="92D050"/>
              </a:solidFill>
            </a:endParaRPr>
          </a:p>
          <a:p>
            <a:pPr eaLnBrk="1" fontAlgn="auto" hangingPunct="1">
              <a:spcBef>
                <a:spcPts val="0"/>
              </a:spcBef>
              <a:spcAft>
                <a:spcPts val="0"/>
              </a:spcAft>
              <a:buFont typeface="Wingdings 2"/>
              <a:buChar char=""/>
              <a:defRPr/>
            </a:pPr>
            <a:endParaRPr lang="fr-CA" altLang="fr-FR" dirty="0" smtClean="0"/>
          </a:p>
        </p:txBody>
      </p:sp>
      <p:sp>
        <p:nvSpPr>
          <p:cNvPr id="15364" name="Espace réservé du contenu 4"/>
          <p:cNvSpPr>
            <a:spLocks noGrp="1"/>
          </p:cNvSpPr>
          <p:nvPr>
            <p:ph sz="half" idx="2"/>
          </p:nvPr>
        </p:nvSpPr>
        <p:spPr>
          <a:xfrm>
            <a:off x="4643438" y="2060575"/>
            <a:ext cx="3767137" cy="3252788"/>
          </a:xfrm>
        </p:spPr>
        <p:txBody>
          <a:bodyPr>
            <a:normAutofit fontScale="77500" lnSpcReduction="20000"/>
          </a:bodyPr>
          <a:lstStyle/>
          <a:p>
            <a:pPr algn="ctr" eaLnBrk="1" fontAlgn="auto" hangingPunct="1">
              <a:spcBef>
                <a:spcPts val="0"/>
              </a:spcBef>
              <a:spcAft>
                <a:spcPts val="0"/>
              </a:spcAft>
              <a:buFont typeface="Wingdings" charset="2"/>
              <a:buNone/>
              <a:defRPr/>
            </a:pPr>
            <a:r>
              <a:rPr lang="fr-FR" altLang="fr-FR" sz="4000" b="1" dirty="0" smtClean="0">
                <a:solidFill>
                  <a:srgbClr val="FF0000"/>
                </a:solidFill>
              </a:rPr>
              <a:t>Si apport sanguin </a:t>
            </a:r>
            <a:r>
              <a:rPr lang="fr-FR" altLang="fr-FR" sz="4000" b="1" u="sng" dirty="0" err="1" smtClean="0">
                <a:solidFill>
                  <a:srgbClr val="FF0000"/>
                </a:solidFill>
              </a:rPr>
              <a:t>INsuffisant</a:t>
            </a:r>
            <a:r>
              <a:rPr lang="fr-FR" altLang="fr-FR" sz="4000" b="1" dirty="0" smtClean="0">
                <a:solidFill>
                  <a:srgbClr val="FF0000"/>
                </a:solidFill>
              </a:rPr>
              <a:t> (plaie aux MI)</a:t>
            </a:r>
            <a:r>
              <a:rPr lang="fr-FR" altLang="fr-FR" sz="4000" b="1" i="1" dirty="0" smtClean="0">
                <a:solidFill>
                  <a:srgbClr val="FF0000"/>
                </a:solidFill>
              </a:rPr>
              <a:t> </a:t>
            </a:r>
            <a:r>
              <a:rPr lang="fr-FR" altLang="fr-FR" sz="4000" b="1" dirty="0" smtClean="0">
                <a:solidFill>
                  <a:srgbClr val="FF0000"/>
                </a:solidFill>
              </a:rPr>
              <a:t>= </a:t>
            </a:r>
          </a:p>
          <a:p>
            <a:pPr algn="ctr" eaLnBrk="1" fontAlgn="auto" hangingPunct="1">
              <a:spcBef>
                <a:spcPts val="0"/>
              </a:spcBef>
              <a:spcAft>
                <a:spcPts val="0"/>
              </a:spcAft>
              <a:buFont typeface="Wingdings" charset="2"/>
              <a:buNone/>
              <a:defRPr/>
            </a:pPr>
            <a:r>
              <a:rPr lang="fr-CA" altLang="fr-FR" sz="4000" b="1" dirty="0" smtClean="0">
                <a:solidFill>
                  <a:srgbClr val="FF0000"/>
                </a:solidFill>
              </a:rPr>
              <a:t>Assèchement de la plaie</a:t>
            </a:r>
            <a:endParaRPr lang="fr-CA" altLang="fr-FR" sz="4000" dirty="0" smtClean="0"/>
          </a:p>
        </p:txBody>
      </p:sp>
      <p:sp>
        <p:nvSpPr>
          <p:cNvPr id="15362" name="Titre 1"/>
          <p:cNvSpPr>
            <a:spLocks noGrp="1"/>
          </p:cNvSpPr>
          <p:nvPr>
            <p:ph type="title"/>
          </p:nvPr>
        </p:nvSpPr>
        <p:spPr>
          <a:xfrm>
            <a:off x="457200" y="253536"/>
            <a:ext cx="8686800" cy="1143000"/>
          </a:xfrm>
        </p:spPr>
        <p:txBody>
          <a:bodyPr>
            <a:normAutofit/>
          </a:bodyPr>
          <a:lstStyle/>
          <a:p>
            <a:pPr marL="54864" eaLnBrk="1" fontAlgn="auto" hangingPunct="1">
              <a:spcAft>
                <a:spcPts val="0"/>
              </a:spcAft>
              <a:defRPr/>
            </a:pPr>
            <a:r>
              <a:rPr lang="fr-CA" altLang="fr-FR" dirty="0" smtClean="0">
                <a:solidFill>
                  <a:schemeClr val="tx2">
                    <a:tint val="100000"/>
                    <a:shade val="90000"/>
                    <a:satMod val="250000"/>
                    <a:alpha val="100000"/>
                  </a:schemeClr>
                </a:solidFill>
              </a:rPr>
              <a:t>Évaluer le potentiel de cicatrisation </a:t>
            </a:r>
          </a:p>
        </p:txBody>
      </p:sp>
    </p:spTree>
    <p:extLst>
      <p:ext uri="{BB962C8B-B14F-4D97-AF65-F5344CB8AC3E}">
        <p14:creationId xmlns:p14="http://schemas.microsoft.com/office/powerpoint/2010/main" xmlns="" val="163732079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CA"/>
          </a:p>
        </p:txBody>
      </p:sp>
      <p:sp>
        <p:nvSpPr>
          <p:cNvPr id="3" name="Espace réservé du contenu 2"/>
          <p:cNvSpPr>
            <a:spLocks noGrp="1"/>
          </p:cNvSpPr>
          <p:nvPr>
            <p:ph idx="1"/>
          </p:nvPr>
        </p:nvSpPr>
        <p:spPr/>
        <p:txBody>
          <a:bodyPr/>
          <a:lstStyle/>
          <a:p>
            <a:pPr marL="0" indent="0">
              <a:buNone/>
            </a:pPr>
            <a:endParaRPr lang="fr-CA" dirty="0"/>
          </a:p>
        </p:txBody>
      </p:sp>
      <p:sp>
        <p:nvSpPr>
          <p:cNvPr id="4" name="Rectangle 3"/>
          <p:cNvSpPr/>
          <p:nvPr/>
        </p:nvSpPr>
        <p:spPr>
          <a:xfrm>
            <a:off x="36152" y="2348880"/>
            <a:ext cx="9071714" cy="2585323"/>
          </a:xfrm>
          <a:prstGeom prst="rect">
            <a:avLst/>
          </a:prstGeom>
          <a:noFill/>
        </p:spPr>
        <p:txBody>
          <a:bodyPr wrap="none" lIns="91440" tIns="45720" rIns="91440" bIns="45720">
            <a:spAutoFit/>
          </a:bodyPr>
          <a:lstStyle/>
          <a:p>
            <a:pPr algn="ctr"/>
            <a:r>
              <a:rPr lang="fr-FR" sz="5400" b="1" cap="none" spc="300" dirty="0" smtClean="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rPr>
              <a:t>Aucune affiliation</a:t>
            </a:r>
          </a:p>
          <a:p>
            <a:pPr algn="ctr"/>
            <a:r>
              <a:rPr lang="fr-FR" sz="5400" b="1" cap="none" spc="300" dirty="0" smtClean="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rPr>
              <a:t> ou </a:t>
            </a:r>
          </a:p>
          <a:p>
            <a:pPr algn="ctr"/>
            <a:r>
              <a:rPr lang="fr-FR" sz="5400" b="1" cap="none" spc="300" dirty="0" smtClean="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rPr>
              <a:t>intérêt financier associé</a:t>
            </a:r>
            <a:endParaRPr lang="fr-FR" sz="5400" b="1" cap="none"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endParaRPr>
          </a:p>
        </p:txBody>
      </p:sp>
    </p:spTree>
    <p:extLst>
      <p:ext uri="{BB962C8B-B14F-4D97-AF65-F5344CB8AC3E}">
        <p14:creationId xmlns:p14="http://schemas.microsoft.com/office/powerpoint/2010/main" xmlns="" val="114090349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contenu 5"/>
          <p:cNvSpPr>
            <a:spLocks noGrp="1"/>
          </p:cNvSpPr>
          <p:nvPr>
            <p:ph idx="1"/>
          </p:nvPr>
        </p:nvSpPr>
        <p:spPr>
          <a:xfrm>
            <a:off x="457200" y="1864568"/>
            <a:ext cx="8229600" cy="4876800"/>
          </a:xfrm>
        </p:spPr>
        <p:txBody>
          <a:bodyPr/>
          <a:lstStyle/>
          <a:p>
            <a:r>
              <a:rPr lang="fr-CA" dirty="0" smtClean="0"/>
              <a:t>Potentiel </a:t>
            </a:r>
            <a:r>
              <a:rPr lang="fr-CA" u="sng" dirty="0" smtClean="0"/>
              <a:t>présent</a:t>
            </a:r>
            <a:r>
              <a:rPr lang="fr-CA" dirty="0" smtClean="0"/>
              <a:t> : plaie curable : cicatrisation en milieu humide contrôlé</a:t>
            </a:r>
          </a:p>
          <a:p>
            <a:endParaRPr lang="fr-CA" dirty="0" smtClean="0"/>
          </a:p>
          <a:p>
            <a:r>
              <a:rPr lang="fr-CA" dirty="0" smtClean="0"/>
              <a:t>Potentiel </a:t>
            </a:r>
            <a:r>
              <a:rPr lang="fr-CA" u="sng" dirty="0" smtClean="0"/>
              <a:t>absent</a:t>
            </a:r>
            <a:r>
              <a:rPr lang="fr-CA" dirty="0" smtClean="0"/>
              <a:t>: plaie incurable : assécher la plaie</a:t>
            </a:r>
          </a:p>
          <a:p>
            <a:endParaRPr lang="fr-CA" dirty="0" smtClean="0"/>
          </a:p>
          <a:p>
            <a:r>
              <a:rPr lang="fr-CA" dirty="0" smtClean="0"/>
              <a:t>Potentiel </a:t>
            </a:r>
            <a:r>
              <a:rPr lang="fr-CA" u="sng" dirty="0" smtClean="0"/>
              <a:t>mitigé</a:t>
            </a:r>
            <a:r>
              <a:rPr lang="fr-CA" dirty="0" smtClean="0"/>
              <a:t>: intervention chirurgicale possible ?</a:t>
            </a:r>
          </a:p>
          <a:p>
            <a:pPr lvl="1"/>
            <a:r>
              <a:rPr lang="fr-CA" dirty="0" smtClean="0"/>
              <a:t>Oui</a:t>
            </a:r>
          </a:p>
          <a:p>
            <a:pPr lvl="1"/>
            <a:r>
              <a:rPr lang="fr-CA" dirty="0" smtClean="0"/>
              <a:t>Non : plaie de maintenance</a:t>
            </a:r>
            <a:endParaRPr lang="fr-CA" dirty="0"/>
          </a:p>
        </p:txBody>
      </p:sp>
      <p:sp>
        <p:nvSpPr>
          <p:cNvPr id="7" name="Titre 1"/>
          <p:cNvSpPr>
            <a:spLocks noGrp="1"/>
          </p:cNvSpPr>
          <p:nvPr>
            <p:ph type="title"/>
          </p:nvPr>
        </p:nvSpPr>
        <p:spPr/>
        <p:txBody>
          <a:bodyPr>
            <a:normAutofit/>
          </a:bodyPr>
          <a:lstStyle/>
          <a:p>
            <a:pPr marL="54864" eaLnBrk="1" fontAlgn="auto" hangingPunct="1">
              <a:spcAft>
                <a:spcPts val="0"/>
              </a:spcAft>
              <a:defRPr/>
            </a:pPr>
            <a:r>
              <a:rPr lang="fr-CA" altLang="fr-FR" dirty="0" smtClean="0">
                <a:solidFill>
                  <a:schemeClr val="tx2">
                    <a:tint val="100000"/>
                    <a:shade val="90000"/>
                    <a:satMod val="250000"/>
                    <a:alpha val="100000"/>
                  </a:schemeClr>
                </a:solidFill>
              </a:rPr>
              <a:t>Évaluer le potentiel de cicatrisation </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p:txBody>
          <a:bodyPr>
            <a:normAutofit fontScale="90000"/>
          </a:bodyPr>
          <a:lstStyle/>
          <a:p>
            <a:r>
              <a:rPr lang="fr-CA" dirty="0" smtClean="0"/>
              <a:t>Évaluation – déterminer l’apport sanguin </a:t>
            </a:r>
            <a:endParaRPr lang="fr-CA" dirty="0"/>
          </a:p>
        </p:txBody>
      </p:sp>
      <p:sp>
        <p:nvSpPr>
          <p:cNvPr id="5" name="Espace réservé du texte 4"/>
          <p:cNvSpPr>
            <a:spLocks noGrp="1"/>
          </p:cNvSpPr>
          <p:nvPr>
            <p:ph type="body" idx="1"/>
          </p:nvPr>
        </p:nvSpPr>
        <p:spPr/>
        <p:txBody>
          <a:bodyPr/>
          <a:lstStyle/>
          <a:p>
            <a:r>
              <a:rPr lang="fr-CA" dirty="0" smtClean="0"/>
              <a:t>Évaluation des MI</a:t>
            </a:r>
            <a:endParaRPr lang="fr-CA" dirty="0"/>
          </a:p>
        </p:txBody>
      </p:sp>
      <p:sp>
        <p:nvSpPr>
          <p:cNvPr id="6" name="Espace réservé du contenu 5"/>
          <p:cNvSpPr>
            <a:spLocks noGrp="1"/>
          </p:cNvSpPr>
          <p:nvPr>
            <p:ph sz="half" idx="2"/>
          </p:nvPr>
        </p:nvSpPr>
        <p:spPr/>
        <p:txBody>
          <a:bodyPr>
            <a:normAutofit fontScale="92500" lnSpcReduction="20000"/>
          </a:bodyPr>
          <a:lstStyle/>
          <a:p>
            <a:pPr lvl="1"/>
            <a:r>
              <a:rPr lang="fr-CA" altLang="fr-FR" dirty="0" smtClean="0"/>
              <a:t>Pouls périphériques au doppler portatif </a:t>
            </a:r>
          </a:p>
          <a:p>
            <a:pPr lvl="1"/>
            <a:r>
              <a:rPr lang="fr-CA" altLang="fr-FR" dirty="0" smtClean="0"/>
              <a:t>Perte de pilosité</a:t>
            </a:r>
          </a:p>
          <a:p>
            <a:pPr lvl="1"/>
            <a:r>
              <a:rPr lang="fr-CA" altLang="fr-FR" dirty="0" smtClean="0"/>
              <a:t>Ongles épaissis et irréguliers</a:t>
            </a:r>
          </a:p>
          <a:p>
            <a:pPr lvl="1"/>
            <a:r>
              <a:rPr lang="fr-CA" altLang="fr-FR" dirty="0" smtClean="0"/>
              <a:t>Pâleur d’élévation et rougeur de déclive </a:t>
            </a:r>
          </a:p>
          <a:p>
            <a:pPr lvl="1"/>
            <a:r>
              <a:rPr lang="fr-CA" altLang="fr-FR" dirty="0" smtClean="0"/>
              <a:t>Asymétrie de le T°</a:t>
            </a:r>
          </a:p>
          <a:p>
            <a:pPr lvl="1"/>
            <a:r>
              <a:rPr lang="fr-CA" altLang="fr-FR" dirty="0" smtClean="0"/>
              <a:t>Remplissage capillaire</a:t>
            </a:r>
          </a:p>
          <a:p>
            <a:pPr lvl="1"/>
            <a:r>
              <a:rPr lang="fr-CA" altLang="fr-FR" dirty="0" smtClean="0"/>
              <a:t>Plaie (gangrène sèche): orteil</a:t>
            </a:r>
          </a:p>
          <a:p>
            <a:pPr lvl="1"/>
            <a:r>
              <a:rPr lang="fr-CA" altLang="fr-FR" dirty="0" smtClean="0"/>
              <a:t>ATCD d’amputation </a:t>
            </a:r>
          </a:p>
          <a:p>
            <a:pPr lvl="1"/>
            <a:r>
              <a:rPr lang="fr-CA" altLang="fr-FR" dirty="0" smtClean="0"/>
              <a:t>Peau luisante, tendue, mince et sèche</a:t>
            </a:r>
          </a:p>
          <a:p>
            <a:pPr lvl="1"/>
            <a:r>
              <a:rPr lang="fr-CA" altLang="fr-FR" dirty="0" smtClean="0"/>
              <a:t>Claudication intermittente</a:t>
            </a:r>
          </a:p>
          <a:p>
            <a:endParaRPr lang="fr-CA" dirty="0"/>
          </a:p>
        </p:txBody>
      </p:sp>
      <p:sp>
        <p:nvSpPr>
          <p:cNvPr id="7" name="Espace réservé du texte 6"/>
          <p:cNvSpPr>
            <a:spLocks noGrp="1"/>
          </p:cNvSpPr>
          <p:nvPr>
            <p:ph type="body" sz="quarter" idx="3"/>
          </p:nvPr>
        </p:nvSpPr>
        <p:spPr/>
        <p:txBody>
          <a:bodyPr/>
          <a:lstStyle/>
          <a:p>
            <a:r>
              <a:rPr lang="fr-CA" dirty="0" smtClean="0"/>
              <a:t>Tests </a:t>
            </a:r>
            <a:endParaRPr lang="fr-CA" dirty="0"/>
          </a:p>
        </p:txBody>
      </p:sp>
      <p:sp>
        <p:nvSpPr>
          <p:cNvPr id="8" name="Espace réservé du contenu 7"/>
          <p:cNvSpPr>
            <a:spLocks noGrp="1"/>
          </p:cNvSpPr>
          <p:nvPr>
            <p:ph sz="quarter" idx="4"/>
          </p:nvPr>
        </p:nvSpPr>
        <p:spPr/>
        <p:txBody>
          <a:bodyPr/>
          <a:lstStyle/>
          <a:p>
            <a:pPr lvl="1"/>
            <a:r>
              <a:rPr lang="fr-CA" altLang="fr-FR" dirty="0" smtClean="0"/>
              <a:t>IPSCB </a:t>
            </a:r>
          </a:p>
          <a:p>
            <a:pPr lvl="1"/>
            <a:r>
              <a:rPr lang="fr-CA" altLang="fr-FR" dirty="0" smtClean="0"/>
              <a:t>Pression à l’orteil</a:t>
            </a:r>
          </a:p>
          <a:p>
            <a:pPr lvl="1"/>
            <a:r>
              <a:rPr lang="fr-CA" altLang="fr-FR" dirty="0" smtClean="0"/>
              <a:t>Doppler radiologique (éliminer </a:t>
            </a:r>
            <a:r>
              <a:rPr lang="fr-CA" altLang="fr-FR" dirty="0" err="1" smtClean="0"/>
              <a:t>insuff</a:t>
            </a:r>
            <a:r>
              <a:rPr lang="fr-CA" altLang="fr-FR" dirty="0" smtClean="0"/>
              <a:t>. artérielle)</a:t>
            </a:r>
          </a:p>
          <a:p>
            <a:pPr lvl="1"/>
            <a:r>
              <a:rPr lang="fr-CA" altLang="fr-FR" dirty="0" smtClean="0"/>
              <a:t>Pression transcutanée en O</a:t>
            </a:r>
            <a:r>
              <a:rPr lang="fr-CA" altLang="fr-FR" baseline="30000" dirty="0" smtClean="0"/>
              <a:t>2</a:t>
            </a:r>
          </a:p>
          <a:p>
            <a:pPr lvl="1"/>
            <a:r>
              <a:rPr lang="fr-CA" altLang="fr-FR" dirty="0" smtClean="0"/>
              <a:t>Angiographie</a:t>
            </a:r>
          </a:p>
          <a:p>
            <a:pPr lvl="1"/>
            <a:endParaRPr lang="fr-CA" altLang="fr-FR" dirty="0" smtClean="0"/>
          </a:p>
          <a:p>
            <a:pPr lvl="1"/>
            <a:endParaRPr lang="fr-CA" altLang="fr-FR" dirty="0" smtClean="0"/>
          </a:p>
          <a:p>
            <a:endParaRPr lang="fr-CA"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smtClean="0"/>
              <a:t>Pouls périphériques </a:t>
            </a:r>
            <a:endParaRPr lang="fr-CA" dirty="0"/>
          </a:p>
        </p:txBody>
      </p:sp>
      <p:pic>
        <p:nvPicPr>
          <p:cNvPr id="4" name="Espace réservé du contenu 3"/>
          <p:cNvPicPr>
            <a:picLocks noGrp="1"/>
          </p:cNvPicPr>
          <p:nvPr>
            <p:ph idx="1"/>
          </p:nvPr>
        </p:nvPicPr>
        <p:blipFill rotWithShape="1">
          <a:blip r:embed="rId3" cstate="print">
            <a:extLst>
              <a:ext uri="{28A0092B-C50C-407E-A947-70E740481C1C}">
                <a14:useLocalDpi xmlns:a14="http://schemas.microsoft.com/office/drawing/2010/main" xmlns="" val="0"/>
              </a:ext>
            </a:extLst>
          </a:blip>
          <a:srcRect l="12719" t="28509" r="65241" b="43667"/>
          <a:stretch/>
        </p:blipFill>
        <p:spPr bwMode="auto">
          <a:xfrm>
            <a:off x="611560" y="1628800"/>
            <a:ext cx="3960439" cy="4320480"/>
          </a:xfrm>
          <a:prstGeom prst="rect">
            <a:avLst/>
          </a:prstGeom>
          <a:ln>
            <a:noFill/>
          </a:ln>
          <a:extLst>
            <a:ext uri="{53640926-AAD7-44D8-BBD7-CCE9431645EC}">
              <a14:shadowObscured xmlns:a14="http://schemas.microsoft.com/office/drawing/2010/main" xmlns=""/>
            </a:ext>
          </a:extLst>
        </p:spPr>
      </p:pic>
      <p:pic>
        <p:nvPicPr>
          <p:cNvPr id="5" name="Image 4"/>
          <p:cNvPicPr/>
          <p:nvPr/>
        </p:nvPicPr>
        <p:blipFill rotWithShape="1">
          <a:blip r:embed="rId3" cstate="print">
            <a:extLst>
              <a:ext uri="{28A0092B-C50C-407E-A947-70E740481C1C}">
                <a14:useLocalDpi xmlns:a14="http://schemas.microsoft.com/office/drawing/2010/main" xmlns="" val="0"/>
              </a:ext>
            </a:extLst>
          </a:blip>
          <a:srcRect l="50987" t="27824" r="29276" b="43256"/>
          <a:stretch/>
        </p:blipFill>
        <p:spPr bwMode="auto">
          <a:xfrm>
            <a:off x="4788024" y="1628800"/>
            <a:ext cx="3528392" cy="4392488"/>
          </a:xfrm>
          <a:prstGeom prst="rect">
            <a:avLst/>
          </a:prstGeom>
          <a:ln>
            <a:noFill/>
          </a:ln>
          <a:extLst>
            <a:ext uri="{53640926-AAD7-44D8-BBD7-CCE9431645EC}">
              <a14:shadowObscured xmlns:a14="http://schemas.microsoft.com/office/drawing/2010/main" xmlns=""/>
            </a:ext>
          </a:extLst>
        </p:spPr>
      </p:pic>
    </p:spTree>
    <p:extLst>
      <p:ext uri="{BB962C8B-B14F-4D97-AF65-F5344CB8AC3E}">
        <p14:creationId xmlns:p14="http://schemas.microsoft.com/office/powerpoint/2010/main" xmlns="" val="409263274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Espace réservé du contenu 3" descr="IPS"/>
          <p:cNvPicPr>
            <a:picLocks noGrp="1"/>
          </p:cNvPicPr>
          <p:nvPr>
            <p:ph idx="1"/>
          </p:nvPr>
        </p:nvPicPr>
        <p:blipFill>
          <a:blip r:embed="rId3" cstate="print">
            <a:extLst>
              <a:ext uri="{28A0092B-C50C-407E-A947-70E740481C1C}">
                <a14:useLocalDpi xmlns:a14="http://schemas.microsoft.com/office/drawing/2010/main" xmlns="" val="0"/>
              </a:ext>
            </a:extLst>
          </a:blip>
          <a:srcRect/>
          <a:stretch>
            <a:fillRect/>
          </a:stretch>
        </p:blipFill>
        <p:spPr>
          <a:xfrm>
            <a:off x="323528" y="1758847"/>
            <a:ext cx="3822643" cy="2663205"/>
          </a:xfrm>
        </p:spPr>
      </p:pic>
      <p:sp>
        <p:nvSpPr>
          <p:cNvPr id="2" name="Titre 1"/>
          <p:cNvSpPr>
            <a:spLocks noGrp="1"/>
          </p:cNvSpPr>
          <p:nvPr>
            <p:ph type="title"/>
          </p:nvPr>
        </p:nvSpPr>
        <p:spPr>
          <a:xfrm>
            <a:off x="457200" y="485800"/>
            <a:ext cx="8229600" cy="1143000"/>
          </a:xfrm>
        </p:spPr>
        <p:txBody>
          <a:bodyPr>
            <a:normAutofit fontScale="90000"/>
          </a:bodyPr>
          <a:lstStyle/>
          <a:p>
            <a:pPr marL="54864" eaLnBrk="1" fontAlgn="auto" hangingPunct="1">
              <a:spcAft>
                <a:spcPts val="0"/>
              </a:spcAft>
              <a:defRPr/>
            </a:pPr>
            <a:r>
              <a:rPr lang="fr-CA" dirty="0" smtClean="0">
                <a:solidFill>
                  <a:schemeClr val="tx2">
                    <a:tint val="100000"/>
                    <a:shade val="90000"/>
                    <a:satMod val="250000"/>
                    <a:alpha val="100000"/>
                  </a:schemeClr>
                </a:solidFill>
              </a:rPr>
              <a:t>Mesure de l’indice de pression systolique cheville-bras</a:t>
            </a:r>
            <a:endParaRPr lang="fr-CA" dirty="0">
              <a:solidFill>
                <a:schemeClr val="tx2">
                  <a:tint val="100000"/>
                  <a:shade val="90000"/>
                  <a:satMod val="250000"/>
                  <a:alpha val="100000"/>
                </a:schemeClr>
              </a:solidFill>
            </a:endParaRPr>
          </a:p>
        </p:txBody>
      </p:sp>
      <p:sp>
        <p:nvSpPr>
          <p:cNvPr id="5" name="ZoneTexte 4"/>
          <p:cNvSpPr txBox="1"/>
          <p:nvPr/>
        </p:nvSpPr>
        <p:spPr>
          <a:xfrm>
            <a:off x="755576" y="6021288"/>
            <a:ext cx="4896544" cy="369332"/>
          </a:xfrm>
          <a:prstGeom prst="rect">
            <a:avLst/>
          </a:prstGeom>
          <a:noFill/>
        </p:spPr>
        <p:txBody>
          <a:bodyPr wrap="square" rtlCol="0">
            <a:spAutoFit/>
          </a:bodyPr>
          <a:lstStyle/>
          <a:p>
            <a:r>
              <a:rPr lang="fr-CA" dirty="0" smtClean="0"/>
              <a:t>Position, repos, bras, jambes</a:t>
            </a:r>
            <a:endParaRPr lang="fr-CA" dirty="0"/>
          </a:p>
        </p:txBody>
      </p:sp>
      <p:pic>
        <p:nvPicPr>
          <p:cNvPr id="6" name="Image 5"/>
          <p:cNvPicPr/>
          <p:nvPr/>
        </p:nvPicPr>
        <p:blipFill rotWithShape="1">
          <a:blip r:embed="rId4" cstate="print"/>
          <a:srcRect l="38353" t="63185" r="37580" b="19369"/>
          <a:stretch/>
        </p:blipFill>
        <p:spPr bwMode="auto">
          <a:xfrm>
            <a:off x="3913504" y="3047047"/>
            <a:ext cx="5050984" cy="3343573"/>
          </a:xfrm>
          <a:prstGeom prst="rect">
            <a:avLst/>
          </a:prstGeom>
          <a:ln>
            <a:noFill/>
          </a:ln>
          <a:extLst>
            <a:ext uri="{53640926-AAD7-44D8-BBD7-CCE9431645EC}">
              <a14:shadowObscured xmlns:a14="http://schemas.microsoft.com/office/drawing/2010/main" xmlns=""/>
            </a:ext>
          </a:extLst>
        </p:spPr>
      </p:pic>
      <p:sp>
        <p:nvSpPr>
          <p:cNvPr id="7" name="ZoneTexte 6"/>
          <p:cNvSpPr txBox="1"/>
          <p:nvPr/>
        </p:nvSpPr>
        <p:spPr>
          <a:xfrm>
            <a:off x="4067944" y="1628800"/>
            <a:ext cx="4644008" cy="1255728"/>
          </a:xfrm>
          <a:prstGeom prst="rect">
            <a:avLst/>
          </a:prstGeom>
          <a:noFill/>
        </p:spPr>
        <p:txBody>
          <a:bodyPr wrap="square" rtlCol="0">
            <a:spAutoFit/>
          </a:bodyPr>
          <a:lstStyle/>
          <a:p>
            <a:pPr>
              <a:lnSpc>
                <a:spcPct val="90000"/>
              </a:lnSpc>
              <a:defRPr/>
            </a:pPr>
            <a:r>
              <a:rPr lang="fr-CA" altLang="fr-FR" sz="2800" dirty="0" smtClean="0"/>
              <a:t>Permet de préciser la maladie vasculaire artérielle des MI</a:t>
            </a:r>
          </a:p>
        </p:txBody>
      </p:sp>
    </p:spTree>
    <p:extLst>
      <p:ext uri="{BB962C8B-B14F-4D97-AF65-F5344CB8AC3E}">
        <p14:creationId xmlns:p14="http://schemas.microsoft.com/office/powerpoint/2010/main" xmlns="" val="294024527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title" idx="4294967295"/>
          </p:nvPr>
        </p:nvSpPr>
        <p:spPr>
          <a:xfrm>
            <a:off x="662880" y="274638"/>
            <a:ext cx="8229600" cy="1143000"/>
          </a:xfrm>
        </p:spPr>
        <p:txBody>
          <a:bodyPr>
            <a:noAutofit/>
          </a:bodyPr>
          <a:lstStyle/>
          <a:p>
            <a:pPr eaLnBrk="1" fontAlgn="auto" hangingPunct="1">
              <a:spcAft>
                <a:spcPts val="0"/>
              </a:spcAft>
              <a:defRPr/>
            </a:pPr>
            <a:r>
              <a:rPr lang="fr-CA" sz="3600" dirty="0" smtClean="0">
                <a:solidFill>
                  <a:schemeClr val="tx2">
                    <a:tint val="100000"/>
                    <a:shade val="90000"/>
                    <a:satMod val="250000"/>
                    <a:alpha val="100000"/>
                  </a:schemeClr>
                </a:solidFill>
              </a:rPr>
              <a:t>Indice de </a:t>
            </a:r>
            <a:r>
              <a:rPr lang="fr-CA" sz="3600" dirty="0">
                <a:solidFill>
                  <a:schemeClr val="tx2">
                    <a:tint val="100000"/>
                    <a:shade val="90000"/>
                    <a:satMod val="250000"/>
                    <a:alpha val="100000"/>
                  </a:schemeClr>
                </a:solidFill>
              </a:rPr>
              <a:t>pression systolique cheville-bras</a:t>
            </a:r>
          </a:p>
        </p:txBody>
      </p:sp>
      <p:sp>
        <p:nvSpPr>
          <p:cNvPr id="46085" name="Text Box 3"/>
          <p:cNvSpPr txBox="1">
            <a:spLocks noChangeArrowheads="1"/>
          </p:cNvSpPr>
          <p:nvPr/>
        </p:nvSpPr>
        <p:spPr bwMode="auto">
          <a:xfrm>
            <a:off x="1476374" y="1306513"/>
            <a:ext cx="6335985" cy="5201424"/>
          </a:xfrm>
          <a:prstGeom prst="rect">
            <a:avLst/>
          </a:prstGeom>
          <a:noFill/>
          <a:ln>
            <a:noFill/>
          </a:ln>
          <a:extLst/>
        </p:spPr>
        <p:txBody>
          <a:bodyPr wrap="square">
            <a:spAutoFit/>
          </a:bodyPr>
          <a:lstStyle>
            <a:lvl1pPr eaLnBrk="0" hangingPunct="0">
              <a:spcBef>
                <a:spcPts val="400"/>
              </a:spcBef>
              <a:buClr>
                <a:schemeClr val="accent1"/>
              </a:buClr>
              <a:buSzPct val="68000"/>
              <a:buFont typeface="Wingdings 3" pitchFamily="18" charset="2"/>
              <a:buChar char=""/>
              <a:defRPr sz="2700">
                <a:solidFill>
                  <a:schemeClr val="tx1"/>
                </a:solidFill>
                <a:latin typeface="Lucida Sans Unicode" pitchFamily="34" charset="0"/>
              </a:defRPr>
            </a:lvl1pPr>
            <a:lvl2pPr marL="742950" indent="-285750" eaLnBrk="0" hangingPunct="0">
              <a:spcBef>
                <a:spcPts val="325"/>
              </a:spcBef>
              <a:buClr>
                <a:schemeClr val="accent1"/>
              </a:buClr>
              <a:buFont typeface="Verdana" pitchFamily="34" charset="0"/>
              <a:buChar char="◦"/>
              <a:defRPr sz="2300">
                <a:solidFill>
                  <a:schemeClr val="tx1"/>
                </a:solidFill>
                <a:latin typeface="Lucida Sans Unicode" pitchFamily="34" charset="0"/>
              </a:defRPr>
            </a:lvl2pPr>
            <a:lvl3pPr marL="1143000" indent="-228600" eaLnBrk="0" hangingPunct="0">
              <a:spcBef>
                <a:spcPts val="350"/>
              </a:spcBef>
              <a:buClr>
                <a:schemeClr val="accent2"/>
              </a:buClr>
              <a:buSzPct val="100000"/>
              <a:buFont typeface="Wingdings 2" pitchFamily="18" charset="2"/>
              <a:buChar char=""/>
              <a:defRPr sz="2100">
                <a:solidFill>
                  <a:schemeClr val="tx1"/>
                </a:solidFill>
                <a:latin typeface="Lucida Sans Unicode" pitchFamily="34" charset="0"/>
              </a:defRPr>
            </a:lvl3pPr>
            <a:lvl4pPr marL="1600200" indent="-228600" eaLnBrk="0" hangingPunct="0">
              <a:spcBef>
                <a:spcPts val="350"/>
              </a:spcBef>
              <a:buClr>
                <a:schemeClr val="accent2"/>
              </a:buClr>
              <a:buFont typeface="Wingdings 2" pitchFamily="18" charset="2"/>
              <a:buChar char=""/>
              <a:defRPr sz="1900">
                <a:solidFill>
                  <a:schemeClr val="tx1"/>
                </a:solidFill>
                <a:latin typeface="Lucida Sans Unicode" pitchFamily="34" charset="0"/>
              </a:defRPr>
            </a:lvl4pPr>
            <a:lvl5pPr marL="2057400" indent="-228600" eaLnBrk="0" hangingPunct="0">
              <a:spcBef>
                <a:spcPts val="350"/>
              </a:spcBef>
              <a:buClr>
                <a:schemeClr val="accent2"/>
              </a:buClr>
              <a:buFont typeface="Wingdings 2" pitchFamily="18" charset="2"/>
              <a:buChar char=""/>
              <a:defRPr>
                <a:solidFill>
                  <a:schemeClr val="tx1"/>
                </a:solidFill>
                <a:latin typeface="Lucida Sans Unicode" pitchFamily="34" charset="0"/>
              </a:defRPr>
            </a:lvl5pPr>
            <a:lvl6pPr marL="2514600" indent="-228600" eaLnBrk="0" fontAlgn="base" hangingPunct="0">
              <a:spcBef>
                <a:spcPts val="350"/>
              </a:spcBef>
              <a:spcAft>
                <a:spcPct val="0"/>
              </a:spcAft>
              <a:buClr>
                <a:schemeClr val="accent2"/>
              </a:buClr>
              <a:buFont typeface="Wingdings 2" pitchFamily="18" charset="2"/>
              <a:buChar char=""/>
              <a:defRPr>
                <a:solidFill>
                  <a:schemeClr val="tx1"/>
                </a:solidFill>
                <a:latin typeface="Lucida Sans Unicode" pitchFamily="34" charset="0"/>
              </a:defRPr>
            </a:lvl6pPr>
            <a:lvl7pPr marL="2971800" indent="-228600" eaLnBrk="0" fontAlgn="base" hangingPunct="0">
              <a:spcBef>
                <a:spcPts val="350"/>
              </a:spcBef>
              <a:spcAft>
                <a:spcPct val="0"/>
              </a:spcAft>
              <a:buClr>
                <a:schemeClr val="accent2"/>
              </a:buClr>
              <a:buFont typeface="Wingdings 2" pitchFamily="18" charset="2"/>
              <a:buChar char=""/>
              <a:defRPr>
                <a:solidFill>
                  <a:schemeClr val="tx1"/>
                </a:solidFill>
                <a:latin typeface="Lucida Sans Unicode" pitchFamily="34" charset="0"/>
              </a:defRPr>
            </a:lvl7pPr>
            <a:lvl8pPr marL="3429000" indent="-228600" eaLnBrk="0" fontAlgn="base" hangingPunct="0">
              <a:spcBef>
                <a:spcPts val="350"/>
              </a:spcBef>
              <a:spcAft>
                <a:spcPct val="0"/>
              </a:spcAft>
              <a:buClr>
                <a:schemeClr val="accent2"/>
              </a:buClr>
              <a:buFont typeface="Wingdings 2" pitchFamily="18" charset="2"/>
              <a:buChar char=""/>
              <a:defRPr>
                <a:solidFill>
                  <a:schemeClr val="tx1"/>
                </a:solidFill>
                <a:latin typeface="Lucida Sans Unicode" pitchFamily="34" charset="0"/>
              </a:defRPr>
            </a:lvl8pPr>
            <a:lvl9pPr marL="3886200" indent="-228600" eaLnBrk="0" fontAlgn="base" hangingPunct="0">
              <a:spcBef>
                <a:spcPts val="350"/>
              </a:spcBef>
              <a:spcAft>
                <a:spcPct val="0"/>
              </a:spcAft>
              <a:buClr>
                <a:schemeClr val="accent2"/>
              </a:buClr>
              <a:buFont typeface="Wingdings 2" pitchFamily="18" charset="2"/>
              <a:buChar char=""/>
              <a:defRPr>
                <a:solidFill>
                  <a:schemeClr val="tx1"/>
                </a:solidFill>
                <a:latin typeface="Lucida Sans Unicode" pitchFamily="34" charset="0"/>
              </a:defRPr>
            </a:lvl9pPr>
          </a:lstStyle>
          <a:p>
            <a:pPr eaLnBrk="1" hangingPunct="1">
              <a:spcBef>
                <a:spcPct val="50000"/>
              </a:spcBef>
              <a:buClrTx/>
              <a:buSzTx/>
              <a:buFontTx/>
              <a:buNone/>
              <a:defRPr/>
            </a:pPr>
            <a:endParaRPr lang="fr-CA" altLang="fr-FR" sz="2000" dirty="0" smtClean="0">
              <a:latin typeface="+mn-lt"/>
            </a:endParaRPr>
          </a:p>
          <a:p>
            <a:pPr algn="ctr" eaLnBrk="1" hangingPunct="1">
              <a:spcBef>
                <a:spcPct val="0"/>
              </a:spcBef>
              <a:buClrTx/>
              <a:buSzTx/>
              <a:buFontTx/>
              <a:buNone/>
              <a:defRPr/>
            </a:pPr>
            <a:r>
              <a:rPr lang="fr-FR" altLang="fr-FR" sz="2400" dirty="0" smtClean="0">
                <a:latin typeface="+mn-lt"/>
              </a:rPr>
              <a:t> Indice </a:t>
            </a:r>
            <a:r>
              <a:rPr lang="fr-CA" sz="2400" dirty="0" smtClean="0">
                <a:latin typeface="+mn-lt"/>
              </a:rPr>
              <a:t>de pression systolique cheville bras</a:t>
            </a:r>
            <a:endParaRPr lang="fr-FR" altLang="fr-FR" sz="2400" dirty="0" smtClean="0">
              <a:latin typeface="+mn-lt"/>
            </a:endParaRPr>
          </a:p>
          <a:p>
            <a:pPr algn="ctr" eaLnBrk="1" hangingPunct="1">
              <a:spcBef>
                <a:spcPct val="0"/>
              </a:spcBef>
              <a:buClrTx/>
              <a:buSzTx/>
              <a:buFontTx/>
              <a:buNone/>
              <a:defRPr/>
            </a:pPr>
            <a:endParaRPr lang="fr-FR" altLang="fr-FR" sz="2400" dirty="0" smtClean="0">
              <a:latin typeface="+mn-lt"/>
            </a:endParaRPr>
          </a:p>
          <a:p>
            <a:pPr algn="ctr" eaLnBrk="1" hangingPunct="1">
              <a:spcBef>
                <a:spcPct val="0"/>
              </a:spcBef>
              <a:buClrTx/>
              <a:buSzTx/>
              <a:buFontTx/>
              <a:buNone/>
              <a:defRPr/>
            </a:pPr>
            <a:r>
              <a:rPr lang="fr-FR" altLang="fr-FR" sz="2400" dirty="0" smtClean="0">
                <a:latin typeface="+mn-lt"/>
              </a:rPr>
              <a:t> = </a:t>
            </a:r>
          </a:p>
          <a:p>
            <a:pPr algn="ctr" eaLnBrk="1" hangingPunct="1">
              <a:spcBef>
                <a:spcPct val="0"/>
              </a:spcBef>
              <a:buClrTx/>
              <a:buSzTx/>
              <a:buFontTx/>
              <a:buNone/>
              <a:defRPr/>
            </a:pPr>
            <a:endParaRPr lang="fr-FR" altLang="fr-FR" sz="2400" b="1" dirty="0" smtClean="0">
              <a:latin typeface="+mn-lt"/>
            </a:endParaRPr>
          </a:p>
          <a:p>
            <a:pPr algn="ctr" eaLnBrk="1" hangingPunct="1">
              <a:spcBef>
                <a:spcPct val="0"/>
              </a:spcBef>
              <a:buClrTx/>
              <a:buSzTx/>
              <a:buFontTx/>
              <a:buNone/>
              <a:defRPr/>
            </a:pPr>
            <a:r>
              <a:rPr lang="fr-FR" altLang="fr-FR" sz="2400" b="1" dirty="0" smtClean="0">
                <a:latin typeface="+mn-lt"/>
              </a:rPr>
              <a:t> la plus haute pression systolique à la cheville </a:t>
            </a:r>
            <a:r>
              <a:rPr lang="fr-FR" altLang="fr-FR" sz="2400" b="1" i="1" dirty="0" smtClean="0">
                <a:latin typeface="+mn-lt"/>
              </a:rPr>
              <a:t>entre</a:t>
            </a:r>
            <a:r>
              <a:rPr lang="fr-FR" altLang="fr-FR" sz="2400" b="1" dirty="0" smtClean="0">
                <a:latin typeface="+mn-lt"/>
              </a:rPr>
              <a:t> la pédieuse et la tibiale postérieure</a:t>
            </a:r>
          </a:p>
          <a:p>
            <a:pPr algn="ctr" eaLnBrk="1" hangingPunct="1">
              <a:spcBef>
                <a:spcPct val="0"/>
              </a:spcBef>
              <a:buClrTx/>
              <a:buSzTx/>
              <a:buFontTx/>
              <a:buNone/>
              <a:defRPr/>
            </a:pPr>
            <a:r>
              <a:rPr lang="fr-FR" altLang="fr-FR" sz="2400" b="1" dirty="0" smtClean="0">
                <a:latin typeface="+mn-lt"/>
              </a:rPr>
              <a:t> </a:t>
            </a:r>
            <a:r>
              <a:rPr lang="fr-FR" altLang="fr-FR" sz="2400" dirty="0" smtClean="0">
                <a:latin typeface="+mn-lt"/>
              </a:rPr>
              <a:t>(pour chaque cheville)</a:t>
            </a:r>
            <a:endParaRPr lang="fr-FR" altLang="fr-FR" sz="2400" b="1" dirty="0" smtClean="0">
              <a:latin typeface="+mn-lt"/>
            </a:endParaRPr>
          </a:p>
          <a:p>
            <a:pPr algn="ctr" eaLnBrk="1" hangingPunct="1">
              <a:spcBef>
                <a:spcPct val="0"/>
              </a:spcBef>
              <a:buClrTx/>
              <a:buSzTx/>
              <a:buFontTx/>
              <a:buNone/>
              <a:defRPr/>
            </a:pPr>
            <a:r>
              <a:rPr lang="fr-FR" altLang="fr-FR" sz="2400" b="1" dirty="0" smtClean="0">
                <a:latin typeface="+mn-lt"/>
              </a:rPr>
              <a:t>     ______________________________</a:t>
            </a:r>
          </a:p>
          <a:p>
            <a:pPr algn="ctr" eaLnBrk="1" hangingPunct="1">
              <a:spcBef>
                <a:spcPct val="0"/>
              </a:spcBef>
              <a:buClrTx/>
              <a:buSzTx/>
              <a:buFontTx/>
              <a:buNone/>
              <a:defRPr/>
            </a:pPr>
            <a:endParaRPr lang="fr-FR" altLang="fr-FR" sz="2400" b="1" dirty="0" smtClean="0">
              <a:latin typeface="+mn-lt"/>
            </a:endParaRPr>
          </a:p>
          <a:p>
            <a:pPr algn="ctr" eaLnBrk="1" hangingPunct="1">
              <a:spcBef>
                <a:spcPct val="0"/>
              </a:spcBef>
              <a:buClrTx/>
              <a:buSzTx/>
              <a:buFontTx/>
              <a:buNone/>
              <a:defRPr/>
            </a:pPr>
            <a:r>
              <a:rPr lang="fr-FR" altLang="fr-FR" sz="2400" b="1" dirty="0" smtClean="0">
                <a:latin typeface="+mn-lt"/>
              </a:rPr>
              <a:t>         la plus haute pression systolique au bras</a:t>
            </a:r>
          </a:p>
          <a:p>
            <a:pPr algn="ctr" eaLnBrk="1" hangingPunct="1">
              <a:spcBef>
                <a:spcPct val="0"/>
              </a:spcBef>
              <a:buClrTx/>
              <a:buSzTx/>
              <a:buFontTx/>
              <a:buNone/>
              <a:defRPr/>
            </a:pPr>
            <a:r>
              <a:rPr lang="fr-FR" altLang="fr-FR" sz="2400" b="1" dirty="0" smtClean="0">
                <a:latin typeface="+mn-lt"/>
              </a:rPr>
              <a:t>entre les 2 bras</a:t>
            </a:r>
            <a:r>
              <a:rPr lang="fr-FR" altLang="fr-FR" sz="2400" dirty="0" smtClean="0">
                <a:latin typeface="+mn-lt"/>
              </a:rPr>
              <a:t> </a:t>
            </a:r>
            <a:endParaRPr lang="fr-CA" altLang="fr-FR" sz="2400" dirty="0" smtClean="0">
              <a:latin typeface="+mn-lt"/>
            </a:endParaRPr>
          </a:p>
        </p:txBody>
      </p:sp>
    </p:spTree>
    <p:extLst>
      <p:ext uri="{BB962C8B-B14F-4D97-AF65-F5344CB8AC3E}">
        <p14:creationId xmlns:p14="http://schemas.microsoft.com/office/powerpoint/2010/main" xmlns="" val="168201069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smtClean="0"/>
              <a:t>Calcul de l’IPSCB</a:t>
            </a:r>
            <a:endParaRPr lang="fr-CA" dirty="0"/>
          </a:p>
        </p:txBody>
      </p:sp>
      <p:pic>
        <p:nvPicPr>
          <p:cNvPr id="4" name="Espace réservé du contenu 3"/>
          <p:cNvPicPr>
            <a:picLocks noGrp="1"/>
          </p:cNvPicPr>
          <p:nvPr>
            <p:ph idx="1"/>
          </p:nvPr>
        </p:nvPicPr>
        <p:blipFill>
          <a:blip r:embed="rId3" cstate="print"/>
          <a:srcRect l="9201" t="59877" r="67535" b="8642"/>
          <a:stretch>
            <a:fillRect/>
          </a:stretch>
        </p:blipFill>
        <p:spPr bwMode="auto">
          <a:xfrm>
            <a:off x="1619672" y="1700808"/>
            <a:ext cx="5472608" cy="446449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Espace réservé du contenu 3"/>
          <p:cNvGraphicFramePr>
            <a:graphicFrameLocks noGrp="1"/>
          </p:cNvGraphicFramePr>
          <p:nvPr>
            <p:ph idx="1"/>
            <p:extLst>
              <p:ext uri="{D42A27DB-BD31-4B8C-83A1-F6EECF244321}">
                <p14:modId xmlns:p14="http://schemas.microsoft.com/office/powerpoint/2010/main" xmlns="" val="3238543873"/>
              </p:ext>
            </p:extLst>
          </p:nvPr>
        </p:nvGraphicFramePr>
        <p:xfrm>
          <a:off x="395536" y="2420888"/>
          <a:ext cx="8229600" cy="3017908"/>
        </p:xfrm>
        <a:graphic>
          <a:graphicData uri="http://schemas.openxmlformats.org/drawingml/2006/table">
            <a:tbl>
              <a:tblPr firstRow="1" bandRow="1">
                <a:tableStyleId>{5C22544A-7EE6-4342-B048-85BDC9FD1C3A}</a:tableStyleId>
              </a:tblPr>
              <a:tblGrid>
                <a:gridCol w="2242592"/>
                <a:gridCol w="5987008"/>
              </a:tblGrid>
              <a:tr h="518253">
                <a:tc>
                  <a:txBody>
                    <a:bodyPr/>
                    <a:lstStyle/>
                    <a:p>
                      <a:r>
                        <a:rPr lang="fr-CA" sz="2800" dirty="0" smtClean="0">
                          <a:latin typeface="+mn-lt"/>
                        </a:rPr>
                        <a:t>Résultats</a:t>
                      </a:r>
                      <a:endParaRPr lang="fr-CA" sz="2800" dirty="0">
                        <a:latin typeface="+mn-lt"/>
                      </a:endParaRPr>
                    </a:p>
                  </a:txBody>
                  <a:tcPr marT="45728" marB="45728"/>
                </a:tc>
                <a:tc>
                  <a:txBody>
                    <a:bodyPr/>
                    <a:lstStyle/>
                    <a:p>
                      <a:r>
                        <a:rPr lang="fr-CA" sz="2800" dirty="0" smtClean="0">
                          <a:latin typeface="+mn-lt"/>
                        </a:rPr>
                        <a:t>Significations cliniques</a:t>
                      </a:r>
                      <a:r>
                        <a:rPr lang="fr-CA" sz="2800" baseline="0" dirty="0" smtClean="0">
                          <a:latin typeface="+mn-lt"/>
                        </a:rPr>
                        <a:t> </a:t>
                      </a:r>
                      <a:endParaRPr lang="fr-CA" sz="2800" dirty="0">
                        <a:latin typeface="+mn-lt"/>
                      </a:endParaRPr>
                    </a:p>
                  </a:txBody>
                  <a:tcPr marT="45728" marB="45728"/>
                </a:tc>
              </a:tr>
              <a:tr h="51825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CA" sz="2800" kern="1200" dirty="0" smtClean="0">
                          <a:solidFill>
                            <a:schemeClr val="dk1"/>
                          </a:solidFill>
                          <a:latin typeface="+mn-lt"/>
                          <a:ea typeface="+mn-ea"/>
                          <a:cs typeface="+mn-cs"/>
                        </a:rPr>
                        <a:t>› 1.2</a:t>
                      </a:r>
                    </a:p>
                  </a:txBody>
                  <a:tcPr marT="45728" marB="45728"/>
                </a:tc>
                <a:tc>
                  <a:txBody>
                    <a:bodyPr/>
                    <a:lstStyle/>
                    <a:p>
                      <a:r>
                        <a:rPr lang="fr-CA" sz="2800" dirty="0" smtClean="0">
                          <a:latin typeface="+mn-lt"/>
                        </a:rPr>
                        <a:t>Artères</a:t>
                      </a:r>
                      <a:r>
                        <a:rPr lang="fr-CA" sz="2800" baseline="0" dirty="0" smtClean="0">
                          <a:latin typeface="+mn-lt"/>
                        </a:rPr>
                        <a:t> non compressibles - </a:t>
                      </a:r>
                      <a:r>
                        <a:rPr lang="fr-CA" sz="2800" u="sng" baseline="0" dirty="0" smtClean="0">
                          <a:latin typeface="+mn-lt"/>
                        </a:rPr>
                        <a:t>faux positifs</a:t>
                      </a:r>
                      <a:endParaRPr lang="fr-CA" sz="2800" u="sng" dirty="0">
                        <a:latin typeface="+mn-lt"/>
                      </a:endParaRPr>
                    </a:p>
                  </a:txBody>
                  <a:tcPr marT="45728" marB="45728"/>
                </a:tc>
              </a:tr>
              <a:tr h="51825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CA" sz="2800" dirty="0" smtClean="0">
                          <a:latin typeface="+mn-lt"/>
                        </a:rPr>
                        <a:t>0.8 – 1.2</a:t>
                      </a:r>
                    </a:p>
                  </a:txBody>
                  <a:tcPr marT="45728" marB="45728">
                    <a:solidFill>
                      <a:schemeClr val="accent6">
                        <a:lumMod val="75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CA" sz="2800" dirty="0" smtClean="0">
                          <a:latin typeface="+mn-lt"/>
                        </a:rPr>
                        <a:t>Normal</a:t>
                      </a:r>
                    </a:p>
                  </a:txBody>
                  <a:tcPr marT="45728" marB="45728">
                    <a:solidFill>
                      <a:schemeClr val="accent6">
                        <a:lumMod val="75000"/>
                      </a:schemeClr>
                    </a:solidFill>
                  </a:tcPr>
                </a:tc>
              </a:tr>
              <a:tr h="518253">
                <a:tc>
                  <a:txBody>
                    <a:bodyPr/>
                    <a:lstStyle/>
                    <a:p>
                      <a:r>
                        <a:rPr lang="fr-CA" sz="2800" dirty="0" smtClean="0">
                          <a:latin typeface="+mn-lt"/>
                        </a:rPr>
                        <a:t>0.5 – 0.8</a:t>
                      </a:r>
                      <a:endParaRPr lang="fr-CA" sz="2800" dirty="0">
                        <a:latin typeface="+mn-lt"/>
                      </a:endParaRPr>
                    </a:p>
                  </a:txBody>
                  <a:tcPr marT="45728" marB="45728"/>
                </a:tc>
                <a:tc>
                  <a:txBody>
                    <a:bodyPr/>
                    <a:lstStyle/>
                    <a:p>
                      <a:r>
                        <a:rPr lang="fr-CA" sz="2800" dirty="0" smtClean="0">
                          <a:latin typeface="+mn-lt"/>
                        </a:rPr>
                        <a:t>Atteinte artérielle</a:t>
                      </a:r>
                      <a:r>
                        <a:rPr lang="fr-CA" sz="2800" baseline="0" dirty="0" smtClean="0">
                          <a:latin typeface="+mn-lt"/>
                        </a:rPr>
                        <a:t> </a:t>
                      </a:r>
                      <a:r>
                        <a:rPr lang="fr-CA" sz="2800" dirty="0" smtClean="0">
                          <a:latin typeface="+mn-lt"/>
                        </a:rPr>
                        <a:t>modérée</a:t>
                      </a:r>
                      <a:endParaRPr lang="fr-CA" sz="2800" dirty="0">
                        <a:latin typeface="+mn-lt"/>
                      </a:endParaRPr>
                    </a:p>
                  </a:txBody>
                  <a:tcPr marT="45728" marB="45728"/>
                </a:tc>
              </a:tr>
              <a:tr h="518253">
                <a:tc>
                  <a:txBody>
                    <a:bodyPr/>
                    <a:lstStyle/>
                    <a:p>
                      <a:r>
                        <a:rPr lang="fr-CA" sz="2800" kern="1200" dirty="0" smtClean="0">
                          <a:solidFill>
                            <a:schemeClr val="dk1"/>
                          </a:solidFill>
                          <a:latin typeface="+mn-lt"/>
                          <a:ea typeface="+mn-ea"/>
                          <a:cs typeface="+mn-cs"/>
                        </a:rPr>
                        <a:t>‹ 0.65 </a:t>
                      </a:r>
                      <a:endParaRPr lang="fr-CA" sz="2800" kern="1200" dirty="0">
                        <a:solidFill>
                          <a:schemeClr val="dk1"/>
                        </a:solidFill>
                        <a:latin typeface="+mn-lt"/>
                        <a:ea typeface="+mn-ea"/>
                        <a:cs typeface="+mn-cs"/>
                      </a:endParaRPr>
                    </a:p>
                  </a:txBody>
                  <a:tcPr marT="45728" marB="45728"/>
                </a:tc>
                <a:tc>
                  <a:txBody>
                    <a:bodyPr/>
                    <a:lstStyle/>
                    <a:p>
                      <a:r>
                        <a:rPr lang="fr-CA" sz="2800" dirty="0" smtClean="0">
                          <a:latin typeface="+mn-lt"/>
                        </a:rPr>
                        <a:t>Ischémie sévère</a:t>
                      </a:r>
                      <a:endParaRPr lang="fr-CA" sz="2800" dirty="0">
                        <a:latin typeface="+mn-lt"/>
                      </a:endParaRPr>
                    </a:p>
                  </a:txBody>
                  <a:tcPr marT="45728" marB="45728"/>
                </a:tc>
              </a:tr>
            </a:tbl>
          </a:graphicData>
        </a:graphic>
      </p:graphicFrame>
      <p:sp>
        <p:nvSpPr>
          <p:cNvPr id="2" name="Titre 1"/>
          <p:cNvSpPr>
            <a:spLocks noGrp="1"/>
          </p:cNvSpPr>
          <p:nvPr>
            <p:ph type="title"/>
          </p:nvPr>
        </p:nvSpPr>
        <p:spPr>
          <a:xfrm>
            <a:off x="374848" y="701824"/>
            <a:ext cx="8229600" cy="1143000"/>
          </a:xfrm>
        </p:spPr>
        <p:txBody>
          <a:bodyPr>
            <a:normAutofit fontScale="90000"/>
          </a:bodyPr>
          <a:lstStyle/>
          <a:p>
            <a:pPr marL="54864" eaLnBrk="1" fontAlgn="auto" hangingPunct="1">
              <a:spcAft>
                <a:spcPts val="0"/>
              </a:spcAft>
              <a:defRPr/>
            </a:pPr>
            <a:r>
              <a:rPr lang="fr-CA" dirty="0">
                <a:solidFill>
                  <a:schemeClr val="tx2">
                    <a:tint val="100000"/>
                    <a:shade val="90000"/>
                    <a:satMod val="250000"/>
                    <a:alpha val="100000"/>
                  </a:schemeClr>
                </a:solidFill>
              </a:rPr>
              <a:t>Mesure de l’indice de pression systolique cheville-bras</a:t>
            </a:r>
          </a:p>
        </p:txBody>
      </p:sp>
      <p:sp>
        <p:nvSpPr>
          <p:cNvPr id="3" name="ZoneTexte 2"/>
          <p:cNvSpPr txBox="1"/>
          <p:nvPr/>
        </p:nvSpPr>
        <p:spPr>
          <a:xfrm>
            <a:off x="467544" y="5949280"/>
            <a:ext cx="3024187" cy="260350"/>
          </a:xfrm>
          <a:prstGeom prst="rect">
            <a:avLst/>
          </a:prstGeom>
          <a:noFill/>
        </p:spPr>
        <p:txBody>
          <a:bodyPr>
            <a:spAutoFit/>
          </a:bodyPr>
          <a:lstStyle/>
          <a:p>
            <a:pPr>
              <a:defRPr/>
            </a:pPr>
            <a:r>
              <a:rPr lang="fr-CA" sz="1100" dirty="0">
                <a:latin typeface="+mn-lt"/>
              </a:rPr>
              <a:t>Burrows et all. (2006).</a:t>
            </a:r>
          </a:p>
        </p:txBody>
      </p:sp>
      <p:sp>
        <p:nvSpPr>
          <p:cNvPr id="5" name="ZoneTexte 4"/>
          <p:cNvSpPr txBox="1"/>
          <p:nvPr/>
        </p:nvSpPr>
        <p:spPr>
          <a:xfrm rot="20560508">
            <a:off x="7644969" y="3127507"/>
            <a:ext cx="1440160" cy="1169551"/>
          </a:xfrm>
          <a:prstGeom prst="rect">
            <a:avLst/>
          </a:prstGeom>
          <a:noFill/>
        </p:spPr>
        <p:txBody>
          <a:bodyPr wrap="square" rtlCol="0">
            <a:spAutoFit/>
          </a:bodyPr>
          <a:lstStyle/>
          <a:p>
            <a:pPr algn="ctr"/>
            <a:r>
              <a:rPr lang="fr-CA" sz="1400" dirty="0" smtClean="0"/>
              <a:t>80% des diabétiques selon l’ancienneté du DB</a:t>
            </a:r>
            <a:endParaRPr lang="fr-CA" sz="1400" dirty="0"/>
          </a:p>
        </p:txBody>
      </p:sp>
    </p:spTree>
    <p:extLst>
      <p:ext uri="{BB962C8B-B14F-4D97-AF65-F5344CB8AC3E}">
        <p14:creationId xmlns:p14="http://schemas.microsoft.com/office/powerpoint/2010/main" xmlns="" val="535761712"/>
      </p:ext>
    </p:extLst>
  </p:cSld>
  <p:clrMapOvr>
    <a:masterClrMapping/>
  </p:clrMapOvr>
  <p:transition spd="slow"/>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179388" y="1916113"/>
            <a:ext cx="8229600" cy="4389437"/>
          </a:xfrm>
        </p:spPr>
        <p:txBody>
          <a:bodyPr>
            <a:normAutofit/>
          </a:bodyPr>
          <a:lstStyle/>
          <a:p>
            <a:pPr>
              <a:spcBef>
                <a:spcPts val="0"/>
              </a:spcBef>
              <a:defRPr/>
            </a:pPr>
            <a:r>
              <a:rPr lang="fr-CA" dirty="0" smtClean="0"/>
              <a:t>  Résultats de pression à </a:t>
            </a:r>
            <a:r>
              <a:rPr lang="fr-CA" dirty="0"/>
              <a:t>l’orteil:</a:t>
            </a:r>
          </a:p>
          <a:p>
            <a:pPr marL="640080" lvl="1" eaLnBrk="1" fontAlgn="auto" hangingPunct="1">
              <a:spcAft>
                <a:spcPts val="0"/>
              </a:spcAft>
              <a:defRPr/>
            </a:pPr>
            <a:r>
              <a:rPr lang="fr-CA" dirty="0"/>
              <a:t>&lt; 20 </a:t>
            </a:r>
            <a:r>
              <a:rPr lang="fr-CA" dirty="0" err="1" smtClean="0"/>
              <a:t>mmHg</a:t>
            </a:r>
            <a:r>
              <a:rPr lang="fr-CA" dirty="0" smtClean="0"/>
              <a:t> </a:t>
            </a:r>
            <a:r>
              <a:rPr lang="fr-CA" dirty="0"/>
              <a:t>= 91 % amputation</a:t>
            </a:r>
          </a:p>
          <a:p>
            <a:pPr marL="640080" lvl="1" eaLnBrk="1" fontAlgn="auto" hangingPunct="1">
              <a:spcAft>
                <a:spcPts val="0"/>
              </a:spcAft>
              <a:defRPr/>
            </a:pPr>
            <a:r>
              <a:rPr lang="fr-CA" dirty="0"/>
              <a:t>20-30 </a:t>
            </a:r>
            <a:r>
              <a:rPr lang="fr-CA" dirty="0" err="1"/>
              <a:t>mmHg</a:t>
            </a:r>
            <a:r>
              <a:rPr lang="fr-CA" dirty="0"/>
              <a:t> = 34 % amputation</a:t>
            </a:r>
          </a:p>
          <a:p>
            <a:pPr marL="640080" lvl="1" eaLnBrk="1" fontAlgn="auto" hangingPunct="1">
              <a:spcAft>
                <a:spcPts val="0"/>
              </a:spcAft>
              <a:defRPr/>
            </a:pPr>
            <a:r>
              <a:rPr lang="fr-CA" dirty="0"/>
              <a:t>&gt; 30 </a:t>
            </a:r>
            <a:r>
              <a:rPr lang="fr-CA" dirty="0" err="1"/>
              <a:t>mmHg</a:t>
            </a:r>
            <a:r>
              <a:rPr lang="fr-CA" dirty="0"/>
              <a:t> = bon </a:t>
            </a:r>
            <a:r>
              <a:rPr lang="fr-CA" dirty="0" smtClean="0"/>
              <a:t>pronostic</a:t>
            </a:r>
            <a:endParaRPr lang="fr-CA" dirty="0"/>
          </a:p>
          <a:p>
            <a:pPr marL="393700" lvl="1" indent="0" eaLnBrk="1" fontAlgn="auto" hangingPunct="1">
              <a:spcAft>
                <a:spcPts val="0"/>
              </a:spcAft>
              <a:buFont typeface="Wingdings 2" pitchFamily="18" charset="2"/>
              <a:buNone/>
              <a:defRPr/>
            </a:pPr>
            <a:r>
              <a:rPr lang="fr-CA" dirty="0"/>
              <a:t>Indice anormal si &lt; 0,7</a:t>
            </a:r>
          </a:p>
        </p:txBody>
      </p:sp>
      <p:sp>
        <p:nvSpPr>
          <p:cNvPr id="54274" name="Titre 1"/>
          <p:cNvSpPr>
            <a:spLocks noGrp="1"/>
          </p:cNvSpPr>
          <p:nvPr>
            <p:ph type="title"/>
          </p:nvPr>
        </p:nvSpPr>
        <p:spPr>
          <a:xfrm>
            <a:off x="457200" y="413792"/>
            <a:ext cx="8229600" cy="1143000"/>
          </a:xfrm>
        </p:spPr>
        <p:txBody>
          <a:bodyPr>
            <a:normAutofit fontScale="90000"/>
          </a:bodyPr>
          <a:lstStyle/>
          <a:p>
            <a:pPr marL="54864" eaLnBrk="1" fontAlgn="auto" hangingPunct="1">
              <a:spcAft>
                <a:spcPts val="0"/>
              </a:spcAft>
              <a:defRPr/>
            </a:pPr>
            <a:r>
              <a:rPr lang="fr-CA" altLang="fr-FR" dirty="0" smtClean="0">
                <a:solidFill>
                  <a:schemeClr val="tx2">
                    <a:tint val="100000"/>
                    <a:shade val="90000"/>
                    <a:satMod val="250000"/>
                    <a:alpha val="100000"/>
                  </a:schemeClr>
                </a:solidFill>
              </a:rPr>
              <a:t>Test de pression systolique orteil - bras</a:t>
            </a:r>
          </a:p>
        </p:txBody>
      </p:sp>
      <p:sp>
        <p:nvSpPr>
          <p:cNvPr id="7" name="ZoneTexte 6"/>
          <p:cNvSpPr txBox="1"/>
          <p:nvPr/>
        </p:nvSpPr>
        <p:spPr>
          <a:xfrm>
            <a:off x="5436095" y="5301208"/>
            <a:ext cx="1728192" cy="261610"/>
          </a:xfrm>
          <a:prstGeom prst="rect">
            <a:avLst/>
          </a:prstGeom>
          <a:noFill/>
        </p:spPr>
        <p:txBody>
          <a:bodyPr wrap="square" rtlCol="0">
            <a:spAutoFit/>
          </a:bodyPr>
          <a:lstStyle/>
          <a:p>
            <a:r>
              <a:rPr lang="fr-CA" sz="1100" dirty="0" smtClean="0"/>
              <a:t>Images: CIUSSSMCQ</a:t>
            </a:r>
            <a:endParaRPr lang="fr-CA" sz="1100" dirty="0"/>
          </a:p>
        </p:txBody>
      </p:sp>
    </p:spTree>
    <p:extLst>
      <p:ext uri="{BB962C8B-B14F-4D97-AF65-F5344CB8AC3E}">
        <p14:creationId xmlns:p14="http://schemas.microsoft.com/office/powerpoint/2010/main" xmlns="" val="37552582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CA" dirty="0" smtClean="0"/>
              <a:t>Questionnaire d’Édimbourg</a:t>
            </a:r>
            <a:br>
              <a:rPr lang="fr-CA" dirty="0" smtClean="0"/>
            </a:br>
            <a:endParaRPr lang="fr-CA" dirty="0"/>
          </a:p>
        </p:txBody>
      </p:sp>
      <p:sp>
        <p:nvSpPr>
          <p:cNvPr id="3" name="Espace réservé du contenu 2"/>
          <p:cNvSpPr>
            <a:spLocks noGrp="1"/>
          </p:cNvSpPr>
          <p:nvPr>
            <p:ph idx="1"/>
          </p:nvPr>
        </p:nvSpPr>
        <p:spPr>
          <a:xfrm>
            <a:off x="457200" y="1412776"/>
            <a:ext cx="8229600" cy="4876800"/>
          </a:xfrm>
        </p:spPr>
        <p:txBody>
          <a:bodyPr/>
          <a:lstStyle/>
          <a:p>
            <a:pPr>
              <a:buNone/>
            </a:pPr>
            <a:endParaRPr lang="fr-CA" dirty="0"/>
          </a:p>
        </p:txBody>
      </p:sp>
      <p:pic>
        <p:nvPicPr>
          <p:cNvPr id="4" name="Image 3"/>
          <p:cNvPicPr/>
          <p:nvPr/>
        </p:nvPicPr>
        <p:blipFill rotWithShape="1">
          <a:blip r:embed="rId3" cstate="print">
            <a:extLst>
              <a:ext uri="{28A0092B-C50C-407E-A947-70E740481C1C}">
                <a14:useLocalDpi xmlns:a14="http://schemas.microsoft.com/office/drawing/2010/main" xmlns="" val="0"/>
              </a:ext>
            </a:extLst>
          </a:blip>
          <a:srcRect l="20912" t="25157" r="19025" b="31211"/>
          <a:stretch/>
        </p:blipFill>
        <p:spPr bwMode="auto">
          <a:xfrm>
            <a:off x="683568" y="980728"/>
            <a:ext cx="7704856" cy="5616624"/>
          </a:xfrm>
          <a:prstGeom prst="rect">
            <a:avLst/>
          </a:prstGeom>
          <a:ln>
            <a:noFill/>
          </a:ln>
          <a:extLst>
            <a:ext uri="{53640926-AAD7-44D8-BBD7-CCE9431645EC}">
              <a14:shadowObscured xmlns:a14="http://schemas.microsoft.com/office/drawing/2010/main" xmlns=""/>
            </a:ext>
          </a:extLst>
        </p:spPr>
      </p:pic>
    </p:spTree>
    <p:extLst>
      <p:ext uri="{BB962C8B-B14F-4D97-AF65-F5344CB8AC3E}">
        <p14:creationId xmlns:p14="http://schemas.microsoft.com/office/powerpoint/2010/main" xmlns="" val="3565537195"/>
      </p:ext>
    </p:extLst>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CA" dirty="0" smtClean="0"/>
              <a:t>Le diabète et l’hyperglycémie chronique </a:t>
            </a:r>
            <a:endParaRPr lang="fr-CA" dirty="0"/>
          </a:p>
        </p:txBody>
      </p:sp>
      <p:sp>
        <p:nvSpPr>
          <p:cNvPr id="3" name="Espace réservé du contenu 2"/>
          <p:cNvSpPr>
            <a:spLocks noGrp="1"/>
          </p:cNvSpPr>
          <p:nvPr>
            <p:ph idx="1"/>
          </p:nvPr>
        </p:nvSpPr>
        <p:spPr>
          <a:xfrm>
            <a:off x="457200" y="1936576"/>
            <a:ext cx="8229600" cy="4876800"/>
          </a:xfrm>
        </p:spPr>
        <p:txBody>
          <a:bodyPr/>
          <a:lstStyle/>
          <a:p>
            <a:pPr>
              <a:buNone/>
            </a:pPr>
            <a:endParaRPr lang="fr-CA" dirty="0" smtClean="0"/>
          </a:p>
          <a:p>
            <a:pPr>
              <a:buNone/>
            </a:pPr>
            <a:endParaRPr lang="fr-CA" dirty="0" smtClean="0"/>
          </a:p>
          <a:p>
            <a:pPr>
              <a:buNone/>
            </a:pPr>
            <a:endParaRPr lang="fr-CA" dirty="0" smtClean="0"/>
          </a:p>
          <a:p>
            <a:pPr>
              <a:buNone/>
            </a:pPr>
            <a:endParaRPr lang="fr-CA" dirty="0" smtClean="0"/>
          </a:p>
          <a:p>
            <a:pPr>
              <a:buNone/>
            </a:pPr>
            <a:r>
              <a:rPr lang="fr-CA" dirty="0" smtClean="0"/>
              <a:t>Dommage aux vaisseaux sanguins = </a:t>
            </a:r>
            <a:r>
              <a:rPr lang="fr-CA" dirty="0" smtClean="0">
                <a:solidFill>
                  <a:schemeClr val="accent5">
                    <a:lumMod val="75000"/>
                  </a:schemeClr>
                </a:solidFill>
              </a:rPr>
              <a:t>calcification</a:t>
            </a:r>
            <a:r>
              <a:rPr lang="fr-CA" dirty="0" smtClean="0"/>
              <a:t> &amp; </a:t>
            </a:r>
            <a:r>
              <a:rPr lang="fr-CA" dirty="0" smtClean="0">
                <a:solidFill>
                  <a:schemeClr val="accent5">
                    <a:lumMod val="75000"/>
                  </a:schemeClr>
                </a:solidFill>
              </a:rPr>
              <a:t>épaississement </a:t>
            </a:r>
          </a:p>
          <a:p>
            <a:pPr>
              <a:buNone/>
            </a:pPr>
            <a:endParaRPr lang="fr-CA" dirty="0" smtClean="0">
              <a:solidFill>
                <a:schemeClr val="accent5">
                  <a:lumMod val="75000"/>
                </a:schemeClr>
              </a:solidFill>
            </a:endParaRPr>
          </a:p>
          <a:p>
            <a:pPr>
              <a:buNone/>
            </a:pPr>
            <a:r>
              <a:rPr lang="fr-CA" dirty="0" smtClean="0"/>
              <a:t>Dysfonction du système nerveux = </a:t>
            </a:r>
            <a:r>
              <a:rPr lang="fr-CA" dirty="0" smtClean="0">
                <a:solidFill>
                  <a:schemeClr val="accent5">
                    <a:lumMod val="75000"/>
                  </a:schemeClr>
                </a:solidFill>
              </a:rPr>
              <a:t>perte de sensibilité </a:t>
            </a:r>
            <a:r>
              <a:rPr lang="fr-CA" dirty="0" smtClean="0"/>
              <a:t>aux terminaisons nerveuses</a:t>
            </a:r>
          </a:p>
          <a:p>
            <a:pPr>
              <a:buNone/>
            </a:pPr>
            <a:endParaRPr lang="fr-CA" dirty="0" smtClean="0"/>
          </a:p>
          <a:p>
            <a:pPr>
              <a:buNone/>
            </a:pPr>
            <a:r>
              <a:rPr lang="fr-CA" dirty="0" smtClean="0"/>
              <a:t>Diminution de la </a:t>
            </a:r>
            <a:r>
              <a:rPr lang="fr-CA" dirty="0" err="1" smtClean="0"/>
              <a:t>défence</a:t>
            </a:r>
            <a:r>
              <a:rPr lang="fr-CA" dirty="0" smtClean="0"/>
              <a:t> leucocytaire =</a:t>
            </a:r>
            <a:r>
              <a:rPr lang="fr-CA" dirty="0" smtClean="0">
                <a:solidFill>
                  <a:schemeClr val="accent5">
                    <a:lumMod val="75000"/>
                  </a:schemeClr>
                </a:solidFill>
              </a:rPr>
              <a:t> infection </a:t>
            </a:r>
          </a:p>
          <a:p>
            <a:pPr>
              <a:buNone/>
            </a:pPr>
            <a:endParaRPr lang="fr-CA" dirty="0" smtClean="0"/>
          </a:p>
          <a:p>
            <a:pPr>
              <a:buNone/>
            </a:pPr>
            <a:endParaRPr lang="fr-CA" dirty="0" smtClean="0"/>
          </a:p>
          <a:p>
            <a:pPr>
              <a:buNone/>
            </a:pPr>
            <a:endParaRPr lang="fr-CA" dirty="0" smtClean="0"/>
          </a:p>
          <a:p>
            <a:endParaRPr lang="fr-CA" dirty="0"/>
          </a:p>
        </p:txBody>
      </p:sp>
      <p:sp>
        <p:nvSpPr>
          <p:cNvPr id="4" name="ZoneTexte 3"/>
          <p:cNvSpPr txBox="1"/>
          <p:nvPr/>
        </p:nvSpPr>
        <p:spPr>
          <a:xfrm>
            <a:off x="539552" y="1340768"/>
            <a:ext cx="7704856" cy="2677656"/>
          </a:xfrm>
          <a:prstGeom prst="rect">
            <a:avLst/>
          </a:prstGeom>
          <a:noFill/>
        </p:spPr>
        <p:txBody>
          <a:bodyPr wrap="square" rtlCol="0">
            <a:spAutoFit/>
          </a:bodyPr>
          <a:lstStyle/>
          <a:p>
            <a:r>
              <a:rPr lang="fr-CA" sz="2400" dirty="0" smtClean="0">
                <a:solidFill>
                  <a:schemeClr val="accent5">
                    <a:lumMod val="75000"/>
                  </a:schemeClr>
                </a:solidFill>
              </a:rPr>
              <a:t>Selon </a:t>
            </a:r>
            <a:r>
              <a:rPr lang="fr-CA" sz="2400" dirty="0" err="1" smtClean="0">
                <a:solidFill>
                  <a:schemeClr val="accent5">
                    <a:lumMod val="75000"/>
                  </a:schemeClr>
                </a:solidFill>
              </a:rPr>
              <a:t>Botros</a:t>
            </a:r>
            <a:r>
              <a:rPr lang="fr-CA" sz="2400" dirty="0" smtClean="0">
                <a:solidFill>
                  <a:schemeClr val="accent5">
                    <a:lumMod val="75000"/>
                  </a:schemeClr>
                </a:solidFill>
              </a:rPr>
              <a:t> </a:t>
            </a:r>
            <a:r>
              <a:rPr lang="fr-CA" sz="2400" i="1" dirty="0" smtClean="0">
                <a:solidFill>
                  <a:schemeClr val="accent5">
                    <a:lumMod val="75000"/>
                  </a:schemeClr>
                </a:solidFill>
              </a:rPr>
              <a:t>et al</a:t>
            </a:r>
            <a:r>
              <a:rPr lang="fr-CA" sz="2400" dirty="0" smtClean="0">
                <a:solidFill>
                  <a:schemeClr val="accent5">
                    <a:lumMod val="75000"/>
                  </a:schemeClr>
                </a:solidFill>
              </a:rPr>
              <a:t>. le Canada envisage de compter 2,4 millions de diabétiques d’ici 2016.</a:t>
            </a:r>
          </a:p>
          <a:p>
            <a:endParaRPr lang="fr-CA" sz="2400" dirty="0" smtClean="0">
              <a:solidFill>
                <a:schemeClr val="accent5">
                  <a:lumMod val="75000"/>
                </a:schemeClr>
              </a:solidFill>
            </a:endParaRPr>
          </a:p>
          <a:p>
            <a:r>
              <a:rPr lang="fr-CA" sz="2400" dirty="0" smtClean="0">
                <a:solidFill>
                  <a:schemeClr val="accent5">
                    <a:lumMod val="75000"/>
                  </a:schemeClr>
                </a:solidFill>
              </a:rPr>
              <a:t>Le risque de développer un ulcère du pied s’élève à 15-25% chez les </a:t>
            </a:r>
            <a:r>
              <a:rPr lang="fr-CA" sz="2400" dirty="0">
                <a:solidFill>
                  <a:schemeClr val="accent5">
                    <a:lumMod val="75000"/>
                  </a:schemeClr>
                </a:solidFill>
              </a:rPr>
              <a:t>d</a:t>
            </a:r>
            <a:r>
              <a:rPr lang="fr-CA" sz="2400" dirty="0" smtClean="0">
                <a:solidFill>
                  <a:schemeClr val="accent5">
                    <a:lumMod val="75000"/>
                  </a:schemeClr>
                </a:solidFill>
              </a:rPr>
              <a:t>iabétiques (</a:t>
            </a:r>
            <a:r>
              <a:rPr lang="fr-CA" sz="2400" dirty="0" err="1" smtClean="0">
                <a:solidFill>
                  <a:schemeClr val="accent5">
                    <a:lumMod val="75000"/>
                  </a:schemeClr>
                </a:solidFill>
              </a:rPr>
              <a:t>Singf</a:t>
            </a:r>
            <a:r>
              <a:rPr lang="fr-CA" sz="2400" dirty="0" smtClean="0">
                <a:solidFill>
                  <a:schemeClr val="accent5">
                    <a:lumMod val="75000"/>
                  </a:schemeClr>
                </a:solidFill>
              </a:rPr>
              <a:t>, N. </a:t>
            </a:r>
            <a:r>
              <a:rPr lang="fr-CA" sz="2400" i="1" dirty="0" smtClean="0">
                <a:solidFill>
                  <a:schemeClr val="accent5">
                    <a:lumMod val="75000"/>
                  </a:schemeClr>
                </a:solidFill>
              </a:rPr>
              <a:t>et al</a:t>
            </a:r>
            <a:r>
              <a:rPr lang="fr-CA" sz="2400" dirty="0" smtClean="0">
                <a:solidFill>
                  <a:schemeClr val="accent5">
                    <a:lumMod val="75000"/>
                  </a:schemeClr>
                </a:solidFill>
              </a:rPr>
              <a:t>., 2005).</a:t>
            </a:r>
          </a:p>
          <a:p>
            <a:r>
              <a:rPr lang="fr-CA" sz="2400" dirty="0" smtClean="0">
                <a:solidFill>
                  <a:schemeClr val="accent5">
                    <a:lumMod val="75000"/>
                  </a:schemeClr>
                </a:solidFill>
              </a:rPr>
              <a:t>____________________________________________</a:t>
            </a:r>
          </a:p>
          <a:p>
            <a:endParaRPr lang="fr-CA" sz="2400" dirty="0" smtClean="0">
              <a:solidFill>
                <a:schemeClr val="accent5">
                  <a:lumMod val="75000"/>
                </a:schemeClr>
              </a:solidFill>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CA" dirty="0" smtClean="0"/>
              <a:t>Objectifs</a:t>
            </a:r>
            <a:endParaRPr lang="fr-CA" dirty="0"/>
          </a:p>
        </p:txBody>
      </p:sp>
      <p:sp>
        <p:nvSpPr>
          <p:cNvPr id="3" name="Espace réservé du contenu 2"/>
          <p:cNvSpPr>
            <a:spLocks noGrp="1"/>
          </p:cNvSpPr>
          <p:nvPr>
            <p:ph idx="1"/>
          </p:nvPr>
        </p:nvSpPr>
        <p:spPr/>
        <p:txBody>
          <a:bodyPr>
            <a:normAutofit/>
          </a:bodyPr>
          <a:lstStyle/>
          <a:p>
            <a:r>
              <a:rPr lang="fr-CA" dirty="0" smtClean="0"/>
              <a:t>Connaître les applications légales, en matière de soin de plaies, relativement à la loi 90 et le droit de prescrire;</a:t>
            </a:r>
          </a:p>
          <a:p>
            <a:r>
              <a:rPr lang="fr-CA" dirty="0" smtClean="0"/>
              <a:t>Identifier les antécédents médicaux et les facteurs de risque sous-jacents associés au développement d’un ulcère du pied diabétique;</a:t>
            </a:r>
          </a:p>
          <a:p>
            <a:r>
              <a:rPr lang="fr-CA" dirty="0" smtClean="0"/>
              <a:t>Comprendre les différents types de neuropathie diabétique ou qui influencent la cicatrisation;</a:t>
            </a:r>
          </a:p>
          <a:p>
            <a:r>
              <a:rPr lang="fr-CA" dirty="0" smtClean="0"/>
              <a:t>Identifier les caractéristiques de l’ulcère et en connaître sa classification;</a:t>
            </a:r>
          </a:p>
          <a:p>
            <a:r>
              <a:rPr lang="fr-CA" dirty="0" smtClean="0"/>
              <a:t>Déterminer les différents choix de traitement locaux et adjuvants.</a:t>
            </a:r>
            <a:endParaRPr lang="fr-CA" dirty="0"/>
          </a:p>
        </p:txBody>
      </p:sp>
    </p:spTree>
    <p:extLst>
      <p:ext uri="{BB962C8B-B14F-4D97-AF65-F5344CB8AC3E}">
        <p14:creationId xmlns:p14="http://schemas.microsoft.com/office/powerpoint/2010/main" xmlns="" val="42341462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6"/>
          <p:cNvGrpSpPr>
            <a:grpSpLocks/>
          </p:cNvGrpSpPr>
          <p:nvPr/>
        </p:nvGrpSpPr>
        <p:grpSpPr bwMode="auto">
          <a:xfrm>
            <a:off x="1700212" y="2282031"/>
            <a:ext cx="6248400" cy="3886200"/>
            <a:chOff x="816" y="1059"/>
            <a:chExt cx="3936" cy="2448"/>
          </a:xfrm>
          <a:solidFill>
            <a:srgbClr val="006CB7"/>
          </a:solidFill>
        </p:grpSpPr>
        <p:pic>
          <p:nvPicPr>
            <p:cNvPr id="25606" name="Picture 4" descr="purple box"/>
            <p:cNvPicPr>
              <a:picLocks noChangeAspect="1" noChangeArrowheads="1"/>
            </p:cNvPicPr>
            <p:nvPr/>
          </p:nvPicPr>
          <p:blipFill>
            <a:blip r:embed="rId3" cstate="print"/>
            <a:srcRect/>
            <a:stretch>
              <a:fillRect/>
            </a:stretch>
          </p:blipFill>
          <p:spPr bwMode="auto">
            <a:xfrm>
              <a:off x="1104" y="1105"/>
              <a:ext cx="3552" cy="2351"/>
            </a:xfrm>
            <a:prstGeom prst="rect">
              <a:avLst/>
            </a:prstGeom>
            <a:grpFill/>
            <a:ln w="9525">
              <a:noFill/>
              <a:miter lim="800000"/>
              <a:headEnd/>
              <a:tailEnd/>
            </a:ln>
          </p:spPr>
        </p:pic>
        <p:sp>
          <p:nvSpPr>
            <p:cNvPr id="25607" name="Rectangle 6"/>
            <p:cNvSpPr txBox="1">
              <a:spLocks noChangeArrowheads="1"/>
            </p:cNvSpPr>
            <p:nvPr/>
          </p:nvSpPr>
          <p:spPr bwMode="auto">
            <a:xfrm>
              <a:off x="816" y="1059"/>
              <a:ext cx="3936" cy="2448"/>
            </a:xfrm>
            <a:prstGeom prst="rect">
              <a:avLst/>
            </a:prstGeom>
            <a:grpFill/>
            <a:ln w="9525">
              <a:noFill/>
              <a:miter lim="800000"/>
              <a:headEnd/>
              <a:tailEnd/>
            </a:ln>
          </p:spPr>
          <p:txBody>
            <a:bodyPr/>
            <a:lstStyle/>
            <a:p>
              <a:pPr marL="342900" indent="-342900" algn="ctr">
                <a:spcBef>
                  <a:spcPct val="20000"/>
                </a:spcBef>
                <a:buClr>
                  <a:schemeClr val="folHlink"/>
                </a:buClr>
                <a:defRPr/>
              </a:pPr>
              <a:endParaRPr lang="en-US" sz="3600" b="1" dirty="0">
                <a:solidFill>
                  <a:schemeClr val="bg1"/>
                </a:solidFill>
                <a:latin typeface="Arial Narrow" pitchFamily="34" charset="0"/>
                <a:ea typeface="ＭＳ Ｐゴシック" charset="-128"/>
              </a:endParaRPr>
            </a:p>
            <a:p>
              <a:pPr marL="342900" indent="-342900" algn="ctr">
                <a:spcBef>
                  <a:spcPct val="20000"/>
                </a:spcBef>
                <a:buClr>
                  <a:schemeClr val="folHlink"/>
                </a:buClr>
                <a:defRPr/>
              </a:pPr>
              <a:r>
                <a:rPr lang="fr-CA" sz="3200" b="1" dirty="0">
                  <a:solidFill>
                    <a:schemeClr val="bg1"/>
                  </a:solidFill>
                  <a:ea typeface="ＭＳ Ｐゴシック" charset="-128"/>
                </a:rPr>
                <a:t>Neuropathie sensorielle</a:t>
              </a:r>
            </a:p>
            <a:p>
              <a:pPr marL="342900" indent="-342900" algn="ctr">
                <a:spcBef>
                  <a:spcPct val="20000"/>
                </a:spcBef>
                <a:buClr>
                  <a:schemeClr val="folHlink"/>
                </a:buClr>
                <a:defRPr/>
              </a:pPr>
              <a:r>
                <a:rPr lang="fr-CA" sz="3200" b="1" dirty="0">
                  <a:solidFill>
                    <a:schemeClr val="bg1"/>
                  </a:solidFill>
                  <a:ea typeface="ＭＳ Ｐゴシック" charset="-128"/>
                </a:rPr>
                <a:t>Neuropathie autonome</a:t>
              </a:r>
            </a:p>
            <a:p>
              <a:pPr marL="342900" indent="-342900" algn="ctr">
                <a:spcBef>
                  <a:spcPct val="20000"/>
                </a:spcBef>
                <a:buClr>
                  <a:schemeClr val="folHlink"/>
                </a:buClr>
                <a:defRPr/>
              </a:pPr>
              <a:r>
                <a:rPr lang="fr-CA" sz="3200" b="1" dirty="0">
                  <a:solidFill>
                    <a:schemeClr val="bg1"/>
                  </a:solidFill>
                  <a:ea typeface="ＭＳ Ｐゴシック" charset="-128"/>
                </a:rPr>
                <a:t>Neuropathie motrice</a:t>
              </a:r>
            </a:p>
          </p:txBody>
        </p:sp>
      </p:grpSp>
      <p:sp>
        <p:nvSpPr>
          <p:cNvPr id="72707" name="Text Box 7"/>
          <p:cNvSpPr txBox="1">
            <a:spLocks noChangeArrowheads="1"/>
          </p:cNvSpPr>
          <p:nvPr/>
        </p:nvSpPr>
        <p:spPr bwMode="auto">
          <a:xfrm>
            <a:off x="755650" y="1238250"/>
            <a:ext cx="8137525" cy="830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eaLnBrk="1" hangingPunct="1">
              <a:spcBef>
                <a:spcPct val="50000"/>
              </a:spcBef>
            </a:pPr>
            <a:r>
              <a:rPr lang="fr-CA" altLang="fr-FR" sz="2400" dirty="0">
                <a:latin typeface="+mn-lt"/>
              </a:rPr>
              <a:t>Il existe 3 formes de neuropathie contribuant au développement d’un ulcère :</a:t>
            </a:r>
          </a:p>
        </p:txBody>
      </p:sp>
      <p:sp>
        <p:nvSpPr>
          <p:cNvPr id="72708" name="Text Box 8"/>
          <p:cNvSpPr txBox="1">
            <a:spLocks noChangeArrowheads="1"/>
          </p:cNvSpPr>
          <p:nvPr/>
        </p:nvSpPr>
        <p:spPr bwMode="auto">
          <a:xfrm>
            <a:off x="533400" y="381000"/>
            <a:ext cx="72009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spcBef>
                <a:spcPct val="50000"/>
              </a:spcBef>
            </a:pPr>
            <a:endParaRPr lang="fr-FR" altLang="fr-FR" sz="2400"/>
          </a:p>
        </p:txBody>
      </p:sp>
      <p:sp>
        <p:nvSpPr>
          <p:cNvPr id="72709" name="Text Box 9"/>
          <p:cNvSpPr txBox="1">
            <a:spLocks noChangeArrowheads="1"/>
          </p:cNvSpPr>
          <p:nvPr/>
        </p:nvSpPr>
        <p:spPr bwMode="auto">
          <a:xfrm>
            <a:off x="228600" y="404664"/>
            <a:ext cx="6553200"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spcBef>
                <a:spcPct val="0"/>
              </a:spcBef>
            </a:pPr>
            <a:r>
              <a:rPr lang="fr-CA" altLang="fr-FR" sz="3600" spc="-100" dirty="0" smtClean="0">
                <a:solidFill>
                  <a:schemeClr val="tx2"/>
                </a:solidFill>
                <a:latin typeface="+mj-lt"/>
                <a:ea typeface="+mj-ea"/>
                <a:cs typeface="+mj-cs"/>
              </a:rPr>
              <a:t>La neuropathie ?</a:t>
            </a:r>
          </a:p>
        </p:txBody>
      </p:sp>
    </p:spTree>
    <p:extLst>
      <p:ext uri="{BB962C8B-B14F-4D97-AF65-F5344CB8AC3E}">
        <p14:creationId xmlns:p14="http://schemas.microsoft.com/office/powerpoint/2010/main" xmlns="" val="143603564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p:cNvSpPr>
          <p:nvPr>
            <p:ph type="title"/>
          </p:nvPr>
        </p:nvSpPr>
        <p:spPr/>
        <p:txBody>
          <a:bodyPr/>
          <a:lstStyle/>
          <a:p>
            <a:r>
              <a:rPr lang="fr-CA" altLang="fr-FR" dirty="0" smtClean="0">
                <a:ea typeface="ＭＳ Ｐゴシック" pitchFamily="34" charset="-128"/>
              </a:rPr>
              <a:t>La neuropathie </a:t>
            </a:r>
            <a:r>
              <a:rPr lang="fr-CA" altLang="fr-FR" u="sng" dirty="0" smtClean="0">
                <a:ea typeface="ＭＳ Ｐゴシック" pitchFamily="34" charset="-128"/>
              </a:rPr>
              <a:t>sensorielle</a:t>
            </a:r>
          </a:p>
        </p:txBody>
      </p:sp>
      <p:pic>
        <p:nvPicPr>
          <p:cNvPr id="73731" name="Picture 4" descr="http://www.ms-centrum.be/fr/zorgaspecten/images/schade.gif"/>
          <p:cNvPicPr>
            <a:picLocks noGrp="1" noChangeAspect="1" noChangeArrowheads="1"/>
          </p:cNvPicPr>
          <p:nvPr>
            <p:ph idx="1"/>
          </p:nvPr>
        </p:nvPicPr>
        <p:blipFill>
          <a:blip r:embed="rId3" r:link="rId4" cstate="print">
            <a:extLst>
              <a:ext uri="{28A0092B-C50C-407E-A947-70E740481C1C}">
                <a14:useLocalDpi xmlns:a14="http://schemas.microsoft.com/office/drawing/2010/main" xmlns="" val="0"/>
              </a:ext>
            </a:extLst>
          </a:blip>
          <a:srcRect/>
          <a:stretch>
            <a:fillRect/>
          </a:stretch>
        </p:blipFill>
        <p:spPr>
          <a:xfrm>
            <a:off x="5181600" y="2047875"/>
            <a:ext cx="2857500" cy="4419600"/>
          </a:xfrm>
          <a:noFill/>
        </p:spPr>
      </p:pic>
      <p:sp>
        <p:nvSpPr>
          <p:cNvPr id="73732" name="Rectangle 8"/>
          <p:cNvSpPr>
            <a:spLocks noGrp="1"/>
          </p:cNvSpPr>
          <p:nvPr>
            <p:ph type="body" sz="half" idx="4294967295"/>
          </p:nvPr>
        </p:nvSpPr>
        <p:spPr>
          <a:xfrm>
            <a:off x="600074" y="1828800"/>
            <a:ext cx="4980038" cy="5029200"/>
          </a:xfrm>
        </p:spPr>
        <p:txBody>
          <a:bodyPr>
            <a:normAutofit/>
          </a:bodyPr>
          <a:lstStyle/>
          <a:p>
            <a:pPr eaLnBrk="1" hangingPunct="1">
              <a:lnSpc>
                <a:spcPct val="80000"/>
              </a:lnSpc>
            </a:pPr>
            <a:endParaRPr lang="fr-CA" altLang="fr-FR" sz="2000" dirty="0" smtClean="0">
              <a:ea typeface="ＭＳ Ｐゴシック" pitchFamily="34" charset="-128"/>
            </a:endParaRPr>
          </a:p>
          <a:p>
            <a:pPr eaLnBrk="1" hangingPunct="1">
              <a:lnSpc>
                <a:spcPct val="80000"/>
              </a:lnSpc>
            </a:pPr>
            <a:endParaRPr lang="fr-CA" altLang="fr-FR" dirty="0" smtClean="0">
              <a:ea typeface="ＭＳ Ｐゴシック" pitchFamily="34" charset="-128"/>
            </a:endParaRPr>
          </a:p>
          <a:p>
            <a:pPr eaLnBrk="1" hangingPunct="1">
              <a:lnSpc>
                <a:spcPct val="80000"/>
              </a:lnSpc>
            </a:pPr>
            <a:r>
              <a:rPr lang="fr-CA" altLang="fr-FR" sz="2000" dirty="0" smtClean="0">
                <a:ea typeface="ＭＳ Ｐゴシック" pitchFamily="34" charset="-128"/>
              </a:rPr>
              <a:t>Gaine de myéline perturbée par l’hyperglycémie</a:t>
            </a:r>
          </a:p>
          <a:p>
            <a:pPr eaLnBrk="1" hangingPunct="1">
              <a:lnSpc>
                <a:spcPct val="80000"/>
              </a:lnSpc>
            </a:pPr>
            <a:r>
              <a:rPr lang="fr-CA" altLang="fr-FR" sz="2000" dirty="0" smtClean="0">
                <a:ea typeface="ＭＳ Ｐゴシック" pitchFamily="34" charset="-128"/>
              </a:rPr>
              <a:t>Ralentissement de la conduction nerveuse</a:t>
            </a:r>
          </a:p>
          <a:p>
            <a:pPr eaLnBrk="1" hangingPunct="1">
              <a:lnSpc>
                <a:spcPct val="80000"/>
              </a:lnSpc>
            </a:pPr>
            <a:r>
              <a:rPr lang="fr-CA" altLang="fr-FR" sz="2000" dirty="0" smtClean="0">
                <a:ea typeface="ＭＳ Ｐゴシック" pitchFamily="34" charset="-128"/>
              </a:rPr>
              <a:t>Mort des nerfs sensoriels</a:t>
            </a:r>
          </a:p>
          <a:p>
            <a:pPr eaLnBrk="1" hangingPunct="1">
              <a:lnSpc>
                <a:spcPct val="80000"/>
              </a:lnSpc>
              <a:buFont typeface="Wingdings 2" pitchFamily="18" charset="2"/>
              <a:buNone/>
            </a:pPr>
            <a:endParaRPr lang="fr-CA" altLang="fr-FR" dirty="0" smtClean="0">
              <a:ea typeface="ＭＳ Ｐゴシック" pitchFamily="34" charset="-128"/>
            </a:endParaRPr>
          </a:p>
          <a:p>
            <a:pPr eaLnBrk="1" hangingPunct="1">
              <a:lnSpc>
                <a:spcPct val="80000"/>
              </a:lnSpc>
            </a:pPr>
            <a:r>
              <a:rPr lang="fr-CA" altLang="fr-FR" dirty="0" smtClean="0">
                <a:ea typeface="ＭＳ Ｐゴシック" pitchFamily="34" charset="-128"/>
              </a:rPr>
              <a:t>Au cours de cette dégénérescence le </a:t>
            </a:r>
            <a:r>
              <a:rPr lang="fr-CA" altLang="fr-FR" u="sng" dirty="0" smtClean="0">
                <a:ea typeface="ＭＳ Ｐゴシック" pitchFamily="34" charset="-128"/>
              </a:rPr>
              <a:t>client perçoit </a:t>
            </a:r>
            <a:r>
              <a:rPr lang="fr-CA" altLang="fr-FR" dirty="0" smtClean="0">
                <a:ea typeface="ＭＳ Ｐゴシック" pitchFamily="34" charset="-128"/>
              </a:rPr>
              <a:t>:</a:t>
            </a:r>
          </a:p>
          <a:p>
            <a:pPr lvl="1" eaLnBrk="1" hangingPunct="1">
              <a:lnSpc>
                <a:spcPct val="80000"/>
              </a:lnSpc>
            </a:pPr>
            <a:r>
              <a:rPr lang="fr-CA" altLang="fr-FR" dirty="0" smtClean="0">
                <a:ea typeface="ＭＳ Ｐゴシック" pitchFamily="34" charset="-128"/>
              </a:rPr>
              <a:t>Sensation de brûlure</a:t>
            </a:r>
          </a:p>
          <a:p>
            <a:pPr lvl="1" eaLnBrk="1" hangingPunct="1">
              <a:lnSpc>
                <a:spcPct val="80000"/>
              </a:lnSpc>
            </a:pPr>
            <a:r>
              <a:rPr lang="fr-CA" altLang="fr-FR" dirty="0" smtClean="0">
                <a:ea typeface="ＭＳ Ｐゴシック" pitchFamily="34" charset="-128"/>
              </a:rPr>
              <a:t>Sensation de fourmillement et picotement</a:t>
            </a:r>
          </a:p>
          <a:p>
            <a:pPr lvl="1" eaLnBrk="1" hangingPunct="1">
              <a:lnSpc>
                <a:spcPct val="80000"/>
              </a:lnSpc>
            </a:pPr>
            <a:r>
              <a:rPr lang="fr-CA" altLang="fr-FR" dirty="0" smtClean="0">
                <a:ea typeface="ＭＳ Ｐゴシック" pitchFamily="34" charset="-128"/>
              </a:rPr>
              <a:t>Choc électrique </a:t>
            </a:r>
          </a:p>
          <a:p>
            <a:pPr lvl="1" eaLnBrk="1" hangingPunct="1">
              <a:lnSpc>
                <a:spcPct val="80000"/>
              </a:lnSpc>
            </a:pPr>
            <a:r>
              <a:rPr lang="fr-CA" altLang="fr-FR" dirty="0" smtClean="0">
                <a:ea typeface="ＭＳ Ｐゴシック" pitchFamily="34" charset="-128"/>
              </a:rPr>
              <a:t>Jusqu’à une perte sensitive complète </a:t>
            </a:r>
          </a:p>
          <a:p>
            <a:pPr eaLnBrk="1" hangingPunct="1">
              <a:lnSpc>
                <a:spcPct val="80000"/>
              </a:lnSpc>
            </a:pPr>
            <a:endParaRPr lang="fr-CA" altLang="fr-FR" sz="2000" dirty="0" smtClean="0">
              <a:ea typeface="ＭＳ Ｐゴシック" pitchFamily="34" charset="-128"/>
            </a:endParaRPr>
          </a:p>
          <a:p>
            <a:pPr>
              <a:lnSpc>
                <a:spcPct val="80000"/>
              </a:lnSpc>
              <a:buFont typeface="Wingdings 2" pitchFamily="18" charset="2"/>
              <a:buNone/>
            </a:pPr>
            <a:endParaRPr lang="fr-CA" altLang="fr-FR" sz="1400" dirty="0" smtClean="0">
              <a:ea typeface="ＭＳ Ｐゴシック" pitchFamily="34" charset="-128"/>
            </a:endParaRPr>
          </a:p>
          <a:p>
            <a:pPr>
              <a:lnSpc>
                <a:spcPct val="80000"/>
              </a:lnSpc>
            </a:pPr>
            <a:endParaRPr lang="fr-CA" altLang="fr-FR" sz="1400" dirty="0" smtClean="0">
              <a:ea typeface="ＭＳ Ｐゴシック" pitchFamily="34" charset="-128"/>
            </a:endParaRPr>
          </a:p>
        </p:txBody>
      </p:sp>
      <p:sp>
        <p:nvSpPr>
          <p:cNvPr id="73733" name="Rectangle 9"/>
          <p:cNvSpPr>
            <a:spLocks noGrp="1"/>
          </p:cNvSpPr>
          <p:nvPr>
            <p:ph type="body" sz="half" idx="4294967295"/>
          </p:nvPr>
        </p:nvSpPr>
        <p:spPr>
          <a:xfrm>
            <a:off x="4975225" y="2362200"/>
            <a:ext cx="4191000" cy="4294188"/>
          </a:xfrm>
        </p:spPr>
        <p:txBody>
          <a:bodyPr/>
          <a:lstStyle/>
          <a:p>
            <a:pPr eaLnBrk="1" hangingPunct="1">
              <a:lnSpc>
                <a:spcPct val="80000"/>
              </a:lnSpc>
              <a:buFont typeface="Wingdings 2" pitchFamily="18" charset="2"/>
              <a:buNone/>
            </a:pPr>
            <a:r>
              <a:rPr lang="fr-CA" altLang="fr-FR" sz="1400" smtClean="0">
                <a:ea typeface="ＭＳ Ｐゴシック" pitchFamily="34" charset="-128"/>
              </a:rPr>
              <a:t>   </a:t>
            </a:r>
          </a:p>
          <a:p>
            <a:pPr eaLnBrk="1" hangingPunct="1">
              <a:lnSpc>
                <a:spcPct val="80000"/>
              </a:lnSpc>
              <a:buFont typeface="Wingdings 2" pitchFamily="18" charset="2"/>
              <a:buNone/>
            </a:pPr>
            <a:r>
              <a:rPr lang="fr-CA" altLang="fr-FR" sz="1400" smtClean="0">
                <a:ea typeface="ＭＳ Ｐゴシック" pitchFamily="34" charset="-128"/>
              </a:rPr>
              <a:t>   </a:t>
            </a:r>
          </a:p>
        </p:txBody>
      </p:sp>
      <p:sp>
        <p:nvSpPr>
          <p:cNvPr id="73734" name="Text Box 10"/>
          <p:cNvSpPr txBox="1">
            <a:spLocks noChangeArrowheads="1"/>
          </p:cNvSpPr>
          <p:nvPr/>
        </p:nvSpPr>
        <p:spPr bwMode="auto">
          <a:xfrm>
            <a:off x="611188" y="1341438"/>
            <a:ext cx="7777162" cy="13849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spcBef>
                <a:spcPct val="20000"/>
              </a:spcBef>
              <a:buClr>
                <a:schemeClr val="accent1"/>
              </a:buClr>
              <a:buSzPct val="85000"/>
              <a:buFont typeface="Wingdings 2" pitchFamily="18" charset="2"/>
              <a:buNone/>
            </a:pPr>
            <a:r>
              <a:rPr lang="fr-CA" altLang="fr-FR" sz="2400" dirty="0">
                <a:latin typeface="+mn-lt"/>
              </a:rPr>
              <a:t>Principal facteur causal dans 60 à 90 % de tous les cas d’ulcère du pied diabétique.</a:t>
            </a:r>
          </a:p>
          <a:p>
            <a:pPr eaLnBrk="1" hangingPunct="1">
              <a:spcBef>
                <a:spcPct val="50000"/>
              </a:spcBef>
            </a:pPr>
            <a:endParaRPr lang="fr-CA" altLang="fr-FR" sz="2400" dirty="0"/>
          </a:p>
        </p:txBody>
      </p:sp>
    </p:spTree>
    <p:extLst>
      <p:ext uri="{BB962C8B-B14F-4D97-AF65-F5344CB8AC3E}">
        <p14:creationId xmlns:p14="http://schemas.microsoft.com/office/powerpoint/2010/main" xmlns="" val="137670258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6"/>
          <p:cNvSpPr>
            <a:spLocks noGrp="1" noChangeArrowheads="1"/>
          </p:cNvSpPr>
          <p:nvPr>
            <p:ph type="body" sz="half" idx="4294967295"/>
          </p:nvPr>
        </p:nvSpPr>
        <p:spPr>
          <a:xfrm>
            <a:off x="301625" y="1524000"/>
            <a:ext cx="4414838" cy="4598988"/>
          </a:xfrm>
        </p:spPr>
        <p:txBody>
          <a:bodyPr>
            <a:normAutofit/>
          </a:bodyPr>
          <a:lstStyle/>
          <a:p>
            <a:pPr marL="438150" indent="-438150" eaLnBrk="1" hangingPunct="1">
              <a:buFont typeface="Wingdings" pitchFamily="2" charset="2"/>
              <a:buNone/>
            </a:pPr>
            <a:r>
              <a:rPr lang="fr-CA" altLang="fr-FR" sz="2400" dirty="0" smtClean="0"/>
              <a:t>Questions</a:t>
            </a:r>
          </a:p>
          <a:p>
            <a:pPr marL="438150" indent="-438150" eaLnBrk="1" hangingPunct="1">
              <a:buFont typeface="Wingdings" pitchFamily="2" charset="2"/>
              <a:buNone/>
            </a:pPr>
            <a:r>
              <a:rPr lang="fr-CA" altLang="fr-FR" sz="2400" dirty="0" smtClean="0"/>
              <a:t>Avez-vous parfois :</a:t>
            </a:r>
          </a:p>
          <a:p>
            <a:pPr marL="438150" indent="-438150" eaLnBrk="1" hangingPunct="1">
              <a:buFont typeface="Wingdings" pitchFamily="2" charset="2"/>
              <a:buAutoNum type="arabicPeriod"/>
            </a:pPr>
            <a:r>
              <a:rPr lang="fr-CA" altLang="fr-FR" sz="2400" dirty="0" smtClean="0"/>
              <a:t>Les pieds engourdis ?</a:t>
            </a:r>
          </a:p>
          <a:p>
            <a:pPr marL="438150" indent="-438150" eaLnBrk="1" hangingPunct="1">
              <a:buFont typeface="Wingdings" pitchFamily="2" charset="2"/>
              <a:buAutoNum type="arabicPeriod"/>
            </a:pPr>
            <a:r>
              <a:rPr lang="fr-CA" altLang="fr-FR" sz="2400" dirty="0" smtClean="0"/>
              <a:t>Des picotement dans les pieds ?</a:t>
            </a:r>
          </a:p>
          <a:p>
            <a:pPr marL="438150" indent="-438150" eaLnBrk="1" hangingPunct="1">
              <a:buFont typeface="Wingdings" pitchFamily="2" charset="2"/>
              <a:buAutoNum type="arabicPeriod"/>
            </a:pPr>
            <a:r>
              <a:rPr lang="fr-CA" altLang="fr-FR" sz="2400" dirty="0" smtClean="0"/>
              <a:t>Impression d’insectes fourmillent dans les pieds ?</a:t>
            </a:r>
          </a:p>
          <a:p>
            <a:pPr marL="438150" indent="-438150" eaLnBrk="1" hangingPunct="1">
              <a:buFont typeface="Wingdings" pitchFamily="2" charset="2"/>
              <a:buAutoNum type="arabicPeriod"/>
            </a:pPr>
            <a:r>
              <a:rPr lang="fr-CA" altLang="fr-FR" sz="2400" dirty="0" smtClean="0"/>
              <a:t>Sensation de brûlure/choc électrique ?</a:t>
            </a:r>
          </a:p>
          <a:p>
            <a:pPr marL="438150" indent="-438150"/>
            <a:endParaRPr lang="fr-CA" altLang="fr-FR" sz="2200" dirty="0" smtClean="0">
              <a:ea typeface="ＭＳ Ｐゴシック" pitchFamily="34" charset="-128"/>
            </a:endParaRPr>
          </a:p>
        </p:txBody>
      </p:sp>
      <p:sp>
        <p:nvSpPr>
          <p:cNvPr id="35843" name="Rectangle 11"/>
          <p:cNvSpPr>
            <a:spLocks noGrp="1"/>
          </p:cNvSpPr>
          <p:nvPr>
            <p:ph type="body" sz="half" idx="4294967295"/>
          </p:nvPr>
        </p:nvSpPr>
        <p:spPr>
          <a:xfrm>
            <a:off x="4645025" y="1524000"/>
            <a:ext cx="4191000" cy="4598988"/>
          </a:xfrm>
        </p:spPr>
        <p:txBody>
          <a:bodyPr/>
          <a:lstStyle/>
          <a:p>
            <a:pPr>
              <a:lnSpc>
                <a:spcPct val="80000"/>
              </a:lnSpc>
            </a:pPr>
            <a:endParaRPr lang="fr-FR" altLang="fr-FR" sz="2100" dirty="0" smtClean="0"/>
          </a:p>
        </p:txBody>
      </p:sp>
      <p:sp>
        <p:nvSpPr>
          <p:cNvPr id="35845" name="Text Box 9"/>
          <p:cNvSpPr txBox="1">
            <a:spLocks noChangeArrowheads="1"/>
          </p:cNvSpPr>
          <p:nvPr/>
        </p:nvSpPr>
        <p:spPr bwMode="auto">
          <a:xfrm>
            <a:off x="900113" y="356463"/>
            <a:ext cx="7343775" cy="12003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lvl1pPr eaLnBrk="0" hangingPunct="0">
              <a:spcBef>
                <a:spcPct val="20000"/>
              </a:spcBef>
              <a:buClr>
                <a:schemeClr val="accent1"/>
              </a:buClr>
              <a:buSzPct val="85000"/>
              <a:buFont typeface="Wingdings 2" pitchFamily="18" charset="2"/>
              <a:buChar char=""/>
              <a:defRPr sz="2700">
                <a:solidFill>
                  <a:schemeClr val="tx1"/>
                </a:solidFill>
                <a:latin typeface="Georgia" pitchFamily="18" charset="0"/>
              </a:defRPr>
            </a:lvl1pPr>
            <a:lvl2pPr marL="742950" indent="-285750" eaLnBrk="0" hangingPunct="0">
              <a:spcBef>
                <a:spcPct val="20000"/>
              </a:spcBef>
              <a:buClr>
                <a:schemeClr val="accent2"/>
              </a:buClr>
              <a:buSzPct val="70000"/>
              <a:buFont typeface="Wingdings" pitchFamily="2" charset="2"/>
              <a:buChar char=""/>
              <a:defRPr sz="2200">
                <a:solidFill>
                  <a:schemeClr val="tx2"/>
                </a:solidFill>
                <a:latin typeface="Georgia" pitchFamily="18" charset="0"/>
              </a:defRPr>
            </a:lvl2pPr>
            <a:lvl3pPr marL="1143000" indent="-228600" eaLnBrk="0" hangingPunct="0">
              <a:spcBef>
                <a:spcPct val="20000"/>
              </a:spcBef>
              <a:buClr>
                <a:srgbClr val="8CADAE"/>
              </a:buClr>
              <a:buSzPct val="75000"/>
              <a:buFont typeface="Wingdings 2" pitchFamily="18" charset="2"/>
              <a:buChar char=""/>
              <a:defRPr sz="2000">
                <a:solidFill>
                  <a:schemeClr val="tx1"/>
                </a:solidFill>
                <a:latin typeface="Georgia" pitchFamily="18" charset="0"/>
              </a:defRPr>
            </a:lvl3pPr>
            <a:lvl4pPr marL="1600200" indent="-228600" eaLnBrk="0" hangingPunct="0">
              <a:spcBef>
                <a:spcPct val="20000"/>
              </a:spcBef>
              <a:buClr>
                <a:srgbClr val="8C7B70"/>
              </a:buClr>
              <a:buSzPct val="70000"/>
              <a:buFont typeface="Wingdings" pitchFamily="2" charset="2"/>
              <a:buChar char=""/>
              <a:defRPr sz="2000">
                <a:solidFill>
                  <a:schemeClr val="tx2"/>
                </a:solidFill>
                <a:latin typeface="Georgia" pitchFamily="18" charset="0"/>
              </a:defRPr>
            </a:lvl4pPr>
            <a:lvl5pPr marL="2057400" indent="-228600" eaLnBrk="0" hangingPunct="0">
              <a:spcBef>
                <a:spcPct val="20000"/>
              </a:spcBef>
              <a:buClr>
                <a:srgbClr val="8FB08C"/>
              </a:buClr>
              <a:buChar char="•"/>
              <a:defRPr>
                <a:solidFill>
                  <a:schemeClr val="tx1"/>
                </a:solidFill>
                <a:latin typeface="Georgia" pitchFamily="18" charset="0"/>
              </a:defRPr>
            </a:lvl5pPr>
            <a:lvl6pPr marL="2514600" indent="-228600" eaLnBrk="0" fontAlgn="base" hangingPunct="0">
              <a:spcBef>
                <a:spcPct val="20000"/>
              </a:spcBef>
              <a:spcAft>
                <a:spcPct val="0"/>
              </a:spcAft>
              <a:buClr>
                <a:srgbClr val="8FB08C"/>
              </a:buClr>
              <a:buChar char="•"/>
              <a:defRPr>
                <a:solidFill>
                  <a:schemeClr val="tx1"/>
                </a:solidFill>
                <a:latin typeface="Georgia" pitchFamily="18" charset="0"/>
              </a:defRPr>
            </a:lvl6pPr>
            <a:lvl7pPr marL="2971800" indent="-228600" eaLnBrk="0" fontAlgn="base" hangingPunct="0">
              <a:spcBef>
                <a:spcPct val="20000"/>
              </a:spcBef>
              <a:spcAft>
                <a:spcPct val="0"/>
              </a:spcAft>
              <a:buClr>
                <a:srgbClr val="8FB08C"/>
              </a:buClr>
              <a:buChar char="•"/>
              <a:defRPr>
                <a:solidFill>
                  <a:schemeClr val="tx1"/>
                </a:solidFill>
                <a:latin typeface="Georgia" pitchFamily="18" charset="0"/>
              </a:defRPr>
            </a:lvl7pPr>
            <a:lvl8pPr marL="3429000" indent="-228600" eaLnBrk="0" fontAlgn="base" hangingPunct="0">
              <a:spcBef>
                <a:spcPct val="20000"/>
              </a:spcBef>
              <a:spcAft>
                <a:spcPct val="0"/>
              </a:spcAft>
              <a:buClr>
                <a:srgbClr val="8FB08C"/>
              </a:buClr>
              <a:buChar char="•"/>
              <a:defRPr>
                <a:solidFill>
                  <a:schemeClr val="tx1"/>
                </a:solidFill>
                <a:latin typeface="Georgia" pitchFamily="18" charset="0"/>
              </a:defRPr>
            </a:lvl8pPr>
            <a:lvl9pPr marL="3886200" indent="-228600" eaLnBrk="0" fontAlgn="base" hangingPunct="0">
              <a:spcBef>
                <a:spcPct val="20000"/>
              </a:spcBef>
              <a:spcAft>
                <a:spcPct val="0"/>
              </a:spcAft>
              <a:buClr>
                <a:srgbClr val="8FB08C"/>
              </a:buClr>
              <a:buChar char="•"/>
              <a:defRPr>
                <a:solidFill>
                  <a:schemeClr val="tx1"/>
                </a:solidFill>
                <a:latin typeface="Georgia" pitchFamily="18" charset="0"/>
              </a:defRPr>
            </a:lvl9pPr>
          </a:lstStyle>
          <a:p>
            <a:pPr eaLnBrk="1" hangingPunct="1">
              <a:spcBef>
                <a:spcPct val="0"/>
              </a:spcBef>
              <a:buClrTx/>
              <a:buSzTx/>
              <a:buNone/>
            </a:pPr>
            <a:r>
              <a:rPr lang="fr-CA" altLang="fr-FR" sz="3600" spc="-100" dirty="0" smtClean="0">
                <a:solidFill>
                  <a:schemeClr val="tx2"/>
                </a:solidFill>
                <a:latin typeface="+mj-lt"/>
                <a:ea typeface="+mj-ea"/>
                <a:cs typeface="+mj-cs"/>
              </a:rPr>
              <a:t>Évaluer la neuropathie sensorielle </a:t>
            </a:r>
          </a:p>
          <a:p>
            <a:pPr eaLnBrk="1" hangingPunct="1">
              <a:spcBef>
                <a:spcPct val="0"/>
              </a:spcBef>
              <a:buClrTx/>
              <a:buSzTx/>
              <a:buNone/>
            </a:pPr>
            <a:r>
              <a:rPr lang="fr-CA" altLang="fr-FR" sz="3600" spc="-100" dirty="0" err="1" smtClean="0">
                <a:solidFill>
                  <a:schemeClr val="tx2"/>
                </a:solidFill>
                <a:latin typeface="+mj-lt"/>
                <a:ea typeface="+mj-ea"/>
                <a:cs typeface="+mj-cs"/>
              </a:rPr>
              <a:t>Monofilament</a:t>
            </a:r>
            <a:r>
              <a:rPr lang="fr-CA" altLang="fr-FR" sz="3600" spc="-100" dirty="0" smtClean="0">
                <a:solidFill>
                  <a:schemeClr val="tx2"/>
                </a:solidFill>
                <a:latin typeface="+mj-lt"/>
                <a:ea typeface="+mj-ea"/>
                <a:cs typeface="+mj-cs"/>
              </a:rPr>
              <a:t> </a:t>
            </a:r>
            <a:endParaRPr lang="fr-CA" altLang="fr-FR" sz="3600" spc="-100" dirty="0">
              <a:solidFill>
                <a:schemeClr val="tx2"/>
              </a:solidFill>
              <a:latin typeface="+mj-lt"/>
              <a:ea typeface="+mj-ea"/>
              <a:cs typeface="+mj-cs"/>
            </a:endParaRPr>
          </a:p>
        </p:txBody>
      </p:sp>
      <p:sp>
        <p:nvSpPr>
          <p:cNvPr id="6" name="ZoneTexte 5"/>
          <p:cNvSpPr txBox="1"/>
          <p:nvPr/>
        </p:nvSpPr>
        <p:spPr>
          <a:xfrm>
            <a:off x="611560" y="5445224"/>
            <a:ext cx="4392488" cy="1015663"/>
          </a:xfrm>
          <a:prstGeom prst="rect">
            <a:avLst/>
          </a:prstGeom>
          <a:noFill/>
        </p:spPr>
        <p:txBody>
          <a:bodyPr wrap="square" rtlCol="0">
            <a:spAutoFit/>
          </a:bodyPr>
          <a:lstStyle/>
          <a:p>
            <a:r>
              <a:rPr lang="fr-CA" sz="2000" dirty="0" smtClean="0"/>
              <a:t>L’absence de sensation sur 4 des 10 sites est un signe de perte de sensibilité protectrice    </a:t>
            </a:r>
            <a:endParaRPr lang="fr-CA" sz="2000" dirty="0"/>
          </a:p>
        </p:txBody>
      </p:sp>
      <p:pic>
        <p:nvPicPr>
          <p:cNvPr id="8" name="Image 7"/>
          <p:cNvPicPr/>
          <p:nvPr/>
        </p:nvPicPr>
        <p:blipFill>
          <a:blip r:embed="rId3" cstate="print"/>
          <a:srcRect l="42188" t="41049" r="44965" b="38580"/>
          <a:stretch>
            <a:fillRect/>
          </a:stretch>
        </p:blipFill>
        <p:spPr bwMode="auto">
          <a:xfrm>
            <a:off x="4932039" y="1700808"/>
            <a:ext cx="3646657" cy="2952328"/>
          </a:xfrm>
          <a:prstGeom prst="rect">
            <a:avLst/>
          </a:prstGeom>
          <a:noFill/>
          <a:ln w="9525">
            <a:noFill/>
            <a:miter lim="800000"/>
            <a:headEnd/>
            <a:tailEnd/>
          </a:ln>
        </p:spPr>
      </p:pic>
    </p:spTree>
    <p:extLst>
      <p:ext uri="{BB962C8B-B14F-4D97-AF65-F5344CB8AC3E}">
        <p14:creationId xmlns:p14="http://schemas.microsoft.com/office/powerpoint/2010/main" xmlns="" val="3515115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arn(inVertical)">
                                      <p:cBhvr>
                                        <p:cTn id="7"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533400"/>
            <a:ext cx="8686800" cy="990600"/>
          </a:xfrm>
        </p:spPr>
        <p:txBody>
          <a:bodyPr>
            <a:normAutofit fontScale="90000"/>
          </a:bodyPr>
          <a:lstStyle/>
          <a:p>
            <a:r>
              <a:rPr lang="fr-CA" dirty="0" smtClean="0"/>
              <a:t>Quels types de douleur pour moins souffrir…</a:t>
            </a:r>
            <a:endParaRPr lang="fr-CA" dirty="0"/>
          </a:p>
        </p:txBody>
      </p:sp>
      <p:sp>
        <p:nvSpPr>
          <p:cNvPr id="4" name="Espace réservé du texte 3"/>
          <p:cNvSpPr>
            <a:spLocks noGrp="1"/>
          </p:cNvSpPr>
          <p:nvPr>
            <p:ph type="body" idx="1"/>
          </p:nvPr>
        </p:nvSpPr>
        <p:spPr/>
        <p:txBody>
          <a:bodyPr>
            <a:normAutofit/>
          </a:bodyPr>
          <a:lstStyle/>
          <a:p>
            <a:r>
              <a:rPr lang="fr-CA" dirty="0" smtClean="0"/>
              <a:t>Nociceptive</a:t>
            </a:r>
            <a:endParaRPr lang="fr-CA" dirty="0"/>
          </a:p>
        </p:txBody>
      </p:sp>
      <p:sp>
        <p:nvSpPr>
          <p:cNvPr id="5" name="Espace réservé du contenu 4"/>
          <p:cNvSpPr>
            <a:spLocks noGrp="1"/>
          </p:cNvSpPr>
          <p:nvPr>
            <p:ph sz="half" idx="2"/>
          </p:nvPr>
        </p:nvSpPr>
        <p:spPr/>
        <p:txBody>
          <a:bodyPr/>
          <a:lstStyle/>
          <a:p>
            <a:pPr>
              <a:buNone/>
            </a:pPr>
            <a:r>
              <a:rPr lang="fr-CA" dirty="0" smtClean="0"/>
              <a:t>Causé par une lésion</a:t>
            </a:r>
          </a:p>
          <a:p>
            <a:pPr>
              <a:buNone/>
            </a:pPr>
            <a:r>
              <a:rPr lang="fr-CA" dirty="0" smtClean="0"/>
              <a:t>Circonscrite dans le temps</a:t>
            </a:r>
          </a:p>
          <a:p>
            <a:pPr>
              <a:buNone/>
            </a:pPr>
            <a:endParaRPr lang="fr-CA" dirty="0" smtClean="0"/>
          </a:p>
          <a:p>
            <a:pPr>
              <a:buNone/>
            </a:pPr>
            <a:r>
              <a:rPr lang="fr-CA" dirty="0" smtClean="0"/>
              <a:t>Ex.: fracture, brûlure, hématome</a:t>
            </a:r>
          </a:p>
          <a:p>
            <a:pPr>
              <a:buNone/>
            </a:pPr>
            <a:endParaRPr lang="fr-CA" dirty="0" smtClean="0"/>
          </a:p>
          <a:p>
            <a:pPr>
              <a:buNone/>
            </a:pPr>
            <a:r>
              <a:rPr lang="fr-CA" dirty="0" smtClean="0"/>
              <a:t>Médication ? narcotique</a:t>
            </a:r>
            <a:endParaRPr lang="fr-CA" dirty="0"/>
          </a:p>
        </p:txBody>
      </p:sp>
      <p:sp>
        <p:nvSpPr>
          <p:cNvPr id="6" name="Espace réservé du texte 5"/>
          <p:cNvSpPr>
            <a:spLocks noGrp="1"/>
          </p:cNvSpPr>
          <p:nvPr>
            <p:ph type="body" sz="quarter" idx="3"/>
          </p:nvPr>
        </p:nvSpPr>
        <p:spPr/>
        <p:txBody>
          <a:bodyPr>
            <a:normAutofit/>
          </a:bodyPr>
          <a:lstStyle/>
          <a:p>
            <a:r>
              <a:rPr lang="fr-CA" sz="2800" dirty="0" err="1" smtClean="0"/>
              <a:t>Neuropathique</a:t>
            </a:r>
            <a:r>
              <a:rPr lang="fr-CA" sz="2800" dirty="0" smtClean="0"/>
              <a:t> </a:t>
            </a:r>
            <a:endParaRPr lang="fr-CA" sz="2800" dirty="0"/>
          </a:p>
        </p:txBody>
      </p:sp>
      <p:sp>
        <p:nvSpPr>
          <p:cNvPr id="7" name="Espace réservé du contenu 6"/>
          <p:cNvSpPr>
            <a:spLocks noGrp="1"/>
          </p:cNvSpPr>
          <p:nvPr>
            <p:ph sz="quarter" idx="4"/>
          </p:nvPr>
        </p:nvSpPr>
        <p:spPr/>
        <p:txBody>
          <a:bodyPr>
            <a:normAutofit fontScale="92500" lnSpcReduction="10000"/>
          </a:bodyPr>
          <a:lstStyle/>
          <a:p>
            <a:pPr>
              <a:buNone/>
            </a:pPr>
            <a:r>
              <a:rPr lang="fr-CA" dirty="0" smtClean="0"/>
              <a:t>Lésion ou atteinte des nerfs (r/a système nerveux)</a:t>
            </a:r>
          </a:p>
          <a:p>
            <a:pPr>
              <a:buNone/>
            </a:pPr>
            <a:r>
              <a:rPr lang="fr-CA" dirty="0" smtClean="0"/>
              <a:t>Perdure dans le temps </a:t>
            </a:r>
          </a:p>
          <a:p>
            <a:pPr>
              <a:buNone/>
            </a:pPr>
            <a:endParaRPr lang="fr-CA" dirty="0" smtClean="0"/>
          </a:p>
          <a:p>
            <a:pPr>
              <a:buNone/>
            </a:pPr>
            <a:endParaRPr lang="fr-CA" dirty="0" smtClean="0"/>
          </a:p>
          <a:p>
            <a:pPr>
              <a:buNone/>
            </a:pPr>
            <a:endParaRPr lang="fr-CA" dirty="0" smtClean="0"/>
          </a:p>
          <a:p>
            <a:pPr>
              <a:buNone/>
            </a:pPr>
            <a:r>
              <a:rPr lang="fr-CA" u="sng" dirty="0" smtClean="0"/>
              <a:t>Médications</a:t>
            </a:r>
            <a:r>
              <a:rPr lang="fr-CA" dirty="0" smtClean="0"/>
              <a:t>: </a:t>
            </a:r>
          </a:p>
          <a:p>
            <a:pPr>
              <a:buNone/>
            </a:pPr>
            <a:r>
              <a:rPr lang="fr-CA" dirty="0"/>
              <a:t>A</a:t>
            </a:r>
            <a:r>
              <a:rPr lang="fr-CA" dirty="0" smtClean="0"/>
              <a:t>ntidépresseur tricyclique</a:t>
            </a:r>
          </a:p>
          <a:p>
            <a:pPr>
              <a:buNone/>
            </a:pPr>
            <a:r>
              <a:rPr lang="fr-CA" dirty="0"/>
              <a:t>A</a:t>
            </a:r>
            <a:r>
              <a:rPr lang="fr-CA" dirty="0" smtClean="0"/>
              <a:t>ntiépileptique</a:t>
            </a:r>
          </a:p>
          <a:p>
            <a:pPr>
              <a:buNone/>
            </a:pPr>
            <a:r>
              <a:rPr lang="fr-CA" dirty="0"/>
              <a:t>A</a:t>
            </a:r>
            <a:r>
              <a:rPr lang="fr-CA" dirty="0" smtClean="0"/>
              <a:t>nticonvulsivant</a:t>
            </a:r>
            <a:endParaRPr lang="fr-CA" dirty="0"/>
          </a:p>
        </p:txBody>
      </p:sp>
      <p:cxnSp>
        <p:nvCxnSpPr>
          <p:cNvPr id="9" name="Connecteur droit avec flèche 8"/>
          <p:cNvCxnSpPr/>
          <p:nvPr/>
        </p:nvCxnSpPr>
        <p:spPr>
          <a:xfrm>
            <a:off x="6012160" y="3573016"/>
            <a:ext cx="0" cy="93610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1691427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5" end="5"/>
                                            </p:txEl>
                                          </p:spTgt>
                                        </p:tgtEl>
                                        <p:attrNameLst>
                                          <p:attrName>style.visibility</p:attrName>
                                        </p:attrNameLst>
                                      </p:cBhvr>
                                      <p:to>
                                        <p:strVal val="visible"/>
                                      </p:to>
                                    </p:set>
                                    <p:animEffect transition="in" filter="fade">
                                      <p:cBhvr>
                                        <p:cTn id="7" dur="1000"/>
                                        <p:tgtEl>
                                          <p:spTgt spid="5">
                                            <p:txEl>
                                              <p:pRg st="5" end="5"/>
                                            </p:txEl>
                                          </p:spTgt>
                                        </p:tgtEl>
                                      </p:cBhvr>
                                    </p:animEffect>
                                    <p:anim calcmode="lin" valueType="num">
                                      <p:cBhvr>
                                        <p:cTn id="8" dur="1000" fill="hold"/>
                                        <p:tgtEl>
                                          <p:spTgt spid="5">
                                            <p:txEl>
                                              <p:pRg st="5" end="5"/>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6">
                                            <p:txEl>
                                              <p:pRg st="0" end="0"/>
                                            </p:txEl>
                                          </p:spTgt>
                                        </p:tgtEl>
                                        <p:attrNameLst>
                                          <p:attrName>style.visibility</p:attrName>
                                        </p:attrNameLst>
                                      </p:cBhvr>
                                      <p:to>
                                        <p:strVal val="visible"/>
                                      </p:to>
                                    </p:set>
                                    <p:anim calcmode="lin" valueType="num">
                                      <p:cBhvr>
                                        <p:cTn id="14" dur="500" fill="hold"/>
                                        <p:tgtEl>
                                          <p:spTgt spid="6">
                                            <p:txEl>
                                              <p:pRg st="0" end="0"/>
                                            </p:txEl>
                                          </p:spTgt>
                                        </p:tgtEl>
                                        <p:attrNameLst>
                                          <p:attrName>ppt_w</p:attrName>
                                        </p:attrNameLst>
                                      </p:cBhvr>
                                      <p:tavLst>
                                        <p:tav tm="0">
                                          <p:val>
                                            <p:fltVal val="0"/>
                                          </p:val>
                                        </p:tav>
                                        <p:tav tm="100000">
                                          <p:val>
                                            <p:strVal val="#ppt_w"/>
                                          </p:val>
                                        </p:tav>
                                      </p:tavLst>
                                    </p:anim>
                                    <p:anim calcmode="lin" valueType="num">
                                      <p:cBhvr>
                                        <p:cTn id="15" dur="500" fill="hold"/>
                                        <p:tgtEl>
                                          <p:spTgt spid="6">
                                            <p:txEl>
                                              <p:pRg st="0" end="0"/>
                                            </p:txEl>
                                          </p:spTgt>
                                        </p:tgtEl>
                                        <p:attrNameLst>
                                          <p:attrName>ppt_h</p:attrName>
                                        </p:attrNameLst>
                                      </p:cBhvr>
                                      <p:tavLst>
                                        <p:tav tm="0">
                                          <p:val>
                                            <p:fltVal val="0"/>
                                          </p:val>
                                        </p:tav>
                                        <p:tav tm="100000">
                                          <p:val>
                                            <p:strVal val="#ppt_h"/>
                                          </p:val>
                                        </p:tav>
                                      </p:tavLst>
                                    </p:anim>
                                    <p:animEffect transition="in" filter="fade">
                                      <p:cBhvr>
                                        <p:cTn id="16" dur="500"/>
                                        <p:tgtEl>
                                          <p:spTgt spid="6">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7">
                                            <p:txEl>
                                              <p:pRg st="5" end="5"/>
                                            </p:txEl>
                                          </p:spTgt>
                                        </p:tgtEl>
                                        <p:attrNameLst>
                                          <p:attrName>style.visibility</p:attrName>
                                        </p:attrNameLst>
                                      </p:cBhvr>
                                      <p:to>
                                        <p:strVal val="visible"/>
                                      </p:to>
                                    </p:set>
                                    <p:animEffect transition="in" filter="randombar(horizontal)">
                                      <p:cBhvr>
                                        <p:cTn id="21" dur="500"/>
                                        <p:tgtEl>
                                          <p:spTgt spid="7">
                                            <p:txEl>
                                              <p:pRg st="5" end="5"/>
                                            </p:txEl>
                                          </p:spTgt>
                                        </p:tgtEl>
                                      </p:cBhvr>
                                    </p:animEffect>
                                  </p:childTnLst>
                                </p:cTn>
                              </p:par>
                              <p:par>
                                <p:cTn id="22" presetID="14" presetClass="entr" presetSubtype="10" fill="hold" nodeType="withEffect">
                                  <p:stCondLst>
                                    <p:cond delay="0"/>
                                  </p:stCondLst>
                                  <p:childTnLst>
                                    <p:set>
                                      <p:cBhvr>
                                        <p:cTn id="23" dur="1" fill="hold">
                                          <p:stCondLst>
                                            <p:cond delay="0"/>
                                          </p:stCondLst>
                                        </p:cTn>
                                        <p:tgtEl>
                                          <p:spTgt spid="7">
                                            <p:txEl>
                                              <p:pRg st="6" end="6"/>
                                            </p:txEl>
                                          </p:spTgt>
                                        </p:tgtEl>
                                        <p:attrNameLst>
                                          <p:attrName>style.visibility</p:attrName>
                                        </p:attrNameLst>
                                      </p:cBhvr>
                                      <p:to>
                                        <p:strVal val="visible"/>
                                      </p:to>
                                    </p:set>
                                    <p:animEffect transition="in" filter="randombar(horizontal)">
                                      <p:cBhvr>
                                        <p:cTn id="24" dur="500"/>
                                        <p:tgtEl>
                                          <p:spTgt spid="7">
                                            <p:txEl>
                                              <p:pRg st="6" end="6"/>
                                            </p:txEl>
                                          </p:spTgt>
                                        </p:tgtEl>
                                      </p:cBhvr>
                                    </p:animEffect>
                                  </p:childTnLst>
                                </p:cTn>
                              </p:par>
                              <p:par>
                                <p:cTn id="25" presetID="14" presetClass="entr" presetSubtype="10" fill="hold" nodeType="withEffect">
                                  <p:stCondLst>
                                    <p:cond delay="0"/>
                                  </p:stCondLst>
                                  <p:childTnLst>
                                    <p:set>
                                      <p:cBhvr>
                                        <p:cTn id="26" dur="1" fill="hold">
                                          <p:stCondLst>
                                            <p:cond delay="0"/>
                                          </p:stCondLst>
                                        </p:cTn>
                                        <p:tgtEl>
                                          <p:spTgt spid="7">
                                            <p:txEl>
                                              <p:pRg st="7" end="7"/>
                                            </p:txEl>
                                          </p:spTgt>
                                        </p:tgtEl>
                                        <p:attrNameLst>
                                          <p:attrName>style.visibility</p:attrName>
                                        </p:attrNameLst>
                                      </p:cBhvr>
                                      <p:to>
                                        <p:strVal val="visible"/>
                                      </p:to>
                                    </p:set>
                                    <p:animEffect transition="in" filter="randombar(horizontal)">
                                      <p:cBhvr>
                                        <p:cTn id="27" dur="500"/>
                                        <p:tgtEl>
                                          <p:spTgt spid="7">
                                            <p:txEl>
                                              <p:pRg st="7" end="7"/>
                                            </p:txEl>
                                          </p:spTgt>
                                        </p:tgtEl>
                                      </p:cBhvr>
                                    </p:animEffect>
                                  </p:childTnLst>
                                </p:cTn>
                              </p:par>
                              <p:par>
                                <p:cTn id="28" presetID="14" presetClass="entr" presetSubtype="10" fill="hold" nodeType="withEffect">
                                  <p:stCondLst>
                                    <p:cond delay="0"/>
                                  </p:stCondLst>
                                  <p:childTnLst>
                                    <p:set>
                                      <p:cBhvr>
                                        <p:cTn id="29" dur="1" fill="hold">
                                          <p:stCondLst>
                                            <p:cond delay="0"/>
                                          </p:stCondLst>
                                        </p:cTn>
                                        <p:tgtEl>
                                          <p:spTgt spid="7">
                                            <p:txEl>
                                              <p:pRg st="8" end="8"/>
                                            </p:txEl>
                                          </p:spTgt>
                                        </p:tgtEl>
                                        <p:attrNameLst>
                                          <p:attrName>style.visibility</p:attrName>
                                        </p:attrNameLst>
                                      </p:cBhvr>
                                      <p:to>
                                        <p:strVal val="visible"/>
                                      </p:to>
                                    </p:set>
                                    <p:animEffect transition="in" filter="randombar(horizontal)">
                                      <p:cBhvr>
                                        <p:cTn id="30" dur="500"/>
                                        <p:tgtEl>
                                          <p:spTgt spid="7">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p:txBody>
          <a:bodyPr>
            <a:normAutofit/>
          </a:bodyPr>
          <a:lstStyle/>
          <a:p>
            <a:pPr eaLnBrk="1" hangingPunct="1"/>
            <a:r>
              <a:rPr lang="fr-CA" altLang="fr-FR" sz="3200" dirty="0" smtClean="0"/>
              <a:t>La neuropathie </a:t>
            </a:r>
            <a:r>
              <a:rPr lang="fr-CA" altLang="fr-FR" sz="3200" u="sng" dirty="0" smtClean="0"/>
              <a:t>autonome</a:t>
            </a:r>
            <a:endParaRPr lang="fr-FR" altLang="fr-FR" sz="3200" u="sng" dirty="0" smtClean="0"/>
          </a:p>
        </p:txBody>
      </p:sp>
      <p:sp>
        <p:nvSpPr>
          <p:cNvPr id="29699" name="Rectangle 3" descr="Rectangle: Click to edit Master text styles&#10;Second level&#10;Third level&#10;Fourth level&#10;Fifth level"/>
          <p:cNvSpPr>
            <a:spLocks noGrp="1" noChangeArrowheads="1"/>
          </p:cNvSpPr>
          <p:nvPr>
            <p:ph sz="quarter" idx="1"/>
          </p:nvPr>
        </p:nvSpPr>
        <p:spPr>
          <a:xfrm>
            <a:off x="301625" y="1527175"/>
            <a:ext cx="8504238" cy="4572000"/>
          </a:xfrm>
        </p:spPr>
        <p:txBody>
          <a:bodyPr/>
          <a:lstStyle/>
          <a:p>
            <a:pPr eaLnBrk="1" hangingPunct="1">
              <a:defRPr/>
            </a:pPr>
            <a:r>
              <a:rPr lang="fr-CA" dirty="0" smtClean="0"/>
              <a:t>Affecte le SNA responsable des </a:t>
            </a:r>
            <a:r>
              <a:rPr lang="fr-CA" u="sng" dirty="0" smtClean="0"/>
              <a:t>glandes sudoripares</a:t>
            </a:r>
            <a:r>
              <a:rPr lang="fr-CA" dirty="0" smtClean="0"/>
              <a:t>:</a:t>
            </a:r>
          </a:p>
          <a:p>
            <a:pPr eaLnBrk="1" hangingPunct="1">
              <a:defRPr/>
            </a:pPr>
            <a:endParaRPr lang="fr-CA" dirty="0" smtClean="0"/>
          </a:p>
          <a:p>
            <a:pPr lvl="2" eaLnBrk="1" hangingPunct="1">
              <a:defRPr/>
            </a:pPr>
            <a:r>
              <a:rPr lang="fr-CA" sz="2000" dirty="0" smtClean="0"/>
              <a:t>Sécheresse, crevasses et fissures.</a:t>
            </a:r>
          </a:p>
          <a:p>
            <a:pPr lvl="2">
              <a:defRPr/>
            </a:pPr>
            <a:r>
              <a:rPr lang="fr-CA" sz="2000" dirty="0" smtClean="0"/>
              <a:t>Callosités sèches et épaisses au point d’hyperpression.</a:t>
            </a:r>
          </a:p>
          <a:p>
            <a:pPr lvl="2" eaLnBrk="1" hangingPunct="1">
              <a:defRPr/>
            </a:pPr>
            <a:r>
              <a:rPr lang="fr-CA" sz="2000" dirty="0" smtClean="0"/>
              <a:t>Porte d’entrée potentiel pour les bactéries.</a:t>
            </a:r>
          </a:p>
          <a:p>
            <a:pPr lvl="1" eaLnBrk="1" hangingPunct="1">
              <a:defRPr/>
            </a:pPr>
            <a:endParaRPr lang="fr-CA" dirty="0" smtClean="0"/>
          </a:p>
          <a:p>
            <a:pPr eaLnBrk="1" hangingPunct="1">
              <a:buFont typeface="Wingdings" pitchFamily="2" charset="2"/>
              <a:buNone/>
              <a:defRPr/>
            </a:pPr>
            <a:endParaRPr lang="fr-CA" dirty="0" smtClean="0"/>
          </a:p>
          <a:p>
            <a:pPr marL="742950" lvl="1" indent="-285750" eaLnBrk="1" hangingPunct="1">
              <a:defRPr/>
            </a:pPr>
            <a:endParaRPr lang="fr-FR" sz="2300" dirty="0" smtClean="0"/>
          </a:p>
        </p:txBody>
      </p:sp>
    </p:spTree>
    <p:extLst>
      <p:ext uri="{BB962C8B-B14F-4D97-AF65-F5344CB8AC3E}">
        <p14:creationId xmlns:p14="http://schemas.microsoft.com/office/powerpoint/2010/main" xmlns="" val="184127386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p:cNvSpPr>
            <a:spLocks noGrp="1"/>
          </p:cNvSpPr>
          <p:nvPr>
            <p:ph type="title"/>
          </p:nvPr>
        </p:nvSpPr>
        <p:spPr/>
        <p:txBody>
          <a:bodyPr/>
          <a:lstStyle/>
          <a:p>
            <a:pPr>
              <a:defRPr/>
            </a:pPr>
            <a:r>
              <a:rPr lang="en-CA" dirty="0" smtClean="0"/>
              <a:t>La </a:t>
            </a:r>
            <a:r>
              <a:rPr lang="en-CA" dirty="0" err="1" smtClean="0"/>
              <a:t>neuropathie</a:t>
            </a:r>
            <a:r>
              <a:rPr lang="en-CA" dirty="0" smtClean="0"/>
              <a:t> </a:t>
            </a:r>
            <a:r>
              <a:rPr lang="en-CA" u="sng" dirty="0" err="1" smtClean="0"/>
              <a:t>autonome</a:t>
            </a:r>
            <a:endParaRPr lang="fr-CA" u="sng" dirty="0"/>
          </a:p>
        </p:txBody>
      </p:sp>
      <p:sp>
        <p:nvSpPr>
          <p:cNvPr id="44034" name="Espace réservé du contenu 2"/>
          <p:cNvSpPr>
            <a:spLocks noGrp="1"/>
          </p:cNvSpPr>
          <p:nvPr>
            <p:ph idx="1"/>
          </p:nvPr>
        </p:nvSpPr>
        <p:spPr/>
        <p:txBody>
          <a:bodyPr/>
          <a:lstStyle/>
          <a:p>
            <a:pPr eaLnBrk="1" hangingPunct="1"/>
            <a:r>
              <a:rPr lang="fr-CA" altLang="fr-FR" dirty="0"/>
              <a:t>Inhibe ou détruit la composante sympathique du SNA qui contrôle la vasoconstriction des vaisseaux sanguins périphériques </a:t>
            </a:r>
            <a:endParaRPr lang="fr-CA" altLang="fr-FR" dirty="0" smtClean="0"/>
          </a:p>
          <a:p>
            <a:pPr marL="0" indent="0" eaLnBrk="1" hangingPunct="1">
              <a:buNone/>
            </a:pPr>
            <a:endParaRPr lang="fr-CA" altLang="fr-FR" dirty="0"/>
          </a:p>
          <a:p>
            <a:pPr eaLnBrk="1" hangingPunct="1"/>
            <a:r>
              <a:rPr lang="fr-CA" altLang="fr-FR" dirty="0" smtClean="0"/>
              <a:t>…shunt </a:t>
            </a:r>
            <a:r>
              <a:rPr lang="fr-CA" altLang="fr-FR" dirty="0" err="1" smtClean="0"/>
              <a:t>artérioveineux</a:t>
            </a:r>
            <a:r>
              <a:rPr lang="fr-CA" altLang="fr-FR" dirty="0" smtClean="0"/>
              <a:t>:     perméabilité </a:t>
            </a:r>
            <a:r>
              <a:rPr lang="fr-CA" altLang="fr-FR" dirty="0" err="1" smtClean="0"/>
              <a:t>microvasculaire</a:t>
            </a:r>
            <a:r>
              <a:rPr lang="fr-CA" altLang="fr-FR" dirty="0" smtClean="0"/>
              <a:t> (augmente le flux sanguin avec chaleur au pied)</a:t>
            </a:r>
          </a:p>
          <a:p>
            <a:pPr eaLnBrk="1" hangingPunct="1"/>
            <a:endParaRPr lang="fr-CA" altLang="fr-FR" dirty="0"/>
          </a:p>
          <a:p>
            <a:pPr eaLnBrk="1" hangingPunct="1"/>
            <a:r>
              <a:rPr lang="fr-CA" altLang="fr-FR" dirty="0"/>
              <a:t>Pied </a:t>
            </a:r>
            <a:r>
              <a:rPr lang="fr-CA" altLang="fr-FR" dirty="0" smtClean="0"/>
              <a:t>rouge et chaud : </a:t>
            </a:r>
            <a:r>
              <a:rPr lang="fr-CA" altLang="fr-FR" dirty="0"/>
              <a:t>donnant l’impression d’un pied bien vascularisé</a:t>
            </a:r>
          </a:p>
          <a:p>
            <a:endParaRPr lang="fr-CA" altLang="fr-FR" dirty="0" smtClean="0"/>
          </a:p>
        </p:txBody>
      </p:sp>
      <p:sp>
        <p:nvSpPr>
          <p:cNvPr id="5" name="Flèche vers le haut 4"/>
          <p:cNvSpPr/>
          <p:nvPr/>
        </p:nvSpPr>
        <p:spPr>
          <a:xfrm>
            <a:off x="3851920" y="3284984"/>
            <a:ext cx="360040" cy="36004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Tree>
    <p:extLst>
      <p:ext uri="{BB962C8B-B14F-4D97-AF65-F5344CB8AC3E}">
        <p14:creationId xmlns:p14="http://schemas.microsoft.com/office/powerpoint/2010/main" xmlns="" val="301029230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301625" y="365919"/>
            <a:ext cx="8534400" cy="758825"/>
          </a:xfrm>
        </p:spPr>
        <p:txBody>
          <a:bodyPr>
            <a:normAutofit/>
          </a:bodyPr>
          <a:lstStyle/>
          <a:p>
            <a:pPr>
              <a:defRPr/>
            </a:pPr>
            <a:r>
              <a:rPr lang="fr-CA" altLang="fr-FR" dirty="0"/>
              <a:t>La neuropathie </a:t>
            </a:r>
            <a:r>
              <a:rPr lang="fr-CA" altLang="fr-FR" u="sng" dirty="0"/>
              <a:t>motrice</a:t>
            </a:r>
            <a:endParaRPr lang="fr-FR" altLang="fr-FR" u="sng" dirty="0"/>
          </a:p>
        </p:txBody>
      </p:sp>
      <p:sp>
        <p:nvSpPr>
          <p:cNvPr id="47107" name="Rectangle 3" descr="Rectangle: Click to edit Master text styles&#10;Second level&#10;Third level&#10;Fourth level&#10;Fifth level"/>
          <p:cNvSpPr>
            <a:spLocks noGrp="1" noChangeArrowheads="1"/>
          </p:cNvSpPr>
          <p:nvPr>
            <p:ph sz="half" idx="1"/>
          </p:nvPr>
        </p:nvSpPr>
        <p:spPr>
          <a:xfrm>
            <a:off x="301625" y="1371600"/>
            <a:ext cx="4038600" cy="4681538"/>
          </a:xfrm>
        </p:spPr>
        <p:txBody>
          <a:bodyPr>
            <a:noAutofit/>
          </a:bodyPr>
          <a:lstStyle/>
          <a:p>
            <a:pPr eaLnBrk="1" hangingPunct="1"/>
            <a:r>
              <a:rPr lang="fr-CA" altLang="fr-FR" sz="2400" dirty="0" smtClean="0"/>
              <a:t>Caractérisée par une:</a:t>
            </a:r>
          </a:p>
          <a:p>
            <a:pPr lvl="1" eaLnBrk="1" hangingPunct="1"/>
            <a:r>
              <a:rPr lang="fr-CA" altLang="fr-FR" sz="1800" dirty="0" smtClean="0"/>
              <a:t>Atrophie musculaire intrinsèque</a:t>
            </a:r>
          </a:p>
          <a:p>
            <a:pPr lvl="1" eaLnBrk="1" hangingPunct="1">
              <a:buNone/>
            </a:pPr>
            <a:endParaRPr lang="fr-CA" altLang="fr-FR" sz="1800" dirty="0" smtClean="0"/>
          </a:p>
          <a:p>
            <a:pPr eaLnBrk="1" hangingPunct="1"/>
            <a:r>
              <a:rPr lang="fr-CA" altLang="fr-FR" sz="2400" dirty="0" smtClean="0"/>
              <a:t>Causant:</a:t>
            </a:r>
          </a:p>
          <a:p>
            <a:pPr lvl="1" eaLnBrk="1" hangingPunct="1"/>
            <a:r>
              <a:rPr lang="fr-CA" altLang="fr-FR" sz="1800" dirty="0" smtClean="0"/>
              <a:t>Une contraction des orteils</a:t>
            </a:r>
          </a:p>
          <a:p>
            <a:pPr lvl="1" eaLnBrk="1" hangingPunct="1"/>
            <a:r>
              <a:rPr lang="fr-CA" altLang="fr-FR" sz="1800" dirty="0" smtClean="0"/>
              <a:t>Déplacements des coussinet adipeux</a:t>
            </a:r>
          </a:p>
          <a:p>
            <a:pPr lvl="1" eaLnBrk="1" hangingPunct="1">
              <a:buNone/>
            </a:pPr>
            <a:endParaRPr lang="fr-CA" altLang="fr-FR" sz="1800" dirty="0" smtClean="0"/>
          </a:p>
          <a:p>
            <a:pPr eaLnBrk="1" hangingPunct="1"/>
            <a:r>
              <a:rPr lang="fr-CA" altLang="fr-FR" sz="2400" dirty="0" smtClean="0"/>
              <a:t>Engendre ensuite:</a:t>
            </a:r>
          </a:p>
          <a:p>
            <a:pPr lvl="1" eaLnBrk="1" hangingPunct="1"/>
            <a:r>
              <a:rPr lang="fr-CA" altLang="fr-FR" sz="1800" dirty="0" smtClean="0"/>
              <a:t>Proéminence des têtes métatarsiennes</a:t>
            </a:r>
          </a:p>
          <a:p>
            <a:pPr lvl="1" eaLnBrk="1" hangingPunct="1"/>
            <a:r>
              <a:rPr lang="fr-CA" altLang="fr-FR" sz="1800" dirty="0" smtClean="0"/>
              <a:t>Élévation de la pression</a:t>
            </a:r>
          </a:p>
          <a:p>
            <a:pPr lvl="1" eaLnBrk="1" hangingPunct="1"/>
            <a:r>
              <a:rPr lang="fr-CA" altLang="fr-FR" sz="1800" dirty="0" smtClean="0"/>
              <a:t>Callosités </a:t>
            </a:r>
          </a:p>
          <a:p>
            <a:pPr lvl="1" eaLnBrk="1" hangingPunct="1"/>
            <a:r>
              <a:rPr lang="fr-CA" altLang="fr-FR" sz="1800" dirty="0" smtClean="0"/>
              <a:t>Ulcère </a:t>
            </a:r>
          </a:p>
        </p:txBody>
      </p:sp>
      <p:sp>
        <p:nvSpPr>
          <p:cNvPr id="47108" name="Espace réservé du contenu 1"/>
          <p:cNvSpPr>
            <a:spLocks noGrp="1"/>
          </p:cNvSpPr>
          <p:nvPr>
            <p:ph sz="half" idx="2"/>
          </p:nvPr>
        </p:nvSpPr>
        <p:spPr>
          <a:xfrm>
            <a:off x="4800600" y="835694"/>
            <a:ext cx="4038600" cy="4177482"/>
          </a:xfrm>
        </p:spPr>
        <p:txBody>
          <a:bodyPr>
            <a:normAutofit fontScale="85000" lnSpcReduction="20000"/>
          </a:bodyPr>
          <a:lstStyle/>
          <a:p>
            <a:pPr lvl="1">
              <a:buNone/>
            </a:pPr>
            <a:endParaRPr lang="fr-CA" altLang="fr-FR" dirty="0" smtClean="0"/>
          </a:p>
          <a:p>
            <a:pPr lvl="1">
              <a:buNone/>
            </a:pPr>
            <a:endParaRPr lang="fr-CA" altLang="fr-FR" dirty="0" smtClean="0"/>
          </a:p>
          <a:p>
            <a:r>
              <a:rPr lang="fr-CA" altLang="fr-FR" dirty="0" smtClean="0"/>
              <a:t>Absence de dorsiflexion du gros orteil: </a:t>
            </a:r>
          </a:p>
          <a:p>
            <a:pPr lvl="1"/>
            <a:r>
              <a:rPr lang="fr-CA" altLang="fr-FR" sz="2100" dirty="0"/>
              <a:t>Altère la démarche</a:t>
            </a:r>
          </a:p>
          <a:p>
            <a:pPr lvl="1"/>
            <a:r>
              <a:rPr lang="fr-CA" altLang="fr-FR" sz="2100" dirty="0" smtClean="0"/>
              <a:t>Augmentation la pression</a:t>
            </a:r>
          </a:p>
          <a:p>
            <a:pPr lvl="1"/>
            <a:r>
              <a:rPr lang="fr-CA" altLang="fr-FR" sz="2100" dirty="0" smtClean="0"/>
              <a:t>Ulcère</a:t>
            </a:r>
          </a:p>
          <a:p>
            <a:pPr>
              <a:buNone/>
            </a:pPr>
            <a:endParaRPr lang="fr-CA" altLang="fr-FR" dirty="0" smtClean="0"/>
          </a:p>
          <a:p>
            <a:r>
              <a:rPr lang="fr-CA" altLang="fr-FR" dirty="0" smtClean="0"/>
              <a:t>Pied de Charcot: </a:t>
            </a:r>
          </a:p>
          <a:p>
            <a:pPr lvl="1"/>
            <a:r>
              <a:rPr lang="fr-CA" altLang="fr-FR" sz="2100" dirty="0"/>
              <a:t>C</a:t>
            </a:r>
            <a:r>
              <a:rPr lang="fr-CA" altLang="fr-FR" sz="2100" dirty="0" smtClean="0"/>
              <a:t>omplication majeure du pied diabétique </a:t>
            </a:r>
          </a:p>
          <a:p>
            <a:pPr lvl="1"/>
            <a:r>
              <a:rPr lang="fr-CA" altLang="fr-FR" sz="2100" dirty="0" smtClean="0"/>
              <a:t>Fractures pathologiques, luxations et déformation structurelle du pied</a:t>
            </a:r>
          </a:p>
        </p:txBody>
      </p:sp>
    </p:spTree>
    <p:extLst>
      <p:ext uri="{BB962C8B-B14F-4D97-AF65-F5344CB8AC3E}">
        <p14:creationId xmlns:p14="http://schemas.microsoft.com/office/powerpoint/2010/main" xmlns="" val="320215124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title"/>
          </p:nvPr>
        </p:nvSpPr>
        <p:spPr>
          <a:xfrm>
            <a:off x="457200" y="404664"/>
            <a:ext cx="8229600" cy="990600"/>
          </a:xfrm>
        </p:spPr>
        <p:txBody>
          <a:bodyPr/>
          <a:lstStyle/>
          <a:p>
            <a:r>
              <a:rPr lang="fr-CA" dirty="0" smtClean="0"/>
              <a:t>La neuropathie </a:t>
            </a:r>
            <a:r>
              <a:rPr lang="fr-CA" u="sng" dirty="0" smtClean="0"/>
              <a:t>motrice</a:t>
            </a:r>
            <a:r>
              <a:rPr lang="fr-CA" dirty="0" smtClean="0"/>
              <a:t> </a:t>
            </a:r>
            <a:endParaRPr lang="fr-CA" dirty="0"/>
          </a:p>
        </p:txBody>
      </p:sp>
      <p:sp>
        <p:nvSpPr>
          <p:cNvPr id="6" name="Espace réservé du contenu 5"/>
          <p:cNvSpPr>
            <a:spLocks noGrp="1"/>
          </p:cNvSpPr>
          <p:nvPr>
            <p:ph idx="1"/>
          </p:nvPr>
        </p:nvSpPr>
        <p:spPr>
          <a:xfrm>
            <a:off x="457200" y="1412776"/>
            <a:ext cx="8229600" cy="4876800"/>
          </a:xfrm>
        </p:spPr>
        <p:txBody>
          <a:bodyPr>
            <a:normAutofit/>
          </a:bodyPr>
          <a:lstStyle/>
          <a:p>
            <a:r>
              <a:rPr lang="fr-CA" dirty="0" smtClean="0"/>
              <a:t>Atrophie des muscles intrinsèques -  fléchisseurs plantaires des orteils du pied &amp; </a:t>
            </a:r>
            <a:r>
              <a:rPr lang="fr-CA" dirty="0" err="1" smtClean="0"/>
              <a:t>subluxation</a:t>
            </a:r>
            <a:r>
              <a:rPr lang="fr-CA" dirty="0" smtClean="0"/>
              <a:t> des articulations </a:t>
            </a:r>
          </a:p>
          <a:p>
            <a:pPr>
              <a:buNone/>
            </a:pPr>
            <a:endParaRPr lang="fr-CA" dirty="0" smtClean="0"/>
          </a:p>
          <a:p>
            <a:pPr>
              <a:buNone/>
            </a:pPr>
            <a:r>
              <a:rPr lang="fr-CA" sz="2000" dirty="0" smtClean="0"/>
              <a:t>Problèmes de:</a:t>
            </a:r>
          </a:p>
          <a:p>
            <a:r>
              <a:rPr lang="fr-CA" sz="2000" dirty="0" smtClean="0"/>
              <a:t>Déroulement de la marche</a:t>
            </a:r>
          </a:p>
          <a:p>
            <a:r>
              <a:rPr lang="fr-CA" sz="2000" dirty="0" smtClean="0"/>
              <a:t>Amplitude articulaire </a:t>
            </a:r>
          </a:p>
          <a:p>
            <a:r>
              <a:rPr lang="fr-CA" sz="2000" dirty="0" smtClean="0"/>
              <a:t>Problème musculaire</a:t>
            </a:r>
          </a:p>
          <a:p>
            <a:r>
              <a:rPr lang="fr-CA" sz="2000" dirty="0" smtClean="0"/>
              <a:t>Contraction des orteils</a:t>
            </a:r>
          </a:p>
          <a:p>
            <a:r>
              <a:rPr lang="fr-CA" sz="2000" dirty="0" smtClean="0"/>
              <a:t>Déplacement du coussinet adipeux </a:t>
            </a:r>
          </a:p>
          <a:p>
            <a:r>
              <a:rPr lang="fr-CA" sz="2000" dirty="0" smtClean="0"/>
              <a:t>Proéminence des têtes métatarsiennes</a:t>
            </a:r>
          </a:p>
          <a:p>
            <a:r>
              <a:rPr lang="fr-CA" sz="2000" dirty="0" smtClean="0"/>
              <a:t>Pression = callosités &amp; ulcération</a:t>
            </a:r>
          </a:p>
          <a:p>
            <a:endParaRPr lang="fr-CA" dirty="0" smtClean="0"/>
          </a:p>
          <a:p>
            <a:pPr>
              <a:buNone/>
            </a:pPr>
            <a:endParaRPr lang="fr-CA" dirty="0" smtClean="0"/>
          </a:p>
          <a:p>
            <a:endParaRPr lang="fr-CA" dirty="0"/>
          </a:p>
        </p:txBody>
      </p:sp>
      <p:sp>
        <p:nvSpPr>
          <p:cNvPr id="8" name="Flèche vers le bas 7"/>
          <p:cNvSpPr/>
          <p:nvPr/>
        </p:nvSpPr>
        <p:spPr>
          <a:xfrm>
            <a:off x="2483768" y="2348880"/>
            <a:ext cx="504056" cy="64807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14" name="Espace réservé du contenu 4" descr="abc-ortma_65"/>
          <p:cNvPicPr>
            <a:picLocks/>
          </p:cNvPicPr>
          <p:nvPr/>
        </p:nvPicPr>
        <p:blipFill>
          <a:blip r:embed="rId3" cstate="print">
            <a:extLst>
              <a:ext uri="{28A0092B-C50C-407E-A947-70E740481C1C}">
                <a14:useLocalDpi xmlns:a14="http://schemas.microsoft.com/office/drawing/2010/main" xmlns="" val="0"/>
              </a:ext>
            </a:extLst>
          </a:blip>
          <a:srcRect l="37295" t="17456" r="13320" b="21696"/>
          <a:stretch>
            <a:fillRect/>
          </a:stretch>
        </p:blipFill>
        <p:spPr bwMode="auto">
          <a:xfrm>
            <a:off x="4644008" y="2672916"/>
            <a:ext cx="2088232" cy="20061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2"/>
          <p:cNvSpPr>
            <a:spLocks noGrp="1" noChangeArrowheads="1"/>
          </p:cNvSpPr>
          <p:nvPr>
            <p:ph type="title"/>
          </p:nvPr>
        </p:nvSpPr>
        <p:spPr>
          <a:xfrm>
            <a:off x="395536" y="1214264"/>
            <a:ext cx="8229600" cy="990600"/>
          </a:xfrm>
        </p:spPr>
        <p:txBody>
          <a:bodyPr>
            <a:noAutofit/>
          </a:bodyPr>
          <a:lstStyle/>
          <a:p>
            <a:pPr algn="ctr" eaLnBrk="1" fontAlgn="auto" hangingPunct="1">
              <a:spcAft>
                <a:spcPts val="0"/>
              </a:spcAft>
              <a:defRPr/>
            </a:pPr>
            <a:r>
              <a:rPr lang="fr-CA" sz="5400" b="1"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latin typeface="+mn-lt"/>
                <a:ea typeface="+mn-ea"/>
                <a:cs typeface="+mn-cs"/>
              </a:rPr>
              <a:t>La </a:t>
            </a:r>
            <a:r>
              <a:rPr lang="fr-CA" sz="5400" b="1" spc="300" dirty="0" smtClean="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latin typeface="+mn-lt"/>
                <a:ea typeface="+mn-ea"/>
                <a:cs typeface="+mn-cs"/>
              </a:rPr>
              <a:t>neuropathie est-elle réversible ?</a:t>
            </a:r>
            <a:br>
              <a:rPr lang="fr-CA" sz="5400" b="1" spc="300" dirty="0" smtClean="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latin typeface="+mn-lt"/>
                <a:ea typeface="+mn-ea"/>
                <a:cs typeface="+mn-cs"/>
              </a:rPr>
            </a:br>
            <a:endParaRPr lang="fr-CA" sz="5400" b="1"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latin typeface="+mn-lt"/>
              <a:ea typeface="+mn-ea"/>
              <a:cs typeface="+mn-cs"/>
            </a:endParaRPr>
          </a:p>
        </p:txBody>
      </p:sp>
      <p:sp>
        <p:nvSpPr>
          <p:cNvPr id="3" name="ZoneTexte 2"/>
          <p:cNvSpPr txBox="1"/>
          <p:nvPr/>
        </p:nvSpPr>
        <p:spPr>
          <a:xfrm>
            <a:off x="971600" y="2970818"/>
            <a:ext cx="7523208" cy="2123658"/>
          </a:xfrm>
          <a:prstGeom prst="rect">
            <a:avLst/>
          </a:prstGeom>
          <a:noFill/>
        </p:spPr>
        <p:txBody>
          <a:bodyPr wrap="square" rtlCol="0">
            <a:spAutoFit/>
          </a:bodyPr>
          <a:lstStyle/>
          <a:p>
            <a:pPr algn="ctr"/>
            <a:r>
              <a:rPr lang="fr-CA" sz="4400" b="1" spc="300" dirty="0">
                <a:ln w="11430" cmpd="sng">
                  <a:solidFill>
                    <a:schemeClr val="accent1">
                      <a:tint val="10000"/>
                    </a:schemeClr>
                  </a:solidFill>
                  <a:prstDash val="solid"/>
                  <a:miter lim="800000"/>
                </a:ln>
                <a:solidFill>
                  <a:srgbClr val="FF0000"/>
                </a:solidFill>
                <a:effectLst>
                  <a:glow rad="45500">
                    <a:schemeClr val="accent1">
                      <a:satMod val="220000"/>
                      <a:alpha val="35000"/>
                    </a:schemeClr>
                  </a:glow>
                </a:effectLst>
              </a:rPr>
              <a:t>Une fois installée, elle n’est malheureusement</a:t>
            </a:r>
          </a:p>
          <a:p>
            <a:pPr algn="ctr"/>
            <a:r>
              <a:rPr lang="fr-CA" sz="4400" b="1" spc="300" dirty="0">
                <a:ln w="11430" cmpd="sng">
                  <a:solidFill>
                    <a:schemeClr val="accent1">
                      <a:tint val="10000"/>
                    </a:schemeClr>
                  </a:solidFill>
                  <a:prstDash val="solid"/>
                  <a:miter lim="800000"/>
                </a:ln>
                <a:solidFill>
                  <a:srgbClr val="FF0000"/>
                </a:solidFill>
                <a:effectLst>
                  <a:glow rad="45500">
                    <a:schemeClr val="accent1">
                      <a:satMod val="220000"/>
                      <a:alpha val="35000"/>
                    </a:schemeClr>
                  </a:glow>
                </a:effectLst>
              </a:rPr>
              <a:t> pas réversible !</a:t>
            </a:r>
          </a:p>
        </p:txBody>
      </p:sp>
    </p:spTree>
    <p:extLst>
      <p:ext uri="{BB962C8B-B14F-4D97-AF65-F5344CB8AC3E}">
        <p14:creationId xmlns:p14="http://schemas.microsoft.com/office/powerpoint/2010/main" xmlns="" val="63546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80">
                                          <p:stCondLst>
                                            <p:cond delay="0"/>
                                          </p:stCondLst>
                                        </p:cTn>
                                        <p:tgtEl>
                                          <p:spTgt spid="3">
                                            <p:txEl>
                                              <p:pRg st="0" end="0"/>
                                            </p:txEl>
                                          </p:spTgt>
                                        </p:tgtEl>
                                      </p:cBhvr>
                                    </p:animEffect>
                                    <p:anim calcmode="lin" valueType="num">
                                      <p:cBhvr>
                                        <p:cTn id="8" dur="1822" tmFilter="0,0; 0.14,0.36; 0.43,0.73; 0.71,0.91; 1.0,1.0">
                                          <p:stCondLst>
                                            <p:cond delay="0"/>
                                          </p:stCondLst>
                                        </p:cTn>
                                        <p:tgtEl>
                                          <p:spTgt spid="3">
                                            <p:txEl>
                                              <p:pRg st="0" end="0"/>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xEl>
                                              <p:pRg st="0" end="0"/>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xEl>
                                              <p:pRg st="0" end="0"/>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xEl>
                                              <p:pRg st="0" end="0"/>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xEl>
                                              <p:pRg st="0" end="0"/>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xEl>
                                              <p:pRg st="0" end="0"/>
                                            </p:txEl>
                                          </p:spTgt>
                                        </p:tgtEl>
                                      </p:cBhvr>
                                      <p:to x="100000" y="60000"/>
                                    </p:animScale>
                                    <p:animScale>
                                      <p:cBhvr>
                                        <p:cTn id="14" dur="166" decel="50000">
                                          <p:stCondLst>
                                            <p:cond delay="676"/>
                                          </p:stCondLst>
                                        </p:cTn>
                                        <p:tgtEl>
                                          <p:spTgt spid="3">
                                            <p:txEl>
                                              <p:pRg st="0" end="0"/>
                                            </p:txEl>
                                          </p:spTgt>
                                        </p:tgtEl>
                                      </p:cBhvr>
                                      <p:to x="100000" y="100000"/>
                                    </p:animScale>
                                    <p:animScale>
                                      <p:cBhvr>
                                        <p:cTn id="15" dur="26">
                                          <p:stCondLst>
                                            <p:cond delay="1312"/>
                                          </p:stCondLst>
                                        </p:cTn>
                                        <p:tgtEl>
                                          <p:spTgt spid="3">
                                            <p:txEl>
                                              <p:pRg st="0" end="0"/>
                                            </p:txEl>
                                          </p:spTgt>
                                        </p:tgtEl>
                                      </p:cBhvr>
                                      <p:to x="100000" y="80000"/>
                                    </p:animScale>
                                    <p:animScale>
                                      <p:cBhvr>
                                        <p:cTn id="16" dur="166" decel="50000">
                                          <p:stCondLst>
                                            <p:cond delay="1338"/>
                                          </p:stCondLst>
                                        </p:cTn>
                                        <p:tgtEl>
                                          <p:spTgt spid="3">
                                            <p:txEl>
                                              <p:pRg st="0" end="0"/>
                                            </p:txEl>
                                          </p:spTgt>
                                        </p:tgtEl>
                                      </p:cBhvr>
                                      <p:to x="100000" y="100000"/>
                                    </p:animScale>
                                    <p:animScale>
                                      <p:cBhvr>
                                        <p:cTn id="17" dur="26">
                                          <p:stCondLst>
                                            <p:cond delay="1642"/>
                                          </p:stCondLst>
                                        </p:cTn>
                                        <p:tgtEl>
                                          <p:spTgt spid="3">
                                            <p:txEl>
                                              <p:pRg st="0" end="0"/>
                                            </p:txEl>
                                          </p:spTgt>
                                        </p:tgtEl>
                                      </p:cBhvr>
                                      <p:to x="100000" y="90000"/>
                                    </p:animScale>
                                    <p:animScale>
                                      <p:cBhvr>
                                        <p:cTn id="18" dur="166" decel="50000">
                                          <p:stCondLst>
                                            <p:cond delay="1668"/>
                                          </p:stCondLst>
                                        </p:cTn>
                                        <p:tgtEl>
                                          <p:spTgt spid="3">
                                            <p:txEl>
                                              <p:pRg st="0" end="0"/>
                                            </p:txEl>
                                          </p:spTgt>
                                        </p:tgtEl>
                                      </p:cBhvr>
                                      <p:to x="100000" y="100000"/>
                                    </p:animScale>
                                    <p:animScale>
                                      <p:cBhvr>
                                        <p:cTn id="19" dur="26">
                                          <p:stCondLst>
                                            <p:cond delay="1808"/>
                                          </p:stCondLst>
                                        </p:cTn>
                                        <p:tgtEl>
                                          <p:spTgt spid="3">
                                            <p:txEl>
                                              <p:pRg st="0" end="0"/>
                                            </p:txEl>
                                          </p:spTgt>
                                        </p:tgtEl>
                                      </p:cBhvr>
                                      <p:to x="100000" y="95000"/>
                                    </p:animScale>
                                    <p:animScale>
                                      <p:cBhvr>
                                        <p:cTn id="20" dur="166" decel="50000">
                                          <p:stCondLst>
                                            <p:cond delay="1834"/>
                                          </p:stCondLst>
                                        </p:cTn>
                                        <p:tgtEl>
                                          <p:spTgt spid="3">
                                            <p:txEl>
                                              <p:pRg st="0" end="0"/>
                                            </p:txEl>
                                          </p:spTgt>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3">
                                            <p:txEl>
                                              <p:pRg st="1" end="1"/>
                                            </p:txEl>
                                          </p:spTgt>
                                        </p:tgtEl>
                                        <p:attrNameLst>
                                          <p:attrName>style.visibility</p:attrName>
                                        </p:attrNameLst>
                                      </p:cBhvr>
                                      <p:to>
                                        <p:strVal val="visible"/>
                                      </p:to>
                                    </p:set>
                                    <p:animEffect transition="in" filter="wipe(down)">
                                      <p:cBhvr>
                                        <p:cTn id="23" dur="580">
                                          <p:stCondLst>
                                            <p:cond delay="0"/>
                                          </p:stCondLst>
                                        </p:cTn>
                                        <p:tgtEl>
                                          <p:spTgt spid="3">
                                            <p:txEl>
                                              <p:pRg st="1" end="1"/>
                                            </p:txEl>
                                          </p:spTgt>
                                        </p:tgtEl>
                                      </p:cBhvr>
                                    </p:animEffect>
                                    <p:anim calcmode="lin" valueType="num">
                                      <p:cBhvr>
                                        <p:cTn id="24" dur="1822" tmFilter="0,0; 0.14,0.36; 0.43,0.73; 0.71,0.91; 1.0,1.0">
                                          <p:stCondLst>
                                            <p:cond delay="0"/>
                                          </p:stCondLst>
                                        </p:cTn>
                                        <p:tgtEl>
                                          <p:spTgt spid="3">
                                            <p:txEl>
                                              <p:pRg st="1" end="1"/>
                                            </p:txEl>
                                          </p:spTgt>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3">
                                            <p:txEl>
                                              <p:pRg st="1" end="1"/>
                                            </p:txEl>
                                          </p:spTgt>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3">
                                            <p:txEl>
                                              <p:pRg st="1" end="1"/>
                                            </p:txEl>
                                          </p:spTgt>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3">
                                            <p:txEl>
                                              <p:pRg st="1" end="1"/>
                                            </p:txEl>
                                          </p:spTgt>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3">
                                            <p:txEl>
                                              <p:pRg st="1" end="1"/>
                                            </p:txEl>
                                          </p:spTgt>
                                        </p:tgtEl>
                                        <p:attrNameLst>
                                          <p:attrName>ppt_y</p:attrName>
                                        </p:attrNameLst>
                                      </p:cBhvr>
                                      <p:tavLst>
                                        <p:tav tm="0" fmla="#ppt_y-sin(pi*$)/81">
                                          <p:val>
                                            <p:fltVal val="0"/>
                                          </p:val>
                                        </p:tav>
                                        <p:tav tm="100000">
                                          <p:val>
                                            <p:fltVal val="1"/>
                                          </p:val>
                                        </p:tav>
                                      </p:tavLst>
                                    </p:anim>
                                    <p:animScale>
                                      <p:cBhvr>
                                        <p:cTn id="29" dur="26">
                                          <p:stCondLst>
                                            <p:cond delay="650"/>
                                          </p:stCondLst>
                                        </p:cTn>
                                        <p:tgtEl>
                                          <p:spTgt spid="3">
                                            <p:txEl>
                                              <p:pRg st="1" end="1"/>
                                            </p:txEl>
                                          </p:spTgt>
                                        </p:tgtEl>
                                      </p:cBhvr>
                                      <p:to x="100000" y="60000"/>
                                    </p:animScale>
                                    <p:animScale>
                                      <p:cBhvr>
                                        <p:cTn id="30" dur="166" decel="50000">
                                          <p:stCondLst>
                                            <p:cond delay="676"/>
                                          </p:stCondLst>
                                        </p:cTn>
                                        <p:tgtEl>
                                          <p:spTgt spid="3">
                                            <p:txEl>
                                              <p:pRg st="1" end="1"/>
                                            </p:txEl>
                                          </p:spTgt>
                                        </p:tgtEl>
                                      </p:cBhvr>
                                      <p:to x="100000" y="100000"/>
                                    </p:animScale>
                                    <p:animScale>
                                      <p:cBhvr>
                                        <p:cTn id="31" dur="26">
                                          <p:stCondLst>
                                            <p:cond delay="1312"/>
                                          </p:stCondLst>
                                        </p:cTn>
                                        <p:tgtEl>
                                          <p:spTgt spid="3">
                                            <p:txEl>
                                              <p:pRg st="1" end="1"/>
                                            </p:txEl>
                                          </p:spTgt>
                                        </p:tgtEl>
                                      </p:cBhvr>
                                      <p:to x="100000" y="80000"/>
                                    </p:animScale>
                                    <p:animScale>
                                      <p:cBhvr>
                                        <p:cTn id="32" dur="166" decel="50000">
                                          <p:stCondLst>
                                            <p:cond delay="1338"/>
                                          </p:stCondLst>
                                        </p:cTn>
                                        <p:tgtEl>
                                          <p:spTgt spid="3">
                                            <p:txEl>
                                              <p:pRg st="1" end="1"/>
                                            </p:txEl>
                                          </p:spTgt>
                                        </p:tgtEl>
                                      </p:cBhvr>
                                      <p:to x="100000" y="100000"/>
                                    </p:animScale>
                                    <p:animScale>
                                      <p:cBhvr>
                                        <p:cTn id="33" dur="26">
                                          <p:stCondLst>
                                            <p:cond delay="1642"/>
                                          </p:stCondLst>
                                        </p:cTn>
                                        <p:tgtEl>
                                          <p:spTgt spid="3">
                                            <p:txEl>
                                              <p:pRg st="1" end="1"/>
                                            </p:txEl>
                                          </p:spTgt>
                                        </p:tgtEl>
                                      </p:cBhvr>
                                      <p:to x="100000" y="90000"/>
                                    </p:animScale>
                                    <p:animScale>
                                      <p:cBhvr>
                                        <p:cTn id="34" dur="166" decel="50000">
                                          <p:stCondLst>
                                            <p:cond delay="1668"/>
                                          </p:stCondLst>
                                        </p:cTn>
                                        <p:tgtEl>
                                          <p:spTgt spid="3">
                                            <p:txEl>
                                              <p:pRg st="1" end="1"/>
                                            </p:txEl>
                                          </p:spTgt>
                                        </p:tgtEl>
                                      </p:cBhvr>
                                      <p:to x="100000" y="100000"/>
                                    </p:animScale>
                                    <p:animScale>
                                      <p:cBhvr>
                                        <p:cTn id="35" dur="26">
                                          <p:stCondLst>
                                            <p:cond delay="1808"/>
                                          </p:stCondLst>
                                        </p:cTn>
                                        <p:tgtEl>
                                          <p:spTgt spid="3">
                                            <p:txEl>
                                              <p:pRg st="1" end="1"/>
                                            </p:txEl>
                                          </p:spTgt>
                                        </p:tgtEl>
                                      </p:cBhvr>
                                      <p:to x="100000" y="95000"/>
                                    </p:animScale>
                                    <p:animScale>
                                      <p:cBhvr>
                                        <p:cTn id="36" dur="166" decel="50000">
                                          <p:stCondLst>
                                            <p:cond delay="1834"/>
                                          </p:stCondLst>
                                        </p:cTn>
                                        <p:tgtEl>
                                          <p:spTgt spid="3">
                                            <p:txEl>
                                              <p:pRg st="1" end="1"/>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p:nvPr/>
        </p:nvPicPr>
        <p:blipFill>
          <a:blip r:embed="rId3" cstate="print"/>
          <a:srcRect l="7292" t="15432" r="30382" b="24691"/>
          <a:stretch>
            <a:fillRect/>
          </a:stretch>
        </p:blipFill>
        <p:spPr bwMode="auto">
          <a:xfrm>
            <a:off x="179512" y="764704"/>
            <a:ext cx="8568952" cy="5760640"/>
          </a:xfrm>
          <a:prstGeom prst="rect">
            <a:avLst/>
          </a:prstGeom>
          <a:noFill/>
          <a:ln w="9525">
            <a:noFill/>
            <a:miter lim="800000"/>
            <a:headEnd/>
            <a:tailEnd/>
          </a:ln>
        </p:spPr>
      </p:pic>
      <p:sp>
        <p:nvSpPr>
          <p:cNvPr id="4" name="ZoneTexte 3"/>
          <p:cNvSpPr txBox="1"/>
          <p:nvPr/>
        </p:nvSpPr>
        <p:spPr>
          <a:xfrm>
            <a:off x="7524328" y="6505599"/>
            <a:ext cx="1872208" cy="307777"/>
          </a:xfrm>
          <a:prstGeom prst="rect">
            <a:avLst/>
          </a:prstGeom>
          <a:noFill/>
        </p:spPr>
        <p:txBody>
          <a:bodyPr wrap="square" rtlCol="0">
            <a:spAutoFit/>
          </a:bodyPr>
          <a:lstStyle/>
          <a:p>
            <a:r>
              <a:rPr lang="fr-CA" sz="1400" dirty="0" smtClean="0"/>
              <a:t>RNAO (2013)</a:t>
            </a:r>
            <a:endParaRPr lang="fr-CA" sz="1400" dirty="0"/>
          </a:p>
        </p:txBody>
      </p:sp>
    </p:spTree>
    <p:extLst>
      <p:ext uri="{BB962C8B-B14F-4D97-AF65-F5344CB8AC3E}">
        <p14:creationId xmlns:p14="http://schemas.microsoft.com/office/powerpoint/2010/main" xmlns="" val="365167340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smtClean="0"/>
              <a:t>Évaluation</a:t>
            </a:r>
            <a:endParaRPr lang="fr-CA" dirty="0"/>
          </a:p>
        </p:txBody>
      </p:sp>
      <p:sp>
        <p:nvSpPr>
          <p:cNvPr id="5" name="Espace réservé du contenu 4"/>
          <p:cNvSpPr>
            <a:spLocks noGrp="1"/>
          </p:cNvSpPr>
          <p:nvPr>
            <p:ph idx="1"/>
          </p:nvPr>
        </p:nvSpPr>
        <p:spPr>
          <a:xfrm>
            <a:off x="467544" y="1628800"/>
            <a:ext cx="8229600" cy="4876800"/>
          </a:xfrm>
        </p:spPr>
        <p:txBody>
          <a:bodyPr>
            <a:normAutofit lnSpcReduction="10000"/>
          </a:bodyPr>
          <a:lstStyle/>
          <a:p>
            <a:pPr>
              <a:buNone/>
            </a:pPr>
            <a:r>
              <a:rPr lang="fr-CA" altLang="fr-FR" i="1" dirty="0" smtClean="0"/>
              <a:t>LII </a:t>
            </a:r>
            <a:r>
              <a:rPr lang="fr-CA" altLang="fr-FR" dirty="0" smtClean="0"/>
              <a:t>article 36 : « L’exercice infirmier consiste à évaluer l’état de santé, à déterminer et à assurer la réalisation du plan de soins et de traitements infirmiers, à prodiguer les soins et les traitements infirmiers et médicaux dans le but de maintenir et de rétablir la santé de l’être humain en interaction avec son environnement et de prévenir la maladie ainsi qu’à fournir les soins palliatifs ».</a:t>
            </a:r>
          </a:p>
          <a:p>
            <a:pPr>
              <a:buNone/>
            </a:pPr>
            <a:endParaRPr lang="fr-CA" dirty="0" smtClean="0"/>
          </a:p>
          <a:p>
            <a:pPr>
              <a:buNone/>
            </a:pPr>
            <a:r>
              <a:rPr lang="fr-CA" dirty="0" smtClean="0"/>
              <a:t>Champ d’exercice : 2.1.7. Déterminer le plan </a:t>
            </a:r>
          </a:p>
          <a:p>
            <a:pPr>
              <a:buNone/>
            </a:pPr>
            <a:r>
              <a:rPr lang="fr-CA" dirty="0" smtClean="0"/>
              <a:t>de traitement relié aux plaies et aux </a:t>
            </a:r>
          </a:p>
          <a:p>
            <a:pPr>
              <a:buNone/>
            </a:pPr>
            <a:r>
              <a:rPr lang="fr-CA" dirty="0" smtClean="0"/>
              <a:t>altérations de la peau et des téguments</a:t>
            </a:r>
          </a:p>
          <a:p>
            <a:pPr>
              <a:buNone/>
            </a:pPr>
            <a:r>
              <a:rPr lang="fr-CA" dirty="0" smtClean="0"/>
              <a:t> et prodiguer les soins et les traitements </a:t>
            </a:r>
          </a:p>
          <a:p>
            <a:pPr>
              <a:buNone/>
            </a:pPr>
            <a:r>
              <a:rPr lang="fr-CA" dirty="0" smtClean="0"/>
              <a:t>qui s’y rattachent. </a:t>
            </a:r>
            <a:endParaRPr lang="fr-CA" dirty="0"/>
          </a:p>
        </p:txBody>
      </p:sp>
      <p:pic>
        <p:nvPicPr>
          <p:cNvPr id="7" name="Image 6"/>
          <p:cNvPicPr/>
          <p:nvPr/>
        </p:nvPicPr>
        <p:blipFill rotWithShape="1">
          <a:blip r:embed="rId3" cstate="print">
            <a:extLst>
              <a:ext uri="{28A0092B-C50C-407E-A947-70E740481C1C}">
                <a14:useLocalDpi xmlns:a14="http://schemas.microsoft.com/office/drawing/2010/main" xmlns="" val="0"/>
              </a:ext>
            </a:extLst>
          </a:blip>
          <a:srcRect l="56919" t="23388" r="18081" b="45362"/>
          <a:stretch/>
        </p:blipFill>
        <p:spPr bwMode="auto">
          <a:xfrm>
            <a:off x="6804248" y="4437112"/>
            <a:ext cx="2051720" cy="2420888"/>
          </a:xfrm>
          <a:prstGeom prst="rect">
            <a:avLst/>
          </a:prstGeom>
          <a:ln>
            <a:noFill/>
          </a:ln>
          <a:extLst>
            <a:ext uri="{53640926-AAD7-44D8-BBD7-CCE9431645EC}">
              <a14:shadowObscured xmlns:a14="http://schemas.microsoft.com/office/drawing/2010/main" xmlns=""/>
            </a:ext>
          </a:extLst>
        </p:spPr>
      </p:pic>
      <p:pic>
        <p:nvPicPr>
          <p:cNvPr id="6" name="Image 5"/>
          <p:cNvPicPr/>
          <p:nvPr/>
        </p:nvPicPr>
        <p:blipFill rotWithShape="1">
          <a:blip r:embed="rId3" cstate="print">
            <a:extLst>
              <a:ext uri="{28A0092B-C50C-407E-A947-70E740481C1C}">
                <a14:useLocalDpi xmlns:a14="http://schemas.microsoft.com/office/drawing/2010/main" xmlns="" val="0"/>
              </a:ext>
            </a:extLst>
          </a:blip>
          <a:srcRect l="37735" t="70559" r="50315" b="22955"/>
          <a:stretch/>
        </p:blipFill>
        <p:spPr bwMode="auto">
          <a:xfrm>
            <a:off x="5868144" y="6381328"/>
            <a:ext cx="936104" cy="428496"/>
          </a:xfrm>
          <a:prstGeom prst="rect">
            <a:avLst/>
          </a:prstGeom>
          <a:ln>
            <a:noFill/>
          </a:ln>
          <a:extLst>
            <a:ext uri="{53640926-AAD7-44D8-BBD7-CCE9431645EC}">
              <a14:shadowObscured xmlns:a14="http://schemas.microsoft.com/office/drawing/2010/main" xmlns=""/>
            </a:ext>
          </a:extLst>
        </p:spPr>
      </p:pic>
    </p:spTree>
    <p:extLst>
      <p:ext uri="{BB962C8B-B14F-4D97-AF65-F5344CB8AC3E}">
        <p14:creationId xmlns:p14="http://schemas.microsoft.com/office/powerpoint/2010/main" xmlns="" val="238442687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01625" y="509588"/>
            <a:ext cx="8534400" cy="758825"/>
          </a:xfrm>
        </p:spPr>
        <p:txBody>
          <a:bodyPr>
            <a:normAutofit fontScale="90000"/>
          </a:bodyPr>
          <a:lstStyle/>
          <a:p>
            <a:pPr>
              <a:defRPr/>
            </a:pPr>
            <a:r>
              <a:rPr lang="fr-CA" dirty="0" smtClean="0"/>
              <a:t>Outil d’examen du pied diabétique en 60 secondes d’</a:t>
            </a:r>
            <a:r>
              <a:rPr lang="fr-CA" dirty="0" err="1" smtClean="0"/>
              <a:t>Inlow</a:t>
            </a:r>
            <a:r>
              <a:rPr lang="fr-CA" dirty="0" smtClean="0"/>
              <a:t> </a:t>
            </a:r>
            <a:endParaRPr lang="fr-CA" dirty="0"/>
          </a:p>
        </p:txBody>
      </p:sp>
      <p:sp>
        <p:nvSpPr>
          <p:cNvPr id="59395" name="Espace réservé du contenu 2"/>
          <p:cNvSpPr>
            <a:spLocks noGrp="1"/>
          </p:cNvSpPr>
          <p:nvPr>
            <p:ph sz="quarter" idx="1"/>
          </p:nvPr>
        </p:nvSpPr>
        <p:spPr>
          <a:xfrm>
            <a:off x="301625" y="1881336"/>
            <a:ext cx="8504238" cy="4572000"/>
          </a:xfrm>
        </p:spPr>
        <p:txBody>
          <a:bodyPr/>
          <a:lstStyle/>
          <a:p>
            <a:pPr>
              <a:buNone/>
            </a:pPr>
            <a:r>
              <a:rPr lang="fr-CA" altLang="fr-FR" dirty="0" smtClean="0"/>
              <a:t>Dépistage de pied </a:t>
            </a:r>
          </a:p>
          <a:p>
            <a:pPr>
              <a:buNone/>
            </a:pPr>
            <a:r>
              <a:rPr lang="fr-CA" altLang="fr-FR" dirty="0" smtClean="0"/>
              <a:t>diabétique(60 secondes)</a:t>
            </a:r>
          </a:p>
          <a:p>
            <a:pPr>
              <a:buNone/>
            </a:pPr>
            <a:r>
              <a:rPr lang="fr-CA" altLang="fr-FR" dirty="0" smtClean="0"/>
              <a:t>ACSP</a:t>
            </a:r>
          </a:p>
          <a:p>
            <a:pPr>
              <a:buNone/>
            </a:pPr>
            <a:endParaRPr lang="fr-CA" altLang="fr-FR" dirty="0" smtClean="0"/>
          </a:p>
          <a:p>
            <a:pPr>
              <a:buNone/>
            </a:pPr>
            <a:r>
              <a:rPr lang="fr-FR" altLang="fr-FR" dirty="0" smtClean="0"/>
              <a:t>Outil uniforme pour l’examen</a:t>
            </a:r>
          </a:p>
          <a:p>
            <a:pPr>
              <a:buNone/>
            </a:pPr>
            <a:r>
              <a:rPr lang="fr-FR" altLang="fr-FR" dirty="0" smtClean="0"/>
              <a:t>du pied </a:t>
            </a:r>
          </a:p>
          <a:p>
            <a:pPr>
              <a:buNone/>
            </a:pPr>
            <a:endParaRPr lang="fr-CA" altLang="fr-FR" dirty="0" smtClean="0"/>
          </a:p>
          <a:p>
            <a:endParaRPr lang="fr-CA" altLang="fr-FR" dirty="0" smtClean="0"/>
          </a:p>
        </p:txBody>
      </p:sp>
      <p:pic>
        <p:nvPicPr>
          <p:cNvPr id="59396" name="Imag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l="43230" t="27995" r="25868" b="21005"/>
          <a:stretch>
            <a:fillRect/>
          </a:stretch>
        </p:blipFill>
        <p:spPr bwMode="auto">
          <a:xfrm>
            <a:off x="4340873" y="1052736"/>
            <a:ext cx="4767631" cy="58052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360900051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smtClean="0"/>
              <a:t>Première visite ?</a:t>
            </a:r>
            <a:endParaRPr lang="fr-CA" dirty="0"/>
          </a:p>
        </p:txBody>
      </p:sp>
      <p:sp>
        <p:nvSpPr>
          <p:cNvPr id="3" name="ZoneTexte 2"/>
          <p:cNvSpPr txBox="1"/>
          <p:nvPr/>
        </p:nvSpPr>
        <p:spPr>
          <a:xfrm>
            <a:off x="4499992" y="5733256"/>
            <a:ext cx="4644008" cy="584775"/>
          </a:xfrm>
          <a:prstGeom prst="rect">
            <a:avLst/>
          </a:prstGeom>
          <a:noFill/>
        </p:spPr>
        <p:txBody>
          <a:bodyPr wrap="square" rtlCol="0">
            <a:spAutoFit/>
          </a:bodyPr>
          <a:lstStyle/>
          <a:p>
            <a:r>
              <a:rPr lang="fr-CA" sz="3200" dirty="0">
                <a:solidFill>
                  <a:schemeClr val="tx2">
                    <a:lumMod val="60000"/>
                    <a:lumOff val="40000"/>
                  </a:schemeClr>
                </a:solidFill>
              </a:rPr>
              <a:t>Quelle est </a:t>
            </a:r>
            <a:r>
              <a:rPr lang="fr-CA" sz="3200" u="sng" dirty="0">
                <a:solidFill>
                  <a:schemeClr val="tx2">
                    <a:lumMod val="60000"/>
                    <a:lumOff val="40000"/>
                  </a:schemeClr>
                </a:solidFill>
                <a:effectLst>
                  <a:outerShdw blurRad="38100" dist="38100" dir="2700000" algn="tl">
                    <a:srgbClr val="000000">
                      <a:alpha val="43137"/>
                    </a:srgbClr>
                  </a:outerShdw>
                </a:effectLst>
              </a:rPr>
              <a:t>la cause </a:t>
            </a:r>
            <a:r>
              <a:rPr lang="fr-CA" sz="3200" dirty="0">
                <a:solidFill>
                  <a:schemeClr val="tx2">
                    <a:lumMod val="60000"/>
                    <a:lumOff val="40000"/>
                  </a:schemeClr>
                </a:solidFill>
              </a:rPr>
              <a:t>?</a:t>
            </a:r>
          </a:p>
        </p:txBody>
      </p:sp>
      <p:sp>
        <p:nvSpPr>
          <p:cNvPr id="4" name="Content Placeholder 3"/>
          <p:cNvSpPr>
            <a:spLocks noGrp="1"/>
          </p:cNvSpPr>
          <p:nvPr>
            <p:ph idx="1"/>
          </p:nvPr>
        </p:nvSpPr>
        <p:spPr/>
        <p:txBody>
          <a:bodyPr/>
          <a:lstStyle/>
          <a:p>
            <a:endParaRPr lang="en-US"/>
          </a:p>
        </p:txBody>
      </p:sp>
    </p:spTree>
    <p:extLst>
      <p:ext uri="{BB962C8B-B14F-4D97-AF65-F5344CB8AC3E}">
        <p14:creationId xmlns:p14="http://schemas.microsoft.com/office/powerpoint/2010/main" xmlns="" val="57458577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smtClean="0"/>
              <a:t>Évaluation de l’ulcère</a:t>
            </a:r>
            <a:endParaRPr lang="fr-CA" dirty="0"/>
          </a:p>
        </p:txBody>
      </p:sp>
      <p:sp>
        <p:nvSpPr>
          <p:cNvPr id="3" name="Espace réservé du contenu 2"/>
          <p:cNvSpPr>
            <a:spLocks noGrp="1"/>
          </p:cNvSpPr>
          <p:nvPr>
            <p:ph idx="1"/>
          </p:nvPr>
        </p:nvSpPr>
        <p:spPr/>
        <p:txBody>
          <a:bodyPr/>
          <a:lstStyle/>
          <a:p>
            <a:pPr>
              <a:buNone/>
            </a:pPr>
            <a:r>
              <a:rPr lang="fr-CA" dirty="0" smtClean="0"/>
              <a:t>Paramètres à évaluer avec les acronymes MEASERB:</a:t>
            </a:r>
          </a:p>
          <a:p>
            <a:pPr>
              <a:buNone/>
            </a:pPr>
            <a:r>
              <a:rPr lang="fr-CA" u="sng" dirty="0" smtClean="0"/>
              <a:t>M</a:t>
            </a:r>
            <a:r>
              <a:rPr lang="fr-CA" dirty="0" smtClean="0"/>
              <a:t>esures</a:t>
            </a:r>
          </a:p>
          <a:p>
            <a:pPr>
              <a:buNone/>
            </a:pPr>
            <a:r>
              <a:rPr lang="fr-CA" u="sng" dirty="0"/>
              <a:t>E</a:t>
            </a:r>
            <a:r>
              <a:rPr lang="fr-CA" dirty="0"/>
              <a:t>xsudat</a:t>
            </a:r>
          </a:p>
          <a:p>
            <a:pPr>
              <a:buNone/>
            </a:pPr>
            <a:r>
              <a:rPr lang="fr-CA" u="sng" dirty="0" smtClean="0"/>
              <a:t>A</a:t>
            </a:r>
            <a:r>
              <a:rPr lang="fr-CA" dirty="0" smtClean="0"/>
              <a:t>pparence de la plaie </a:t>
            </a:r>
          </a:p>
          <a:p>
            <a:pPr>
              <a:buNone/>
            </a:pPr>
            <a:r>
              <a:rPr lang="fr-CA" u="sng" dirty="0" smtClean="0"/>
              <a:t>S</a:t>
            </a:r>
            <a:r>
              <a:rPr lang="fr-CA" dirty="0" smtClean="0"/>
              <a:t>ouffrance (douleur)</a:t>
            </a:r>
          </a:p>
          <a:p>
            <a:pPr>
              <a:buNone/>
            </a:pPr>
            <a:r>
              <a:rPr lang="fr-CA" u="sng" dirty="0" smtClean="0"/>
              <a:t>E</a:t>
            </a:r>
            <a:r>
              <a:rPr lang="fr-CA" dirty="0" smtClean="0"/>
              <a:t>space sous-jacent</a:t>
            </a:r>
          </a:p>
          <a:p>
            <a:pPr>
              <a:buNone/>
            </a:pPr>
            <a:r>
              <a:rPr lang="fr-CA" u="sng" dirty="0" smtClean="0"/>
              <a:t>R</a:t>
            </a:r>
            <a:r>
              <a:rPr lang="fr-CA" dirty="0" smtClean="0"/>
              <a:t>éévaluation </a:t>
            </a:r>
          </a:p>
          <a:p>
            <a:pPr>
              <a:buNone/>
            </a:pPr>
            <a:r>
              <a:rPr lang="fr-CA" u="sng" dirty="0" smtClean="0"/>
              <a:t>B</a:t>
            </a:r>
            <a:r>
              <a:rPr lang="fr-CA" dirty="0" smtClean="0"/>
              <a:t>ords de plaie (Kératose, macération, roulés)</a:t>
            </a:r>
          </a:p>
          <a:p>
            <a:endParaRPr lang="fr-CA" dirty="0"/>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6" name="Rectangle 4"/>
          <p:cNvSpPr>
            <a:spLocks noGrp="1" noChangeArrowheads="1"/>
          </p:cNvSpPr>
          <p:nvPr>
            <p:ph type="title" idx="4294967295"/>
          </p:nvPr>
        </p:nvSpPr>
        <p:spPr>
          <a:xfrm>
            <a:off x="611188" y="476250"/>
            <a:ext cx="8183562" cy="1052513"/>
          </a:xfrm>
        </p:spPr>
        <p:txBody>
          <a:bodyPr>
            <a:normAutofit/>
          </a:bodyPr>
          <a:lstStyle/>
          <a:p>
            <a:pPr eaLnBrk="1" fontAlgn="auto" hangingPunct="1">
              <a:spcAft>
                <a:spcPts val="0"/>
              </a:spcAft>
              <a:defRPr/>
            </a:pPr>
            <a:r>
              <a:rPr lang="fr-CA" dirty="0" smtClean="0"/>
              <a:t>Mesures</a:t>
            </a:r>
            <a:endParaRPr lang="fr-CA" dirty="0"/>
          </a:p>
        </p:txBody>
      </p:sp>
      <p:sp>
        <p:nvSpPr>
          <p:cNvPr id="38923" name="Line 11"/>
          <p:cNvSpPr>
            <a:spLocks noChangeShapeType="1"/>
          </p:cNvSpPr>
          <p:nvPr/>
        </p:nvSpPr>
        <p:spPr bwMode="auto">
          <a:xfrm>
            <a:off x="3286125" y="2286000"/>
            <a:ext cx="0" cy="3167063"/>
          </a:xfrm>
          <a:prstGeom prst="line">
            <a:avLst/>
          </a:prstGeom>
          <a:noFill/>
          <a:ln w="76200">
            <a:solidFill>
              <a:schemeClr val="tx1"/>
            </a:solidFill>
            <a:round/>
            <a:headEnd/>
            <a:tailEnd type="triangle" w="med" len="med"/>
          </a:ln>
        </p:spPr>
        <p:txBody>
          <a:bodyPr/>
          <a:lstStyle/>
          <a:p>
            <a:endParaRPr lang="fr-CA"/>
          </a:p>
        </p:txBody>
      </p:sp>
      <p:sp>
        <p:nvSpPr>
          <p:cNvPr id="38925" name="Line 13"/>
          <p:cNvSpPr>
            <a:spLocks noChangeShapeType="1"/>
          </p:cNvSpPr>
          <p:nvPr/>
        </p:nvSpPr>
        <p:spPr bwMode="auto">
          <a:xfrm>
            <a:off x="3000375" y="4286250"/>
            <a:ext cx="2592388" cy="0"/>
          </a:xfrm>
          <a:prstGeom prst="line">
            <a:avLst/>
          </a:prstGeom>
          <a:noFill/>
          <a:ln w="57150">
            <a:solidFill>
              <a:schemeClr val="tx1"/>
            </a:solidFill>
            <a:round/>
            <a:headEnd/>
            <a:tailEnd type="triangle" w="med" len="med"/>
          </a:ln>
        </p:spPr>
        <p:txBody>
          <a:bodyPr/>
          <a:lstStyle/>
          <a:p>
            <a:endParaRPr lang="fr-CA"/>
          </a:p>
        </p:txBody>
      </p:sp>
      <p:cxnSp>
        <p:nvCxnSpPr>
          <p:cNvPr id="12" name="Connecteur droit avec flèche 11"/>
          <p:cNvCxnSpPr/>
          <p:nvPr/>
        </p:nvCxnSpPr>
        <p:spPr>
          <a:xfrm rot="5400000" flipH="1" flipV="1">
            <a:off x="3036094" y="3178969"/>
            <a:ext cx="1857375" cy="1785937"/>
          </a:xfrm>
          <a:prstGeom prst="straightConnector1">
            <a:avLst/>
          </a:prstGeom>
          <a:ln w="76200">
            <a:headEnd type="arrow"/>
            <a:tailEnd type="arrow"/>
          </a:ln>
        </p:spPr>
        <p:style>
          <a:lnRef idx="1">
            <a:schemeClr val="accent1"/>
          </a:lnRef>
          <a:fillRef idx="0">
            <a:schemeClr val="accent1"/>
          </a:fillRef>
          <a:effectRef idx="0">
            <a:schemeClr val="accent1"/>
          </a:effectRef>
          <a:fontRef idx="minor">
            <a:schemeClr val="tx1"/>
          </a:fontRef>
        </p:style>
      </p:cxnSp>
      <p:cxnSp>
        <p:nvCxnSpPr>
          <p:cNvPr id="16" name="Connecteur droit avec flèche 15"/>
          <p:cNvCxnSpPr>
            <a:stCxn id="38923" idx="0"/>
          </p:cNvCxnSpPr>
          <p:nvPr/>
        </p:nvCxnSpPr>
        <p:spPr>
          <a:xfrm rot="16200000" flipH="1">
            <a:off x="3357562" y="2214563"/>
            <a:ext cx="2143125" cy="2286000"/>
          </a:xfrm>
          <a:prstGeom prst="straightConnector1">
            <a:avLst/>
          </a:prstGeom>
          <a:ln w="76200">
            <a:headEnd type="arrow"/>
            <a:tailEnd type="arrow"/>
          </a:ln>
        </p:spPr>
        <p:style>
          <a:lnRef idx="1">
            <a:schemeClr val="accent1"/>
          </a:lnRef>
          <a:fillRef idx="0">
            <a:schemeClr val="accent1"/>
          </a:fillRef>
          <a:effectRef idx="0">
            <a:schemeClr val="accent1"/>
          </a:effectRef>
          <a:fontRef idx="minor">
            <a:schemeClr val="tx1"/>
          </a:fontRef>
        </p:style>
      </p:cxnSp>
      <p:cxnSp>
        <p:nvCxnSpPr>
          <p:cNvPr id="20" name="Connecteur droit 19"/>
          <p:cNvCxnSpPr/>
          <p:nvPr/>
        </p:nvCxnSpPr>
        <p:spPr>
          <a:xfrm>
            <a:off x="7215188" y="3000375"/>
            <a:ext cx="500062" cy="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22" name="Connecteur droit 21"/>
          <p:cNvCxnSpPr/>
          <p:nvPr/>
        </p:nvCxnSpPr>
        <p:spPr>
          <a:xfrm>
            <a:off x="7215188" y="2214563"/>
            <a:ext cx="500062"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32779" name="ZoneTexte 22"/>
          <p:cNvSpPr txBox="1">
            <a:spLocks noChangeArrowheads="1"/>
          </p:cNvSpPr>
          <p:nvPr/>
        </p:nvSpPr>
        <p:spPr bwMode="auto">
          <a:xfrm>
            <a:off x="7143750" y="2357438"/>
            <a:ext cx="1714500" cy="369887"/>
          </a:xfrm>
          <a:prstGeom prst="rect">
            <a:avLst/>
          </a:prstGeom>
          <a:noFill/>
          <a:ln w="9525">
            <a:noFill/>
            <a:miter lim="800000"/>
            <a:headEnd/>
            <a:tailEnd/>
          </a:ln>
        </p:spPr>
        <p:txBody>
          <a:bodyPr>
            <a:spAutoFit/>
          </a:bodyPr>
          <a:lstStyle/>
          <a:p>
            <a:r>
              <a:rPr lang="fr-CA" altLang="fr-FR" dirty="0"/>
              <a:t>Axes corporels</a:t>
            </a:r>
          </a:p>
        </p:txBody>
      </p:sp>
      <p:sp>
        <p:nvSpPr>
          <p:cNvPr id="32780" name="ZoneTexte 23"/>
          <p:cNvSpPr txBox="1">
            <a:spLocks noChangeArrowheads="1"/>
          </p:cNvSpPr>
          <p:nvPr/>
        </p:nvSpPr>
        <p:spPr bwMode="auto">
          <a:xfrm>
            <a:off x="7072313" y="3143250"/>
            <a:ext cx="1785937" cy="1815882"/>
          </a:xfrm>
          <a:prstGeom prst="rect">
            <a:avLst/>
          </a:prstGeom>
          <a:noFill/>
          <a:ln w="9525">
            <a:noFill/>
            <a:miter lim="800000"/>
            <a:headEnd/>
            <a:tailEnd/>
          </a:ln>
        </p:spPr>
        <p:txBody>
          <a:bodyPr>
            <a:spAutoFit/>
          </a:bodyPr>
          <a:lstStyle/>
          <a:p>
            <a:r>
              <a:rPr lang="fr-CA" altLang="fr-FR" sz="1600" dirty="0"/>
              <a:t>***Axes </a:t>
            </a:r>
            <a:r>
              <a:rPr lang="fr-CA" altLang="fr-FR" sz="1600" dirty="0" smtClean="0"/>
              <a:t>perpendiculaires</a:t>
            </a:r>
          </a:p>
          <a:p>
            <a:endParaRPr lang="fr-CA" altLang="fr-FR" sz="1600" dirty="0" smtClean="0"/>
          </a:p>
          <a:p>
            <a:endParaRPr lang="fr-CA" altLang="fr-FR" sz="1600" dirty="0" smtClean="0"/>
          </a:p>
          <a:p>
            <a:r>
              <a:rPr lang="fr-CA" altLang="fr-FR" sz="1600" dirty="0" smtClean="0"/>
              <a:t>Longueur</a:t>
            </a:r>
          </a:p>
          <a:p>
            <a:r>
              <a:rPr lang="fr-CA" altLang="fr-FR" sz="1600" dirty="0" smtClean="0"/>
              <a:t>Largeur</a:t>
            </a:r>
          </a:p>
          <a:p>
            <a:r>
              <a:rPr lang="fr-CA" altLang="fr-FR" sz="1600" dirty="0" smtClean="0"/>
              <a:t>Profondeur </a:t>
            </a:r>
            <a:endParaRPr lang="fr-CA" altLang="fr-FR" sz="1600"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8923"/>
                                        </p:tgtEl>
                                        <p:attrNameLst>
                                          <p:attrName>style.visibility</p:attrName>
                                        </p:attrNameLst>
                                      </p:cBhvr>
                                      <p:to>
                                        <p:strVal val="visible"/>
                                      </p:to>
                                    </p:set>
                                    <p:animEffect transition="in" filter="blinds(horizontal)">
                                      <p:cBhvr>
                                        <p:cTn id="7" dur="500"/>
                                        <p:tgtEl>
                                          <p:spTgt spid="3892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8925"/>
                                        </p:tgtEl>
                                        <p:attrNameLst>
                                          <p:attrName>style.visibility</p:attrName>
                                        </p:attrNameLst>
                                      </p:cBhvr>
                                      <p:to>
                                        <p:strVal val="visible"/>
                                      </p:to>
                                    </p:set>
                                    <p:animEffect transition="in" filter="blinds(horizontal)">
                                      <p:cBhvr>
                                        <p:cTn id="12" dur="500"/>
                                        <p:tgtEl>
                                          <p:spTgt spid="3892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blinds(horizontal)">
                                      <p:cBhvr>
                                        <p:cTn id="17" dur="500"/>
                                        <p:tgtEl>
                                          <p:spTgt spid="16"/>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linds(horizontal)">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23" grpId="0" animBg="1"/>
      <p:bldP spid="38925"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idx="4294967295"/>
          </p:nvPr>
        </p:nvSpPr>
        <p:spPr>
          <a:xfrm>
            <a:off x="683568" y="620688"/>
            <a:ext cx="7924800" cy="1143000"/>
          </a:xfrm>
        </p:spPr>
        <p:txBody>
          <a:bodyPr>
            <a:normAutofit/>
          </a:bodyPr>
          <a:lstStyle/>
          <a:p>
            <a:pPr eaLnBrk="1" fontAlgn="auto" hangingPunct="1">
              <a:spcAft>
                <a:spcPts val="0"/>
              </a:spcAft>
              <a:defRPr/>
            </a:pPr>
            <a:r>
              <a:rPr lang="fr-CA" altLang="fr-FR" dirty="0" smtClean="0"/>
              <a:t>Apparence de </a:t>
            </a:r>
            <a:r>
              <a:rPr lang="fr-CA" altLang="fr-FR" dirty="0"/>
              <a:t>la plaie</a:t>
            </a:r>
          </a:p>
        </p:txBody>
      </p:sp>
      <p:sp>
        <p:nvSpPr>
          <p:cNvPr id="45059" name="Rectangle 3"/>
          <p:cNvSpPr>
            <a:spLocks noGrp="1" noChangeArrowheads="1"/>
          </p:cNvSpPr>
          <p:nvPr>
            <p:ph type="body" idx="4294967295"/>
          </p:nvPr>
        </p:nvSpPr>
        <p:spPr>
          <a:xfrm>
            <a:off x="684213" y="1989138"/>
            <a:ext cx="7693025" cy="3724275"/>
          </a:xfrm>
        </p:spPr>
        <p:txBody>
          <a:bodyPr>
            <a:normAutofit/>
          </a:bodyPr>
          <a:lstStyle/>
          <a:p>
            <a:pPr eaLnBrk="1" hangingPunct="1"/>
            <a:r>
              <a:rPr lang="fr-CA" altLang="fr-FR" dirty="0" smtClean="0"/>
              <a:t>Identifier le type de tissu dans le lit de la plaie et préciser l’apparence des différents tissus:</a:t>
            </a:r>
          </a:p>
          <a:p>
            <a:pPr lvl="1" eaLnBrk="1" hangingPunct="1"/>
            <a:r>
              <a:rPr lang="fr-CA" altLang="fr-FR" dirty="0" smtClean="0"/>
              <a:t>Granulation</a:t>
            </a:r>
          </a:p>
          <a:p>
            <a:pPr lvl="1"/>
            <a:r>
              <a:rPr lang="fr-CA" altLang="fr-FR" dirty="0" smtClean="0"/>
              <a:t>Nécrose humide jaune</a:t>
            </a:r>
          </a:p>
          <a:p>
            <a:pPr lvl="1">
              <a:buNone/>
            </a:pPr>
            <a:r>
              <a:rPr lang="fr-CA" altLang="fr-FR" dirty="0" smtClean="0"/>
              <a:t>   (Slough – sphacèle)</a:t>
            </a:r>
          </a:p>
          <a:p>
            <a:pPr lvl="1" eaLnBrk="1" hangingPunct="1"/>
            <a:r>
              <a:rPr lang="fr-CA" altLang="fr-FR" dirty="0" smtClean="0"/>
              <a:t>Nécrotique (escarre)</a:t>
            </a:r>
          </a:p>
          <a:p>
            <a:pPr lvl="1" eaLnBrk="1" hangingPunct="1"/>
            <a:r>
              <a:rPr lang="fr-CA" altLang="fr-FR" dirty="0" smtClean="0"/>
              <a:t>Épithéliale</a:t>
            </a:r>
          </a:p>
          <a:p>
            <a:pPr lvl="1" eaLnBrk="1" hangingPunct="1"/>
            <a:r>
              <a:rPr lang="fr-CA" altLang="fr-FR" dirty="0" err="1" smtClean="0"/>
              <a:t>Hypergranulation</a:t>
            </a:r>
            <a:endParaRPr lang="fr-CA" altLang="fr-FR" dirty="0" smtClean="0"/>
          </a:p>
          <a:p>
            <a:pPr lvl="1" eaLnBrk="1" hangingPunct="1">
              <a:buFontTx/>
              <a:buNone/>
            </a:pPr>
            <a:endParaRPr lang="fr-CA" altLang="fr-FR" dirty="0" smtClean="0"/>
          </a:p>
        </p:txBody>
      </p:sp>
      <p:pic>
        <p:nvPicPr>
          <p:cNvPr id="45060" name="Picture 18"/>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xmlns="" val="0"/>
              </a:ext>
            </a:extLst>
          </a:blip>
          <a:srcRect l="7500" t="29967" r="50000" b="14450"/>
          <a:stretch>
            <a:fillRect/>
          </a:stretch>
        </p:blipFill>
        <p:spPr bwMode="auto">
          <a:xfrm>
            <a:off x="4932363" y="2924175"/>
            <a:ext cx="3390900" cy="3324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394834289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smtClean="0"/>
              <a:t>Types de tissus </a:t>
            </a:r>
            <a:endParaRPr lang="fr-CA" dirty="0"/>
          </a:p>
        </p:txBody>
      </p:sp>
      <p:sp>
        <p:nvSpPr>
          <p:cNvPr id="5" name="Espace réservé du texte 4"/>
          <p:cNvSpPr>
            <a:spLocks noGrp="1"/>
          </p:cNvSpPr>
          <p:nvPr>
            <p:ph type="body" idx="1"/>
          </p:nvPr>
        </p:nvSpPr>
        <p:spPr>
          <a:xfrm>
            <a:off x="457200" y="1268760"/>
            <a:ext cx="3931920" cy="639762"/>
          </a:xfrm>
        </p:spPr>
        <p:txBody>
          <a:bodyPr/>
          <a:lstStyle/>
          <a:p>
            <a:r>
              <a:rPr lang="fr-CA" dirty="0" smtClean="0"/>
              <a:t>Granulation </a:t>
            </a:r>
            <a:endParaRPr lang="fr-CA" dirty="0"/>
          </a:p>
        </p:txBody>
      </p:sp>
      <p:sp>
        <p:nvSpPr>
          <p:cNvPr id="6" name="Espace réservé du texte 5"/>
          <p:cNvSpPr>
            <a:spLocks noGrp="1"/>
          </p:cNvSpPr>
          <p:nvPr>
            <p:ph type="body" sz="quarter" idx="3"/>
          </p:nvPr>
        </p:nvSpPr>
        <p:spPr>
          <a:xfrm>
            <a:off x="4754880" y="1268760"/>
            <a:ext cx="3931920" cy="639762"/>
          </a:xfrm>
        </p:spPr>
        <p:txBody>
          <a:bodyPr/>
          <a:lstStyle/>
          <a:p>
            <a:r>
              <a:rPr lang="fr-CA" dirty="0" smtClean="0"/>
              <a:t>Nécrose jaune humide</a:t>
            </a:r>
            <a:endParaRPr lang="fr-CA" dirty="0"/>
          </a:p>
        </p:txBody>
      </p:sp>
      <p:sp>
        <p:nvSpPr>
          <p:cNvPr id="3" name="Content Placeholder 2"/>
          <p:cNvSpPr>
            <a:spLocks noGrp="1"/>
          </p:cNvSpPr>
          <p:nvPr>
            <p:ph sz="quarter" idx="4"/>
          </p:nvPr>
        </p:nvSpPr>
        <p:spPr/>
        <p:txBody>
          <a:bodyPr/>
          <a:lstStyle/>
          <a:p>
            <a:endParaRPr lang="en-US"/>
          </a:p>
        </p:txBody>
      </p:sp>
      <p:sp>
        <p:nvSpPr>
          <p:cNvPr id="7" name="Content Placeholder 6"/>
          <p:cNvSpPr>
            <a:spLocks noGrp="1"/>
          </p:cNvSpPr>
          <p:nvPr>
            <p:ph sz="half" idx="2"/>
          </p:nvPr>
        </p:nvSpPr>
        <p:spPr/>
        <p:txBody>
          <a:bodyPr/>
          <a:lstStyle/>
          <a:p>
            <a:endParaRPr lang="en-US"/>
          </a:p>
        </p:txBody>
      </p:sp>
    </p:spTree>
    <p:extLst>
      <p:ext uri="{BB962C8B-B14F-4D97-AF65-F5344CB8AC3E}">
        <p14:creationId xmlns:p14="http://schemas.microsoft.com/office/powerpoint/2010/main" xmlns="" val="372712456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67544" y="548680"/>
            <a:ext cx="8229600" cy="990600"/>
          </a:xfrm>
        </p:spPr>
        <p:txBody>
          <a:bodyPr/>
          <a:lstStyle/>
          <a:p>
            <a:r>
              <a:rPr lang="fr-CA" dirty="0" smtClean="0"/>
              <a:t>Types de tissus </a:t>
            </a:r>
            <a:endParaRPr lang="fr-CA" dirty="0"/>
          </a:p>
        </p:txBody>
      </p:sp>
      <p:sp>
        <p:nvSpPr>
          <p:cNvPr id="6" name="Espace réservé du texte 5"/>
          <p:cNvSpPr>
            <a:spLocks noGrp="1"/>
          </p:cNvSpPr>
          <p:nvPr>
            <p:ph type="body" idx="1"/>
          </p:nvPr>
        </p:nvSpPr>
        <p:spPr>
          <a:xfrm>
            <a:off x="457200" y="1268760"/>
            <a:ext cx="3931920" cy="639762"/>
          </a:xfrm>
        </p:spPr>
        <p:txBody>
          <a:bodyPr/>
          <a:lstStyle/>
          <a:p>
            <a:r>
              <a:rPr lang="fr-CA" dirty="0" smtClean="0"/>
              <a:t>Tissu nécrotique noir sec </a:t>
            </a:r>
            <a:endParaRPr lang="fr-CA" dirty="0"/>
          </a:p>
        </p:txBody>
      </p:sp>
      <p:sp>
        <p:nvSpPr>
          <p:cNvPr id="7" name="Espace réservé du texte 6"/>
          <p:cNvSpPr>
            <a:spLocks noGrp="1"/>
          </p:cNvSpPr>
          <p:nvPr>
            <p:ph type="body" sz="quarter" idx="3"/>
          </p:nvPr>
        </p:nvSpPr>
        <p:spPr>
          <a:xfrm>
            <a:off x="4754880" y="1268760"/>
            <a:ext cx="3931920" cy="639762"/>
          </a:xfrm>
        </p:spPr>
        <p:txBody>
          <a:bodyPr/>
          <a:lstStyle/>
          <a:p>
            <a:r>
              <a:rPr lang="fr-CA" dirty="0" smtClean="0"/>
              <a:t>Tissu épithélial </a:t>
            </a:r>
            <a:endParaRPr lang="fr-CA" dirty="0"/>
          </a:p>
        </p:txBody>
      </p:sp>
      <p:sp>
        <p:nvSpPr>
          <p:cNvPr id="3" name="Content Placeholder 2"/>
          <p:cNvSpPr>
            <a:spLocks noGrp="1"/>
          </p:cNvSpPr>
          <p:nvPr>
            <p:ph sz="quarter" idx="4"/>
          </p:nvPr>
        </p:nvSpPr>
        <p:spPr/>
        <p:txBody>
          <a:bodyPr/>
          <a:lstStyle/>
          <a:p>
            <a:endParaRPr lang="en-US"/>
          </a:p>
        </p:txBody>
      </p:sp>
      <p:sp>
        <p:nvSpPr>
          <p:cNvPr id="8" name="Content Placeholder 7"/>
          <p:cNvSpPr>
            <a:spLocks noGrp="1"/>
          </p:cNvSpPr>
          <p:nvPr>
            <p:ph sz="half" idx="2"/>
          </p:nvPr>
        </p:nvSpPr>
        <p:spPr/>
        <p:txBody>
          <a:bodyPr/>
          <a:lstStyle/>
          <a:p>
            <a:endParaRPr lang="en-US" dirty="0"/>
          </a:p>
        </p:txBody>
      </p:sp>
    </p:spTree>
    <p:extLst>
      <p:ext uri="{BB962C8B-B14F-4D97-AF65-F5344CB8AC3E}">
        <p14:creationId xmlns:p14="http://schemas.microsoft.com/office/powerpoint/2010/main" xmlns="" val="264531001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a:xfrm>
            <a:off x="755650" y="557808"/>
            <a:ext cx="7772400" cy="1143000"/>
          </a:xfrm>
        </p:spPr>
        <p:txBody>
          <a:bodyPr>
            <a:normAutofit fontScale="90000"/>
          </a:bodyPr>
          <a:lstStyle/>
          <a:p>
            <a:pPr eaLnBrk="1" hangingPunct="1"/>
            <a:r>
              <a:rPr lang="fr-CA" altLang="fr-FR" sz="4400" dirty="0" smtClean="0"/>
              <a:t>Ulcère diabétique ou </a:t>
            </a:r>
            <a:br>
              <a:rPr lang="fr-CA" altLang="fr-FR" sz="4400" dirty="0" smtClean="0"/>
            </a:br>
            <a:r>
              <a:rPr lang="fr-CA" altLang="fr-FR" sz="4400" dirty="0" smtClean="0"/>
              <a:t>mal perforant plantaire</a:t>
            </a:r>
            <a:r>
              <a:rPr lang="fr-CA" altLang="fr-FR" dirty="0" smtClean="0">
                <a:solidFill>
                  <a:srgbClr val="7B9899"/>
                </a:solidFill>
              </a:rPr>
              <a:t/>
            </a:r>
            <a:br>
              <a:rPr lang="fr-CA" altLang="fr-FR" dirty="0" smtClean="0">
                <a:solidFill>
                  <a:srgbClr val="7B9899"/>
                </a:solidFill>
              </a:rPr>
            </a:br>
            <a:endParaRPr lang="fr-CA" altLang="fr-FR" sz="2400" dirty="0" smtClean="0">
              <a:solidFill>
                <a:srgbClr val="7B9899"/>
              </a:solidFill>
            </a:endParaRPr>
          </a:p>
        </p:txBody>
      </p:sp>
      <p:sp>
        <p:nvSpPr>
          <p:cNvPr id="63491" name="Rectangle 3" descr="Rectangle: Click to edit Master text styles&#10;Second level&#10;Third level&#10;Fourth level&#10;Fifth level"/>
          <p:cNvSpPr>
            <a:spLocks noGrp="1" noChangeArrowheads="1"/>
          </p:cNvSpPr>
          <p:nvPr>
            <p:ph sz="quarter" idx="1"/>
          </p:nvPr>
        </p:nvSpPr>
        <p:spPr>
          <a:xfrm>
            <a:off x="838200" y="1714500"/>
            <a:ext cx="7772400" cy="4786313"/>
          </a:xfrm>
        </p:spPr>
        <p:txBody>
          <a:bodyPr>
            <a:normAutofit lnSpcReduction="10000"/>
          </a:bodyPr>
          <a:lstStyle/>
          <a:p>
            <a:pPr eaLnBrk="1" hangingPunct="1">
              <a:lnSpc>
                <a:spcPct val="90000"/>
              </a:lnSpc>
              <a:buFont typeface="Wingdings 2" pitchFamily="18" charset="2"/>
              <a:buNone/>
            </a:pPr>
            <a:r>
              <a:rPr lang="fr-CA" altLang="fr-FR" sz="2800" dirty="0" smtClean="0">
                <a:solidFill>
                  <a:srgbClr val="7B9899"/>
                </a:solidFill>
              </a:rPr>
              <a:t>Caractéristiques de l’ulcère :</a:t>
            </a:r>
            <a:endParaRPr lang="fr-CA" altLang="fr-FR" sz="2800" dirty="0" smtClean="0"/>
          </a:p>
          <a:p>
            <a:pPr eaLnBrk="1" hangingPunct="1">
              <a:lnSpc>
                <a:spcPct val="90000"/>
              </a:lnSpc>
            </a:pPr>
            <a:r>
              <a:rPr lang="fr-CA" altLang="fr-FR" sz="2400" dirty="0" smtClean="0"/>
              <a:t>Rond et petit</a:t>
            </a:r>
          </a:p>
          <a:p>
            <a:pPr eaLnBrk="1" hangingPunct="1">
              <a:lnSpc>
                <a:spcPct val="90000"/>
              </a:lnSpc>
              <a:buFont typeface="Wingdings 2" pitchFamily="18" charset="2"/>
              <a:buNone/>
            </a:pPr>
            <a:endParaRPr lang="fr-CA" altLang="fr-FR" sz="1200" dirty="0" smtClean="0"/>
          </a:p>
          <a:p>
            <a:pPr eaLnBrk="1" hangingPunct="1">
              <a:lnSpc>
                <a:spcPct val="90000"/>
              </a:lnSpc>
            </a:pPr>
            <a:r>
              <a:rPr lang="fr-CA" altLang="fr-FR" sz="2400" dirty="0" smtClean="0"/>
              <a:t>Indolore</a:t>
            </a:r>
          </a:p>
          <a:p>
            <a:pPr eaLnBrk="1" hangingPunct="1">
              <a:lnSpc>
                <a:spcPct val="90000"/>
              </a:lnSpc>
              <a:buFont typeface="Wingdings 2" pitchFamily="18" charset="2"/>
              <a:buNone/>
            </a:pPr>
            <a:endParaRPr lang="fr-CA" altLang="fr-FR" sz="1200" dirty="0" smtClean="0"/>
          </a:p>
          <a:p>
            <a:pPr eaLnBrk="1" hangingPunct="1">
              <a:lnSpc>
                <a:spcPct val="90000"/>
              </a:lnSpc>
            </a:pPr>
            <a:r>
              <a:rPr lang="fr-CA" altLang="fr-FR" sz="2400" dirty="0" smtClean="0"/>
              <a:t>Siégeant aux points d’appui</a:t>
            </a:r>
            <a:r>
              <a:rPr lang="fr-CA" altLang="fr-FR" sz="2800" dirty="0" smtClean="0"/>
              <a:t> </a:t>
            </a:r>
            <a:r>
              <a:rPr lang="fr-CA" altLang="fr-FR" sz="1800" dirty="0" smtClean="0"/>
              <a:t>(1° et 3° têtes métatarsiennes, talon, plante du pied, face antérieure des orteils)</a:t>
            </a:r>
          </a:p>
          <a:p>
            <a:pPr eaLnBrk="1" hangingPunct="1">
              <a:lnSpc>
                <a:spcPct val="90000"/>
              </a:lnSpc>
              <a:buFont typeface="Wingdings 2" pitchFamily="18" charset="2"/>
              <a:buNone/>
            </a:pPr>
            <a:endParaRPr lang="fr-CA" altLang="fr-FR" sz="1200" dirty="0" smtClean="0"/>
          </a:p>
          <a:p>
            <a:pPr eaLnBrk="1" hangingPunct="1">
              <a:lnSpc>
                <a:spcPct val="90000"/>
              </a:lnSpc>
            </a:pPr>
            <a:r>
              <a:rPr lang="fr-CA" altLang="fr-FR" sz="2400" dirty="0" smtClean="0"/>
              <a:t>Apparition insidieuse, sous la forme d’un durillon ou d’une callosité</a:t>
            </a:r>
          </a:p>
          <a:p>
            <a:pPr eaLnBrk="1" hangingPunct="1">
              <a:lnSpc>
                <a:spcPct val="90000"/>
              </a:lnSpc>
              <a:buFont typeface="Wingdings 2" pitchFamily="18" charset="2"/>
              <a:buNone/>
            </a:pPr>
            <a:endParaRPr lang="fr-CA" altLang="fr-FR" sz="1200" dirty="0" smtClean="0"/>
          </a:p>
          <a:p>
            <a:pPr>
              <a:lnSpc>
                <a:spcPct val="90000"/>
              </a:lnSpc>
            </a:pPr>
            <a:r>
              <a:rPr lang="fr-CA" altLang="fr-FR" dirty="0"/>
              <a:t>Tissus </a:t>
            </a:r>
            <a:r>
              <a:rPr lang="fr-CA" altLang="fr-FR" dirty="0" err="1" smtClean="0"/>
              <a:t>hyperkératosiques</a:t>
            </a:r>
            <a:endParaRPr lang="fr-CA" altLang="fr-FR" dirty="0" smtClean="0"/>
          </a:p>
          <a:p>
            <a:pPr marL="0" indent="0">
              <a:lnSpc>
                <a:spcPct val="90000"/>
              </a:lnSpc>
              <a:buNone/>
            </a:pPr>
            <a:endParaRPr lang="fr-CA" altLang="fr-FR" dirty="0"/>
          </a:p>
          <a:p>
            <a:pPr eaLnBrk="1" hangingPunct="1">
              <a:lnSpc>
                <a:spcPct val="90000"/>
              </a:lnSpc>
            </a:pPr>
            <a:r>
              <a:rPr lang="fr-CA" altLang="fr-FR" sz="2400" dirty="0" smtClean="0"/>
              <a:t>À suite d’une petite agression locale ou traumatisme, souvent passée inaperçue </a:t>
            </a:r>
          </a:p>
        </p:txBody>
      </p:sp>
    </p:spTree>
    <p:extLst>
      <p:ext uri="{BB962C8B-B14F-4D97-AF65-F5344CB8AC3E}">
        <p14:creationId xmlns:p14="http://schemas.microsoft.com/office/powerpoint/2010/main" xmlns="" val="19062909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3"/>
          <p:cNvSpPr>
            <a:spLocks noGrp="1" noChangeArrowheads="1"/>
          </p:cNvSpPr>
          <p:nvPr>
            <p:ph type="body" idx="1"/>
          </p:nvPr>
        </p:nvSpPr>
        <p:spPr>
          <a:xfrm>
            <a:off x="457200" y="1981200"/>
            <a:ext cx="8229600" cy="4876800"/>
          </a:xfrm>
        </p:spPr>
        <p:txBody>
          <a:bodyPr/>
          <a:lstStyle/>
          <a:p>
            <a:pPr eaLnBrk="1" hangingPunct="1">
              <a:lnSpc>
                <a:spcPct val="90000"/>
              </a:lnSpc>
            </a:pPr>
            <a:r>
              <a:rPr lang="en-CA" altLang="fr-FR" sz="2400" dirty="0" err="1" smtClean="0"/>
              <a:t>Peu</a:t>
            </a:r>
            <a:r>
              <a:rPr lang="en-CA" altLang="fr-FR" sz="2400" dirty="0" smtClean="0"/>
              <a:t> </a:t>
            </a:r>
            <a:r>
              <a:rPr lang="en-CA" altLang="fr-FR" sz="2400" dirty="0" err="1" smtClean="0"/>
              <a:t>exsudative</a:t>
            </a:r>
            <a:r>
              <a:rPr lang="en-CA" altLang="fr-FR" sz="2400" dirty="0" smtClean="0"/>
              <a:t> (</a:t>
            </a:r>
            <a:r>
              <a:rPr lang="en-CA" altLang="fr-FR" sz="2400" dirty="0" err="1" smtClean="0"/>
              <a:t>séreux</a:t>
            </a:r>
            <a:r>
              <a:rPr lang="en-CA" altLang="fr-FR" sz="2400" dirty="0" smtClean="0"/>
              <a:t>, </a:t>
            </a:r>
            <a:r>
              <a:rPr lang="en-CA" altLang="fr-FR" sz="2400" dirty="0" err="1" smtClean="0"/>
              <a:t>sanguin</a:t>
            </a:r>
            <a:r>
              <a:rPr lang="en-CA" altLang="fr-FR" sz="2400" dirty="0" smtClean="0"/>
              <a:t>, purulent, etc.)</a:t>
            </a:r>
          </a:p>
          <a:p>
            <a:pPr eaLnBrk="1" hangingPunct="1">
              <a:lnSpc>
                <a:spcPct val="90000"/>
              </a:lnSpc>
              <a:buFont typeface="Wingdings 2" pitchFamily="18" charset="2"/>
              <a:buNone/>
            </a:pPr>
            <a:endParaRPr lang="fr-CA" altLang="fr-FR" sz="2400" dirty="0" smtClean="0"/>
          </a:p>
          <a:p>
            <a:pPr eaLnBrk="1" hangingPunct="1">
              <a:lnSpc>
                <a:spcPct val="90000"/>
              </a:lnSpc>
            </a:pPr>
            <a:r>
              <a:rPr lang="fr-CA" altLang="fr-FR" sz="2400" dirty="0" smtClean="0"/>
              <a:t>Lésion initiale est superficielle, indolore et violacée, ensuite elle est remplacée par une nécrose qui s’étend en surface et creuse en profondeur</a:t>
            </a:r>
          </a:p>
          <a:p>
            <a:pPr eaLnBrk="1" hangingPunct="1">
              <a:lnSpc>
                <a:spcPct val="90000"/>
              </a:lnSpc>
              <a:buFont typeface="Wingdings 2" pitchFamily="18" charset="2"/>
              <a:buNone/>
            </a:pPr>
            <a:endParaRPr lang="fr-CA" altLang="fr-FR" sz="2400" dirty="0" smtClean="0"/>
          </a:p>
          <a:p>
            <a:pPr eaLnBrk="1" hangingPunct="1">
              <a:lnSpc>
                <a:spcPct val="90000"/>
              </a:lnSpc>
            </a:pPr>
            <a:r>
              <a:rPr lang="fr-CA" altLang="fr-FR" sz="2400" dirty="0" smtClean="0"/>
              <a:t>L’extension peut être rapide et grave et on peut observer une perte sèche d’une phalange ou d’un orteil </a:t>
            </a:r>
          </a:p>
          <a:p>
            <a:pPr eaLnBrk="1" hangingPunct="1">
              <a:lnSpc>
                <a:spcPct val="90000"/>
              </a:lnSpc>
              <a:buFont typeface="Wingdings 2" pitchFamily="18" charset="2"/>
              <a:buNone/>
            </a:pPr>
            <a:endParaRPr lang="fr-CA" altLang="fr-FR" sz="2400" dirty="0" smtClean="0"/>
          </a:p>
          <a:p>
            <a:pPr eaLnBrk="1" hangingPunct="1">
              <a:lnSpc>
                <a:spcPct val="90000"/>
              </a:lnSpc>
            </a:pPr>
            <a:r>
              <a:rPr lang="fr-CA" altLang="fr-FR" sz="2400" dirty="0" smtClean="0"/>
              <a:t>Plaie associée: interdigitale</a:t>
            </a:r>
          </a:p>
          <a:p>
            <a:pPr eaLnBrk="1" hangingPunct="1">
              <a:lnSpc>
                <a:spcPct val="90000"/>
              </a:lnSpc>
              <a:buFont typeface="Wingdings 2" pitchFamily="18" charset="2"/>
              <a:buNone/>
            </a:pPr>
            <a:endParaRPr lang="fr-CA" altLang="fr-FR" sz="2400" dirty="0" smtClean="0"/>
          </a:p>
          <a:p>
            <a:pPr eaLnBrk="1" hangingPunct="1">
              <a:lnSpc>
                <a:spcPct val="90000"/>
              </a:lnSpc>
              <a:buFont typeface="Wingdings" pitchFamily="2" charset="2"/>
              <a:buNone/>
            </a:pPr>
            <a:endParaRPr lang="fr-CA" altLang="fr-FR" sz="1200" dirty="0" smtClean="0"/>
          </a:p>
          <a:p>
            <a:pPr eaLnBrk="1" hangingPunct="1">
              <a:lnSpc>
                <a:spcPct val="90000"/>
              </a:lnSpc>
              <a:buFont typeface="Wingdings 2" pitchFamily="18" charset="2"/>
              <a:buNone/>
            </a:pPr>
            <a:endParaRPr lang="fr-CA" altLang="fr-FR" sz="2400" dirty="0" smtClean="0"/>
          </a:p>
          <a:p>
            <a:pPr eaLnBrk="1" hangingPunct="1">
              <a:lnSpc>
                <a:spcPct val="90000"/>
              </a:lnSpc>
              <a:buFont typeface="Wingdings" pitchFamily="2" charset="2"/>
              <a:buNone/>
            </a:pPr>
            <a:endParaRPr lang="fr-CA" altLang="fr-FR" sz="1200" dirty="0" smtClean="0"/>
          </a:p>
          <a:p>
            <a:pPr eaLnBrk="1" hangingPunct="1">
              <a:lnSpc>
                <a:spcPct val="90000"/>
              </a:lnSpc>
            </a:pPr>
            <a:endParaRPr lang="fr-CA" altLang="fr-FR" sz="2400" dirty="0" smtClean="0"/>
          </a:p>
          <a:p>
            <a:pPr eaLnBrk="1" hangingPunct="1">
              <a:lnSpc>
                <a:spcPct val="90000"/>
              </a:lnSpc>
              <a:buFont typeface="Wingdings" pitchFamily="2" charset="2"/>
              <a:buNone/>
            </a:pPr>
            <a:endParaRPr lang="fr-CA" altLang="fr-FR" sz="2400" dirty="0" smtClean="0"/>
          </a:p>
          <a:p>
            <a:pPr eaLnBrk="1" hangingPunct="1">
              <a:lnSpc>
                <a:spcPct val="90000"/>
              </a:lnSpc>
            </a:pPr>
            <a:endParaRPr lang="fr-CA" altLang="fr-FR" sz="2400" dirty="0" smtClean="0"/>
          </a:p>
          <a:p>
            <a:pPr eaLnBrk="1" hangingPunct="1">
              <a:lnSpc>
                <a:spcPct val="90000"/>
              </a:lnSpc>
              <a:buFont typeface="Wingdings" pitchFamily="2" charset="2"/>
              <a:buNone/>
            </a:pPr>
            <a:endParaRPr lang="fr-CA" altLang="fr-FR" sz="1200" dirty="0" smtClean="0"/>
          </a:p>
          <a:p>
            <a:pPr eaLnBrk="1" hangingPunct="1">
              <a:lnSpc>
                <a:spcPct val="90000"/>
              </a:lnSpc>
            </a:pPr>
            <a:endParaRPr lang="fr-CA" altLang="fr-FR" sz="2400" dirty="0" smtClean="0"/>
          </a:p>
        </p:txBody>
      </p:sp>
      <p:sp>
        <p:nvSpPr>
          <p:cNvPr id="64515" name="Rectangle 2"/>
          <p:cNvSpPr>
            <a:spLocks noGrp="1" noChangeArrowheads="1"/>
          </p:cNvSpPr>
          <p:nvPr>
            <p:ph type="title"/>
          </p:nvPr>
        </p:nvSpPr>
        <p:spPr>
          <a:xfrm>
            <a:off x="395288" y="836613"/>
            <a:ext cx="8534400" cy="758825"/>
          </a:xfrm>
        </p:spPr>
        <p:txBody>
          <a:bodyPr>
            <a:normAutofit fontScale="90000"/>
          </a:bodyPr>
          <a:lstStyle/>
          <a:p>
            <a:pPr eaLnBrk="1" hangingPunct="1"/>
            <a:r>
              <a:rPr lang="fr-CA" altLang="fr-FR" sz="4400" dirty="0" smtClean="0"/>
              <a:t>Ulcère diabétique ou </a:t>
            </a:r>
            <a:br>
              <a:rPr lang="fr-CA" altLang="fr-FR" sz="4400" dirty="0" smtClean="0"/>
            </a:br>
            <a:r>
              <a:rPr lang="fr-CA" altLang="fr-FR" sz="4400" dirty="0" smtClean="0"/>
              <a:t>mal perforant plantaire</a:t>
            </a:r>
            <a:r>
              <a:rPr lang="fr-CA" altLang="fr-FR" dirty="0" smtClean="0">
                <a:solidFill>
                  <a:srgbClr val="7B9899"/>
                </a:solidFill>
              </a:rPr>
              <a:t/>
            </a:r>
            <a:br>
              <a:rPr lang="fr-CA" altLang="fr-FR" dirty="0" smtClean="0">
                <a:solidFill>
                  <a:srgbClr val="7B9899"/>
                </a:solidFill>
              </a:rPr>
            </a:br>
            <a:endParaRPr lang="fr-CA" altLang="fr-FR" sz="2400" dirty="0" smtClean="0">
              <a:solidFill>
                <a:srgbClr val="7B9899"/>
              </a:solidFill>
            </a:endParaRPr>
          </a:p>
        </p:txBody>
      </p:sp>
    </p:spTree>
    <p:extLst>
      <p:ext uri="{BB962C8B-B14F-4D97-AF65-F5344CB8AC3E}">
        <p14:creationId xmlns:p14="http://schemas.microsoft.com/office/powerpoint/2010/main" xmlns="" val="530803474"/>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6"/>
          <p:cNvSpPr>
            <a:spLocks noGrp="1"/>
          </p:cNvSpPr>
          <p:nvPr>
            <p:ph type="title"/>
          </p:nvPr>
        </p:nvSpPr>
        <p:spPr/>
        <p:txBody>
          <a:bodyPr/>
          <a:lstStyle/>
          <a:p>
            <a:r>
              <a:rPr lang="fr-CA" dirty="0" smtClean="0"/>
              <a:t>Réévaluation </a:t>
            </a:r>
            <a:endParaRPr lang="fr-CA" dirty="0"/>
          </a:p>
        </p:txBody>
      </p:sp>
      <p:sp>
        <p:nvSpPr>
          <p:cNvPr id="8" name="Espace réservé du contenu 7"/>
          <p:cNvSpPr>
            <a:spLocks noGrp="1"/>
          </p:cNvSpPr>
          <p:nvPr>
            <p:ph idx="1"/>
          </p:nvPr>
        </p:nvSpPr>
        <p:spPr>
          <a:xfrm>
            <a:off x="457200" y="1864568"/>
            <a:ext cx="8229600" cy="4876800"/>
          </a:xfrm>
        </p:spPr>
        <p:txBody>
          <a:bodyPr/>
          <a:lstStyle/>
          <a:p>
            <a:r>
              <a:rPr lang="fr-FR" dirty="0" smtClean="0"/>
              <a:t>Évaluation légale 1 X / semaine et si la plaie se détériore;</a:t>
            </a:r>
          </a:p>
          <a:p>
            <a:pPr>
              <a:buNone/>
            </a:pPr>
            <a:endParaRPr lang="fr-FR" dirty="0" smtClean="0"/>
          </a:p>
          <a:p>
            <a:r>
              <a:rPr lang="fr-CA" i="1" dirty="0" smtClean="0"/>
              <a:t>Si une réduction de 50 % de la surface d'une plaie du pied chez les personnes diabétiques n'est pas observée à la 4</a:t>
            </a:r>
            <a:r>
              <a:rPr lang="fr-CA" i="1" baseline="30000" dirty="0" smtClean="0"/>
              <a:t>ième</a:t>
            </a:r>
            <a:r>
              <a:rPr lang="fr-CA" i="1" dirty="0" smtClean="0"/>
              <a:t> semaine, il convient de procéder à une réévaluation exhaustive du plan de traitement avant d'envisager des techniques de guérison avancées(</a:t>
            </a:r>
            <a:r>
              <a:rPr lang="fr-CA" i="1" dirty="0" err="1" smtClean="0"/>
              <a:t>Sheehan</a:t>
            </a:r>
            <a:r>
              <a:rPr lang="fr-CA" i="1" dirty="0" smtClean="0"/>
              <a:t> P. et all., 2003).</a:t>
            </a:r>
          </a:p>
          <a:p>
            <a:endParaRPr lang="fr-FR" dirty="0" smtClean="0"/>
          </a:p>
          <a:p>
            <a:r>
              <a:rPr lang="fr-FR" dirty="0" smtClean="0"/>
              <a:t>Absence de cicatrisation 2</a:t>
            </a:r>
            <a:r>
              <a:rPr lang="fr-FR" baseline="30000" dirty="0" smtClean="0"/>
              <a:t>nd</a:t>
            </a:r>
            <a:r>
              <a:rPr lang="fr-FR" dirty="0" smtClean="0"/>
              <a:t>: infection, ostéomyélite, ischémie, </a:t>
            </a:r>
            <a:r>
              <a:rPr lang="fr-FR" dirty="0" err="1" smtClean="0"/>
              <a:t>vasculite</a:t>
            </a:r>
            <a:r>
              <a:rPr lang="fr-FR" dirty="0" smtClean="0"/>
              <a:t>, néoplasie, etc.</a:t>
            </a:r>
          </a:p>
          <a:p>
            <a:endParaRPr lang="fr-CA"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404664"/>
            <a:ext cx="8229600" cy="990600"/>
          </a:xfrm>
        </p:spPr>
        <p:txBody>
          <a:bodyPr>
            <a:noAutofit/>
          </a:bodyPr>
          <a:lstStyle/>
          <a:p>
            <a:r>
              <a:rPr lang="fr-CA" sz="2800" dirty="0" smtClean="0"/>
              <a:t>Le champ d’exercice et les activités réservées des infirmières (2°édition)</a:t>
            </a:r>
          </a:p>
        </p:txBody>
      </p:sp>
      <p:pic>
        <p:nvPicPr>
          <p:cNvPr id="4" name="Espace réservé du contenu 3"/>
          <p:cNvPicPr>
            <a:picLocks noGrp="1"/>
          </p:cNvPicPr>
          <p:nvPr>
            <p:ph idx="1"/>
          </p:nvPr>
        </p:nvPicPr>
        <p:blipFill>
          <a:blip r:embed="rId3" cstate="print"/>
          <a:srcRect l="26910" t="18519" r="28993" b="26234"/>
          <a:stretch>
            <a:fillRect/>
          </a:stretch>
        </p:blipFill>
        <p:spPr bwMode="auto">
          <a:xfrm>
            <a:off x="323528" y="1340768"/>
            <a:ext cx="7272808" cy="5445224"/>
          </a:xfrm>
          <a:prstGeom prst="rect">
            <a:avLst/>
          </a:prstGeom>
          <a:noFill/>
          <a:ln w="9525">
            <a:noFill/>
            <a:miter lim="800000"/>
            <a:headEnd/>
            <a:tailEnd/>
          </a:ln>
        </p:spPr>
      </p:pic>
      <p:pic>
        <p:nvPicPr>
          <p:cNvPr id="5" name="Picture 4" descr="http://www.formationambulancier.fr/1_cours/113_maladies/1130_images/1130_images_sida/seringue_02.gif"/>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7740353" y="1988840"/>
            <a:ext cx="1224136" cy="15121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il_fi" descr="http://wound.smith-nephew.com/ca_fr/images/ProductPhoto.asp?Id=346"/>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7524328" y="5301208"/>
            <a:ext cx="1619672" cy="128161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ZoneTexte 7"/>
          <p:cNvSpPr txBox="1"/>
          <p:nvPr/>
        </p:nvSpPr>
        <p:spPr>
          <a:xfrm>
            <a:off x="6012160" y="6309320"/>
            <a:ext cx="1368152" cy="338554"/>
          </a:xfrm>
          <a:prstGeom prst="rect">
            <a:avLst/>
          </a:prstGeom>
          <a:noFill/>
        </p:spPr>
        <p:txBody>
          <a:bodyPr wrap="square" rtlCol="0">
            <a:spAutoFit/>
          </a:bodyPr>
          <a:lstStyle/>
          <a:p>
            <a:r>
              <a:rPr lang="fr-CA" sz="1600" dirty="0" smtClean="0"/>
              <a:t>OIIQ, 2013</a:t>
            </a:r>
            <a:endParaRPr lang="fr-CA" sz="1600" dirty="0"/>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smtClean="0"/>
              <a:t>Classification de l’ulcère</a:t>
            </a:r>
            <a:endParaRPr lang="fr-CA" dirty="0"/>
          </a:p>
        </p:txBody>
      </p:sp>
      <p:pic>
        <p:nvPicPr>
          <p:cNvPr id="4" name="Image 6"/>
          <p:cNvPicPr>
            <a:picLocks noGrp="1" noChangeAspect="1" noChangeArrowheads="1"/>
          </p:cNvPicPr>
          <p:nvPr>
            <p:ph idx="1"/>
          </p:nvPr>
        </p:nvPicPr>
        <p:blipFill>
          <a:blip r:embed="rId3" cstate="print">
            <a:extLst>
              <a:ext uri="{28A0092B-C50C-407E-A947-70E740481C1C}">
                <a14:useLocalDpi xmlns:a14="http://schemas.microsoft.com/office/drawing/2010/main" xmlns="" val="0"/>
              </a:ext>
            </a:extLst>
          </a:blip>
          <a:srcRect l="7465" t="38412" r="7294" b="23611"/>
          <a:stretch>
            <a:fillRect/>
          </a:stretch>
        </p:blipFill>
        <p:spPr bwMode="auto">
          <a:xfrm>
            <a:off x="-2681320" y="1412776"/>
            <a:ext cx="11717816" cy="41764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ZoneTexte 4"/>
          <p:cNvSpPr txBox="1"/>
          <p:nvPr/>
        </p:nvSpPr>
        <p:spPr>
          <a:xfrm>
            <a:off x="6444208" y="5301208"/>
            <a:ext cx="2376264" cy="369332"/>
          </a:xfrm>
          <a:prstGeom prst="rect">
            <a:avLst/>
          </a:prstGeom>
          <a:noFill/>
        </p:spPr>
        <p:txBody>
          <a:bodyPr wrap="square" rtlCol="0">
            <a:spAutoFit/>
          </a:bodyPr>
          <a:lstStyle/>
          <a:p>
            <a:r>
              <a:rPr lang="fr-CA" dirty="0" err="1" smtClean="0"/>
              <a:t>Wound</a:t>
            </a:r>
            <a:r>
              <a:rPr lang="fr-CA" dirty="0" smtClean="0"/>
              <a:t> Care Canada</a:t>
            </a:r>
            <a:endParaRPr lang="fr-CA" dirty="0"/>
          </a:p>
        </p:txBody>
      </p:sp>
    </p:spTree>
    <p:extLst>
      <p:ext uri="{BB962C8B-B14F-4D97-AF65-F5344CB8AC3E}">
        <p14:creationId xmlns:p14="http://schemas.microsoft.com/office/powerpoint/2010/main" xmlns="" val="488148282"/>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9" name="AutoShape 21"/>
          <p:cNvSpPr>
            <a:spLocks noChangeArrowheads="1"/>
          </p:cNvSpPr>
          <p:nvPr/>
        </p:nvSpPr>
        <p:spPr bwMode="auto">
          <a:xfrm>
            <a:off x="4343400" y="1447800"/>
            <a:ext cx="3581400" cy="1066800"/>
          </a:xfrm>
          <a:prstGeom prst="flowChartAlternateProcess">
            <a:avLst/>
          </a:prstGeom>
          <a:solidFill>
            <a:schemeClr val="tx2">
              <a:lumMod val="40000"/>
              <a:lumOff val="60000"/>
            </a:schemeClr>
          </a:solidFill>
          <a:ln>
            <a:noFill/>
          </a:ln>
        </p:spPr>
        <p:txBody>
          <a:bodyPr wrap="none" anchor="ctr"/>
          <a:lstStyle/>
          <a:p>
            <a:pPr eaLnBrk="0" hangingPunct="0">
              <a:defRPr/>
            </a:pPr>
            <a:r>
              <a:rPr lang="fr-CA" sz="2000" b="1" dirty="0">
                <a:latin typeface="Arial Narrow" pitchFamily="34" charset="0"/>
              </a:rPr>
              <a:t>Contamination</a:t>
            </a:r>
          </a:p>
          <a:p>
            <a:pPr eaLnBrk="0" hangingPunct="0">
              <a:defRPr/>
            </a:pPr>
            <a:r>
              <a:rPr lang="fr-CA" dirty="0">
                <a:latin typeface="Arial Narrow" pitchFamily="34" charset="0"/>
              </a:rPr>
              <a:t>Présence de bactéries à la </a:t>
            </a:r>
          </a:p>
          <a:p>
            <a:pPr eaLnBrk="0" hangingPunct="0">
              <a:defRPr/>
            </a:pPr>
            <a:r>
              <a:rPr lang="fr-CA" dirty="0">
                <a:latin typeface="Arial Narrow" pitchFamily="34" charset="0"/>
              </a:rPr>
              <a:t>surface de la plaie sans multiplication</a:t>
            </a:r>
          </a:p>
        </p:txBody>
      </p:sp>
      <p:sp>
        <p:nvSpPr>
          <p:cNvPr id="55300" name="AutoShape 22"/>
          <p:cNvSpPr>
            <a:spLocks noChangeArrowheads="1"/>
          </p:cNvSpPr>
          <p:nvPr/>
        </p:nvSpPr>
        <p:spPr bwMode="auto">
          <a:xfrm>
            <a:off x="4305300" y="2957513"/>
            <a:ext cx="3581400" cy="1066800"/>
          </a:xfrm>
          <a:prstGeom prst="flowChartAlternateProcess">
            <a:avLst/>
          </a:prstGeom>
          <a:solidFill>
            <a:schemeClr val="tx2">
              <a:lumMod val="40000"/>
              <a:lumOff val="60000"/>
            </a:schemeClr>
          </a:solidFill>
          <a:ln>
            <a:noFill/>
          </a:ln>
        </p:spPr>
        <p:txBody>
          <a:bodyPr wrap="none" anchor="ctr"/>
          <a:lstStyle/>
          <a:p>
            <a:pPr eaLnBrk="0" hangingPunct="0">
              <a:defRPr/>
            </a:pPr>
            <a:r>
              <a:rPr lang="en-US" sz="2000" b="1" dirty="0" err="1">
                <a:latin typeface="Arial Narrow" pitchFamily="34" charset="0"/>
              </a:rPr>
              <a:t>Colonisation</a:t>
            </a:r>
            <a:endParaRPr lang="en-US" sz="2000" b="1" dirty="0">
              <a:latin typeface="Arial Narrow" pitchFamily="34" charset="0"/>
            </a:endParaRPr>
          </a:p>
          <a:p>
            <a:pPr eaLnBrk="0" hangingPunct="0">
              <a:defRPr/>
            </a:pPr>
            <a:r>
              <a:rPr lang="en-US" dirty="0">
                <a:latin typeface="Arial Narrow" pitchFamily="34" charset="0"/>
              </a:rPr>
              <a:t>Fixation et multiplication des </a:t>
            </a:r>
          </a:p>
          <a:p>
            <a:pPr eaLnBrk="0" hangingPunct="0">
              <a:defRPr/>
            </a:pPr>
            <a:r>
              <a:rPr lang="en-US" dirty="0">
                <a:latin typeface="Arial Narrow" pitchFamily="34" charset="0"/>
              </a:rPr>
              <a:t> sans </a:t>
            </a:r>
            <a:r>
              <a:rPr lang="en-US" dirty="0" err="1">
                <a:latin typeface="Arial Narrow" pitchFamily="34" charset="0"/>
              </a:rPr>
              <a:t>effet</a:t>
            </a:r>
            <a:r>
              <a:rPr lang="en-US" dirty="0">
                <a:latin typeface="Arial Narrow" pitchFamily="34" charset="0"/>
              </a:rPr>
              <a:t> </a:t>
            </a:r>
            <a:r>
              <a:rPr lang="en-US" dirty="0" err="1">
                <a:latin typeface="Arial Narrow" pitchFamily="34" charset="0"/>
              </a:rPr>
              <a:t>sur</a:t>
            </a:r>
            <a:r>
              <a:rPr lang="en-US" dirty="0">
                <a:latin typeface="Arial Narrow" pitchFamily="34" charset="0"/>
              </a:rPr>
              <a:t> </a:t>
            </a:r>
            <a:r>
              <a:rPr lang="en-US" dirty="0" err="1">
                <a:latin typeface="Arial Narrow" pitchFamily="34" charset="0"/>
              </a:rPr>
              <a:t>l’hôte</a:t>
            </a:r>
            <a:endParaRPr lang="en-US" dirty="0">
              <a:latin typeface="Arial Narrow" pitchFamily="34" charset="0"/>
            </a:endParaRPr>
          </a:p>
        </p:txBody>
      </p:sp>
      <p:sp>
        <p:nvSpPr>
          <p:cNvPr id="55301" name="AutoShape 23"/>
          <p:cNvSpPr>
            <a:spLocks noChangeArrowheads="1"/>
          </p:cNvSpPr>
          <p:nvPr/>
        </p:nvSpPr>
        <p:spPr bwMode="auto">
          <a:xfrm>
            <a:off x="4318000" y="4191000"/>
            <a:ext cx="3581400" cy="1066800"/>
          </a:xfrm>
          <a:prstGeom prst="flowChartAlternateProcess">
            <a:avLst/>
          </a:prstGeom>
          <a:solidFill>
            <a:schemeClr val="accent6">
              <a:lumMod val="75000"/>
            </a:schemeClr>
          </a:solidFill>
          <a:ln>
            <a:noFill/>
          </a:ln>
        </p:spPr>
        <p:txBody>
          <a:bodyPr wrap="none" anchor="ctr"/>
          <a:lstStyle/>
          <a:p>
            <a:pPr eaLnBrk="0" hangingPunct="0">
              <a:defRPr/>
            </a:pPr>
            <a:r>
              <a:rPr lang="en-US" sz="2000" b="1" dirty="0" err="1">
                <a:latin typeface="Arial Narrow" pitchFamily="34" charset="0"/>
              </a:rPr>
              <a:t>Colonisation</a:t>
            </a:r>
            <a:r>
              <a:rPr lang="en-US" sz="2000" b="1" dirty="0">
                <a:latin typeface="Arial Narrow" pitchFamily="34" charset="0"/>
              </a:rPr>
              <a:t> critique</a:t>
            </a:r>
          </a:p>
          <a:p>
            <a:pPr eaLnBrk="0" hangingPunct="0">
              <a:defRPr/>
            </a:pPr>
            <a:r>
              <a:rPr lang="en-US" dirty="0">
                <a:latin typeface="Arial Narrow" pitchFamily="34" charset="0"/>
              </a:rPr>
              <a:t>Les </a:t>
            </a:r>
            <a:r>
              <a:rPr lang="en-US" dirty="0" err="1">
                <a:latin typeface="Arial Narrow" pitchFamily="34" charset="0"/>
              </a:rPr>
              <a:t>bactéries</a:t>
            </a:r>
            <a:r>
              <a:rPr lang="en-US" dirty="0">
                <a:latin typeface="Arial Narrow" pitchFamily="34" charset="0"/>
              </a:rPr>
              <a:t> </a:t>
            </a:r>
            <a:r>
              <a:rPr lang="en-US" dirty="0" err="1">
                <a:latin typeface="Arial Narrow" pitchFamily="34" charset="0"/>
              </a:rPr>
              <a:t>altèrent</a:t>
            </a:r>
            <a:r>
              <a:rPr lang="en-US" dirty="0">
                <a:latin typeface="Arial Narrow" pitchFamily="34" charset="0"/>
              </a:rPr>
              <a:t> le </a:t>
            </a:r>
            <a:r>
              <a:rPr lang="en-US" dirty="0" err="1">
                <a:latin typeface="Arial Narrow" pitchFamily="34" charset="0"/>
              </a:rPr>
              <a:t>processus</a:t>
            </a:r>
            <a:r>
              <a:rPr lang="en-US" dirty="0">
                <a:latin typeface="Arial Narrow" pitchFamily="34" charset="0"/>
              </a:rPr>
              <a:t> de </a:t>
            </a:r>
          </a:p>
          <a:p>
            <a:pPr eaLnBrk="0" hangingPunct="0">
              <a:defRPr/>
            </a:pPr>
            <a:r>
              <a:rPr lang="en-US" dirty="0" err="1">
                <a:latin typeface="Arial Narrow" pitchFamily="34" charset="0"/>
              </a:rPr>
              <a:t>Cicatrisation</a:t>
            </a:r>
            <a:r>
              <a:rPr lang="en-US" dirty="0">
                <a:latin typeface="Arial Narrow" pitchFamily="34" charset="0"/>
              </a:rPr>
              <a:t> / </a:t>
            </a:r>
            <a:r>
              <a:rPr lang="en-US" dirty="0" err="1">
                <a:latin typeface="Arial Narrow" pitchFamily="34" charset="0"/>
              </a:rPr>
              <a:t>signes</a:t>
            </a:r>
            <a:r>
              <a:rPr lang="en-US" dirty="0">
                <a:latin typeface="Arial Narrow" pitchFamily="34" charset="0"/>
              </a:rPr>
              <a:t> </a:t>
            </a:r>
            <a:r>
              <a:rPr lang="en-US" dirty="0" err="1">
                <a:latin typeface="Arial Narrow" pitchFamily="34" charset="0"/>
              </a:rPr>
              <a:t>cliniques</a:t>
            </a:r>
            <a:r>
              <a:rPr lang="en-US" dirty="0">
                <a:latin typeface="Arial Narrow" pitchFamily="34" charset="0"/>
              </a:rPr>
              <a:t> </a:t>
            </a:r>
          </a:p>
        </p:txBody>
      </p:sp>
      <p:sp>
        <p:nvSpPr>
          <p:cNvPr id="55302" name="AutoShape 24"/>
          <p:cNvSpPr>
            <a:spLocks noChangeArrowheads="1"/>
          </p:cNvSpPr>
          <p:nvPr/>
        </p:nvSpPr>
        <p:spPr bwMode="auto">
          <a:xfrm>
            <a:off x="4292600" y="5410200"/>
            <a:ext cx="3581400" cy="1187152"/>
          </a:xfrm>
          <a:prstGeom prst="flowChartAlternateProcess">
            <a:avLst/>
          </a:prstGeom>
          <a:solidFill>
            <a:schemeClr val="accent6">
              <a:lumMod val="75000"/>
            </a:schemeClr>
          </a:solidFill>
          <a:ln>
            <a:noFill/>
          </a:ln>
        </p:spPr>
        <p:txBody>
          <a:bodyPr wrap="none" anchor="ctr"/>
          <a:lstStyle/>
          <a:p>
            <a:pPr eaLnBrk="0" hangingPunct="0">
              <a:defRPr/>
            </a:pPr>
            <a:r>
              <a:rPr lang="en-US" sz="2000" b="1" dirty="0">
                <a:latin typeface="Arial Narrow" pitchFamily="34" charset="0"/>
              </a:rPr>
              <a:t>Infection</a:t>
            </a:r>
          </a:p>
          <a:p>
            <a:pPr eaLnBrk="0" hangingPunct="0">
              <a:defRPr/>
            </a:pPr>
            <a:r>
              <a:rPr lang="en-US" dirty="0" err="1">
                <a:latin typeface="Arial Narrow" pitchFamily="34" charset="0"/>
              </a:rPr>
              <a:t>Envahissement</a:t>
            </a:r>
            <a:r>
              <a:rPr lang="en-US" dirty="0">
                <a:latin typeface="Arial Narrow" pitchFamily="34" charset="0"/>
              </a:rPr>
              <a:t> du </a:t>
            </a:r>
            <a:r>
              <a:rPr lang="en-US" dirty="0" err="1">
                <a:latin typeface="Arial Narrow" pitchFamily="34" charset="0"/>
              </a:rPr>
              <a:t>tissu</a:t>
            </a:r>
            <a:r>
              <a:rPr lang="en-US" dirty="0">
                <a:latin typeface="Arial Narrow" pitchFamily="34" charset="0"/>
              </a:rPr>
              <a:t> </a:t>
            </a:r>
            <a:r>
              <a:rPr lang="en-US" dirty="0" err="1">
                <a:latin typeface="Arial Narrow" pitchFamily="34" charset="0"/>
              </a:rPr>
              <a:t>sain</a:t>
            </a:r>
            <a:r>
              <a:rPr lang="en-US" dirty="0">
                <a:latin typeface="Arial Narrow" pitchFamily="34" charset="0"/>
              </a:rPr>
              <a:t> par les </a:t>
            </a:r>
          </a:p>
          <a:p>
            <a:pPr eaLnBrk="0" hangingPunct="0">
              <a:defRPr/>
            </a:pPr>
            <a:r>
              <a:rPr lang="en-US" dirty="0" err="1">
                <a:latin typeface="Arial Narrow" pitchFamily="34" charset="0"/>
              </a:rPr>
              <a:t>bactéries</a:t>
            </a:r>
            <a:r>
              <a:rPr lang="en-US" dirty="0">
                <a:latin typeface="Arial Narrow" pitchFamily="34" charset="0"/>
              </a:rPr>
              <a:t> et </a:t>
            </a:r>
            <a:r>
              <a:rPr lang="en-US" dirty="0" err="1">
                <a:latin typeface="Arial Narrow" pitchFamily="34" charset="0"/>
              </a:rPr>
              <a:t>échec</a:t>
            </a:r>
            <a:r>
              <a:rPr lang="en-US" dirty="0">
                <a:latin typeface="Arial Narrow" pitchFamily="34" charset="0"/>
              </a:rPr>
              <a:t> des </a:t>
            </a:r>
            <a:r>
              <a:rPr lang="en-US" dirty="0" err="1">
                <a:latin typeface="Arial Narrow" pitchFamily="34" charset="0"/>
              </a:rPr>
              <a:t>défenses</a:t>
            </a:r>
            <a:r>
              <a:rPr lang="en-US" dirty="0">
                <a:latin typeface="Arial Narrow" pitchFamily="34" charset="0"/>
              </a:rPr>
              <a:t> </a:t>
            </a:r>
          </a:p>
          <a:p>
            <a:pPr eaLnBrk="0" hangingPunct="0">
              <a:defRPr/>
            </a:pPr>
            <a:r>
              <a:rPr lang="en-US" dirty="0" err="1">
                <a:latin typeface="Arial Narrow" pitchFamily="34" charset="0"/>
              </a:rPr>
              <a:t>immunitaires</a:t>
            </a:r>
            <a:endParaRPr lang="en-US" dirty="0">
              <a:latin typeface="Arial Narrow" pitchFamily="34" charset="0"/>
            </a:endParaRPr>
          </a:p>
        </p:txBody>
      </p:sp>
      <p:sp>
        <p:nvSpPr>
          <p:cNvPr id="50183" name="Titre 1"/>
          <p:cNvSpPr>
            <a:spLocks noGrp="1"/>
          </p:cNvSpPr>
          <p:nvPr>
            <p:ph type="title"/>
          </p:nvPr>
        </p:nvSpPr>
        <p:spPr/>
        <p:txBody>
          <a:bodyPr/>
          <a:lstStyle/>
          <a:p>
            <a:pPr>
              <a:defRPr/>
            </a:pPr>
            <a:r>
              <a:rPr lang="fr-CA" altLang="fr-FR" dirty="0" smtClean="0">
                <a:ea typeface="ＭＳ Ｐゴシック" pitchFamily="34" charset="-128"/>
              </a:rPr>
              <a:t>États microbiologiques</a:t>
            </a:r>
          </a:p>
        </p:txBody>
      </p:sp>
    </p:spTree>
    <p:extLst>
      <p:ext uri="{BB962C8B-B14F-4D97-AF65-F5344CB8AC3E}">
        <p14:creationId xmlns:p14="http://schemas.microsoft.com/office/powerpoint/2010/main" xmlns="" val="1780989455"/>
      </p:ext>
    </p:extLst>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smtClean="0"/>
              <a:t>Évaluation des signes d’infection</a:t>
            </a:r>
            <a:endParaRPr lang="fr-CA" dirty="0"/>
          </a:p>
        </p:txBody>
      </p:sp>
      <p:sp>
        <p:nvSpPr>
          <p:cNvPr id="3" name="Espace réservé du contenu 2"/>
          <p:cNvSpPr>
            <a:spLocks noGrp="1"/>
          </p:cNvSpPr>
          <p:nvPr>
            <p:ph idx="1"/>
          </p:nvPr>
        </p:nvSpPr>
        <p:spPr/>
        <p:txBody>
          <a:bodyPr/>
          <a:lstStyle/>
          <a:p>
            <a:r>
              <a:rPr lang="fr-CA" dirty="0" smtClean="0"/>
              <a:t>Résistance aux infections diminuées</a:t>
            </a:r>
          </a:p>
          <a:p>
            <a:endParaRPr lang="fr-CA" dirty="0" smtClean="0"/>
          </a:p>
          <a:p>
            <a:r>
              <a:rPr lang="fr-CA" dirty="0" smtClean="0"/>
              <a:t>Douleur </a:t>
            </a:r>
          </a:p>
          <a:p>
            <a:r>
              <a:rPr lang="fr-CA" dirty="0" err="1" smtClean="0"/>
              <a:t>Ré-ouverture</a:t>
            </a:r>
            <a:r>
              <a:rPr lang="fr-CA" dirty="0" smtClean="0"/>
              <a:t> de la plaie</a:t>
            </a:r>
          </a:p>
          <a:p>
            <a:r>
              <a:rPr lang="fr-CA" dirty="0" smtClean="0"/>
              <a:t>Odeur</a:t>
            </a:r>
          </a:p>
          <a:p>
            <a:r>
              <a:rPr lang="fr-CA" dirty="0" smtClean="0"/>
              <a:t>Tissu de granulation friable</a:t>
            </a:r>
          </a:p>
          <a:p>
            <a:r>
              <a:rPr lang="fr-CA" dirty="0" smtClean="0"/>
              <a:t>Température cutanée à l’infrarouge</a:t>
            </a:r>
          </a:p>
          <a:p>
            <a:endParaRPr lang="fr-CA" dirty="0" smtClean="0"/>
          </a:p>
          <a:p>
            <a:r>
              <a:rPr lang="fr-CA" dirty="0" smtClean="0"/>
              <a:t>Débridement</a:t>
            </a:r>
          </a:p>
          <a:p>
            <a:r>
              <a:rPr lang="fr-CA" dirty="0" smtClean="0"/>
              <a:t>Culture et scintigraphie osseuse </a:t>
            </a:r>
            <a:endParaRPr lang="fr-CA" dirty="0"/>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re 1"/>
          <p:cNvSpPr>
            <a:spLocks noGrp="1"/>
          </p:cNvSpPr>
          <p:nvPr>
            <p:ph type="title"/>
          </p:nvPr>
        </p:nvSpPr>
        <p:spPr/>
        <p:txBody>
          <a:bodyPr>
            <a:normAutofit/>
          </a:bodyPr>
          <a:lstStyle/>
          <a:p>
            <a:pPr eaLnBrk="1" hangingPunct="1">
              <a:defRPr/>
            </a:pPr>
            <a:r>
              <a:rPr lang="fr-CA" altLang="fr-FR" dirty="0" smtClean="0">
                <a:ea typeface="ＭＳ Ｐゴシック" pitchFamily="34" charset="-128"/>
              </a:rPr>
              <a:t>Technique d’écouvillonnage </a:t>
            </a:r>
            <a:endParaRPr lang="fr-CA" altLang="fr-FR" sz="2400" dirty="0" smtClean="0">
              <a:solidFill>
                <a:schemeClr val="accent2"/>
              </a:solidFill>
              <a:ea typeface="ＭＳ Ｐゴシック" pitchFamily="34" charset="-128"/>
            </a:endParaRPr>
          </a:p>
        </p:txBody>
      </p:sp>
      <p:pic>
        <p:nvPicPr>
          <p:cNvPr id="92163" name="Espace réservé du contenu 3" descr="Caillot 003.jpg"/>
          <p:cNvPicPr>
            <a:picLocks noGrp="1"/>
          </p:cNvPicPr>
          <p:nvPr>
            <p:ph idx="1"/>
          </p:nvPr>
        </p:nvPicPr>
        <p:blipFill>
          <a:blip r:embed="rId3" cstate="print">
            <a:extLst>
              <a:ext uri="{28A0092B-C50C-407E-A947-70E740481C1C}">
                <a14:useLocalDpi xmlns:a14="http://schemas.microsoft.com/office/drawing/2010/main" xmlns="" val="0"/>
              </a:ext>
            </a:extLst>
          </a:blip>
          <a:srcRect b="5733"/>
          <a:stretch>
            <a:fillRect/>
          </a:stretch>
        </p:blipFill>
        <p:spPr>
          <a:xfrm>
            <a:off x="539750" y="1287463"/>
            <a:ext cx="7993063" cy="4968875"/>
          </a:xfrm>
        </p:spPr>
      </p:pic>
      <p:sp>
        <p:nvSpPr>
          <p:cNvPr id="4" name="ZoneTexte 3"/>
          <p:cNvSpPr txBox="1"/>
          <p:nvPr/>
        </p:nvSpPr>
        <p:spPr>
          <a:xfrm>
            <a:off x="6227763" y="5229225"/>
            <a:ext cx="2665412" cy="923925"/>
          </a:xfrm>
          <a:prstGeom prst="rect">
            <a:avLst/>
          </a:prstGeom>
          <a:noFill/>
        </p:spPr>
        <p:txBody>
          <a:bodyPr>
            <a:spAutoFit/>
          </a:bodyPr>
          <a:lstStyle/>
          <a:p>
            <a:pPr>
              <a:defRPr/>
            </a:pPr>
            <a:r>
              <a:rPr lang="fr-CA" dirty="0">
                <a:latin typeface="+mj-lt"/>
              </a:rPr>
              <a:t>Cible une zone de 1cm</a:t>
            </a:r>
            <a:r>
              <a:rPr lang="fr-CA" baseline="30000" dirty="0">
                <a:latin typeface="+mj-lt"/>
              </a:rPr>
              <a:t>2</a:t>
            </a:r>
          </a:p>
          <a:p>
            <a:pPr>
              <a:defRPr/>
            </a:pPr>
            <a:r>
              <a:rPr lang="fr-CA" dirty="0">
                <a:latin typeface="+mj-lt"/>
              </a:rPr>
              <a:t>Peser légèrement</a:t>
            </a:r>
          </a:p>
          <a:p>
            <a:pPr>
              <a:defRPr/>
            </a:pPr>
            <a:r>
              <a:rPr lang="fr-CA" dirty="0">
                <a:latin typeface="+mj-lt"/>
              </a:rPr>
              <a:t>Tourner 360°</a:t>
            </a:r>
          </a:p>
        </p:txBody>
      </p:sp>
      <p:sp>
        <p:nvSpPr>
          <p:cNvPr id="2" name="Rectangle 1"/>
          <p:cNvSpPr/>
          <p:nvPr/>
        </p:nvSpPr>
        <p:spPr>
          <a:xfrm>
            <a:off x="341313" y="5300663"/>
            <a:ext cx="5454650" cy="1570037"/>
          </a:xfrm>
          <a:prstGeom prst="rect">
            <a:avLst/>
          </a:prstGeom>
        </p:spPr>
        <p:txBody>
          <a:bodyPr>
            <a:spAutoFit/>
          </a:bodyPr>
          <a:lstStyle/>
          <a:p>
            <a:pPr lvl="1">
              <a:defRPr/>
            </a:pPr>
            <a:r>
              <a:rPr lang="fr-CA" sz="2400" dirty="0">
                <a:latin typeface="+mn-lt"/>
              </a:rPr>
              <a:t>On doit nettoyer la plaie à l’aide d’une solution saline ou de l’eau et tous les débris doivent être éliminés</a:t>
            </a:r>
            <a:r>
              <a:rPr lang="fr-CA" sz="2400" dirty="0">
                <a:solidFill>
                  <a:schemeClr val="tx1">
                    <a:lumMod val="50000"/>
                    <a:lumOff val="50000"/>
                  </a:schemeClr>
                </a:solidFill>
                <a:latin typeface="+mn-lt"/>
              </a:rPr>
              <a:t>. </a:t>
            </a:r>
          </a:p>
        </p:txBody>
      </p:sp>
      <p:sp>
        <p:nvSpPr>
          <p:cNvPr id="110598" name="ZoneTexte 5"/>
          <p:cNvSpPr txBox="1">
            <a:spLocks noChangeArrowheads="1"/>
          </p:cNvSpPr>
          <p:nvPr/>
        </p:nvSpPr>
        <p:spPr bwMode="auto">
          <a:xfrm>
            <a:off x="6948488" y="6381750"/>
            <a:ext cx="2519362" cy="307975"/>
          </a:xfrm>
          <a:prstGeom prst="rect">
            <a:avLst/>
          </a:prstGeom>
          <a:noFill/>
          <a:ln>
            <a:noFill/>
          </a:ln>
          <a:extLst/>
        </p:spPr>
        <p:txBody>
          <a:bodyPr>
            <a:spAutoFit/>
          </a:bodyPr>
          <a:lstStyle>
            <a:lvl1pPr eaLnBrk="0" hangingPunct="0">
              <a:spcBef>
                <a:spcPts val="400"/>
              </a:spcBef>
              <a:buClr>
                <a:schemeClr val="accent1"/>
              </a:buClr>
              <a:buSzPct val="68000"/>
              <a:buFont typeface="Wingdings 3" pitchFamily="18" charset="2"/>
              <a:buChar char=""/>
              <a:defRPr sz="2700">
                <a:solidFill>
                  <a:schemeClr val="tx1"/>
                </a:solidFill>
                <a:latin typeface="Lucida Sans Unicode" pitchFamily="34" charset="0"/>
              </a:defRPr>
            </a:lvl1pPr>
            <a:lvl2pPr marL="742950" indent="-285750" eaLnBrk="0" hangingPunct="0">
              <a:spcBef>
                <a:spcPts val="325"/>
              </a:spcBef>
              <a:buClr>
                <a:schemeClr val="accent1"/>
              </a:buClr>
              <a:buFont typeface="Verdana" pitchFamily="34" charset="0"/>
              <a:buChar char="◦"/>
              <a:defRPr sz="2300">
                <a:solidFill>
                  <a:schemeClr val="tx1"/>
                </a:solidFill>
                <a:latin typeface="Lucida Sans Unicode" pitchFamily="34" charset="0"/>
              </a:defRPr>
            </a:lvl2pPr>
            <a:lvl3pPr marL="1143000" indent="-228600" eaLnBrk="0" hangingPunct="0">
              <a:spcBef>
                <a:spcPts val="350"/>
              </a:spcBef>
              <a:buClr>
                <a:schemeClr val="accent2"/>
              </a:buClr>
              <a:buSzPct val="100000"/>
              <a:buFont typeface="Wingdings 2" pitchFamily="18" charset="2"/>
              <a:buChar char=""/>
              <a:defRPr sz="2100">
                <a:solidFill>
                  <a:schemeClr val="tx1"/>
                </a:solidFill>
                <a:latin typeface="Lucida Sans Unicode" pitchFamily="34" charset="0"/>
              </a:defRPr>
            </a:lvl3pPr>
            <a:lvl4pPr marL="1600200" indent="-228600" eaLnBrk="0" hangingPunct="0">
              <a:spcBef>
                <a:spcPts val="350"/>
              </a:spcBef>
              <a:buClr>
                <a:schemeClr val="accent2"/>
              </a:buClr>
              <a:buFont typeface="Wingdings 2" pitchFamily="18" charset="2"/>
              <a:buChar char=""/>
              <a:defRPr sz="1900">
                <a:solidFill>
                  <a:schemeClr val="tx1"/>
                </a:solidFill>
                <a:latin typeface="Lucida Sans Unicode" pitchFamily="34" charset="0"/>
              </a:defRPr>
            </a:lvl4pPr>
            <a:lvl5pPr marL="2057400" indent="-228600" eaLnBrk="0" hangingPunct="0">
              <a:spcBef>
                <a:spcPts val="350"/>
              </a:spcBef>
              <a:buClr>
                <a:schemeClr val="accent2"/>
              </a:buClr>
              <a:buFont typeface="Wingdings 2" pitchFamily="18" charset="2"/>
              <a:buChar char=""/>
              <a:defRPr>
                <a:solidFill>
                  <a:schemeClr val="tx1"/>
                </a:solidFill>
                <a:latin typeface="Lucida Sans Unicode" pitchFamily="34" charset="0"/>
              </a:defRPr>
            </a:lvl5pPr>
            <a:lvl6pPr marL="2514600" indent="-228600" eaLnBrk="0" fontAlgn="base" hangingPunct="0">
              <a:spcBef>
                <a:spcPts val="350"/>
              </a:spcBef>
              <a:spcAft>
                <a:spcPct val="0"/>
              </a:spcAft>
              <a:buClr>
                <a:schemeClr val="accent2"/>
              </a:buClr>
              <a:buFont typeface="Wingdings 2" pitchFamily="18" charset="2"/>
              <a:buChar char=""/>
              <a:defRPr>
                <a:solidFill>
                  <a:schemeClr val="tx1"/>
                </a:solidFill>
                <a:latin typeface="Lucida Sans Unicode" pitchFamily="34" charset="0"/>
              </a:defRPr>
            </a:lvl6pPr>
            <a:lvl7pPr marL="2971800" indent="-228600" eaLnBrk="0" fontAlgn="base" hangingPunct="0">
              <a:spcBef>
                <a:spcPts val="350"/>
              </a:spcBef>
              <a:spcAft>
                <a:spcPct val="0"/>
              </a:spcAft>
              <a:buClr>
                <a:schemeClr val="accent2"/>
              </a:buClr>
              <a:buFont typeface="Wingdings 2" pitchFamily="18" charset="2"/>
              <a:buChar char=""/>
              <a:defRPr>
                <a:solidFill>
                  <a:schemeClr val="tx1"/>
                </a:solidFill>
                <a:latin typeface="Lucida Sans Unicode" pitchFamily="34" charset="0"/>
              </a:defRPr>
            </a:lvl7pPr>
            <a:lvl8pPr marL="3429000" indent="-228600" eaLnBrk="0" fontAlgn="base" hangingPunct="0">
              <a:spcBef>
                <a:spcPts val="350"/>
              </a:spcBef>
              <a:spcAft>
                <a:spcPct val="0"/>
              </a:spcAft>
              <a:buClr>
                <a:schemeClr val="accent2"/>
              </a:buClr>
              <a:buFont typeface="Wingdings 2" pitchFamily="18" charset="2"/>
              <a:buChar char=""/>
              <a:defRPr>
                <a:solidFill>
                  <a:schemeClr val="tx1"/>
                </a:solidFill>
                <a:latin typeface="Lucida Sans Unicode" pitchFamily="34" charset="0"/>
              </a:defRPr>
            </a:lvl8pPr>
            <a:lvl9pPr marL="3886200" indent="-228600" eaLnBrk="0" fontAlgn="base" hangingPunct="0">
              <a:spcBef>
                <a:spcPts val="350"/>
              </a:spcBef>
              <a:spcAft>
                <a:spcPct val="0"/>
              </a:spcAft>
              <a:buClr>
                <a:schemeClr val="accent2"/>
              </a:buClr>
              <a:buFont typeface="Wingdings 2" pitchFamily="18" charset="2"/>
              <a:buChar char=""/>
              <a:defRPr>
                <a:solidFill>
                  <a:schemeClr val="tx1"/>
                </a:solidFill>
                <a:latin typeface="Lucida Sans Unicode" pitchFamily="34" charset="0"/>
              </a:defRPr>
            </a:lvl9pPr>
          </a:lstStyle>
          <a:p>
            <a:pPr eaLnBrk="1" hangingPunct="1">
              <a:spcBef>
                <a:spcPct val="0"/>
              </a:spcBef>
              <a:buClrTx/>
              <a:buSzTx/>
              <a:buFontTx/>
              <a:buNone/>
              <a:defRPr/>
            </a:pPr>
            <a:r>
              <a:rPr lang="en-CA" altLang="fr-FR" sz="1400" dirty="0" smtClean="0">
                <a:latin typeface="+mn-lt"/>
                <a:ea typeface="ＭＳ Ｐゴシック" pitchFamily="34" charset="-128"/>
              </a:rPr>
              <a:t>Image: OIIQ (2006)</a:t>
            </a:r>
            <a:endParaRPr lang="fr-CA" altLang="fr-FR" sz="1400" dirty="0" smtClean="0">
              <a:latin typeface="+mn-lt"/>
              <a:ea typeface="ＭＳ Ｐゴシック" pitchFamily="34" charset="-128"/>
            </a:endParaRPr>
          </a:p>
        </p:txBody>
      </p:sp>
    </p:spTree>
    <p:extLst>
      <p:ext uri="{BB962C8B-B14F-4D97-AF65-F5344CB8AC3E}">
        <p14:creationId xmlns:p14="http://schemas.microsoft.com/office/powerpoint/2010/main" xmlns="" val="1244110412"/>
      </p:ext>
    </p:extLst>
  </p:cSld>
  <p:clrMapOvr>
    <a:masterClrMapping/>
  </p:clrMapOv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6"/>
          <p:cNvSpPr>
            <a:spLocks noGrp="1"/>
          </p:cNvSpPr>
          <p:nvPr>
            <p:ph type="title"/>
          </p:nvPr>
        </p:nvSpPr>
        <p:spPr/>
        <p:txBody>
          <a:bodyPr/>
          <a:lstStyle/>
          <a:p>
            <a:endParaRPr lang="fr-CA"/>
          </a:p>
        </p:txBody>
      </p:sp>
      <p:sp>
        <p:nvSpPr>
          <p:cNvPr id="8" name="Espace réservé du contenu 7"/>
          <p:cNvSpPr>
            <a:spLocks noGrp="1"/>
          </p:cNvSpPr>
          <p:nvPr>
            <p:ph idx="1"/>
          </p:nvPr>
        </p:nvSpPr>
        <p:spPr/>
        <p:txBody>
          <a:bodyPr>
            <a:normAutofit/>
          </a:bodyPr>
          <a:lstStyle/>
          <a:p>
            <a:pPr marL="0" indent="0" algn="ctr">
              <a:buNone/>
            </a:pPr>
            <a:r>
              <a:rPr lang="fr-CA" sz="5400" b="1"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rPr>
              <a:t>Intervention </a:t>
            </a:r>
            <a:endParaRPr lang="fr-CA" sz="5400" b="1" spc="300" dirty="0" smtClean="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endParaRPr>
          </a:p>
          <a:p>
            <a:pPr marL="0" indent="0" algn="ctr">
              <a:buNone/>
            </a:pPr>
            <a:r>
              <a:rPr lang="fr-CA" sz="5400" b="1" spc="300" dirty="0" smtClean="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rPr>
              <a:t>&amp;</a:t>
            </a:r>
          </a:p>
          <a:p>
            <a:pPr marL="0" indent="0" algn="ctr">
              <a:buNone/>
            </a:pPr>
            <a:r>
              <a:rPr lang="fr-CA" sz="5400" b="1" spc="300" dirty="0" smtClean="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rPr>
              <a:t> Détermination </a:t>
            </a:r>
            <a:r>
              <a:rPr lang="fr-CA" sz="5400" b="1"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rPr>
              <a:t>du plan de traitement </a:t>
            </a:r>
          </a:p>
        </p:txBody>
      </p:sp>
    </p:spTree>
    <p:extLst>
      <p:ext uri="{BB962C8B-B14F-4D97-AF65-F5344CB8AC3E}">
        <p14:creationId xmlns:p14="http://schemas.microsoft.com/office/powerpoint/2010/main" xmlns="" val="2962330481"/>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CA" dirty="0" smtClean="0"/>
              <a:t>Cicatrisation en milieu humide ou non ???</a:t>
            </a:r>
            <a:endParaRPr lang="fr-CA" dirty="0"/>
          </a:p>
        </p:txBody>
      </p:sp>
      <p:sp>
        <p:nvSpPr>
          <p:cNvPr id="4" name="Espace réservé du contenu 3"/>
          <p:cNvSpPr>
            <a:spLocks noGrp="1"/>
          </p:cNvSpPr>
          <p:nvPr>
            <p:ph sz="half" idx="1"/>
          </p:nvPr>
        </p:nvSpPr>
        <p:spPr/>
        <p:txBody>
          <a:bodyPr>
            <a:normAutofit lnSpcReduction="10000"/>
          </a:bodyPr>
          <a:lstStyle/>
          <a:p>
            <a:pPr algn="ctr" eaLnBrk="1" fontAlgn="auto" hangingPunct="1">
              <a:spcBef>
                <a:spcPts val="0"/>
              </a:spcBef>
              <a:spcAft>
                <a:spcPts val="0"/>
              </a:spcAft>
              <a:buFont typeface="Wingdings" charset="2"/>
              <a:buNone/>
              <a:defRPr/>
            </a:pPr>
            <a:r>
              <a:rPr lang="fr-FR" altLang="fr-FR" sz="4000" b="1" dirty="0" smtClean="0">
                <a:solidFill>
                  <a:srgbClr val="92D050"/>
                </a:solidFill>
              </a:rPr>
              <a:t>Si apport sanguin </a:t>
            </a:r>
            <a:r>
              <a:rPr lang="fr-FR" altLang="fr-FR" sz="4000" b="1" u="sng" dirty="0" smtClean="0">
                <a:solidFill>
                  <a:srgbClr val="92D050"/>
                </a:solidFill>
              </a:rPr>
              <a:t>suffisant</a:t>
            </a:r>
            <a:r>
              <a:rPr lang="fr-FR" altLang="fr-FR" sz="4000" b="1" dirty="0" smtClean="0">
                <a:solidFill>
                  <a:srgbClr val="92D050"/>
                </a:solidFill>
              </a:rPr>
              <a:t> (plaie aux MI)</a:t>
            </a:r>
          </a:p>
          <a:p>
            <a:pPr algn="ctr" eaLnBrk="1" fontAlgn="auto" hangingPunct="1">
              <a:spcBef>
                <a:spcPts val="0"/>
              </a:spcBef>
              <a:spcAft>
                <a:spcPts val="0"/>
              </a:spcAft>
              <a:buFont typeface="Wingdings" charset="2"/>
              <a:buNone/>
              <a:defRPr/>
            </a:pPr>
            <a:r>
              <a:rPr lang="fr-FR" altLang="fr-FR" sz="4000" b="1" i="1" dirty="0" smtClean="0">
                <a:solidFill>
                  <a:srgbClr val="92D050"/>
                </a:solidFill>
              </a:rPr>
              <a:t> </a:t>
            </a:r>
            <a:r>
              <a:rPr lang="fr-FR" altLang="fr-FR" sz="4000" b="1" dirty="0" smtClean="0">
                <a:solidFill>
                  <a:srgbClr val="92D050"/>
                </a:solidFill>
              </a:rPr>
              <a:t>= </a:t>
            </a:r>
          </a:p>
          <a:p>
            <a:pPr algn="ctr" eaLnBrk="1" fontAlgn="auto" hangingPunct="1">
              <a:spcBef>
                <a:spcPts val="0"/>
              </a:spcBef>
              <a:spcAft>
                <a:spcPts val="0"/>
              </a:spcAft>
              <a:buFont typeface="Wingdings" charset="2"/>
              <a:buNone/>
              <a:defRPr/>
            </a:pPr>
            <a:r>
              <a:rPr lang="fr-FR" altLang="fr-FR" sz="4000" b="1" dirty="0" smtClean="0">
                <a:solidFill>
                  <a:srgbClr val="92D050"/>
                </a:solidFill>
              </a:rPr>
              <a:t>Cicatrisation en milieu humide</a:t>
            </a:r>
          </a:p>
          <a:p>
            <a:pPr algn="ctr" eaLnBrk="1" fontAlgn="auto" hangingPunct="1">
              <a:spcBef>
                <a:spcPts val="0"/>
              </a:spcBef>
              <a:spcAft>
                <a:spcPts val="0"/>
              </a:spcAft>
              <a:buFont typeface="Wingdings" charset="2"/>
              <a:buNone/>
              <a:defRPr/>
            </a:pPr>
            <a:r>
              <a:rPr lang="fr-FR" altLang="fr-FR" sz="4000" b="1" dirty="0" smtClean="0">
                <a:solidFill>
                  <a:srgbClr val="92D050"/>
                </a:solidFill>
              </a:rPr>
              <a:t>contrôlé</a:t>
            </a:r>
            <a:endParaRPr lang="fr-CA" altLang="fr-FR" sz="4000" dirty="0" smtClean="0">
              <a:solidFill>
                <a:srgbClr val="92D050"/>
              </a:solidFill>
            </a:endParaRPr>
          </a:p>
          <a:p>
            <a:pPr eaLnBrk="1" fontAlgn="auto" hangingPunct="1">
              <a:spcBef>
                <a:spcPts val="0"/>
              </a:spcBef>
              <a:spcAft>
                <a:spcPts val="0"/>
              </a:spcAft>
              <a:buFont typeface="Wingdings 2"/>
              <a:buChar char=""/>
              <a:defRPr/>
            </a:pPr>
            <a:endParaRPr lang="fr-CA" altLang="fr-FR" dirty="0" smtClean="0"/>
          </a:p>
        </p:txBody>
      </p:sp>
      <p:sp>
        <p:nvSpPr>
          <p:cNvPr id="9" name="Espace réservé du contenu 4"/>
          <p:cNvSpPr>
            <a:spLocks noGrp="1"/>
          </p:cNvSpPr>
          <p:nvPr>
            <p:ph sz="half" idx="2"/>
          </p:nvPr>
        </p:nvSpPr>
        <p:spPr/>
        <p:txBody>
          <a:bodyPr>
            <a:normAutofit lnSpcReduction="10000"/>
          </a:bodyPr>
          <a:lstStyle/>
          <a:p>
            <a:pPr algn="ctr" eaLnBrk="1" fontAlgn="auto" hangingPunct="1">
              <a:spcBef>
                <a:spcPts val="0"/>
              </a:spcBef>
              <a:spcAft>
                <a:spcPts val="0"/>
              </a:spcAft>
              <a:buFont typeface="Wingdings" charset="2"/>
              <a:buNone/>
              <a:defRPr/>
            </a:pPr>
            <a:r>
              <a:rPr lang="fr-FR" altLang="fr-FR" sz="4000" b="1" dirty="0" smtClean="0">
                <a:solidFill>
                  <a:srgbClr val="FF0000"/>
                </a:solidFill>
              </a:rPr>
              <a:t>Si apport sanguin </a:t>
            </a:r>
            <a:r>
              <a:rPr lang="fr-FR" altLang="fr-FR" sz="4000" b="1" u="sng" dirty="0" err="1" smtClean="0">
                <a:solidFill>
                  <a:srgbClr val="FF0000"/>
                </a:solidFill>
              </a:rPr>
              <a:t>INsuffisant</a:t>
            </a:r>
            <a:r>
              <a:rPr lang="fr-FR" altLang="fr-FR" sz="4000" b="1" dirty="0" smtClean="0">
                <a:solidFill>
                  <a:srgbClr val="FF0000"/>
                </a:solidFill>
              </a:rPr>
              <a:t> (plaie aux MI)</a:t>
            </a:r>
            <a:r>
              <a:rPr lang="fr-FR" altLang="fr-FR" sz="4000" b="1" i="1" dirty="0" smtClean="0">
                <a:solidFill>
                  <a:srgbClr val="FF0000"/>
                </a:solidFill>
              </a:rPr>
              <a:t> </a:t>
            </a:r>
            <a:r>
              <a:rPr lang="fr-FR" altLang="fr-FR" sz="4000" b="1" dirty="0" smtClean="0">
                <a:solidFill>
                  <a:srgbClr val="FF0000"/>
                </a:solidFill>
              </a:rPr>
              <a:t>= </a:t>
            </a:r>
          </a:p>
          <a:p>
            <a:pPr algn="ctr" eaLnBrk="1" fontAlgn="auto" hangingPunct="1">
              <a:spcBef>
                <a:spcPts val="0"/>
              </a:spcBef>
              <a:spcAft>
                <a:spcPts val="0"/>
              </a:spcAft>
              <a:buFont typeface="Wingdings" charset="2"/>
              <a:buNone/>
              <a:defRPr/>
            </a:pPr>
            <a:r>
              <a:rPr lang="fr-CA" altLang="fr-FR" sz="4000" b="1" dirty="0" smtClean="0">
                <a:solidFill>
                  <a:srgbClr val="FF0000"/>
                </a:solidFill>
              </a:rPr>
              <a:t>Assèchement de la plaie</a:t>
            </a:r>
            <a:endParaRPr lang="fr-CA" altLang="fr-FR" sz="4000" dirty="0" smtClean="0"/>
          </a:p>
        </p:txBody>
      </p:sp>
    </p:spTree>
    <p:extLst>
      <p:ext uri="{BB962C8B-B14F-4D97-AF65-F5344CB8AC3E}">
        <p14:creationId xmlns:p14="http://schemas.microsoft.com/office/powerpoint/2010/main" xmlns="" val="1194735522"/>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ChangeArrowheads="1"/>
          </p:cNvSpPr>
          <p:nvPr>
            <p:ph type="title"/>
          </p:nvPr>
        </p:nvSpPr>
        <p:spPr>
          <a:xfrm>
            <a:off x="457200" y="260648"/>
            <a:ext cx="8229600" cy="990600"/>
          </a:xfrm>
        </p:spPr>
        <p:txBody>
          <a:bodyPr>
            <a:normAutofit/>
          </a:bodyPr>
          <a:lstStyle/>
          <a:p>
            <a:pPr eaLnBrk="1" hangingPunct="1"/>
            <a:r>
              <a:rPr lang="fr-CA" altLang="fr-FR" sz="3600" dirty="0" smtClean="0"/>
              <a:t>Objectifs de soins </a:t>
            </a:r>
          </a:p>
        </p:txBody>
      </p:sp>
      <p:sp>
        <p:nvSpPr>
          <p:cNvPr id="65539" name="Rectangle 3" descr="Rectangle: Click to edit Master text styles&#10;Second level&#10;Third level&#10;Fourth level&#10;Fifth level"/>
          <p:cNvSpPr>
            <a:spLocks noGrp="1" noChangeArrowheads="1"/>
          </p:cNvSpPr>
          <p:nvPr>
            <p:ph sz="quarter" idx="1"/>
          </p:nvPr>
        </p:nvSpPr>
        <p:spPr>
          <a:xfrm>
            <a:off x="301625" y="1527175"/>
            <a:ext cx="8504238" cy="4572000"/>
          </a:xfrm>
        </p:spPr>
        <p:txBody>
          <a:bodyPr/>
          <a:lstStyle/>
          <a:p>
            <a:pPr algn="ctr" eaLnBrk="1" hangingPunct="1">
              <a:buNone/>
              <a:defRPr/>
            </a:pPr>
            <a:r>
              <a:rPr lang="fr-CA" altLang="fr-FR" sz="4400" dirty="0" smtClean="0"/>
              <a:t>Milieu humide ou milieu sec ?</a:t>
            </a:r>
          </a:p>
          <a:p>
            <a:pPr>
              <a:buNone/>
              <a:defRPr/>
            </a:pPr>
            <a:r>
              <a:rPr lang="fr-CA" altLang="fr-FR" dirty="0" smtClean="0"/>
              <a:t>     Contrôle de l’humidité               Contrôle de l’humidité</a:t>
            </a:r>
          </a:p>
          <a:p>
            <a:pPr eaLnBrk="1" hangingPunct="1">
              <a:buNone/>
              <a:defRPr/>
            </a:pPr>
            <a:r>
              <a:rPr lang="fr-CA" altLang="fr-FR" dirty="0" smtClean="0"/>
              <a:t>     Débridement                                         ----------</a:t>
            </a:r>
          </a:p>
          <a:p>
            <a:pPr>
              <a:buNone/>
              <a:defRPr/>
            </a:pPr>
            <a:r>
              <a:rPr lang="fr-CA" altLang="fr-FR" dirty="0" smtClean="0"/>
              <a:t>     Contrôle de l’infection               Contrôle de l’infection </a:t>
            </a:r>
          </a:p>
          <a:p>
            <a:pPr algn="ctr" eaLnBrk="1" hangingPunct="1">
              <a:buNone/>
              <a:defRPr/>
            </a:pPr>
            <a:endParaRPr lang="fr-CA" altLang="fr-FR" sz="4400" dirty="0" smtClean="0"/>
          </a:p>
          <a:p>
            <a:pPr marL="0" indent="0" eaLnBrk="1" hangingPunct="1">
              <a:buFont typeface="Wingdings 2" pitchFamily="18" charset="2"/>
              <a:buNone/>
              <a:defRPr/>
            </a:pPr>
            <a:endParaRPr lang="fr-CA" altLang="fr-FR" dirty="0" smtClean="0"/>
          </a:p>
        </p:txBody>
      </p:sp>
      <p:sp>
        <p:nvSpPr>
          <p:cNvPr id="5" name="Ellipse 4"/>
          <p:cNvSpPr/>
          <p:nvPr/>
        </p:nvSpPr>
        <p:spPr>
          <a:xfrm>
            <a:off x="683568" y="1268760"/>
            <a:ext cx="3672408" cy="1080120"/>
          </a:xfrm>
          <a:prstGeom prst="ellipse">
            <a:avLst/>
          </a:prstGeom>
          <a:noFill/>
          <a:ln w="73025" cmpd="sng">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cxnSp>
        <p:nvCxnSpPr>
          <p:cNvPr id="7" name="Connecteur droit 6"/>
          <p:cNvCxnSpPr/>
          <p:nvPr/>
        </p:nvCxnSpPr>
        <p:spPr>
          <a:xfrm flipV="1">
            <a:off x="4427984" y="1196752"/>
            <a:ext cx="576064"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Connecteur droit 7"/>
          <p:cNvCxnSpPr/>
          <p:nvPr/>
        </p:nvCxnSpPr>
        <p:spPr>
          <a:xfrm flipV="1">
            <a:off x="4499992" y="1340768"/>
            <a:ext cx="576064" cy="144016"/>
          </a:xfrm>
          <a:prstGeom prst="line">
            <a:avLst/>
          </a:prstGeom>
        </p:spPr>
        <p:style>
          <a:lnRef idx="1">
            <a:schemeClr val="accent1"/>
          </a:lnRef>
          <a:fillRef idx="0">
            <a:schemeClr val="accent1"/>
          </a:fillRef>
          <a:effectRef idx="0">
            <a:schemeClr val="accent1"/>
          </a:effectRef>
          <a:fontRef idx="minor">
            <a:schemeClr val="tx1"/>
          </a:fontRef>
        </p:style>
      </p:cxnSp>
      <p:sp>
        <p:nvSpPr>
          <p:cNvPr id="9" name="ZoneTexte 8"/>
          <p:cNvSpPr txBox="1"/>
          <p:nvPr/>
        </p:nvSpPr>
        <p:spPr>
          <a:xfrm rot="20646154">
            <a:off x="5385733" y="504996"/>
            <a:ext cx="1728192" cy="830997"/>
          </a:xfrm>
          <a:prstGeom prst="rect">
            <a:avLst/>
          </a:prstGeom>
          <a:noFill/>
        </p:spPr>
        <p:txBody>
          <a:bodyPr wrap="square" rtlCol="0">
            <a:spAutoFit/>
          </a:bodyPr>
          <a:lstStyle/>
          <a:p>
            <a:r>
              <a:rPr lang="fr-CA" sz="2400" dirty="0" smtClean="0">
                <a:solidFill>
                  <a:srgbClr val="FF0000"/>
                </a:solidFill>
              </a:rPr>
              <a:t>Équilibre hydrique </a:t>
            </a:r>
            <a:endParaRPr lang="fr-CA" sz="2400" dirty="0">
              <a:solidFill>
                <a:srgbClr val="FF0000"/>
              </a:solidFill>
            </a:endParaRPr>
          </a:p>
        </p:txBody>
      </p:sp>
    </p:spTree>
    <p:extLst>
      <p:ext uri="{BB962C8B-B14F-4D97-AF65-F5344CB8AC3E}">
        <p14:creationId xmlns:p14="http://schemas.microsoft.com/office/powerpoint/2010/main" xmlns="" val="2480395267"/>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p:txBody>
          <a:bodyPr/>
          <a:lstStyle/>
          <a:p>
            <a:pPr>
              <a:defRPr/>
            </a:pPr>
            <a:endParaRPr lang="fr-CA"/>
          </a:p>
        </p:txBody>
      </p:sp>
      <p:pic>
        <p:nvPicPr>
          <p:cNvPr id="78851" name="Espace réservé du contenu 5"/>
          <p:cNvPicPr>
            <a:picLocks noGrp="1"/>
          </p:cNvPicPr>
          <p:nvPr>
            <p:ph sz="quarter" idx="1"/>
          </p:nvPr>
        </p:nvPicPr>
        <p:blipFill>
          <a:blip r:embed="rId3" cstate="print">
            <a:extLst>
              <a:ext uri="{28A0092B-C50C-407E-A947-70E740481C1C}">
                <a14:useLocalDpi xmlns:a14="http://schemas.microsoft.com/office/drawing/2010/main" xmlns="" val="0"/>
              </a:ext>
            </a:extLst>
          </a:blip>
          <a:srcRect l="8334" t="15842" r="8331" b="22308"/>
          <a:stretch>
            <a:fillRect/>
          </a:stretch>
        </p:blipFill>
        <p:spPr>
          <a:xfrm>
            <a:off x="107950" y="620713"/>
            <a:ext cx="8712200" cy="5761037"/>
          </a:xfrm>
        </p:spPr>
      </p:pic>
      <p:sp>
        <p:nvSpPr>
          <p:cNvPr id="78852" name="ZoneTexte 6"/>
          <p:cNvSpPr txBox="1">
            <a:spLocks noChangeArrowheads="1"/>
          </p:cNvSpPr>
          <p:nvPr/>
        </p:nvSpPr>
        <p:spPr bwMode="auto">
          <a:xfrm>
            <a:off x="7092950" y="6021388"/>
            <a:ext cx="1366838" cy="215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ct val="20000"/>
              </a:spcBef>
              <a:buClr>
                <a:schemeClr val="accent1"/>
              </a:buClr>
              <a:buSzPct val="85000"/>
              <a:buFont typeface="Wingdings 2" pitchFamily="18" charset="2"/>
              <a:buChar char=""/>
              <a:defRPr sz="2700">
                <a:solidFill>
                  <a:schemeClr val="tx1"/>
                </a:solidFill>
                <a:latin typeface="Georgia" pitchFamily="18" charset="0"/>
              </a:defRPr>
            </a:lvl1pPr>
            <a:lvl2pPr marL="742950" indent="-285750" eaLnBrk="0" hangingPunct="0">
              <a:spcBef>
                <a:spcPct val="20000"/>
              </a:spcBef>
              <a:buClr>
                <a:schemeClr val="accent2"/>
              </a:buClr>
              <a:buSzPct val="70000"/>
              <a:buFont typeface="Wingdings" pitchFamily="2" charset="2"/>
              <a:buChar char=""/>
              <a:defRPr sz="2200">
                <a:solidFill>
                  <a:schemeClr val="tx2"/>
                </a:solidFill>
                <a:latin typeface="Georgia" pitchFamily="18" charset="0"/>
              </a:defRPr>
            </a:lvl2pPr>
            <a:lvl3pPr marL="1143000" indent="-228600" eaLnBrk="0" hangingPunct="0">
              <a:spcBef>
                <a:spcPct val="20000"/>
              </a:spcBef>
              <a:buClr>
                <a:srgbClr val="8CADAE"/>
              </a:buClr>
              <a:buSzPct val="75000"/>
              <a:buFont typeface="Wingdings 2" pitchFamily="18" charset="2"/>
              <a:buChar char=""/>
              <a:defRPr sz="2000">
                <a:solidFill>
                  <a:schemeClr val="tx1"/>
                </a:solidFill>
                <a:latin typeface="Georgia" pitchFamily="18" charset="0"/>
              </a:defRPr>
            </a:lvl3pPr>
            <a:lvl4pPr marL="1600200" indent="-228600" eaLnBrk="0" hangingPunct="0">
              <a:spcBef>
                <a:spcPct val="20000"/>
              </a:spcBef>
              <a:buClr>
                <a:srgbClr val="8C7B70"/>
              </a:buClr>
              <a:buSzPct val="70000"/>
              <a:buFont typeface="Wingdings" pitchFamily="2" charset="2"/>
              <a:buChar char=""/>
              <a:defRPr sz="2000">
                <a:solidFill>
                  <a:schemeClr val="tx2"/>
                </a:solidFill>
                <a:latin typeface="Georgia" pitchFamily="18" charset="0"/>
              </a:defRPr>
            </a:lvl4pPr>
            <a:lvl5pPr marL="2057400" indent="-228600" eaLnBrk="0" hangingPunct="0">
              <a:spcBef>
                <a:spcPct val="20000"/>
              </a:spcBef>
              <a:buClr>
                <a:srgbClr val="8FB08C"/>
              </a:buClr>
              <a:buChar char="•"/>
              <a:defRPr>
                <a:solidFill>
                  <a:schemeClr val="tx1"/>
                </a:solidFill>
                <a:latin typeface="Georgia" pitchFamily="18" charset="0"/>
              </a:defRPr>
            </a:lvl5pPr>
            <a:lvl6pPr marL="2514600" indent="-228600" eaLnBrk="0" fontAlgn="base" hangingPunct="0">
              <a:spcBef>
                <a:spcPct val="20000"/>
              </a:spcBef>
              <a:spcAft>
                <a:spcPct val="0"/>
              </a:spcAft>
              <a:buClr>
                <a:srgbClr val="8FB08C"/>
              </a:buClr>
              <a:buChar char="•"/>
              <a:defRPr>
                <a:solidFill>
                  <a:schemeClr val="tx1"/>
                </a:solidFill>
                <a:latin typeface="Georgia" pitchFamily="18" charset="0"/>
              </a:defRPr>
            </a:lvl6pPr>
            <a:lvl7pPr marL="2971800" indent="-228600" eaLnBrk="0" fontAlgn="base" hangingPunct="0">
              <a:spcBef>
                <a:spcPct val="20000"/>
              </a:spcBef>
              <a:spcAft>
                <a:spcPct val="0"/>
              </a:spcAft>
              <a:buClr>
                <a:srgbClr val="8FB08C"/>
              </a:buClr>
              <a:buChar char="•"/>
              <a:defRPr>
                <a:solidFill>
                  <a:schemeClr val="tx1"/>
                </a:solidFill>
                <a:latin typeface="Georgia" pitchFamily="18" charset="0"/>
              </a:defRPr>
            </a:lvl7pPr>
            <a:lvl8pPr marL="3429000" indent="-228600" eaLnBrk="0" fontAlgn="base" hangingPunct="0">
              <a:spcBef>
                <a:spcPct val="20000"/>
              </a:spcBef>
              <a:spcAft>
                <a:spcPct val="0"/>
              </a:spcAft>
              <a:buClr>
                <a:srgbClr val="8FB08C"/>
              </a:buClr>
              <a:buChar char="•"/>
              <a:defRPr>
                <a:solidFill>
                  <a:schemeClr val="tx1"/>
                </a:solidFill>
                <a:latin typeface="Georgia" pitchFamily="18" charset="0"/>
              </a:defRPr>
            </a:lvl8pPr>
            <a:lvl9pPr marL="3886200" indent="-228600" eaLnBrk="0" fontAlgn="base" hangingPunct="0">
              <a:spcBef>
                <a:spcPct val="20000"/>
              </a:spcBef>
              <a:spcAft>
                <a:spcPct val="0"/>
              </a:spcAft>
              <a:buClr>
                <a:srgbClr val="8FB08C"/>
              </a:buClr>
              <a:buChar char="•"/>
              <a:defRPr>
                <a:solidFill>
                  <a:schemeClr val="tx1"/>
                </a:solidFill>
                <a:latin typeface="Georgia" pitchFamily="18" charset="0"/>
              </a:defRPr>
            </a:lvl9pPr>
          </a:lstStyle>
          <a:p>
            <a:pPr eaLnBrk="1" hangingPunct="1">
              <a:spcBef>
                <a:spcPct val="0"/>
              </a:spcBef>
              <a:buClrTx/>
              <a:buSzTx/>
              <a:buFontTx/>
              <a:buNone/>
            </a:pPr>
            <a:r>
              <a:rPr lang="fr-CA" altLang="fr-FR" sz="800">
                <a:latin typeface="Tahoma" pitchFamily="34" charset="0"/>
              </a:rPr>
              <a:t>WCC Vol 8, NO 4, 2010</a:t>
            </a:r>
          </a:p>
        </p:txBody>
      </p:sp>
      <p:sp>
        <p:nvSpPr>
          <p:cNvPr id="5" name="Ellipse 4"/>
          <p:cNvSpPr/>
          <p:nvPr/>
        </p:nvSpPr>
        <p:spPr>
          <a:xfrm>
            <a:off x="2987824" y="2636912"/>
            <a:ext cx="2808312" cy="936104"/>
          </a:xfrm>
          <a:prstGeom prst="ellipse">
            <a:avLst/>
          </a:prstGeom>
          <a:noFill/>
          <a:ln w="73025" cmpd="sng">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Tree>
    <p:extLst>
      <p:ext uri="{BB962C8B-B14F-4D97-AF65-F5344CB8AC3E}">
        <p14:creationId xmlns:p14="http://schemas.microsoft.com/office/powerpoint/2010/main" xmlns="" val="1923147178"/>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6"/>
          <p:cNvSpPr>
            <a:spLocks noGrp="1"/>
          </p:cNvSpPr>
          <p:nvPr>
            <p:ph type="title"/>
          </p:nvPr>
        </p:nvSpPr>
        <p:spPr/>
        <p:txBody>
          <a:bodyPr/>
          <a:lstStyle/>
          <a:p>
            <a:r>
              <a:rPr lang="fr-CA" dirty="0" smtClean="0"/>
              <a:t>Objectif: contrôle de l’humidité</a:t>
            </a:r>
            <a:endParaRPr lang="fr-CA" dirty="0"/>
          </a:p>
        </p:txBody>
      </p:sp>
      <p:graphicFrame>
        <p:nvGraphicFramePr>
          <p:cNvPr id="9" name="Espace réservé du contenu 8"/>
          <p:cNvGraphicFramePr>
            <a:graphicFrameLocks noGrp="1"/>
          </p:cNvGraphicFramePr>
          <p:nvPr>
            <p:ph idx="1"/>
            <p:extLst>
              <p:ext uri="{D42A27DB-BD31-4B8C-83A1-F6EECF244321}">
                <p14:modId xmlns:p14="http://schemas.microsoft.com/office/powerpoint/2010/main" xmlns="" val="3176993595"/>
              </p:ext>
            </p:extLst>
          </p:nvPr>
        </p:nvGraphicFramePr>
        <p:xfrm>
          <a:off x="0" y="1600200"/>
          <a:ext cx="9144000" cy="4114800"/>
        </p:xfrm>
        <a:graphic>
          <a:graphicData uri="http://schemas.openxmlformats.org/drawingml/2006/table">
            <a:tbl>
              <a:tblPr firstRow="1" bandRow="1">
                <a:tableStyleId>{5C22544A-7EE6-4342-B048-85BDC9FD1C3A}</a:tableStyleId>
              </a:tblPr>
              <a:tblGrid>
                <a:gridCol w="1524000"/>
                <a:gridCol w="1524000"/>
                <a:gridCol w="1524000"/>
                <a:gridCol w="1524000"/>
                <a:gridCol w="1524000"/>
                <a:gridCol w="1524000"/>
              </a:tblGrid>
              <a:tr h="370840">
                <a:tc>
                  <a:txBody>
                    <a:bodyPr/>
                    <a:lstStyle/>
                    <a:p>
                      <a:r>
                        <a:rPr lang="fr-CA" dirty="0" smtClean="0"/>
                        <a:t>Hydrogel</a:t>
                      </a:r>
                      <a:endParaRPr lang="fr-CA" dirty="0"/>
                    </a:p>
                  </a:txBody>
                  <a:tcPr/>
                </a:tc>
                <a:tc>
                  <a:txBody>
                    <a:bodyPr/>
                    <a:lstStyle/>
                    <a:p>
                      <a:r>
                        <a:rPr lang="fr-CA" dirty="0" smtClean="0"/>
                        <a:t>Pellicule </a:t>
                      </a:r>
                      <a:r>
                        <a:rPr lang="fr-CA" dirty="0" err="1" smtClean="0"/>
                        <a:t>transparen</a:t>
                      </a:r>
                      <a:r>
                        <a:rPr lang="fr-CA" dirty="0" smtClean="0"/>
                        <a:t>-</a:t>
                      </a:r>
                    </a:p>
                    <a:p>
                      <a:r>
                        <a:rPr lang="fr-CA" dirty="0" smtClean="0"/>
                        <a:t>te</a:t>
                      </a:r>
                      <a:endParaRPr lang="fr-CA" dirty="0"/>
                    </a:p>
                  </a:txBody>
                  <a:tcPr/>
                </a:tc>
                <a:tc>
                  <a:txBody>
                    <a:bodyPr/>
                    <a:lstStyle/>
                    <a:p>
                      <a:r>
                        <a:rPr lang="fr-CA" dirty="0" err="1" smtClean="0"/>
                        <a:t>Hydrocolloï</a:t>
                      </a:r>
                      <a:r>
                        <a:rPr lang="fr-CA" dirty="0" smtClean="0"/>
                        <a:t>-de</a:t>
                      </a:r>
                      <a:endParaRPr lang="fr-CA" dirty="0"/>
                    </a:p>
                  </a:txBody>
                  <a:tcPr/>
                </a:tc>
                <a:tc>
                  <a:txBody>
                    <a:bodyPr/>
                    <a:lstStyle/>
                    <a:p>
                      <a:r>
                        <a:rPr lang="fr-CA" dirty="0" err="1" smtClean="0"/>
                        <a:t>Hydrofibres</a:t>
                      </a:r>
                      <a:r>
                        <a:rPr lang="fr-CA" dirty="0" smtClean="0"/>
                        <a:t>/alginates</a:t>
                      </a:r>
                      <a:endParaRPr lang="fr-CA" dirty="0"/>
                    </a:p>
                  </a:txBody>
                  <a:tcPr/>
                </a:tc>
                <a:tc>
                  <a:txBody>
                    <a:bodyPr/>
                    <a:lstStyle/>
                    <a:p>
                      <a:r>
                        <a:rPr lang="fr-CA" dirty="0" smtClean="0"/>
                        <a:t>Mousses</a:t>
                      </a:r>
                      <a:endParaRPr lang="fr-CA" dirty="0"/>
                    </a:p>
                  </a:txBody>
                  <a:tcPr/>
                </a:tc>
                <a:tc>
                  <a:txBody>
                    <a:bodyPr/>
                    <a:lstStyle/>
                    <a:p>
                      <a:r>
                        <a:rPr lang="fr-CA" dirty="0" smtClean="0"/>
                        <a:t>Super-absorbant </a:t>
                      </a:r>
                      <a:endParaRPr lang="fr-CA" dirty="0"/>
                    </a:p>
                  </a:txBody>
                  <a:tcPr/>
                </a:tc>
              </a:tr>
              <a:tr h="370840">
                <a:tc>
                  <a:txBody>
                    <a:bodyPr/>
                    <a:lstStyle/>
                    <a:p>
                      <a:r>
                        <a:rPr lang="fr-CA" dirty="0" smtClean="0"/>
                        <a:t>Donne de l’humidité</a:t>
                      </a:r>
                      <a:endParaRPr lang="fr-CA" dirty="0"/>
                    </a:p>
                  </a:txBody>
                  <a:tcPr/>
                </a:tc>
                <a:tc>
                  <a:txBody>
                    <a:bodyPr/>
                    <a:lstStyle/>
                    <a:p>
                      <a:r>
                        <a:rPr lang="fr-CA" dirty="0" smtClean="0"/>
                        <a:t>Ne</a:t>
                      </a:r>
                      <a:r>
                        <a:rPr lang="fr-CA" baseline="0" dirty="0" smtClean="0"/>
                        <a:t> donne pas d’humidité</a:t>
                      </a:r>
                    </a:p>
                    <a:p>
                      <a:r>
                        <a:rPr lang="fr-CA" baseline="0" dirty="0" smtClean="0"/>
                        <a:t>N’absorbe pas d’humidité</a:t>
                      </a:r>
                      <a:endParaRPr lang="fr-CA" dirty="0"/>
                    </a:p>
                  </a:txBody>
                  <a:tcPr/>
                </a:tc>
                <a:tc>
                  <a:txBody>
                    <a:bodyPr/>
                    <a:lstStyle/>
                    <a:p>
                      <a:r>
                        <a:rPr lang="fr-CA" dirty="0" smtClean="0"/>
                        <a:t>Donne</a:t>
                      </a:r>
                      <a:r>
                        <a:rPr lang="fr-CA" baseline="0" dirty="0" smtClean="0"/>
                        <a:t> et absorbe une faible quantité d’humidité</a:t>
                      </a:r>
                      <a:endParaRPr lang="fr-CA" dirty="0"/>
                    </a:p>
                  </a:txBody>
                  <a:tcPr/>
                </a:tc>
                <a:tc>
                  <a:txBody>
                    <a:bodyPr/>
                    <a:lstStyle/>
                    <a:p>
                      <a:r>
                        <a:rPr lang="fr-CA" dirty="0" smtClean="0"/>
                        <a:t>Absorption</a:t>
                      </a:r>
                      <a:r>
                        <a:rPr lang="fr-CA" baseline="0" dirty="0" smtClean="0"/>
                        <a:t> modérée à abondant</a:t>
                      </a:r>
                    </a:p>
                    <a:p>
                      <a:r>
                        <a:rPr lang="fr-CA" baseline="0" dirty="0" smtClean="0"/>
                        <a:t>Combinaison car pans. primaire </a:t>
                      </a:r>
                      <a:endParaRPr lang="fr-CA" dirty="0"/>
                    </a:p>
                  </a:txBody>
                  <a:tcPr/>
                </a:tc>
                <a:tc>
                  <a:txBody>
                    <a:bodyPr/>
                    <a:lstStyle/>
                    <a:p>
                      <a:r>
                        <a:rPr lang="fr-CA" dirty="0" smtClean="0"/>
                        <a:t>Balance hydrique </a:t>
                      </a:r>
                      <a:endParaRPr lang="fr-CA" dirty="0"/>
                    </a:p>
                  </a:txBody>
                  <a:tcPr/>
                </a:tc>
                <a:tc>
                  <a:txBody>
                    <a:bodyPr/>
                    <a:lstStyle/>
                    <a:p>
                      <a:r>
                        <a:rPr lang="fr-CA" dirty="0" smtClean="0"/>
                        <a:t>Absorption</a:t>
                      </a:r>
                      <a:r>
                        <a:rPr lang="fr-CA" baseline="0" dirty="0" smtClean="0"/>
                        <a:t> supérieure</a:t>
                      </a:r>
                      <a:endParaRPr lang="fr-CA" dirty="0"/>
                    </a:p>
                  </a:txBody>
                  <a:tcPr/>
                </a:tc>
              </a:tr>
              <a:tr h="370840">
                <a:tc>
                  <a:txBody>
                    <a:bodyPr/>
                    <a:lstStyle/>
                    <a:p>
                      <a:endParaRPr lang="fr-CA" dirty="0" smtClean="0"/>
                    </a:p>
                    <a:p>
                      <a:endParaRPr lang="fr-CA" dirty="0" smtClean="0"/>
                    </a:p>
                    <a:p>
                      <a:endParaRPr lang="fr-CA" dirty="0" smtClean="0"/>
                    </a:p>
                    <a:p>
                      <a:endParaRPr lang="fr-CA" dirty="0" smtClean="0"/>
                    </a:p>
                    <a:p>
                      <a:endParaRPr lang="fr-CA" dirty="0"/>
                    </a:p>
                  </a:txBody>
                  <a:tcPr/>
                </a:tc>
                <a:tc>
                  <a:txBody>
                    <a:bodyPr/>
                    <a:lstStyle/>
                    <a:p>
                      <a:endParaRPr lang="fr-CA" dirty="0"/>
                    </a:p>
                  </a:txBody>
                  <a:tcPr/>
                </a:tc>
                <a:tc>
                  <a:txBody>
                    <a:bodyPr/>
                    <a:lstStyle/>
                    <a:p>
                      <a:endParaRPr lang="fr-CA" dirty="0"/>
                    </a:p>
                  </a:txBody>
                  <a:tcPr/>
                </a:tc>
                <a:tc>
                  <a:txBody>
                    <a:bodyPr/>
                    <a:lstStyle/>
                    <a:p>
                      <a:endParaRPr lang="fr-CA" dirty="0"/>
                    </a:p>
                  </a:txBody>
                  <a:tcPr/>
                </a:tc>
                <a:tc>
                  <a:txBody>
                    <a:bodyPr/>
                    <a:lstStyle/>
                    <a:p>
                      <a:endParaRPr lang="fr-CA" dirty="0"/>
                    </a:p>
                  </a:txBody>
                  <a:tcPr/>
                </a:tc>
                <a:tc>
                  <a:txBody>
                    <a:bodyPr/>
                    <a:lstStyle/>
                    <a:p>
                      <a:endParaRPr lang="fr-CA" dirty="0"/>
                    </a:p>
                  </a:txBody>
                  <a:tcPr/>
                </a:tc>
              </a:tr>
            </a:tbl>
          </a:graphicData>
        </a:graphic>
      </p:graphicFrame>
      <p:pic>
        <p:nvPicPr>
          <p:cNvPr id="10" name="Image 9" descr="hydrogel">
            <a:hlinkClick r:id="rId3"/>
          </p:cNvPr>
          <p:cNvPicPr/>
          <p:nvPr/>
        </p:nvPicPr>
        <p:blipFill rotWithShape="1">
          <a:blip r:embed="rId4" cstate="print">
            <a:extLst>
              <a:ext uri="{28A0092B-C50C-407E-A947-70E740481C1C}">
                <a14:useLocalDpi xmlns:a14="http://schemas.microsoft.com/office/drawing/2010/main" xmlns="" val="0"/>
              </a:ext>
            </a:extLst>
          </a:blip>
          <a:srcRect l="20052" t="14607" r="16241" b="13483"/>
          <a:stretch/>
        </p:blipFill>
        <p:spPr bwMode="auto">
          <a:xfrm>
            <a:off x="251520" y="4437112"/>
            <a:ext cx="1080120" cy="936104"/>
          </a:xfrm>
          <a:prstGeom prst="rect">
            <a:avLst/>
          </a:prstGeom>
          <a:noFill/>
          <a:ln>
            <a:noFill/>
          </a:ln>
          <a:extLst>
            <a:ext uri="{53640926-AAD7-44D8-BBD7-CCE9431645EC}">
              <a14:shadowObscured xmlns:a14="http://schemas.microsoft.com/office/drawing/2010/main" xmlns=""/>
            </a:ext>
          </a:extLst>
        </p:spPr>
      </p:pic>
      <p:pic>
        <p:nvPicPr>
          <p:cNvPr id="11" name="Espace réservé du contenu 7" descr="https://encrypted-tbn1.gstatic.com/images?q=tbn:ANd9GcRgoCsZfK7CYeWauhai0COmNVrcoCkqp91ABKZVSaQhxT7bbvCIao11RQ">
            <a:hlinkClick r:id="rId5"/>
          </p:cNvPr>
          <p:cNvPicPr>
            <a:picLocks/>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6228184" y="4365104"/>
            <a:ext cx="1251701" cy="1106097"/>
          </a:xfrm>
          <a:prstGeom prst="rect">
            <a:avLst/>
          </a:prstGeom>
          <a:noFill/>
          <a:ln>
            <a:noFill/>
          </a:ln>
        </p:spPr>
      </p:pic>
      <p:pic>
        <p:nvPicPr>
          <p:cNvPr id="12" name="Image 11" descr="https://encrypted-tbn1.gstatic.com/images?q=tbn:ANd9GcR602GFhDnC05JWIAHsBqBJEZaGPv8m1sxTDXwHuqAb1eIn6PEjSZOfJs0B8A">
            <a:hlinkClick r:id="rId7"/>
          </p:cNvPr>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a:off x="4716016" y="4365104"/>
            <a:ext cx="1224136" cy="1224135"/>
          </a:xfrm>
          <a:prstGeom prst="rect">
            <a:avLst/>
          </a:prstGeom>
          <a:noFill/>
          <a:ln>
            <a:noFill/>
          </a:ln>
        </p:spPr>
      </p:pic>
      <p:pic>
        <p:nvPicPr>
          <p:cNvPr id="13" name="Image 12"/>
          <p:cNvPicPr/>
          <p:nvPr/>
        </p:nvPicPr>
        <p:blipFill>
          <a:blip r:embed="rId9" cstate="print"/>
          <a:srcRect l="81597" t="38889" r="8681" b="52778"/>
          <a:stretch>
            <a:fillRect/>
          </a:stretch>
        </p:blipFill>
        <p:spPr bwMode="auto">
          <a:xfrm>
            <a:off x="1619672" y="4509120"/>
            <a:ext cx="1224136" cy="936104"/>
          </a:xfrm>
          <a:prstGeom prst="rect">
            <a:avLst/>
          </a:prstGeom>
          <a:noFill/>
          <a:ln w="9525">
            <a:noFill/>
            <a:miter lim="800000"/>
            <a:headEnd/>
            <a:tailEnd/>
          </a:ln>
        </p:spPr>
      </p:pic>
      <p:pic>
        <p:nvPicPr>
          <p:cNvPr id="14" name="Image 13"/>
          <p:cNvPicPr/>
          <p:nvPr/>
        </p:nvPicPr>
        <p:blipFill>
          <a:blip r:embed="rId10" cstate="print"/>
          <a:srcRect l="11979" t="25000" r="81597" b="62654"/>
          <a:stretch>
            <a:fillRect/>
          </a:stretch>
        </p:blipFill>
        <p:spPr bwMode="auto">
          <a:xfrm>
            <a:off x="3275856" y="4437112"/>
            <a:ext cx="1040309" cy="1054596"/>
          </a:xfrm>
          <a:prstGeom prst="rect">
            <a:avLst/>
          </a:prstGeom>
          <a:noFill/>
          <a:ln w="9525">
            <a:noFill/>
            <a:miter lim="800000"/>
            <a:headEnd/>
            <a:tailEnd/>
          </a:ln>
        </p:spPr>
      </p:pic>
      <p:pic>
        <p:nvPicPr>
          <p:cNvPr id="15" name="Image 14"/>
          <p:cNvPicPr/>
          <p:nvPr/>
        </p:nvPicPr>
        <p:blipFill>
          <a:blip r:embed="rId11" cstate="print"/>
          <a:srcRect l="18229" t="25000" r="67361" b="49074"/>
          <a:stretch>
            <a:fillRect/>
          </a:stretch>
        </p:blipFill>
        <p:spPr bwMode="auto">
          <a:xfrm>
            <a:off x="7777112" y="4397102"/>
            <a:ext cx="1187376" cy="1120130"/>
          </a:xfrm>
          <a:prstGeom prst="rect">
            <a:avLst/>
          </a:prstGeom>
          <a:noFill/>
          <a:ln w="9525">
            <a:noFill/>
            <a:miter lim="800000"/>
            <a:headEnd/>
            <a:tailEnd/>
          </a:ln>
        </p:spPr>
      </p:pic>
      <p:sp>
        <p:nvSpPr>
          <p:cNvPr id="16" name="ZoneTexte 15"/>
          <p:cNvSpPr txBox="1"/>
          <p:nvPr/>
        </p:nvSpPr>
        <p:spPr>
          <a:xfrm>
            <a:off x="2555776" y="6021288"/>
            <a:ext cx="6048672" cy="646331"/>
          </a:xfrm>
          <a:prstGeom prst="rect">
            <a:avLst/>
          </a:prstGeom>
          <a:noFill/>
        </p:spPr>
        <p:txBody>
          <a:bodyPr wrap="square" rtlCol="0">
            <a:spAutoFit/>
          </a:bodyPr>
          <a:lstStyle/>
          <a:p>
            <a:r>
              <a:rPr lang="fr-CA" sz="3600" dirty="0" smtClean="0">
                <a:solidFill>
                  <a:srgbClr val="FF0000"/>
                </a:solidFill>
              </a:rPr>
              <a:t>Équilibre hydrique </a:t>
            </a:r>
            <a:endParaRPr lang="fr-CA" sz="3600" dirty="0">
              <a:solidFill>
                <a:srgbClr val="FF0000"/>
              </a:solidFill>
            </a:endParaRPr>
          </a:p>
        </p:txBody>
      </p:sp>
      <p:sp>
        <p:nvSpPr>
          <p:cNvPr id="17" name="Flèche droite rayée 16"/>
          <p:cNvSpPr/>
          <p:nvPr/>
        </p:nvSpPr>
        <p:spPr>
          <a:xfrm>
            <a:off x="6804248" y="6093296"/>
            <a:ext cx="1656184" cy="548680"/>
          </a:xfrm>
          <a:prstGeom prst="striped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8" name="Flèche droite rayée 17"/>
          <p:cNvSpPr/>
          <p:nvPr/>
        </p:nvSpPr>
        <p:spPr>
          <a:xfrm rot="10800000">
            <a:off x="395536" y="6093296"/>
            <a:ext cx="1656184" cy="548680"/>
          </a:xfrm>
          <a:prstGeom prst="striped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smtClean="0"/>
              <a:t>Objectif : débridement </a:t>
            </a:r>
            <a:endParaRPr lang="fr-CA" dirty="0"/>
          </a:p>
        </p:txBody>
      </p:sp>
      <p:sp>
        <p:nvSpPr>
          <p:cNvPr id="4" name="Espace réservé du texte 3"/>
          <p:cNvSpPr>
            <a:spLocks noGrp="1"/>
          </p:cNvSpPr>
          <p:nvPr>
            <p:ph type="body" idx="1"/>
          </p:nvPr>
        </p:nvSpPr>
        <p:spPr>
          <a:xfrm>
            <a:off x="457200" y="1268760"/>
            <a:ext cx="3931920" cy="639762"/>
          </a:xfrm>
        </p:spPr>
        <p:txBody>
          <a:bodyPr/>
          <a:lstStyle/>
          <a:p>
            <a:r>
              <a:rPr lang="fr-CA" dirty="0" smtClean="0"/>
              <a:t>Débridement </a:t>
            </a:r>
            <a:endParaRPr lang="fr-CA" dirty="0"/>
          </a:p>
        </p:txBody>
      </p:sp>
      <p:sp>
        <p:nvSpPr>
          <p:cNvPr id="5" name="Espace réservé du contenu 4"/>
          <p:cNvSpPr>
            <a:spLocks noGrp="1"/>
          </p:cNvSpPr>
          <p:nvPr>
            <p:ph sz="half" idx="2"/>
          </p:nvPr>
        </p:nvSpPr>
        <p:spPr>
          <a:xfrm>
            <a:off x="457200" y="1916832"/>
            <a:ext cx="3931920" cy="4824536"/>
          </a:xfrm>
        </p:spPr>
        <p:txBody>
          <a:bodyPr>
            <a:normAutofit fontScale="92500" lnSpcReduction="20000"/>
          </a:bodyPr>
          <a:lstStyle/>
          <a:p>
            <a:r>
              <a:rPr lang="fr-CA" altLang="fr-FR" u="sng" dirty="0" err="1" smtClean="0">
                <a:ea typeface="ＭＳ Ｐゴシック" pitchFamily="34" charset="-128"/>
              </a:rPr>
              <a:t>Autolytique</a:t>
            </a:r>
            <a:r>
              <a:rPr lang="fr-CA" altLang="fr-FR" dirty="0" smtClean="0">
                <a:ea typeface="ＭＳ Ｐゴシック" pitchFamily="34" charset="-128"/>
              </a:rPr>
              <a:t>: milieu humide contrôle</a:t>
            </a:r>
          </a:p>
          <a:p>
            <a:pPr marL="0" indent="0">
              <a:buNone/>
            </a:pPr>
            <a:endParaRPr lang="fr-CA" altLang="fr-FR" dirty="0" smtClean="0">
              <a:ea typeface="ＭＳ Ｐゴシック" pitchFamily="34" charset="-128"/>
            </a:endParaRPr>
          </a:p>
          <a:p>
            <a:pPr marL="0" indent="0">
              <a:buNone/>
            </a:pPr>
            <a:r>
              <a:rPr lang="fr-CA" altLang="fr-FR" dirty="0" smtClean="0">
                <a:ea typeface="ＭＳ Ｐゴシック" pitchFamily="34" charset="-128"/>
              </a:rPr>
              <a:t> </a:t>
            </a:r>
          </a:p>
          <a:p>
            <a:r>
              <a:rPr lang="fr-CA" altLang="fr-FR" u="sng" dirty="0" smtClean="0">
                <a:ea typeface="ＭＳ Ｐゴシック" pitchFamily="34" charset="-128"/>
              </a:rPr>
              <a:t>Enzymatique : </a:t>
            </a:r>
            <a:r>
              <a:rPr lang="fr-CA" altLang="fr-FR" dirty="0" smtClean="0">
                <a:ea typeface="ＭＳ Ｐゴシック" pitchFamily="34" charset="-128"/>
              </a:rPr>
              <a:t> </a:t>
            </a:r>
            <a:r>
              <a:rPr lang="fr-CA" altLang="fr-FR" dirty="0">
                <a:ea typeface="ＭＳ Ｐゴシック" pitchFamily="34" charset="-128"/>
              </a:rPr>
              <a:t>onguent collagénase</a:t>
            </a:r>
          </a:p>
          <a:p>
            <a:endParaRPr lang="fr-CA" altLang="fr-FR" dirty="0" smtClean="0">
              <a:ea typeface="ＭＳ Ｐゴシック" pitchFamily="34" charset="-128"/>
            </a:endParaRPr>
          </a:p>
          <a:p>
            <a:endParaRPr lang="fr-CA" altLang="fr-FR" dirty="0">
              <a:ea typeface="ＭＳ Ｐゴシック" pitchFamily="34" charset="-128"/>
            </a:endParaRPr>
          </a:p>
          <a:p>
            <a:endParaRPr lang="fr-CA" altLang="fr-FR" dirty="0" smtClean="0">
              <a:ea typeface="ＭＳ Ｐゴシック" pitchFamily="34" charset="-128"/>
            </a:endParaRPr>
          </a:p>
          <a:p>
            <a:endParaRPr lang="fr-CA" altLang="fr-FR" dirty="0" smtClean="0">
              <a:ea typeface="ＭＳ Ｐゴシック" pitchFamily="34" charset="-128"/>
            </a:endParaRPr>
          </a:p>
          <a:p>
            <a:endParaRPr lang="fr-CA" altLang="fr-FR" dirty="0">
              <a:ea typeface="ＭＳ Ｐゴシック" pitchFamily="34" charset="-128"/>
            </a:endParaRPr>
          </a:p>
          <a:p>
            <a:endParaRPr lang="fr-CA" altLang="fr-FR" dirty="0" smtClean="0">
              <a:ea typeface="ＭＳ Ｐゴシック" pitchFamily="34" charset="-128"/>
            </a:endParaRPr>
          </a:p>
          <a:p>
            <a:r>
              <a:rPr lang="fr-CA" altLang="fr-FR" u="sng" dirty="0" smtClean="0">
                <a:ea typeface="ＭＳ Ｐゴシック" pitchFamily="34" charset="-128"/>
              </a:rPr>
              <a:t>Mécanique</a:t>
            </a:r>
            <a:r>
              <a:rPr lang="fr-CA" altLang="fr-FR" dirty="0" smtClean="0">
                <a:ea typeface="ＭＳ Ｐゴシック" pitchFamily="34" charset="-128"/>
              </a:rPr>
              <a:t>: irrigation</a:t>
            </a:r>
          </a:p>
          <a:p>
            <a:pPr marL="0" indent="0">
              <a:buNone/>
            </a:pPr>
            <a:r>
              <a:rPr lang="fr-CA" altLang="fr-FR" dirty="0" smtClean="0">
                <a:ea typeface="ＭＳ Ｐゴシック" pitchFamily="34" charset="-128"/>
              </a:rPr>
              <a:t>  </a:t>
            </a:r>
            <a:endParaRPr lang="fr-CA" dirty="0"/>
          </a:p>
        </p:txBody>
      </p:sp>
      <p:sp>
        <p:nvSpPr>
          <p:cNvPr id="6" name="Espace réservé du texte 5"/>
          <p:cNvSpPr>
            <a:spLocks noGrp="1"/>
          </p:cNvSpPr>
          <p:nvPr>
            <p:ph type="body" sz="quarter" idx="3"/>
          </p:nvPr>
        </p:nvSpPr>
        <p:spPr>
          <a:xfrm>
            <a:off x="4754880" y="1268760"/>
            <a:ext cx="3931920" cy="639762"/>
          </a:xfrm>
        </p:spPr>
        <p:txBody>
          <a:bodyPr/>
          <a:lstStyle/>
          <a:p>
            <a:r>
              <a:rPr lang="fr-CA" dirty="0" smtClean="0"/>
              <a:t>Retrait des callosités</a:t>
            </a:r>
            <a:endParaRPr lang="fr-CA" dirty="0"/>
          </a:p>
        </p:txBody>
      </p:sp>
      <p:sp>
        <p:nvSpPr>
          <p:cNvPr id="7" name="Espace réservé du contenu 6"/>
          <p:cNvSpPr>
            <a:spLocks noGrp="1"/>
          </p:cNvSpPr>
          <p:nvPr>
            <p:ph sz="quarter" idx="4"/>
          </p:nvPr>
        </p:nvSpPr>
        <p:spPr>
          <a:xfrm>
            <a:off x="4754880" y="1916832"/>
            <a:ext cx="3931920" cy="3951288"/>
          </a:xfrm>
        </p:spPr>
        <p:txBody>
          <a:bodyPr/>
          <a:lstStyle/>
          <a:p>
            <a:r>
              <a:rPr lang="fr-CA" altLang="fr-FR" dirty="0" smtClean="0"/>
              <a:t>L’ablation chirurgicale des callosités permet de réduire la façon significative (26-30%) la pression</a:t>
            </a:r>
            <a:endParaRPr lang="fr-CA" dirty="0"/>
          </a:p>
        </p:txBody>
      </p:sp>
      <p:pic>
        <p:nvPicPr>
          <p:cNvPr id="8" name="Image 7" descr="hydrogel">
            <a:hlinkClick r:id="rId3"/>
          </p:cNvPr>
          <p:cNvPicPr/>
          <p:nvPr/>
        </p:nvPicPr>
        <p:blipFill rotWithShape="1">
          <a:blip r:embed="rId4" cstate="print">
            <a:extLst>
              <a:ext uri="{28A0092B-C50C-407E-A947-70E740481C1C}">
                <a14:useLocalDpi xmlns:a14="http://schemas.microsoft.com/office/drawing/2010/main" xmlns="" val="0"/>
              </a:ext>
            </a:extLst>
          </a:blip>
          <a:srcRect l="20052" t="14607" r="16241" b="13483"/>
          <a:stretch/>
        </p:blipFill>
        <p:spPr bwMode="auto">
          <a:xfrm>
            <a:off x="1223626" y="2500769"/>
            <a:ext cx="648072" cy="583332"/>
          </a:xfrm>
          <a:prstGeom prst="rect">
            <a:avLst/>
          </a:prstGeom>
          <a:noFill/>
          <a:ln>
            <a:noFill/>
          </a:ln>
          <a:extLst>
            <a:ext uri="{53640926-AAD7-44D8-BBD7-CCE9431645EC}">
              <a14:shadowObscured xmlns:a14="http://schemas.microsoft.com/office/drawing/2010/main" xmlns=""/>
            </a:ext>
          </a:extLst>
        </p:spPr>
      </p:pic>
      <p:pic>
        <p:nvPicPr>
          <p:cNvPr id="9" name="Espace réservé du contenu 7" descr="https://encrypted-tbn1.gstatic.com/images?q=tbn:ANd9GcRgoCsZfK7CYeWauhai0COmNVrcoCkqp91ABKZVSaQhxT7bbvCIao11RQ">
            <a:hlinkClick r:id="rId5"/>
          </p:cNvPr>
          <p:cNvPicPr>
            <a:picLocks/>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2452632" y="2443903"/>
            <a:ext cx="925535" cy="697065"/>
          </a:xfrm>
          <a:prstGeom prst="rect">
            <a:avLst/>
          </a:prstGeom>
          <a:noFill/>
          <a:ln>
            <a:noFill/>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5"/>
          <p:cNvSpPr>
            <a:spLocks noGrp="1" noChangeArrowheads="1"/>
          </p:cNvSpPr>
          <p:nvPr>
            <p:ph idx="1"/>
          </p:nvPr>
        </p:nvSpPr>
        <p:spPr/>
        <p:txBody>
          <a:bodyPr/>
          <a:lstStyle/>
          <a:p>
            <a:pPr>
              <a:buNone/>
            </a:pPr>
            <a:r>
              <a:rPr lang="en-GB" altLang="fr-FR" dirty="0" smtClean="0"/>
              <a:t>Types de </a:t>
            </a:r>
            <a:r>
              <a:rPr lang="en-GB" altLang="fr-FR" dirty="0" err="1" smtClean="0"/>
              <a:t>débridement</a:t>
            </a:r>
            <a:r>
              <a:rPr lang="en-GB" altLang="fr-FR" dirty="0" smtClean="0"/>
              <a:t>:</a:t>
            </a:r>
          </a:p>
          <a:p>
            <a:r>
              <a:rPr lang="en-GB" altLang="fr-FR" dirty="0" smtClean="0"/>
              <a:t> </a:t>
            </a:r>
            <a:r>
              <a:rPr lang="fr-CA" altLang="fr-FR" b="1" u="sng" dirty="0" err="1" smtClean="0"/>
              <a:t>Autolytique</a:t>
            </a:r>
            <a:endParaRPr lang="fr-CA" altLang="fr-FR" b="1" u="sng" dirty="0" smtClean="0"/>
          </a:p>
          <a:p>
            <a:r>
              <a:rPr lang="fr-CA" altLang="fr-FR" dirty="0" smtClean="0"/>
              <a:t> </a:t>
            </a:r>
            <a:r>
              <a:rPr lang="fr-CA" altLang="fr-FR" b="1" u="sng" dirty="0" smtClean="0"/>
              <a:t>Mécanique</a:t>
            </a:r>
          </a:p>
          <a:p>
            <a:r>
              <a:rPr lang="fr-CA" altLang="fr-FR" dirty="0" smtClean="0"/>
              <a:t> Enzymatique/chimique </a:t>
            </a:r>
          </a:p>
          <a:p>
            <a:r>
              <a:rPr lang="fr-CA" altLang="fr-FR" dirty="0" smtClean="0"/>
              <a:t> Chirurgical (MD)</a:t>
            </a:r>
          </a:p>
          <a:p>
            <a:pPr marL="457200" lvl="2"/>
            <a:r>
              <a:rPr lang="fr-CA" altLang="fr-FR" sz="2200" b="1" u="sng" dirty="0" smtClean="0"/>
              <a:t>Chirurgical  conservateur (inf.)</a:t>
            </a:r>
          </a:p>
          <a:p>
            <a:r>
              <a:rPr lang="fr-CA" altLang="fr-FR" dirty="0" smtClean="0"/>
              <a:t>  Biologique (</a:t>
            </a:r>
            <a:r>
              <a:rPr lang="fr-CA" altLang="fr-FR" dirty="0" err="1" smtClean="0"/>
              <a:t>maggots</a:t>
            </a:r>
            <a:r>
              <a:rPr lang="fr-CA" altLang="fr-FR" dirty="0" smtClean="0"/>
              <a:t>)</a:t>
            </a:r>
          </a:p>
          <a:p>
            <a:pPr eaLnBrk="1" hangingPunct="1">
              <a:buFont typeface="Wingdings" pitchFamily="2" charset="2"/>
              <a:buNone/>
            </a:pPr>
            <a:endParaRPr lang="fr-CA" altLang="fr-FR" dirty="0" smtClean="0">
              <a:ea typeface="ＭＳ Ｐゴシック" pitchFamily="34" charset="-128"/>
            </a:endParaRPr>
          </a:p>
        </p:txBody>
      </p:sp>
      <p:pic>
        <p:nvPicPr>
          <p:cNvPr id="38917" name="Picture 5" descr="http://www.sciencehelpdesk.com/img/bg3_2/WhiteBloodCellBacteria.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rot="1010955">
            <a:off x="4457700" y="4552950"/>
            <a:ext cx="2243138" cy="2024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 name="Picture 16" descr="maggots2"/>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rot="-626165">
            <a:off x="6172200" y="4191000"/>
            <a:ext cx="2597150" cy="1755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5062" name="Picture 12" descr="Untitled.png"/>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rot="-1015631">
            <a:off x="5776913" y="2743200"/>
            <a:ext cx="2401887" cy="17954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5063" name="Picture 9" descr="scalpels.jpg"/>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2019300" y="4740275"/>
            <a:ext cx="2627313" cy="1828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8914" name="Picture 2" descr="http://wichita.kumc.edu/surgery/images/index_surgery.jpg"/>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rot="652028">
            <a:off x="4343400" y="1219200"/>
            <a:ext cx="2362200" cy="1616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 name="Picture 17" descr="MPj04028800000[1]"/>
          <p:cNvPicPr>
            <a:picLocks noChangeAspect="1" noChangeArrowheads="1"/>
          </p:cNvPicPr>
          <p:nvPr/>
        </p:nvPicPr>
        <p:blipFill>
          <a:blip r:embed="rId8" cstate="print"/>
          <a:srcRect/>
          <a:stretch>
            <a:fillRect/>
          </a:stretch>
        </p:blipFill>
        <p:spPr bwMode="auto">
          <a:xfrm>
            <a:off x="6934200" y="1447800"/>
            <a:ext cx="1600200" cy="14859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5002" name="ZoneTexte 10"/>
          <p:cNvSpPr txBox="1">
            <a:spLocks noChangeArrowheads="1"/>
          </p:cNvSpPr>
          <p:nvPr/>
        </p:nvSpPr>
        <p:spPr bwMode="auto">
          <a:xfrm>
            <a:off x="684213" y="427038"/>
            <a:ext cx="6697662" cy="722312"/>
          </a:xfrm>
          <a:prstGeom prst="rect">
            <a:avLst/>
          </a:prstGeom>
          <a:noFill/>
          <a:ln w="9525">
            <a:noFill/>
            <a:miter lim="800000"/>
            <a:headEnd/>
            <a:tailEnd/>
          </a:ln>
        </p:spPr>
        <p:txBody>
          <a:bodyPr>
            <a:spAutoFit/>
          </a:bodyPr>
          <a:lstStyle/>
          <a:p>
            <a:pPr>
              <a:spcBef>
                <a:spcPct val="0"/>
              </a:spcBef>
              <a:defRPr/>
            </a:pPr>
            <a:r>
              <a:rPr lang="fr-CA" sz="4000" spc="-100" dirty="0">
                <a:solidFill>
                  <a:schemeClr val="tx2"/>
                </a:solidFill>
                <a:latin typeface="+mj-lt"/>
                <a:ea typeface="+mj-ea"/>
                <a:cs typeface="+mj-cs"/>
              </a:rPr>
              <a:t>Types de débridement</a:t>
            </a:r>
          </a:p>
        </p:txBody>
      </p:sp>
    </p:spTree>
    <p:extLst>
      <p:ext uri="{BB962C8B-B14F-4D97-AF65-F5344CB8AC3E}">
        <p14:creationId xmlns:p14="http://schemas.microsoft.com/office/powerpoint/2010/main" xmlns="" val="402691281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8914"/>
                                        </p:tgtEl>
                                        <p:attrNameLst>
                                          <p:attrName>style.visibility</p:attrName>
                                        </p:attrNameLst>
                                      </p:cBhvr>
                                      <p:to>
                                        <p:strVal val="visible"/>
                                      </p:to>
                                    </p:set>
                                    <p:animEffect transition="in" filter="fade">
                                      <p:cBhvr>
                                        <p:cTn id="7" dur="2000"/>
                                        <p:tgtEl>
                                          <p:spTgt spid="3891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45063"/>
                                        </p:tgtEl>
                                        <p:attrNameLst>
                                          <p:attrName>style.visibility</p:attrName>
                                        </p:attrNameLst>
                                      </p:cBhvr>
                                      <p:to>
                                        <p:strVal val="visible"/>
                                      </p:to>
                                    </p:set>
                                    <p:animEffect transition="in" filter="fade">
                                      <p:cBhvr>
                                        <p:cTn id="12" dur="2000"/>
                                        <p:tgtEl>
                                          <p:spTgt spid="4506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45062"/>
                                        </p:tgtEl>
                                        <p:attrNameLst>
                                          <p:attrName>style.visibility</p:attrName>
                                        </p:attrNameLst>
                                      </p:cBhvr>
                                      <p:to>
                                        <p:strVal val="visible"/>
                                      </p:to>
                                    </p:set>
                                    <p:animEffect transition="in" filter="fade">
                                      <p:cBhvr>
                                        <p:cTn id="17" dur="2000"/>
                                        <p:tgtEl>
                                          <p:spTgt spid="45062"/>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2000"/>
                                        <p:tgtEl>
                                          <p:spTgt spid="14"/>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nodeType="clickEffect">
                                  <p:stCondLst>
                                    <p:cond delay="0"/>
                                  </p:stCondLst>
                                  <p:childTnLst>
                                    <p:set>
                                      <p:cBhvr>
                                        <p:cTn id="26" dur="1" fill="hold">
                                          <p:stCondLst>
                                            <p:cond delay="0"/>
                                          </p:stCondLst>
                                        </p:cTn>
                                        <p:tgtEl>
                                          <p:spTgt spid="38917"/>
                                        </p:tgtEl>
                                        <p:attrNameLst>
                                          <p:attrName>style.visibility</p:attrName>
                                        </p:attrNameLst>
                                      </p:cBhvr>
                                      <p:to>
                                        <p:strVal val="visible"/>
                                      </p:to>
                                    </p:set>
                                    <p:animEffect transition="in" filter="fade">
                                      <p:cBhvr>
                                        <p:cTn id="27" dur="2000"/>
                                        <p:tgtEl>
                                          <p:spTgt spid="38917"/>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51520" y="476672"/>
            <a:ext cx="9144000" cy="990600"/>
          </a:xfrm>
        </p:spPr>
        <p:txBody>
          <a:bodyPr>
            <a:normAutofit fontScale="90000"/>
          </a:bodyPr>
          <a:lstStyle/>
          <a:p>
            <a:r>
              <a:rPr lang="fr-CA" dirty="0" smtClean="0"/>
              <a:t>Contrôle de l’infection</a:t>
            </a:r>
            <a:br>
              <a:rPr lang="fr-CA" dirty="0" smtClean="0"/>
            </a:br>
            <a:r>
              <a:rPr lang="fr-CA" sz="3100" dirty="0" smtClean="0"/>
              <a:t>Pansement antimicrobien rééquilibre les défenses de l’hôte</a:t>
            </a:r>
            <a:endParaRPr lang="fr-CA" dirty="0"/>
          </a:p>
        </p:txBody>
      </p:sp>
      <p:graphicFrame>
        <p:nvGraphicFramePr>
          <p:cNvPr id="4" name="Espace réservé du contenu 3"/>
          <p:cNvGraphicFramePr>
            <a:graphicFrameLocks noGrp="1"/>
          </p:cNvGraphicFramePr>
          <p:nvPr>
            <p:ph idx="1"/>
            <p:extLst>
              <p:ext uri="{D42A27DB-BD31-4B8C-83A1-F6EECF244321}">
                <p14:modId xmlns:p14="http://schemas.microsoft.com/office/powerpoint/2010/main" xmlns="" val="1409518006"/>
              </p:ext>
            </p:extLst>
          </p:nvPr>
        </p:nvGraphicFramePr>
        <p:xfrm>
          <a:off x="323527" y="1628800"/>
          <a:ext cx="8064897" cy="4937760"/>
        </p:xfrm>
        <a:graphic>
          <a:graphicData uri="http://schemas.openxmlformats.org/drawingml/2006/table">
            <a:tbl>
              <a:tblPr firstRow="1" bandRow="1">
                <a:tableStyleId>{5C22544A-7EE6-4342-B048-85BDC9FD1C3A}</a:tableStyleId>
              </a:tblPr>
              <a:tblGrid>
                <a:gridCol w="3168353"/>
                <a:gridCol w="4896544"/>
              </a:tblGrid>
              <a:tr h="370840">
                <a:tc>
                  <a:txBody>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lang="fr-CA" altLang="fr-FR" dirty="0" smtClean="0">
                          <a:ea typeface="ＭＳ Ｐゴシック" pitchFamily="34" charset="-128"/>
                        </a:rPr>
                        <a:t>Ions d’argent</a:t>
                      </a:r>
                    </a:p>
                    <a:p>
                      <a:endParaRPr lang="fr-CA" dirty="0"/>
                    </a:p>
                  </a:txBody>
                  <a:tcPr/>
                </a:tc>
                <a:tc>
                  <a:txBody>
                    <a:bodyPr/>
                    <a:lstStyle/>
                    <a:p>
                      <a:pPr algn="ctr"/>
                      <a:r>
                        <a:rPr lang="fr-CA" dirty="0" smtClean="0"/>
                        <a:t>Iode</a:t>
                      </a:r>
                    </a:p>
                    <a:p>
                      <a:pPr algn="ctr"/>
                      <a:r>
                        <a:rPr lang="fr-CA" dirty="0" smtClean="0"/>
                        <a:t> </a:t>
                      </a:r>
                      <a:r>
                        <a:rPr lang="fr-CA" sz="1400" i="1" dirty="0" smtClean="0"/>
                        <a:t>(*attention allergie à l’iode)</a:t>
                      </a:r>
                      <a:endParaRPr lang="fr-CA" i="1" dirty="0"/>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CA" dirty="0" smtClean="0"/>
                        <a:t>Antimicrobien</a:t>
                      </a:r>
                    </a:p>
                    <a:p>
                      <a:r>
                        <a:rPr lang="fr-CA" dirty="0" smtClean="0"/>
                        <a:t>large spectre</a:t>
                      </a:r>
                    </a:p>
                  </a:txBody>
                  <a:tcPr/>
                </a:tc>
                <a:tc>
                  <a:txBody>
                    <a:bodyPr/>
                    <a:lstStyle/>
                    <a:p>
                      <a:r>
                        <a:rPr lang="fr-CA" sz="1800" kern="1200" dirty="0" smtClean="0">
                          <a:solidFill>
                            <a:schemeClr val="dk1"/>
                          </a:solidFill>
                          <a:latin typeface="+mn-lt"/>
                          <a:ea typeface="+mn-ea"/>
                          <a:cs typeface="+mn-cs"/>
                        </a:rPr>
                        <a:t>Onguent ou pâte composé de </a:t>
                      </a:r>
                      <a:r>
                        <a:rPr lang="fr-CA" sz="1800" kern="1200" dirty="0" err="1" smtClean="0">
                          <a:solidFill>
                            <a:schemeClr val="dk1"/>
                          </a:solidFill>
                          <a:latin typeface="+mn-lt"/>
                          <a:ea typeface="+mn-ea"/>
                          <a:cs typeface="+mn-cs"/>
                        </a:rPr>
                        <a:t>cadexomère</a:t>
                      </a:r>
                      <a:r>
                        <a:rPr lang="fr-CA" sz="1800" kern="1200" dirty="0" smtClean="0">
                          <a:solidFill>
                            <a:schemeClr val="dk1"/>
                          </a:solidFill>
                          <a:latin typeface="+mn-lt"/>
                          <a:ea typeface="+mn-ea"/>
                          <a:cs typeface="+mn-cs"/>
                        </a:rPr>
                        <a:t> d’iode 0.9%.</a:t>
                      </a:r>
                    </a:p>
                    <a:p>
                      <a:endParaRPr lang="fr-CA" sz="1800" kern="1200" dirty="0" smtClean="0">
                        <a:solidFill>
                          <a:schemeClr val="dk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CA" sz="1800" kern="1200" dirty="0" smtClean="0">
                          <a:solidFill>
                            <a:schemeClr val="dk1"/>
                          </a:solidFill>
                          <a:latin typeface="+mn-lt"/>
                          <a:ea typeface="+mn-ea"/>
                          <a:cs typeface="+mn-cs"/>
                        </a:rPr>
                        <a:t>Tulle imprégné de </a:t>
                      </a:r>
                      <a:r>
                        <a:rPr lang="fr-CA" sz="1800" kern="1200" dirty="0" err="1" smtClean="0">
                          <a:solidFill>
                            <a:schemeClr val="dk1"/>
                          </a:solidFill>
                          <a:latin typeface="+mn-lt"/>
                          <a:ea typeface="+mn-ea"/>
                          <a:cs typeface="+mn-cs"/>
                        </a:rPr>
                        <a:t>providone</a:t>
                      </a:r>
                      <a:r>
                        <a:rPr lang="fr-CA" sz="1800" kern="1200" dirty="0" smtClean="0">
                          <a:solidFill>
                            <a:schemeClr val="dk1"/>
                          </a:solidFill>
                          <a:latin typeface="+mn-lt"/>
                          <a:ea typeface="+mn-ea"/>
                          <a:cs typeface="+mn-cs"/>
                        </a:rPr>
                        <a:t> iodée 10 %.</a:t>
                      </a:r>
                    </a:p>
                    <a:p>
                      <a:endParaRPr lang="fr-CA" dirty="0"/>
                    </a:p>
                  </a:txBody>
                  <a:tcPr/>
                </a:tc>
              </a:tr>
              <a:tr h="370840">
                <a:tc>
                  <a:txBody>
                    <a:bodyPr/>
                    <a:lstStyle/>
                    <a:p>
                      <a:r>
                        <a:rPr lang="fr-CA" dirty="0" smtClean="0"/>
                        <a:t>Contact direct</a:t>
                      </a:r>
                      <a:r>
                        <a:rPr lang="fr-CA" baseline="0" dirty="0" smtClean="0"/>
                        <a:t> au lit plaie .</a:t>
                      </a:r>
                    </a:p>
                    <a:p>
                      <a:r>
                        <a:rPr lang="fr-CA" baseline="0" dirty="0" smtClean="0"/>
                        <a:t>Durée de libération 2 heures à 7 jours.</a:t>
                      </a:r>
                    </a:p>
                    <a:p>
                      <a:r>
                        <a:rPr lang="fr-CA" baseline="0" dirty="0" smtClean="0"/>
                        <a:t>Faible potentiel de résistance.</a:t>
                      </a:r>
                      <a:endParaRPr lang="fr-CA" dirty="0"/>
                    </a:p>
                  </a:txBody>
                  <a:tcPr/>
                </a:tc>
                <a:tc>
                  <a:txBody>
                    <a:bodyPr/>
                    <a:lstStyle/>
                    <a:p>
                      <a:r>
                        <a:rPr lang="fr-CA" sz="1800" u="sng" kern="1200" dirty="0" err="1" smtClean="0">
                          <a:solidFill>
                            <a:schemeClr val="dk1"/>
                          </a:solidFill>
                          <a:latin typeface="+mn-lt"/>
                          <a:ea typeface="+mn-ea"/>
                          <a:cs typeface="+mn-cs"/>
                        </a:rPr>
                        <a:t>Cadexomère</a:t>
                      </a:r>
                      <a:r>
                        <a:rPr lang="fr-CA" sz="1800" kern="1200" dirty="0" smtClean="0">
                          <a:solidFill>
                            <a:schemeClr val="dk1"/>
                          </a:solidFill>
                          <a:latin typeface="+mn-lt"/>
                          <a:ea typeface="+mn-ea"/>
                          <a:cs typeface="+mn-cs"/>
                        </a:rPr>
                        <a:t>:</a:t>
                      </a:r>
                    </a:p>
                    <a:p>
                      <a:r>
                        <a:rPr lang="fr-CA" sz="1800" kern="1200" dirty="0" smtClean="0">
                          <a:solidFill>
                            <a:schemeClr val="dk1"/>
                          </a:solidFill>
                          <a:latin typeface="+mn-lt"/>
                          <a:ea typeface="+mn-ea"/>
                          <a:cs typeface="+mn-cs"/>
                        </a:rPr>
                        <a:t>Dissout la fibrine, nettoie et absorbe, forme un gel à la surface de la plaie, réduit la numération bactérienne en libérant l’iode sur une période de 72 heures.</a:t>
                      </a:r>
                      <a:r>
                        <a:rPr lang="fr-CA" sz="1800" kern="1200" baseline="30000" dirty="0" smtClean="0">
                          <a:solidFill>
                            <a:schemeClr val="dk1"/>
                          </a:solidFill>
                          <a:latin typeface="+mn-lt"/>
                          <a:ea typeface="+mn-ea"/>
                          <a:cs typeface="+mn-cs"/>
                        </a:rPr>
                        <a:t> </a:t>
                      </a:r>
                      <a:r>
                        <a:rPr lang="fr-CA" sz="1800" kern="1200" baseline="0" dirty="0" smtClean="0">
                          <a:solidFill>
                            <a:schemeClr val="dk1"/>
                          </a:solidFill>
                          <a:latin typeface="+mn-lt"/>
                          <a:ea typeface="+mn-ea"/>
                          <a:cs typeface="+mn-cs"/>
                        </a:rPr>
                        <a:t>Durée: max. 3 mois.</a:t>
                      </a:r>
                      <a:endParaRPr lang="fr-CA" sz="1800" kern="1200" baseline="30000" dirty="0" smtClean="0">
                        <a:solidFill>
                          <a:schemeClr val="dk1"/>
                        </a:solidFill>
                        <a:latin typeface="+mn-lt"/>
                        <a:ea typeface="+mn-ea"/>
                        <a:cs typeface="+mn-cs"/>
                      </a:endParaRPr>
                    </a:p>
                    <a:p>
                      <a:r>
                        <a:rPr lang="fr-CA" sz="1800" u="sng" kern="1200" dirty="0" smtClean="0">
                          <a:solidFill>
                            <a:schemeClr val="dk1"/>
                          </a:solidFill>
                          <a:latin typeface="+mn-lt"/>
                          <a:ea typeface="+mn-ea"/>
                          <a:cs typeface="+mn-cs"/>
                        </a:rPr>
                        <a:t>Tulle</a:t>
                      </a:r>
                      <a:r>
                        <a:rPr lang="fr-CA" sz="1800" kern="1200" dirty="0" smtClean="0">
                          <a:solidFill>
                            <a:schemeClr val="dk1"/>
                          </a:solidFill>
                          <a:latin typeface="+mn-lt"/>
                          <a:ea typeface="+mn-ea"/>
                          <a:cs typeface="+mn-cs"/>
                        </a:rPr>
                        <a:t>:</a:t>
                      </a:r>
                      <a:r>
                        <a:rPr lang="fr-CA" sz="1800" kern="1200" baseline="0" dirty="0" smtClean="0">
                          <a:solidFill>
                            <a:schemeClr val="dk1"/>
                          </a:solidFill>
                          <a:latin typeface="+mn-lt"/>
                          <a:ea typeface="+mn-ea"/>
                          <a:cs typeface="+mn-cs"/>
                        </a:rPr>
                        <a:t> </a:t>
                      </a:r>
                    </a:p>
                    <a:p>
                      <a:r>
                        <a:rPr lang="fr-CA" sz="1800" kern="1200" dirty="0" smtClean="0">
                          <a:solidFill>
                            <a:schemeClr val="dk1"/>
                          </a:solidFill>
                          <a:latin typeface="+mn-lt"/>
                          <a:ea typeface="+mn-ea"/>
                          <a:cs typeface="+mn-cs"/>
                        </a:rPr>
                        <a:t>Réduit la numération bactérienne en libérant l’iode sur une période de 72 heures.</a:t>
                      </a:r>
                      <a:endParaRPr lang="fr-CA" sz="1800" kern="1200" baseline="30000" dirty="0" smtClean="0">
                        <a:solidFill>
                          <a:schemeClr val="dk1"/>
                        </a:solidFill>
                        <a:latin typeface="+mn-lt"/>
                        <a:ea typeface="+mn-ea"/>
                        <a:cs typeface="+mn-cs"/>
                      </a:endParaRPr>
                    </a:p>
                    <a:p>
                      <a:endParaRPr lang="fr-CA" dirty="0"/>
                    </a:p>
                  </a:txBody>
                  <a:tcPr/>
                </a:tc>
              </a:tr>
            </a:tbl>
          </a:graphicData>
        </a:graphic>
      </p:graphicFrame>
      <p:pic>
        <p:nvPicPr>
          <p:cNvPr id="7" name="Image 6" descr="Afficher l'image en taille réelle"/>
          <p:cNvPicPr/>
          <p:nvPr/>
        </p:nvPicPr>
        <p:blipFill>
          <a:blip r:embed="rId3" cstate="print">
            <a:extLst>
              <a:ext uri="{28A0092B-C50C-407E-A947-70E740481C1C}">
                <a14:useLocalDpi xmlns:a14="http://schemas.microsoft.com/office/drawing/2010/main" xmlns="" val="0"/>
              </a:ext>
            </a:extLst>
          </a:blip>
          <a:srcRect t="17703" b="25359"/>
          <a:stretch>
            <a:fillRect/>
          </a:stretch>
        </p:blipFill>
        <p:spPr bwMode="auto">
          <a:xfrm>
            <a:off x="971600" y="5373216"/>
            <a:ext cx="1403648" cy="9361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 name="Picture 5" descr="Afficher l'image en taille réelle">
            <a:hlinkClick r:id="rId4"/>
          </p:cNvPr>
          <p:cNvPicPr/>
          <p:nvPr/>
        </p:nvPicPr>
        <p:blipFill rotWithShape="1">
          <a:blip r:embed="rId5" cstate="print">
            <a:extLst>
              <a:ext uri="{28A0092B-C50C-407E-A947-70E740481C1C}">
                <a14:useLocalDpi xmlns:a14="http://schemas.microsoft.com/office/drawing/2010/main" xmlns="" val="0"/>
              </a:ext>
            </a:extLst>
          </a:blip>
          <a:srcRect t="34020" r="40722"/>
          <a:stretch/>
        </p:blipFill>
        <p:spPr bwMode="auto">
          <a:xfrm>
            <a:off x="8152130" y="2276872"/>
            <a:ext cx="991870" cy="1471930"/>
          </a:xfrm>
          <a:prstGeom prst="rect">
            <a:avLst/>
          </a:prstGeom>
          <a:noFill/>
          <a:ln>
            <a:noFill/>
          </a:ln>
          <a:extLst>
            <a:ext uri="{53640926-AAD7-44D8-BBD7-CCE9431645EC}">
              <a14:shadowObscured xmlns:a14="http://schemas.microsoft.com/office/drawing/2010/main" xmlns=""/>
            </a:ext>
          </a:extLst>
        </p:spPr>
      </p:pic>
      <p:sp>
        <p:nvSpPr>
          <p:cNvPr id="8" name="ZoneTexte 7"/>
          <p:cNvSpPr txBox="1"/>
          <p:nvPr/>
        </p:nvSpPr>
        <p:spPr>
          <a:xfrm>
            <a:off x="5580112" y="6237312"/>
            <a:ext cx="3563888" cy="646331"/>
          </a:xfrm>
          <a:prstGeom prst="rect">
            <a:avLst/>
          </a:prstGeom>
          <a:noFill/>
        </p:spPr>
        <p:txBody>
          <a:bodyPr wrap="square" rtlCol="0">
            <a:spAutoFit/>
          </a:bodyPr>
          <a:lstStyle/>
          <a:p>
            <a:r>
              <a:rPr lang="fr-CA" dirty="0" smtClean="0"/>
              <a:t>Traitement local X 2 semaines si pas de succès voie systémique </a:t>
            </a:r>
            <a:endParaRPr lang="fr-CA" dirty="0"/>
          </a:p>
        </p:txBody>
      </p:sp>
      <p:pic>
        <p:nvPicPr>
          <p:cNvPr id="10" name="Image 9"/>
          <p:cNvPicPr/>
          <p:nvPr/>
        </p:nvPicPr>
        <p:blipFill rotWithShape="1">
          <a:blip r:embed="rId6" cstate="print">
            <a:extLst>
              <a:ext uri="{28A0092B-C50C-407E-A947-70E740481C1C}">
                <a14:useLocalDpi xmlns:a14="http://schemas.microsoft.com/office/drawing/2010/main" xmlns="" val="0"/>
              </a:ext>
            </a:extLst>
          </a:blip>
          <a:srcRect l="15625" t="45356" r="67361" b="31206"/>
          <a:stretch/>
        </p:blipFill>
        <p:spPr bwMode="auto">
          <a:xfrm>
            <a:off x="8210550" y="4992588"/>
            <a:ext cx="933450" cy="1028700"/>
          </a:xfrm>
          <a:prstGeom prst="rect">
            <a:avLst/>
          </a:prstGeom>
          <a:ln>
            <a:noFill/>
          </a:ln>
          <a:extLst>
            <a:ext uri="{53640926-AAD7-44D8-BBD7-CCE9431645EC}">
              <a14:shadowObscured xmlns:a14="http://schemas.microsoft.com/office/drawing/2010/main" xmlns=""/>
            </a:ext>
          </a:extLst>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Espace réservé du contenu 3"/>
          <p:cNvGraphicFramePr>
            <a:graphicFrameLocks noGrp="1"/>
          </p:cNvGraphicFramePr>
          <p:nvPr>
            <p:ph idx="1"/>
          </p:nvPr>
        </p:nvGraphicFramePr>
        <p:xfrm>
          <a:off x="457200" y="404664"/>
          <a:ext cx="8075241" cy="6309360"/>
        </p:xfrm>
        <a:graphic>
          <a:graphicData uri="http://schemas.openxmlformats.org/drawingml/2006/table">
            <a:tbl>
              <a:tblPr firstRow="1" bandRow="1">
                <a:tableStyleId>{5C22544A-7EE6-4342-B048-85BDC9FD1C3A}</a:tableStyleId>
              </a:tblPr>
              <a:tblGrid>
                <a:gridCol w="2691747"/>
                <a:gridCol w="2691747"/>
                <a:gridCol w="2691747"/>
              </a:tblGrid>
              <a:tr h="370840">
                <a:tc>
                  <a:txBody>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lang="fr-CA" altLang="fr-FR" dirty="0" smtClean="0">
                          <a:ea typeface="ＭＳ Ｐゴシック" pitchFamily="34" charset="-128"/>
                        </a:rPr>
                        <a:t>PHMB</a:t>
                      </a:r>
                    </a:p>
                    <a:p>
                      <a:endParaRPr lang="fr-CA" dirty="0"/>
                    </a:p>
                  </a:txBody>
                  <a:tcPr/>
                </a:tc>
                <a:tc>
                  <a:txBody>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lang="fr-CA" altLang="fr-FR" dirty="0" smtClean="0">
                          <a:ea typeface="ＭＳ Ｐゴシック" pitchFamily="34" charset="-128"/>
                        </a:rPr>
                        <a:t>Miel de </a:t>
                      </a:r>
                      <a:r>
                        <a:rPr lang="fr-CA" altLang="fr-FR" dirty="0" err="1" smtClean="0">
                          <a:ea typeface="ＭＳ Ｐゴシック" pitchFamily="34" charset="-128"/>
                        </a:rPr>
                        <a:t>Manuka</a:t>
                      </a:r>
                      <a:endParaRPr lang="fr-CA" altLang="fr-FR" dirty="0" smtClean="0">
                        <a:ea typeface="ＭＳ Ｐゴシック" pitchFamily="34" charset="-128"/>
                      </a:endParaRPr>
                    </a:p>
                    <a:p>
                      <a:endParaRPr lang="fr-CA" dirty="0"/>
                    </a:p>
                  </a:txBody>
                  <a:tcPr/>
                </a:tc>
                <a:tc>
                  <a:txBody>
                    <a:bodyPr/>
                    <a:lstStyle/>
                    <a:p>
                      <a:pPr lvl="1" algn="ctr"/>
                      <a:r>
                        <a:rPr lang="fr-CA" altLang="fr-FR" dirty="0" smtClean="0">
                          <a:ea typeface="ＭＳ Ｐゴシック" pitchFamily="34" charset="-128"/>
                        </a:rPr>
                        <a:t>Bleu de méthylène et violet cristallisé </a:t>
                      </a:r>
                    </a:p>
                    <a:p>
                      <a:pPr marL="274320" lvl="1" indent="0" algn="ctr">
                        <a:buNone/>
                      </a:pPr>
                      <a:r>
                        <a:rPr lang="fr-CA" altLang="fr-FR" dirty="0" smtClean="0">
                          <a:ea typeface="ＭＳ Ｐゴシック" pitchFamily="34" charset="-128"/>
                        </a:rPr>
                        <a:t>   Gentiane</a:t>
                      </a:r>
                    </a:p>
                    <a:p>
                      <a:endParaRPr lang="fr-CA" dirty="0"/>
                    </a:p>
                  </a:txBody>
                  <a:tcPr/>
                </a:tc>
              </a:tr>
              <a:tr h="370840">
                <a:tc>
                  <a:txBody>
                    <a:bodyPr/>
                    <a:lstStyle/>
                    <a:p>
                      <a:r>
                        <a:rPr lang="fr-CA" sz="1800" kern="1200" dirty="0" smtClean="0">
                          <a:solidFill>
                            <a:schemeClr val="dk1"/>
                          </a:solidFill>
                          <a:latin typeface="+mn-lt"/>
                          <a:ea typeface="+mn-ea"/>
                          <a:cs typeface="+mn-cs"/>
                        </a:rPr>
                        <a:t>Polymère de </a:t>
                      </a:r>
                      <a:r>
                        <a:rPr lang="fr-CA" sz="1800" kern="1200" dirty="0" err="1" smtClean="0">
                          <a:solidFill>
                            <a:schemeClr val="dk1"/>
                          </a:solidFill>
                          <a:latin typeface="+mn-lt"/>
                          <a:ea typeface="+mn-ea"/>
                          <a:cs typeface="+mn-cs"/>
                        </a:rPr>
                        <a:t>polyhexaméthylène</a:t>
                      </a:r>
                      <a:r>
                        <a:rPr lang="fr-CA" sz="1800" kern="1200" dirty="0" smtClean="0">
                          <a:solidFill>
                            <a:schemeClr val="dk1"/>
                          </a:solidFill>
                          <a:latin typeface="+mn-lt"/>
                          <a:ea typeface="+mn-ea"/>
                          <a:cs typeface="+mn-cs"/>
                        </a:rPr>
                        <a:t> biguanide 0.2 % (PHMB) </a:t>
                      </a:r>
                      <a:endParaRPr lang="fr-CA" dirty="0"/>
                    </a:p>
                  </a:txBody>
                  <a:tcPr/>
                </a:tc>
                <a:tc>
                  <a:txBody>
                    <a:bodyPr/>
                    <a:lstStyle/>
                    <a:p>
                      <a:r>
                        <a:rPr lang="fr-CA" sz="1800" kern="1200" dirty="0" smtClean="0">
                          <a:solidFill>
                            <a:schemeClr val="dk1"/>
                          </a:solidFill>
                          <a:latin typeface="+mn-lt"/>
                          <a:ea typeface="+mn-ea"/>
                          <a:cs typeface="+mn-cs"/>
                        </a:rPr>
                        <a:t>Miel dérivé du pollen et du nectar d’un plant de </a:t>
                      </a:r>
                      <a:r>
                        <a:rPr lang="fr-CA" sz="1800" kern="1200" dirty="0" err="1" smtClean="0">
                          <a:solidFill>
                            <a:schemeClr val="dk1"/>
                          </a:solidFill>
                          <a:latin typeface="+mn-lt"/>
                          <a:ea typeface="+mn-ea"/>
                          <a:cs typeface="+mn-cs"/>
                        </a:rPr>
                        <a:t>Manuka</a:t>
                      </a:r>
                      <a:r>
                        <a:rPr lang="fr-CA" sz="1800" kern="1200" dirty="0" smtClean="0">
                          <a:solidFill>
                            <a:schemeClr val="dk1"/>
                          </a:solidFill>
                          <a:latin typeface="+mn-lt"/>
                          <a:ea typeface="+mn-ea"/>
                          <a:cs typeface="+mn-cs"/>
                        </a:rPr>
                        <a:t> de la Nouvelle-Zélande contenant du </a:t>
                      </a:r>
                      <a:r>
                        <a:rPr lang="fr-CA" sz="1800" kern="1200" dirty="0" err="1" smtClean="0">
                          <a:solidFill>
                            <a:schemeClr val="dk1"/>
                          </a:solidFill>
                          <a:latin typeface="+mn-lt"/>
                          <a:ea typeface="+mn-ea"/>
                          <a:cs typeface="+mn-cs"/>
                        </a:rPr>
                        <a:t>leptospermum</a:t>
                      </a:r>
                      <a:r>
                        <a:rPr lang="fr-CA" sz="1800" kern="1200" dirty="0" smtClean="0">
                          <a:solidFill>
                            <a:schemeClr val="dk1"/>
                          </a:solidFill>
                          <a:latin typeface="+mn-lt"/>
                          <a:ea typeface="+mn-ea"/>
                          <a:cs typeface="+mn-cs"/>
                        </a:rPr>
                        <a:t> actif (différentes concentrations variant de 80 % à 100 %)</a:t>
                      </a:r>
                      <a:endParaRPr lang="fr-CA" dirty="0"/>
                    </a:p>
                  </a:txBody>
                  <a:tcPr/>
                </a:tc>
                <a:tc>
                  <a:txBody>
                    <a:bodyPr/>
                    <a:lstStyle/>
                    <a:p>
                      <a:r>
                        <a:rPr lang="fr-CA" sz="1800" kern="1200" dirty="0" smtClean="0">
                          <a:solidFill>
                            <a:schemeClr val="dk1"/>
                          </a:solidFill>
                          <a:latin typeface="+mn-lt"/>
                          <a:ea typeface="+mn-ea"/>
                          <a:cs typeface="+mn-cs"/>
                        </a:rPr>
                        <a:t>Pansement mousse de polyvinyle alcool (hautement absorbante) contenant du méthylène bleu (0.00025g/g) et du violet cristallisé gentiane (0.00025g/g).</a:t>
                      </a:r>
                      <a:endParaRPr lang="fr-CA" dirty="0"/>
                    </a:p>
                  </a:txBody>
                  <a:tcPr/>
                </a:tc>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800" kern="1200" dirty="0" smtClean="0">
                          <a:solidFill>
                            <a:schemeClr val="dk1"/>
                          </a:solidFill>
                          <a:latin typeface="+mn-lt"/>
                          <a:ea typeface="+mn-ea"/>
                          <a:cs typeface="+mn-cs"/>
                        </a:rPr>
                        <a:t>Le PHMB attaque les bactéries à la surface et à l’intérieur de la compresse</a:t>
                      </a:r>
                    </a:p>
                  </a:txBody>
                  <a:tcPr/>
                </a:tc>
                <a:tc>
                  <a:txBody>
                    <a:bodyPr/>
                    <a:lstStyle/>
                    <a:p>
                      <a:pPr lvl="0"/>
                      <a:r>
                        <a:rPr lang="fr-CA" sz="1800" kern="1200" dirty="0" smtClean="0">
                          <a:solidFill>
                            <a:schemeClr val="dk1"/>
                          </a:solidFill>
                          <a:latin typeface="+mn-lt"/>
                          <a:ea typeface="+mn-ea"/>
                          <a:cs typeface="+mn-cs"/>
                        </a:rPr>
                        <a:t>Efficace contre un large spectre de pathogènes et les </a:t>
                      </a:r>
                      <a:r>
                        <a:rPr lang="fr-CA" sz="1800" kern="1200" dirty="0" err="1" smtClean="0">
                          <a:solidFill>
                            <a:schemeClr val="dk1"/>
                          </a:solidFill>
                          <a:latin typeface="+mn-lt"/>
                          <a:ea typeface="+mn-ea"/>
                          <a:cs typeface="+mn-cs"/>
                        </a:rPr>
                        <a:t>biofilms</a:t>
                      </a:r>
                      <a:r>
                        <a:rPr lang="fr-CA" sz="1800" kern="1200" dirty="0" smtClean="0">
                          <a:solidFill>
                            <a:schemeClr val="dk1"/>
                          </a:solidFill>
                          <a:latin typeface="+mn-lt"/>
                          <a:ea typeface="+mn-ea"/>
                          <a:cs typeface="+mn-cs"/>
                        </a:rPr>
                        <a:t>;</a:t>
                      </a:r>
                    </a:p>
                    <a:p>
                      <a:pPr lvl="0"/>
                      <a:r>
                        <a:rPr lang="fr-CA" sz="1800" kern="1200" dirty="0" smtClean="0">
                          <a:solidFill>
                            <a:schemeClr val="dk1"/>
                          </a:solidFill>
                          <a:latin typeface="+mn-lt"/>
                          <a:ea typeface="+mn-ea"/>
                          <a:cs typeface="+mn-cs"/>
                        </a:rPr>
                        <a:t>Anti-inflammatoire, réduit l’œdème, la douleur et réduit les mauvaises odeurs;</a:t>
                      </a:r>
                    </a:p>
                    <a:p>
                      <a:pPr lvl="0"/>
                      <a:r>
                        <a:rPr lang="fr-CA" sz="1800" kern="1200" dirty="0" smtClean="0">
                          <a:solidFill>
                            <a:schemeClr val="dk1"/>
                          </a:solidFill>
                          <a:latin typeface="+mn-lt"/>
                          <a:ea typeface="+mn-ea"/>
                          <a:cs typeface="+mn-cs"/>
                        </a:rPr>
                        <a:t>Favorise le débridement des plaies par son action osmotique;</a:t>
                      </a:r>
                      <a:endParaRPr lang="fr-CA" sz="1800" kern="1200" dirty="0">
                        <a:solidFill>
                          <a:schemeClr val="dk1"/>
                        </a:solidFill>
                        <a:latin typeface="+mn-lt"/>
                        <a:ea typeface="+mn-ea"/>
                        <a:cs typeface="+mn-cs"/>
                      </a:endParaRPr>
                    </a:p>
                  </a:txBody>
                  <a:tcPr/>
                </a:tc>
                <a:tc>
                  <a:txBody>
                    <a:bodyPr/>
                    <a:lstStyle/>
                    <a:p>
                      <a:r>
                        <a:rPr lang="fr-CA" sz="1800" kern="1200" dirty="0" smtClean="0">
                          <a:solidFill>
                            <a:schemeClr val="dk1"/>
                          </a:solidFill>
                          <a:latin typeface="+mn-lt"/>
                          <a:ea typeface="+mn-ea"/>
                          <a:cs typeface="+mn-cs"/>
                        </a:rPr>
                        <a:t>Pour plaie exsudative +++</a:t>
                      </a:r>
                    </a:p>
                    <a:p>
                      <a:r>
                        <a:rPr lang="fr-CA" sz="1800" kern="1200" dirty="0" smtClean="0">
                          <a:solidFill>
                            <a:schemeClr val="dk1"/>
                          </a:solidFill>
                          <a:latin typeface="+mn-lt"/>
                          <a:ea typeface="+mn-ea"/>
                          <a:cs typeface="+mn-cs"/>
                        </a:rPr>
                        <a:t>Activité antimicrobienne à large spectre</a:t>
                      </a:r>
                      <a:endParaRPr lang="fr-CA" dirty="0"/>
                    </a:p>
                  </a:txBody>
                  <a:tcPr/>
                </a:tc>
              </a:tr>
            </a:tbl>
          </a:graphicData>
        </a:graphic>
      </p:graphicFrame>
      <p:pic>
        <p:nvPicPr>
          <p:cNvPr id="5" name="Image 4" descr="https://encrypted-tbn0.gstatic.com/images?q=tbn:ANd9GcQBHdth3HHadDzJuTjIglEPnLR_HghGV5WK6LEgKLF3HdrBatwsvMw7tMlw-Q">
            <a:hlinkClick r:id="rId3"/>
          </p:cNvPr>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6372200" y="5202228"/>
            <a:ext cx="1521837" cy="1395124"/>
          </a:xfrm>
          <a:prstGeom prst="rect">
            <a:avLst/>
          </a:prstGeom>
          <a:noFill/>
          <a:ln>
            <a:noFill/>
          </a:ln>
        </p:spPr>
      </p:pic>
      <p:pic>
        <p:nvPicPr>
          <p:cNvPr id="7" name="Image 6" descr="https://encrypted-tbn3.gstatic.com/images?q=tbn:ANd9GcSZ3Zy3cyXz6bZ9uGf4kLaYUlBM6ucKf-Xsounnimf2UiWYK-qk6TCkh9f-">
            <a:hlinkClick r:id="rId5"/>
          </p:cNvPr>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1187624" y="5661248"/>
            <a:ext cx="1002670" cy="873889"/>
          </a:xfrm>
          <a:prstGeom prst="rect">
            <a:avLst/>
          </a:prstGeom>
          <a:noFill/>
          <a:ln>
            <a:noFill/>
          </a:ln>
        </p:spPr>
      </p:pic>
      <p:pic>
        <p:nvPicPr>
          <p:cNvPr id="8" name="Image 7"/>
          <p:cNvPicPr/>
          <p:nvPr/>
        </p:nvPicPr>
        <p:blipFill rotWithShape="1">
          <a:blip r:embed="rId7" cstate="print">
            <a:extLst>
              <a:ext uri="{28A0092B-C50C-407E-A947-70E740481C1C}">
                <a14:useLocalDpi xmlns:a14="http://schemas.microsoft.com/office/drawing/2010/main" xmlns="" val="0"/>
              </a:ext>
            </a:extLst>
          </a:blip>
          <a:srcRect l="9028" t="35591" r="60764" b="20790"/>
          <a:stretch/>
        </p:blipFill>
        <p:spPr bwMode="auto">
          <a:xfrm>
            <a:off x="3275856" y="692696"/>
            <a:ext cx="793254" cy="834405"/>
          </a:xfrm>
          <a:prstGeom prst="rect">
            <a:avLst/>
          </a:prstGeom>
          <a:ln>
            <a:noFill/>
          </a:ln>
          <a:extLst>
            <a:ext uri="{53640926-AAD7-44D8-BBD7-CCE9431645EC}">
              <a14:shadowObscured xmlns:a14="http://schemas.microsoft.com/office/drawing/2010/main" xmlns=""/>
            </a:ext>
          </a:extLst>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ChangeArrowheads="1"/>
          </p:cNvSpPr>
          <p:nvPr>
            <p:ph type="title"/>
          </p:nvPr>
        </p:nvSpPr>
        <p:spPr/>
        <p:txBody>
          <a:bodyPr>
            <a:normAutofit/>
          </a:bodyPr>
          <a:lstStyle/>
          <a:p>
            <a:pPr eaLnBrk="1" hangingPunct="1"/>
            <a:r>
              <a:rPr lang="fr-CA" altLang="fr-FR" sz="3600" dirty="0" smtClean="0"/>
              <a:t>Objectifs de soins </a:t>
            </a:r>
          </a:p>
        </p:txBody>
      </p:sp>
      <p:sp>
        <p:nvSpPr>
          <p:cNvPr id="65539" name="Rectangle 3" descr="Rectangle: Click to edit Master text styles&#10;Second level&#10;Third level&#10;Fourth level&#10;Fifth level"/>
          <p:cNvSpPr>
            <a:spLocks noGrp="1" noChangeArrowheads="1"/>
          </p:cNvSpPr>
          <p:nvPr>
            <p:ph sz="quarter" idx="1"/>
          </p:nvPr>
        </p:nvSpPr>
        <p:spPr>
          <a:xfrm>
            <a:off x="301625" y="1527175"/>
            <a:ext cx="8504238" cy="4572000"/>
          </a:xfrm>
        </p:spPr>
        <p:txBody>
          <a:bodyPr/>
          <a:lstStyle/>
          <a:p>
            <a:pPr algn="ctr" eaLnBrk="1" hangingPunct="1">
              <a:buNone/>
              <a:defRPr/>
            </a:pPr>
            <a:r>
              <a:rPr lang="fr-CA" altLang="fr-FR" sz="4400" dirty="0" smtClean="0"/>
              <a:t>Milieu humide ou milieu sec ?</a:t>
            </a:r>
          </a:p>
          <a:p>
            <a:pPr>
              <a:buNone/>
              <a:defRPr/>
            </a:pPr>
            <a:r>
              <a:rPr lang="fr-CA" altLang="fr-FR" dirty="0" smtClean="0"/>
              <a:t>     Contrôle de l’humidité               Contrôle de l’humidité</a:t>
            </a:r>
          </a:p>
          <a:p>
            <a:pPr eaLnBrk="1" hangingPunct="1">
              <a:buNone/>
              <a:defRPr/>
            </a:pPr>
            <a:r>
              <a:rPr lang="fr-CA" altLang="fr-FR" dirty="0" smtClean="0"/>
              <a:t>     Débridement                                         ----------</a:t>
            </a:r>
          </a:p>
          <a:p>
            <a:pPr>
              <a:buNone/>
              <a:defRPr/>
            </a:pPr>
            <a:r>
              <a:rPr lang="fr-CA" altLang="fr-FR" dirty="0" smtClean="0"/>
              <a:t>     Contrôle de l’infection               Contrôle de l’infection </a:t>
            </a:r>
          </a:p>
          <a:p>
            <a:pPr algn="ctr" eaLnBrk="1" hangingPunct="1">
              <a:buNone/>
              <a:defRPr/>
            </a:pPr>
            <a:endParaRPr lang="fr-CA" altLang="fr-FR" sz="4400" dirty="0" smtClean="0"/>
          </a:p>
          <a:p>
            <a:pPr marL="0" indent="0" eaLnBrk="1" hangingPunct="1">
              <a:buFont typeface="Wingdings 2" pitchFamily="18" charset="2"/>
              <a:buNone/>
              <a:defRPr/>
            </a:pPr>
            <a:endParaRPr lang="fr-CA" altLang="fr-FR" dirty="0" smtClean="0"/>
          </a:p>
        </p:txBody>
      </p:sp>
      <p:sp>
        <p:nvSpPr>
          <p:cNvPr id="5" name="Ellipse 4"/>
          <p:cNvSpPr/>
          <p:nvPr/>
        </p:nvSpPr>
        <p:spPr>
          <a:xfrm>
            <a:off x="5076056" y="1340768"/>
            <a:ext cx="2880320" cy="1008112"/>
          </a:xfrm>
          <a:prstGeom prst="ellipse">
            <a:avLst/>
          </a:prstGeom>
          <a:noFill/>
          <a:ln w="73025" cmpd="sng">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Tree>
    <p:extLst>
      <p:ext uri="{BB962C8B-B14F-4D97-AF65-F5344CB8AC3E}">
        <p14:creationId xmlns:p14="http://schemas.microsoft.com/office/powerpoint/2010/main" xmlns="" val="2480395267"/>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CA" altLang="fr-FR" sz="3600" dirty="0" smtClean="0"/>
              <a:t>Contrôle de l’humidité</a:t>
            </a:r>
            <a:br>
              <a:rPr lang="fr-CA" altLang="fr-FR" sz="3600" dirty="0" smtClean="0"/>
            </a:br>
            <a:r>
              <a:rPr lang="fr-CA" altLang="fr-FR" sz="3600" dirty="0" smtClean="0"/>
              <a:t>Objectif: assécher le lit de la plaie </a:t>
            </a:r>
            <a:endParaRPr lang="fr-CA" altLang="fr-FR" sz="3600" dirty="0"/>
          </a:p>
        </p:txBody>
      </p:sp>
      <p:sp>
        <p:nvSpPr>
          <p:cNvPr id="3" name="Espace réservé du contenu 2"/>
          <p:cNvSpPr>
            <a:spLocks noGrp="1"/>
          </p:cNvSpPr>
          <p:nvPr>
            <p:ph idx="1"/>
          </p:nvPr>
        </p:nvSpPr>
        <p:spPr/>
        <p:txBody>
          <a:bodyPr>
            <a:normAutofit/>
          </a:bodyPr>
          <a:lstStyle/>
          <a:p>
            <a:endParaRPr lang="fr-CA" dirty="0" smtClean="0"/>
          </a:p>
          <a:p>
            <a:r>
              <a:rPr lang="fr-CA" dirty="0" smtClean="0"/>
              <a:t>Peu ou pas de potentiel de guérison </a:t>
            </a:r>
          </a:p>
          <a:p>
            <a:r>
              <a:rPr lang="fr-CA" dirty="0" smtClean="0"/>
              <a:t>Aucun apport vasculaire </a:t>
            </a:r>
            <a:endParaRPr lang="fr-CA" dirty="0"/>
          </a:p>
          <a:p>
            <a:pPr marL="0" indent="0">
              <a:buNone/>
            </a:pPr>
            <a:endParaRPr lang="fr-CA" dirty="0"/>
          </a:p>
          <a:p>
            <a:pPr marL="0" indent="0">
              <a:buNone/>
            </a:pPr>
            <a:endParaRPr lang="fr-CA" dirty="0"/>
          </a:p>
          <a:p>
            <a:r>
              <a:rPr lang="fr-CA" dirty="0" smtClean="0"/>
              <a:t>Assécher la plaie / diminuer la charge bactérienne / éviter l’infection : solutions antiseptiques + pansement sec DIE</a:t>
            </a:r>
          </a:p>
          <a:p>
            <a:pPr marL="0" indent="0">
              <a:buNone/>
            </a:pPr>
            <a:endParaRPr lang="fr-CA" dirty="0"/>
          </a:p>
        </p:txBody>
      </p:sp>
    </p:spTree>
    <p:extLst>
      <p:ext uri="{BB962C8B-B14F-4D97-AF65-F5344CB8AC3E}">
        <p14:creationId xmlns:p14="http://schemas.microsoft.com/office/powerpoint/2010/main" xmlns="" val="1678404812"/>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Espace réservé du contenu 4"/>
          <p:cNvGraphicFramePr>
            <a:graphicFrameLocks noGrp="1"/>
          </p:cNvGraphicFramePr>
          <p:nvPr>
            <p:ph idx="1"/>
            <p:extLst>
              <p:ext uri="{D42A27DB-BD31-4B8C-83A1-F6EECF244321}">
                <p14:modId xmlns:p14="http://schemas.microsoft.com/office/powerpoint/2010/main" xmlns="" val="1888787599"/>
              </p:ext>
            </p:extLst>
          </p:nvPr>
        </p:nvGraphicFramePr>
        <p:xfrm>
          <a:off x="250825" y="1052513"/>
          <a:ext cx="8785225" cy="5842429"/>
        </p:xfrm>
        <a:graphic>
          <a:graphicData uri="http://schemas.openxmlformats.org/drawingml/2006/table">
            <a:tbl>
              <a:tblPr firstRow="1" bandRow="1">
                <a:tableStyleId>{5C22544A-7EE6-4342-B048-85BDC9FD1C3A}</a:tableStyleId>
              </a:tblPr>
              <a:tblGrid>
                <a:gridCol w="2167478"/>
                <a:gridCol w="2801769"/>
                <a:gridCol w="3815978"/>
              </a:tblGrid>
              <a:tr h="3312591">
                <a:tc>
                  <a:txBody>
                    <a:bodyPr/>
                    <a:lstStyle/>
                    <a:p>
                      <a:r>
                        <a:rPr lang="fr-CA" sz="1600" u="sng" dirty="0" err="1" smtClean="0">
                          <a:solidFill>
                            <a:schemeClr val="tx1"/>
                          </a:solidFill>
                        </a:rPr>
                        <a:t>Proviodine-iodine</a:t>
                      </a:r>
                      <a:endParaRPr lang="fr-CA" sz="1600" u="sng" dirty="0" smtClean="0">
                        <a:solidFill>
                          <a:schemeClr val="tx1"/>
                        </a:solidFill>
                      </a:endParaRPr>
                    </a:p>
                    <a:p>
                      <a:r>
                        <a:rPr lang="fr-CA" sz="1600" u="none" dirty="0" smtClean="0">
                          <a:solidFill>
                            <a:schemeClr val="tx1"/>
                          </a:solidFill>
                        </a:rPr>
                        <a:t>Solution</a:t>
                      </a:r>
                      <a:r>
                        <a:rPr lang="fr-CA" sz="1600" u="none" baseline="0" dirty="0" smtClean="0">
                          <a:solidFill>
                            <a:schemeClr val="tx1"/>
                          </a:solidFill>
                        </a:rPr>
                        <a:t> 10%</a:t>
                      </a:r>
                    </a:p>
                    <a:p>
                      <a:endParaRPr lang="fr-CA" sz="1600" u="none" baseline="0" dirty="0" smtClean="0">
                        <a:solidFill>
                          <a:schemeClr val="tx1"/>
                        </a:solidFill>
                      </a:endParaRPr>
                    </a:p>
                    <a:p>
                      <a:r>
                        <a:rPr lang="fr-CA" sz="1600" u="none" baseline="0" dirty="0" smtClean="0">
                          <a:solidFill>
                            <a:schemeClr val="tx1"/>
                          </a:solidFill>
                        </a:rPr>
                        <a:t>Ex.: </a:t>
                      </a:r>
                      <a:r>
                        <a:rPr lang="fr-CA" sz="1600" i="1" u="none" baseline="0" dirty="0" smtClean="0">
                          <a:solidFill>
                            <a:schemeClr val="tx1"/>
                          </a:solidFill>
                        </a:rPr>
                        <a:t>Proviodine®10%</a:t>
                      </a:r>
                    </a:p>
                    <a:p>
                      <a:r>
                        <a:rPr lang="fr-CA" sz="1600" i="1" u="none" baseline="0" dirty="0" smtClean="0">
                          <a:solidFill>
                            <a:schemeClr val="tx1"/>
                          </a:solidFill>
                        </a:rPr>
                        <a:t>Bétadine® 10%</a:t>
                      </a:r>
                    </a:p>
                    <a:p>
                      <a:endParaRPr lang="fr-CA" sz="1600" u="none" baseline="0" dirty="0" smtClean="0"/>
                    </a:p>
                    <a:p>
                      <a:r>
                        <a:rPr lang="fr-CA" sz="1400" b="0" i="1" u="none" baseline="0" dirty="0" smtClean="0">
                          <a:solidFill>
                            <a:srgbClr val="FF0000"/>
                          </a:solidFill>
                        </a:rPr>
                        <a:t>1</a:t>
                      </a:r>
                      <a:r>
                        <a:rPr lang="fr-CA" sz="1400" b="0" i="1" u="none" baseline="30000" dirty="0" smtClean="0">
                          <a:solidFill>
                            <a:srgbClr val="FF0000"/>
                          </a:solidFill>
                        </a:rPr>
                        <a:t>ier</a:t>
                      </a:r>
                      <a:r>
                        <a:rPr lang="fr-CA" sz="1400" b="0" i="1" u="none" baseline="0" dirty="0" smtClean="0">
                          <a:solidFill>
                            <a:srgbClr val="FF0000"/>
                          </a:solidFill>
                        </a:rPr>
                        <a:t> choix pour les plaies dont l’apport </a:t>
                      </a:r>
                      <a:r>
                        <a:rPr lang="fr-CA" sz="1400" b="0" i="1" u="none" baseline="0" dirty="0" err="1" smtClean="0">
                          <a:solidFill>
                            <a:srgbClr val="FF0000"/>
                          </a:solidFill>
                        </a:rPr>
                        <a:t>sangin</a:t>
                      </a:r>
                      <a:r>
                        <a:rPr lang="fr-CA" sz="1400" b="0" i="1" u="none" baseline="0" dirty="0" smtClean="0">
                          <a:solidFill>
                            <a:srgbClr val="FF0000"/>
                          </a:solidFill>
                        </a:rPr>
                        <a:t> est insuffisant</a:t>
                      </a:r>
                      <a:endParaRPr lang="fr-CA" sz="1400" b="0" i="1" u="none" dirty="0" smtClean="0">
                        <a:solidFill>
                          <a:srgbClr val="FF0000"/>
                        </a:solidFill>
                      </a:endParaRPr>
                    </a:p>
                  </a:txBody>
                  <a:tcPr marL="91443" marR="91443" marT="45708" marB="45708"/>
                </a:tc>
                <a:tc>
                  <a:txBody>
                    <a:bodyPr/>
                    <a:lstStyle/>
                    <a:p>
                      <a:pPr marL="0" algn="l" defTabSz="914400" rtl="0" eaLnBrk="1" latinLnBrk="0" hangingPunct="1"/>
                      <a:r>
                        <a:rPr lang="fr-CA" sz="1600" b="0" kern="1200" baseline="0" dirty="0" err="1" smtClean="0">
                          <a:solidFill>
                            <a:schemeClr val="dk1"/>
                          </a:solidFill>
                          <a:latin typeface="+mn-lt"/>
                          <a:ea typeface="+mn-ea"/>
                          <a:cs typeface="+mn-cs"/>
                        </a:rPr>
                        <a:t>Staph</a:t>
                      </a:r>
                      <a:r>
                        <a:rPr lang="fr-CA" sz="1600" b="0" kern="1200" baseline="0" dirty="0" smtClean="0">
                          <a:solidFill>
                            <a:schemeClr val="dk1"/>
                          </a:solidFill>
                          <a:latin typeface="+mn-lt"/>
                          <a:ea typeface="+mn-ea"/>
                          <a:cs typeface="+mn-cs"/>
                        </a:rPr>
                        <a:t> Aureus</a:t>
                      </a:r>
                    </a:p>
                    <a:p>
                      <a:pPr marL="0" algn="l" defTabSz="914400" rtl="0" eaLnBrk="1" latinLnBrk="0" hangingPunct="1"/>
                      <a:r>
                        <a:rPr lang="fr-CA" sz="1600" b="0" kern="1200" baseline="0" dirty="0" smtClean="0">
                          <a:solidFill>
                            <a:schemeClr val="dk1"/>
                          </a:solidFill>
                          <a:latin typeface="+mn-lt"/>
                          <a:ea typeface="+mn-ea"/>
                          <a:cs typeface="+mn-cs"/>
                        </a:rPr>
                        <a:t>Streptocoques</a:t>
                      </a:r>
                    </a:p>
                    <a:p>
                      <a:pPr marL="0" algn="l" defTabSz="914400" rtl="0" eaLnBrk="1" latinLnBrk="0" hangingPunct="1"/>
                      <a:r>
                        <a:rPr lang="fr-CA" sz="1600" b="0" kern="1200" baseline="0" dirty="0" smtClean="0">
                          <a:solidFill>
                            <a:schemeClr val="dk1"/>
                          </a:solidFill>
                          <a:latin typeface="+mn-lt"/>
                          <a:ea typeface="+mn-ea"/>
                          <a:cs typeface="+mn-cs"/>
                        </a:rPr>
                        <a:t>Pseudomonas </a:t>
                      </a:r>
                      <a:r>
                        <a:rPr lang="fr-CA" sz="1600" b="0" kern="1200" baseline="0" dirty="0" err="1" smtClean="0">
                          <a:solidFill>
                            <a:schemeClr val="dk1"/>
                          </a:solidFill>
                          <a:latin typeface="+mn-lt"/>
                          <a:ea typeface="+mn-ea"/>
                          <a:cs typeface="+mn-cs"/>
                        </a:rPr>
                        <a:t>aeruginosa</a:t>
                      </a:r>
                      <a:endParaRPr lang="fr-CA" sz="1600" b="0" kern="1200" baseline="0" dirty="0" smtClean="0">
                        <a:solidFill>
                          <a:schemeClr val="dk1"/>
                        </a:solidFill>
                        <a:latin typeface="+mn-lt"/>
                        <a:ea typeface="+mn-ea"/>
                        <a:cs typeface="+mn-cs"/>
                      </a:endParaRPr>
                    </a:p>
                    <a:p>
                      <a:pPr marL="0" algn="l" defTabSz="914400" rtl="0" eaLnBrk="1" latinLnBrk="0" hangingPunct="1"/>
                      <a:r>
                        <a:rPr lang="fr-CA" sz="1600" b="0" kern="1200" baseline="0" dirty="0" smtClean="0">
                          <a:solidFill>
                            <a:schemeClr val="dk1"/>
                          </a:solidFill>
                          <a:latin typeface="+mn-lt"/>
                          <a:ea typeface="+mn-ea"/>
                          <a:cs typeface="+mn-cs"/>
                        </a:rPr>
                        <a:t>Bactéries anaérobiques</a:t>
                      </a:r>
                    </a:p>
                    <a:p>
                      <a:pPr marL="0" algn="l" defTabSz="914400" rtl="0" eaLnBrk="1" latinLnBrk="0" hangingPunct="1"/>
                      <a:r>
                        <a:rPr lang="fr-CA" sz="1600" b="0" kern="1200" baseline="0" dirty="0" smtClean="0">
                          <a:solidFill>
                            <a:schemeClr val="dk1"/>
                          </a:solidFill>
                          <a:latin typeface="+mn-lt"/>
                          <a:ea typeface="+mn-ea"/>
                          <a:cs typeface="+mn-cs"/>
                        </a:rPr>
                        <a:t>SARM</a:t>
                      </a:r>
                    </a:p>
                    <a:p>
                      <a:pPr marL="0" algn="l" defTabSz="914400" rtl="0" eaLnBrk="1" latinLnBrk="0" hangingPunct="1"/>
                      <a:endParaRPr lang="fr-CA" sz="1800" b="0" dirty="0" smtClean="0"/>
                    </a:p>
                  </a:txBody>
                  <a:tcPr marL="91443" marR="91443" marT="45708" marB="45708"/>
                </a:tc>
                <a:tc>
                  <a:txBody>
                    <a:bodyPr/>
                    <a:lstStyle/>
                    <a:p>
                      <a:pPr marL="0" algn="l" defTabSz="914400" rtl="0" eaLnBrk="1" latinLnBrk="0" hangingPunct="1"/>
                      <a:r>
                        <a:rPr lang="fr-CA" sz="1600" b="0" kern="1200" baseline="0" dirty="0" smtClean="0">
                          <a:solidFill>
                            <a:schemeClr val="dk1"/>
                          </a:solidFill>
                          <a:latin typeface="+mn-lt"/>
                          <a:ea typeface="+mn-ea"/>
                          <a:cs typeface="+mn-cs"/>
                        </a:rPr>
                        <a:t>Durée d’action: 2 min.</a:t>
                      </a:r>
                    </a:p>
                    <a:p>
                      <a:pPr marL="0" algn="l" defTabSz="914400" rtl="0" eaLnBrk="1" latinLnBrk="0" hangingPunct="1"/>
                      <a:r>
                        <a:rPr lang="fr-CA" sz="1600" b="0" kern="1200" baseline="0" dirty="0" smtClean="0">
                          <a:solidFill>
                            <a:schemeClr val="dk1"/>
                          </a:solidFill>
                          <a:latin typeface="+mn-lt"/>
                          <a:ea typeface="+mn-ea"/>
                          <a:cs typeface="+mn-cs"/>
                        </a:rPr>
                        <a:t>Activités réduite avec exsudat et pus.</a:t>
                      </a:r>
                    </a:p>
                    <a:p>
                      <a:pPr marL="0" marR="0" indent="0" algn="l" defTabSz="914400" rtl="0" eaLnBrk="1" fontAlgn="auto" latinLnBrk="0" hangingPunct="1">
                        <a:lnSpc>
                          <a:spcPct val="100000"/>
                        </a:lnSpc>
                        <a:spcBef>
                          <a:spcPts val="0"/>
                        </a:spcBef>
                        <a:spcAft>
                          <a:spcPts val="0"/>
                        </a:spcAft>
                        <a:buClrTx/>
                        <a:buSzTx/>
                        <a:buFontTx/>
                        <a:buNone/>
                        <a:tabLst/>
                        <a:defRPr/>
                      </a:pPr>
                      <a:r>
                        <a:rPr lang="fr-CA" sz="1600" b="0" kern="1200" baseline="0" dirty="0" smtClean="0">
                          <a:solidFill>
                            <a:schemeClr val="dk1"/>
                          </a:solidFill>
                          <a:latin typeface="+mn-lt"/>
                          <a:ea typeface="+mn-ea"/>
                          <a:cs typeface="+mn-cs"/>
                        </a:rPr>
                        <a:t>Solution aqueuse 10% délivre 0,9% d’iode au lit de la plaie.</a:t>
                      </a:r>
                    </a:p>
                    <a:p>
                      <a:pPr marL="0" marR="0" indent="0" algn="l" defTabSz="914400" rtl="0" eaLnBrk="1" fontAlgn="auto" latinLnBrk="0" hangingPunct="1">
                        <a:lnSpc>
                          <a:spcPct val="100000"/>
                        </a:lnSpc>
                        <a:spcBef>
                          <a:spcPts val="0"/>
                        </a:spcBef>
                        <a:spcAft>
                          <a:spcPts val="0"/>
                        </a:spcAft>
                        <a:buClrTx/>
                        <a:buSzTx/>
                        <a:buFontTx/>
                        <a:buNone/>
                        <a:tabLst/>
                        <a:defRPr/>
                      </a:pPr>
                      <a:r>
                        <a:rPr lang="fr-CA" sz="1600" b="0" kern="1200" baseline="0" dirty="0" smtClean="0">
                          <a:solidFill>
                            <a:schemeClr val="dk1"/>
                          </a:solidFill>
                          <a:latin typeface="+mn-lt"/>
                          <a:ea typeface="+mn-ea"/>
                          <a:cs typeface="+mn-cs"/>
                        </a:rPr>
                        <a:t>Peut-être dilué 1:1.</a:t>
                      </a:r>
                    </a:p>
                    <a:p>
                      <a:pPr marL="0" marR="0" indent="0" algn="l" defTabSz="914400" rtl="0" eaLnBrk="1" fontAlgn="auto" latinLnBrk="0" hangingPunct="1">
                        <a:lnSpc>
                          <a:spcPct val="100000"/>
                        </a:lnSpc>
                        <a:spcBef>
                          <a:spcPts val="0"/>
                        </a:spcBef>
                        <a:spcAft>
                          <a:spcPts val="0"/>
                        </a:spcAft>
                        <a:buClrTx/>
                        <a:buSzTx/>
                        <a:buFontTx/>
                        <a:buNone/>
                        <a:tabLst/>
                        <a:defRPr/>
                      </a:pPr>
                      <a:endParaRPr lang="fr-CA" sz="1600" b="0" kern="1200" baseline="0" dirty="0" smtClean="0">
                        <a:solidFill>
                          <a:schemeClr val="dk1"/>
                        </a:solidFill>
                        <a:latin typeface="+mn-lt"/>
                        <a:ea typeface="+mn-ea"/>
                        <a:cs typeface="+mn-cs"/>
                      </a:endParaRPr>
                    </a:p>
                    <a:p>
                      <a:pPr marL="0" algn="l" defTabSz="914400" rtl="0" eaLnBrk="1" latinLnBrk="0" hangingPunct="1"/>
                      <a:r>
                        <a:rPr lang="fr-CA" sz="1600" b="0" kern="1200" baseline="0" dirty="0" smtClean="0">
                          <a:solidFill>
                            <a:schemeClr val="dk1"/>
                          </a:solidFill>
                          <a:latin typeface="+mn-lt"/>
                          <a:ea typeface="+mn-ea"/>
                          <a:cs typeface="+mn-cs"/>
                        </a:rPr>
                        <a:t>Possibilité de toxicité si utilisation prolongée ou appliquée sur de grandes surfaces.</a:t>
                      </a:r>
                    </a:p>
                    <a:p>
                      <a:pPr marL="0" algn="l" defTabSz="914400" rtl="0" eaLnBrk="1" latinLnBrk="0" hangingPunct="1"/>
                      <a:endParaRPr lang="fr-CA" sz="1600" b="0" kern="1200" baseline="0" dirty="0" smtClean="0">
                        <a:solidFill>
                          <a:schemeClr val="dk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fr-CA" sz="1600" b="0" kern="1200" baseline="0" dirty="0" smtClean="0">
                          <a:solidFill>
                            <a:schemeClr val="dk1"/>
                          </a:solidFill>
                          <a:latin typeface="+mn-lt"/>
                          <a:ea typeface="+mn-ea"/>
                          <a:cs typeface="+mn-cs"/>
                        </a:rPr>
                        <a:t>Péremption de la bouteille (7-14 ou 30 jrs).</a:t>
                      </a:r>
                    </a:p>
                    <a:p>
                      <a:pPr marL="0" marR="0" indent="0" algn="l" defTabSz="914400" rtl="0" eaLnBrk="1" fontAlgn="auto" latinLnBrk="0" hangingPunct="1">
                        <a:lnSpc>
                          <a:spcPct val="100000"/>
                        </a:lnSpc>
                        <a:spcBef>
                          <a:spcPts val="0"/>
                        </a:spcBef>
                        <a:spcAft>
                          <a:spcPts val="0"/>
                        </a:spcAft>
                        <a:buClrTx/>
                        <a:buSzTx/>
                        <a:buFontTx/>
                        <a:buNone/>
                        <a:tabLst/>
                        <a:defRPr/>
                      </a:pPr>
                      <a:r>
                        <a:rPr lang="fr-CA" sz="1600" b="0" kern="1200" baseline="0" dirty="0" smtClean="0">
                          <a:solidFill>
                            <a:schemeClr val="dk1"/>
                          </a:solidFill>
                          <a:latin typeface="+mn-lt"/>
                          <a:ea typeface="+mn-ea"/>
                          <a:cs typeface="+mn-cs"/>
                        </a:rPr>
                        <a:t>Plusieurs contre-indications.</a:t>
                      </a:r>
                    </a:p>
                  </a:txBody>
                  <a:tcPr marL="91443" marR="91443" marT="45708" marB="45708"/>
                </a:tc>
              </a:tr>
              <a:tr h="1310715">
                <a:tc>
                  <a:txBody>
                    <a:bodyPr/>
                    <a:lstStyle/>
                    <a:p>
                      <a:r>
                        <a:rPr lang="fr-CA" sz="1600" b="1" u="sng" dirty="0" smtClean="0"/>
                        <a:t>Gluconate de </a:t>
                      </a:r>
                      <a:r>
                        <a:rPr lang="fr-CA" sz="1600" b="1" u="sng" dirty="0" err="1" smtClean="0"/>
                        <a:t>Chlorhexidine</a:t>
                      </a:r>
                      <a:endParaRPr lang="fr-CA" sz="1600" b="1" u="sng" dirty="0" smtClean="0"/>
                    </a:p>
                    <a:p>
                      <a:endParaRPr lang="fr-CA" sz="1600" b="1" dirty="0" smtClean="0"/>
                    </a:p>
                    <a:p>
                      <a:r>
                        <a:rPr lang="fr-CA" sz="1600" b="1" dirty="0" smtClean="0"/>
                        <a:t>Solution aqueuse</a:t>
                      </a:r>
                      <a:r>
                        <a:rPr lang="fr-CA" sz="1600" b="1" baseline="0" dirty="0" smtClean="0"/>
                        <a:t> 0.05% (contient alcool 4%)</a:t>
                      </a:r>
                    </a:p>
                    <a:p>
                      <a:r>
                        <a:rPr lang="fr-CA" sz="1600" b="1" baseline="0" dirty="0" smtClean="0"/>
                        <a:t>Ex.:</a:t>
                      </a:r>
                    </a:p>
                    <a:p>
                      <a:r>
                        <a:rPr lang="fr-CA" sz="1600" b="1" i="1" baseline="0" dirty="0" err="1" smtClean="0"/>
                        <a:t>Baxedin</a:t>
                      </a:r>
                      <a:r>
                        <a:rPr lang="fr-CA" sz="1600" b="1" i="1" baseline="0" dirty="0" smtClean="0"/>
                        <a:t>®</a:t>
                      </a:r>
                    </a:p>
                    <a:p>
                      <a:r>
                        <a:rPr lang="fr-CA" sz="1600" b="1" i="1" baseline="0" dirty="0" err="1" smtClean="0"/>
                        <a:t>Hibidil</a:t>
                      </a:r>
                      <a:r>
                        <a:rPr lang="fr-CA" sz="1600" b="1" i="1" baseline="0" dirty="0" smtClean="0"/>
                        <a:t>®</a:t>
                      </a:r>
                    </a:p>
                    <a:p>
                      <a:r>
                        <a:rPr lang="fr-CA" sz="1600" i="1" u="none" baseline="0" dirty="0" smtClean="0">
                          <a:solidFill>
                            <a:srgbClr val="FF0000"/>
                          </a:solidFill>
                        </a:rPr>
                        <a:t>2</a:t>
                      </a:r>
                      <a:r>
                        <a:rPr lang="fr-CA" sz="1600" i="1" u="none" baseline="30000" dirty="0" smtClean="0">
                          <a:solidFill>
                            <a:srgbClr val="FF0000"/>
                          </a:solidFill>
                        </a:rPr>
                        <a:t>ier</a:t>
                      </a:r>
                      <a:r>
                        <a:rPr lang="fr-CA" sz="1600" i="1" u="none" baseline="0" dirty="0" smtClean="0">
                          <a:solidFill>
                            <a:srgbClr val="FF0000"/>
                          </a:solidFill>
                        </a:rPr>
                        <a:t> choix </a:t>
                      </a:r>
                      <a:endParaRPr lang="fr-CA" sz="1600" i="1" dirty="0"/>
                    </a:p>
                  </a:txBody>
                  <a:tcPr marL="91443" marR="91443" marT="45719" marB="45719"/>
                </a:tc>
                <a:tc>
                  <a:txBody>
                    <a:bodyPr/>
                    <a:lstStyle/>
                    <a:p>
                      <a:pPr marL="0" algn="l" defTabSz="914400" rtl="0" eaLnBrk="1" latinLnBrk="0" hangingPunct="1"/>
                      <a:r>
                        <a:rPr lang="fr-CA" sz="1600" b="0" kern="1200" baseline="0" dirty="0" err="1" smtClean="0">
                          <a:solidFill>
                            <a:schemeClr val="dk1"/>
                          </a:solidFill>
                          <a:latin typeface="+mn-lt"/>
                          <a:ea typeface="+mn-ea"/>
                          <a:cs typeface="+mn-cs"/>
                        </a:rPr>
                        <a:t>Staph</a:t>
                      </a:r>
                      <a:r>
                        <a:rPr lang="fr-CA" sz="1600" b="0" kern="1200" baseline="0" dirty="0" smtClean="0">
                          <a:solidFill>
                            <a:schemeClr val="dk1"/>
                          </a:solidFill>
                          <a:latin typeface="+mn-lt"/>
                          <a:ea typeface="+mn-ea"/>
                          <a:cs typeface="+mn-cs"/>
                        </a:rPr>
                        <a:t> Aureus</a:t>
                      </a:r>
                    </a:p>
                    <a:p>
                      <a:pPr marL="0" algn="l" defTabSz="914400" rtl="0" eaLnBrk="1" latinLnBrk="0" hangingPunct="1"/>
                      <a:r>
                        <a:rPr lang="fr-CA" sz="1600" b="0" kern="1200" baseline="0" dirty="0" smtClean="0">
                          <a:solidFill>
                            <a:schemeClr val="dk1"/>
                          </a:solidFill>
                          <a:latin typeface="+mn-lt"/>
                          <a:ea typeface="+mn-ea"/>
                          <a:cs typeface="+mn-cs"/>
                        </a:rPr>
                        <a:t>Streptocoques</a:t>
                      </a:r>
                    </a:p>
                    <a:p>
                      <a:pPr marL="0" algn="l" defTabSz="914400" rtl="0" eaLnBrk="1" latinLnBrk="0" hangingPunct="1"/>
                      <a:r>
                        <a:rPr lang="fr-CA" sz="1600" b="0" kern="1200" baseline="0" dirty="0" err="1" smtClean="0">
                          <a:solidFill>
                            <a:schemeClr val="dk1"/>
                          </a:solidFill>
                          <a:latin typeface="+mn-lt"/>
                          <a:ea typeface="+mn-ea"/>
                          <a:cs typeface="+mn-cs"/>
                        </a:rPr>
                        <a:t>Pseudomonas</a:t>
                      </a:r>
                      <a:r>
                        <a:rPr lang="fr-CA" sz="1600" b="0" kern="1200" baseline="0" dirty="0" smtClean="0">
                          <a:solidFill>
                            <a:schemeClr val="dk1"/>
                          </a:solidFill>
                          <a:latin typeface="+mn-lt"/>
                          <a:ea typeface="+mn-ea"/>
                          <a:cs typeface="+mn-cs"/>
                        </a:rPr>
                        <a:t> </a:t>
                      </a:r>
                      <a:r>
                        <a:rPr lang="fr-CA" sz="1600" b="0" kern="1200" baseline="0" dirty="0" err="1" smtClean="0">
                          <a:solidFill>
                            <a:schemeClr val="dk1"/>
                          </a:solidFill>
                          <a:latin typeface="+mn-lt"/>
                          <a:ea typeface="+mn-ea"/>
                          <a:cs typeface="+mn-cs"/>
                        </a:rPr>
                        <a:t>aeruginosa</a:t>
                      </a:r>
                      <a:endParaRPr lang="fr-CA" sz="1600" b="0" kern="1200" baseline="0" dirty="0" smtClean="0">
                        <a:solidFill>
                          <a:schemeClr val="dk1"/>
                        </a:solidFill>
                        <a:latin typeface="+mn-lt"/>
                        <a:ea typeface="+mn-ea"/>
                        <a:cs typeface="+mn-cs"/>
                      </a:endParaRPr>
                    </a:p>
                    <a:p>
                      <a:pPr marL="0" algn="l" defTabSz="914400" rtl="0" eaLnBrk="1" latinLnBrk="0" hangingPunct="1"/>
                      <a:r>
                        <a:rPr lang="fr-CA" sz="1600" b="0" kern="1200" baseline="0" dirty="0" smtClean="0">
                          <a:solidFill>
                            <a:schemeClr val="dk1"/>
                          </a:solidFill>
                          <a:latin typeface="+mn-lt"/>
                          <a:ea typeface="+mn-ea"/>
                          <a:cs typeface="+mn-cs"/>
                        </a:rPr>
                        <a:t>Bactéries anaérobiques</a:t>
                      </a:r>
                    </a:p>
                    <a:p>
                      <a:pPr marL="0" algn="l" defTabSz="914400" rtl="0" eaLnBrk="1" latinLnBrk="0" hangingPunct="1"/>
                      <a:r>
                        <a:rPr lang="fr-CA" sz="1600" b="0" kern="1200" baseline="0" dirty="0" smtClean="0">
                          <a:solidFill>
                            <a:schemeClr val="dk1"/>
                          </a:solidFill>
                          <a:latin typeface="+mn-lt"/>
                          <a:ea typeface="+mn-ea"/>
                          <a:cs typeface="+mn-cs"/>
                        </a:rPr>
                        <a:t>SARM</a:t>
                      </a:r>
                    </a:p>
                  </a:txBody>
                  <a:tcPr marL="91443" marR="91443" marT="45719" marB="45719"/>
                </a:tc>
                <a:tc>
                  <a:txBody>
                    <a:bodyPr/>
                    <a:lstStyle/>
                    <a:p>
                      <a:r>
                        <a:rPr lang="fr-CA" sz="1600" dirty="0" smtClean="0"/>
                        <a:t>À utiliser en phase inflammatoire et non en granulation car cytotoxique.</a:t>
                      </a:r>
                    </a:p>
                    <a:p>
                      <a:endParaRPr lang="fr-CA" sz="1600" baseline="0" dirty="0" smtClean="0"/>
                    </a:p>
                    <a:p>
                      <a:r>
                        <a:rPr lang="fr-CA" sz="1600" baseline="0" dirty="0" smtClean="0"/>
                        <a:t>Non nécessaire de rincer la plaie après usage.</a:t>
                      </a:r>
                    </a:p>
                    <a:p>
                      <a:endParaRPr lang="fr-CA" sz="1600" baseline="0" dirty="0" smtClean="0"/>
                    </a:p>
                    <a:p>
                      <a:r>
                        <a:rPr lang="fr-CA" sz="1600" baseline="0" dirty="0" smtClean="0"/>
                        <a:t>Incompatible avec NSS 0.9%.</a:t>
                      </a:r>
                    </a:p>
                    <a:p>
                      <a:endParaRPr lang="fr-CA" sz="1600" baseline="0" dirty="0" smtClean="0"/>
                    </a:p>
                    <a:p>
                      <a:r>
                        <a:rPr lang="fr-CA" sz="1600" baseline="0" dirty="0" smtClean="0"/>
                        <a:t>Durée: 10 jrs.</a:t>
                      </a:r>
                    </a:p>
                    <a:p>
                      <a:endParaRPr lang="fr-CA" sz="1600" dirty="0"/>
                    </a:p>
                  </a:txBody>
                  <a:tcPr marL="91443" marR="91443" marT="45719" marB="45719"/>
                </a:tc>
              </a:tr>
            </a:tbl>
          </a:graphicData>
        </a:graphic>
      </p:graphicFrame>
      <p:sp>
        <p:nvSpPr>
          <p:cNvPr id="59441" name="Titre 3"/>
          <p:cNvSpPr>
            <a:spLocks noGrp="1"/>
          </p:cNvSpPr>
          <p:nvPr>
            <p:ph type="title"/>
          </p:nvPr>
        </p:nvSpPr>
        <p:spPr>
          <a:xfrm>
            <a:off x="179388" y="53751"/>
            <a:ext cx="8229600" cy="1143001"/>
          </a:xfrm>
        </p:spPr>
        <p:txBody>
          <a:bodyPr/>
          <a:lstStyle/>
          <a:p>
            <a:pPr>
              <a:defRPr/>
            </a:pPr>
            <a:r>
              <a:rPr lang="fr-CA" altLang="fr-FR" sz="3600" dirty="0" smtClean="0"/>
              <a:t>Solutions antiseptiques </a:t>
            </a:r>
            <a:endParaRPr lang="fr-CA" altLang="fr-FR" sz="3800" dirty="0" smtClean="0">
              <a:ea typeface="ＭＳ Ｐゴシック" pitchFamily="34" charset="-128"/>
            </a:endParaRPr>
          </a:p>
        </p:txBody>
      </p:sp>
    </p:spTree>
    <p:extLst>
      <p:ext uri="{BB962C8B-B14F-4D97-AF65-F5344CB8AC3E}">
        <p14:creationId xmlns:p14="http://schemas.microsoft.com/office/powerpoint/2010/main" xmlns="" val="2862448395"/>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Espace réservé du contenu 6"/>
          <p:cNvGraphicFramePr>
            <a:graphicFrameLocks noGrp="1"/>
          </p:cNvGraphicFramePr>
          <p:nvPr>
            <p:ph idx="1"/>
            <p:extLst>
              <p:ext uri="{D42A27DB-BD31-4B8C-83A1-F6EECF244321}">
                <p14:modId xmlns:p14="http://schemas.microsoft.com/office/powerpoint/2010/main" xmlns="" val="64916421"/>
              </p:ext>
            </p:extLst>
          </p:nvPr>
        </p:nvGraphicFramePr>
        <p:xfrm>
          <a:off x="457200" y="1481138"/>
          <a:ext cx="8229600" cy="5212030"/>
        </p:xfrm>
        <a:graphic>
          <a:graphicData uri="http://schemas.openxmlformats.org/drawingml/2006/table">
            <a:tbl>
              <a:tblPr firstRow="1" bandRow="1">
                <a:tableStyleId>{5C22544A-7EE6-4342-B048-85BDC9FD1C3A}</a:tableStyleId>
              </a:tblPr>
              <a:tblGrid>
                <a:gridCol w="2057400"/>
                <a:gridCol w="2057400"/>
                <a:gridCol w="4114800"/>
              </a:tblGrid>
              <a:tr h="146294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CA" sz="1600" u="sng" dirty="0" smtClean="0">
                          <a:solidFill>
                            <a:schemeClr val="tx1"/>
                          </a:solidFill>
                        </a:rPr>
                        <a:t>Solution Dakin (hypochlorite de sodium)</a:t>
                      </a:r>
                    </a:p>
                    <a:p>
                      <a:pPr marL="0" marR="0" indent="0" algn="l" defTabSz="914400" rtl="0" eaLnBrk="1" fontAlgn="auto" latinLnBrk="0" hangingPunct="1">
                        <a:lnSpc>
                          <a:spcPct val="100000"/>
                        </a:lnSpc>
                        <a:spcBef>
                          <a:spcPts val="0"/>
                        </a:spcBef>
                        <a:spcAft>
                          <a:spcPts val="0"/>
                        </a:spcAft>
                        <a:buClrTx/>
                        <a:buSzTx/>
                        <a:buFontTx/>
                        <a:buNone/>
                        <a:tabLst/>
                        <a:defRPr/>
                      </a:pPr>
                      <a:r>
                        <a:rPr lang="fr-CA" sz="1600" dirty="0" smtClean="0">
                          <a:solidFill>
                            <a:schemeClr val="tx1"/>
                          </a:solidFill>
                        </a:rPr>
                        <a:t>0.025 %</a:t>
                      </a:r>
                    </a:p>
                    <a:p>
                      <a:pPr marL="0" marR="0" indent="0" algn="l" defTabSz="914400" rtl="0" eaLnBrk="1" fontAlgn="auto" latinLnBrk="0" hangingPunct="1">
                        <a:lnSpc>
                          <a:spcPct val="100000"/>
                        </a:lnSpc>
                        <a:spcBef>
                          <a:spcPts val="0"/>
                        </a:spcBef>
                        <a:spcAft>
                          <a:spcPts val="0"/>
                        </a:spcAft>
                        <a:buClrTx/>
                        <a:buSzTx/>
                        <a:buFontTx/>
                        <a:buNone/>
                        <a:tabLst/>
                        <a:defRPr/>
                      </a:pPr>
                      <a:endParaRPr lang="fr-CA" sz="1600" dirty="0" smtClean="0">
                        <a:solidFill>
                          <a:schemeClr val="tx1"/>
                        </a:solidFill>
                        <a:latin typeface="+mn-lt"/>
                      </a:endParaRPr>
                    </a:p>
                  </a:txBody>
                  <a:tcPr marL="91443" marR="91443" marT="45719" marB="45719">
                    <a:solidFill>
                      <a:schemeClr val="accent1">
                        <a:lumMod val="20000"/>
                        <a:lumOff val="80000"/>
                      </a:schemeClr>
                    </a:solidFill>
                  </a:tcPr>
                </a:tc>
                <a:tc>
                  <a:txBody>
                    <a:bodyPr/>
                    <a:lstStyle/>
                    <a:p>
                      <a:r>
                        <a:rPr lang="fr-CA" sz="1800" b="0" kern="1200" dirty="0" smtClean="0">
                          <a:solidFill>
                            <a:schemeClr val="tx1"/>
                          </a:solidFill>
                          <a:latin typeface="+mn-lt"/>
                          <a:ea typeface="ＭＳ Ｐゴシック" pitchFamily="34" charset="-128"/>
                          <a:cs typeface="+mn-cs"/>
                        </a:rPr>
                        <a:t>Javellisant toxique </a:t>
                      </a:r>
                      <a:endParaRPr lang="fr-CA" sz="1800" b="0" kern="1200" dirty="0">
                        <a:solidFill>
                          <a:schemeClr val="tx1"/>
                        </a:solidFill>
                        <a:latin typeface="+mn-lt"/>
                        <a:ea typeface="ＭＳ Ｐゴシック" pitchFamily="34" charset="-128"/>
                        <a:cs typeface="+mn-cs"/>
                      </a:endParaRPr>
                    </a:p>
                  </a:txBody>
                  <a:tcPr marL="91443" marR="91443" marT="45719" marB="45719">
                    <a:solidFill>
                      <a:schemeClr val="accent1">
                        <a:lumMod val="20000"/>
                        <a:lumOff val="80000"/>
                      </a:schemeClr>
                    </a:solidFill>
                  </a:tcPr>
                </a:tc>
                <a:tc>
                  <a:txBody>
                    <a:bodyPr/>
                    <a:lstStyle/>
                    <a:p>
                      <a:r>
                        <a:rPr lang="fr-CA" sz="1800" b="0" kern="1200" dirty="0" smtClean="0">
                          <a:solidFill>
                            <a:schemeClr val="tx1"/>
                          </a:solidFill>
                          <a:latin typeface="+mn-lt"/>
                          <a:ea typeface="ＭＳ Ｐゴシック" pitchFamily="34" charset="-128"/>
                          <a:cs typeface="+mn-cs"/>
                        </a:rPr>
                        <a:t>Solution  de trempette 10-15 min. et non comme pansement.</a:t>
                      </a:r>
                    </a:p>
                    <a:p>
                      <a:endParaRPr lang="fr-CA" sz="1800" b="0" kern="1200" dirty="0" smtClean="0">
                        <a:solidFill>
                          <a:schemeClr val="tx1"/>
                        </a:solidFill>
                        <a:latin typeface="+mn-lt"/>
                        <a:ea typeface="ＭＳ Ｐゴシック" pitchFamily="34" charset="-128"/>
                        <a:cs typeface="+mn-cs"/>
                      </a:endParaRPr>
                    </a:p>
                    <a:p>
                      <a:r>
                        <a:rPr lang="fr-CA" sz="1800" b="0" kern="1200" dirty="0" smtClean="0">
                          <a:solidFill>
                            <a:schemeClr val="tx1"/>
                          </a:solidFill>
                          <a:latin typeface="+mn-lt"/>
                          <a:ea typeface="ＭＳ Ｐゴシック" pitchFamily="34" charset="-128"/>
                          <a:cs typeface="+mn-cs"/>
                        </a:rPr>
                        <a:t>Rincer avec NSS 0,9% après</a:t>
                      </a:r>
                      <a:r>
                        <a:rPr lang="fr-CA" sz="1800" b="0" kern="1200" baseline="0" dirty="0" smtClean="0">
                          <a:solidFill>
                            <a:schemeClr val="tx1"/>
                          </a:solidFill>
                          <a:latin typeface="+mn-lt"/>
                          <a:ea typeface="ＭＳ Ｐゴシック" pitchFamily="34" charset="-128"/>
                          <a:cs typeface="+mn-cs"/>
                        </a:rPr>
                        <a:t> usage.</a:t>
                      </a:r>
                    </a:p>
                    <a:p>
                      <a:endParaRPr lang="fr-CA" sz="1800" b="0" kern="1200" baseline="0" dirty="0" smtClean="0">
                        <a:solidFill>
                          <a:schemeClr val="tx1"/>
                        </a:solidFill>
                        <a:latin typeface="+mn-lt"/>
                        <a:ea typeface="ＭＳ Ｐゴシック" pitchFamily="34" charset="-128"/>
                        <a:cs typeface="+mn-cs"/>
                      </a:endParaRPr>
                    </a:p>
                    <a:p>
                      <a:r>
                        <a:rPr lang="fr-CA" sz="1800" b="0" kern="1200" baseline="0" dirty="0" smtClean="0">
                          <a:solidFill>
                            <a:schemeClr val="tx1"/>
                          </a:solidFill>
                          <a:latin typeface="+mn-lt"/>
                          <a:ea typeface="ＭＳ Ｐゴシック" pitchFamily="34" charset="-128"/>
                          <a:cs typeface="+mn-cs"/>
                        </a:rPr>
                        <a:t>Durée: 10 jrs.</a:t>
                      </a:r>
                      <a:endParaRPr lang="fr-CA" sz="1800" b="0" kern="1200" dirty="0" smtClean="0">
                        <a:solidFill>
                          <a:schemeClr val="tx1"/>
                        </a:solidFill>
                        <a:latin typeface="+mn-lt"/>
                        <a:ea typeface="ＭＳ Ｐゴシック" pitchFamily="34" charset="-128"/>
                        <a:cs typeface="+mn-cs"/>
                      </a:endParaRPr>
                    </a:p>
                  </a:txBody>
                  <a:tcPr marL="91443" marR="91443" marT="45719" marB="45719">
                    <a:solidFill>
                      <a:schemeClr val="accent1">
                        <a:lumMod val="20000"/>
                        <a:lumOff val="80000"/>
                      </a:schemeClr>
                    </a:solidFill>
                  </a:tcPr>
                </a:tc>
              </a:tr>
              <a:tr h="1462944">
                <a:tc>
                  <a:txBody>
                    <a:bodyPr/>
                    <a:lstStyle/>
                    <a:p>
                      <a:r>
                        <a:rPr lang="fr-CA" sz="1800" b="1" u="sng" dirty="0" smtClean="0">
                          <a:solidFill>
                            <a:schemeClr val="tx1"/>
                          </a:solidFill>
                        </a:rPr>
                        <a:t>Acide acétique </a:t>
                      </a:r>
                    </a:p>
                    <a:p>
                      <a:r>
                        <a:rPr lang="fr-CA" sz="1800" b="1" dirty="0" smtClean="0">
                          <a:solidFill>
                            <a:schemeClr val="tx1"/>
                          </a:solidFill>
                        </a:rPr>
                        <a:t>(0,5% à 5% vinaigre</a:t>
                      </a:r>
                      <a:r>
                        <a:rPr lang="fr-CA" sz="1800" b="1" baseline="0" dirty="0" smtClean="0">
                          <a:solidFill>
                            <a:schemeClr val="tx1"/>
                          </a:solidFill>
                        </a:rPr>
                        <a:t> blanc</a:t>
                      </a:r>
                      <a:r>
                        <a:rPr lang="fr-CA" sz="1800" b="1" dirty="0" smtClean="0">
                          <a:solidFill>
                            <a:schemeClr val="tx1"/>
                          </a:solidFill>
                        </a:rPr>
                        <a:t>)</a:t>
                      </a:r>
                      <a:endParaRPr lang="fr-CA" sz="1800" b="1" dirty="0">
                        <a:solidFill>
                          <a:schemeClr val="tx1"/>
                        </a:solidFill>
                      </a:endParaRPr>
                    </a:p>
                  </a:txBody>
                  <a:tcPr marL="91443" marR="91443" marT="45708" marB="45708">
                    <a:solidFill>
                      <a:schemeClr val="accent1">
                        <a:lumMod val="20000"/>
                        <a:lumOff val="80000"/>
                      </a:schemeClr>
                    </a:solidFill>
                  </a:tcPr>
                </a:tc>
                <a:tc>
                  <a:txBody>
                    <a:bodyPr/>
                    <a:lstStyle/>
                    <a:p>
                      <a:r>
                        <a:rPr lang="fr-CA" sz="1800" b="0" dirty="0" smtClean="0">
                          <a:solidFill>
                            <a:schemeClr val="tx1"/>
                          </a:solidFill>
                        </a:rPr>
                        <a:t>Vinaigre 0.1 à 1 %</a:t>
                      </a:r>
                    </a:p>
                    <a:p>
                      <a:r>
                        <a:rPr lang="fr-CA" sz="1800" b="0" dirty="0" smtClean="0">
                          <a:solidFill>
                            <a:schemeClr val="tx1"/>
                          </a:solidFill>
                        </a:rPr>
                        <a:t>Ph bas</a:t>
                      </a:r>
                      <a:endParaRPr lang="fr-CA" sz="1800" b="0" dirty="0">
                        <a:solidFill>
                          <a:schemeClr val="tx1"/>
                        </a:solidFill>
                      </a:endParaRPr>
                    </a:p>
                  </a:txBody>
                  <a:tcPr marL="91443" marR="91443" marT="45708" marB="45708">
                    <a:solidFill>
                      <a:schemeClr val="accent1">
                        <a:lumMod val="20000"/>
                        <a:lumOff val="80000"/>
                      </a:schemeClr>
                    </a:solidFill>
                  </a:tcPr>
                </a:tc>
                <a:tc>
                  <a:txBody>
                    <a:bodyPr/>
                    <a:lstStyle/>
                    <a:p>
                      <a:r>
                        <a:rPr lang="fr-CA" sz="1800" b="0" dirty="0" smtClean="0">
                          <a:solidFill>
                            <a:schemeClr val="tx1"/>
                          </a:solidFill>
                        </a:rPr>
                        <a:t>Efficace</a:t>
                      </a:r>
                      <a:r>
                        <a:rPr lang="fr-CA" sz="1800" b="0" baseline="0" dirty="0" smtClean="0">
                          <a:solidFill>
                            <a:schemeClr val="tx1"/>
                          </a:solidFill>
                        </a:rPr>
                        <a:t> contre les </a:t>
                      </a:r>
                      <a:r>
                        <a:rPr lang="fr-CA" sz="1800" b="0" baseline="0" dirty="0" err="1" smtClean="0">
                          <a:solidFill>
                            <a:schemeClr val="tx1"/>
                          </a:solidFill>
                        </a:rPr>
                        <a:t>p</a:t>
                      </a:r>
                      <a:r>
                        <a:rPr lang="fr-CA" sz="1800" b="0" dirty="0" err="1" smtClean="0">
                          <a:solidFill>
                            <a:schemeClr val="tx1"/>
                          </a:solidFill>
                        </a:rPr>
                        <a:t>seudomonas</a:t>
                      </a:r>
                      <a:r>
                        <a:rPr lang="fr-CA" sz="1800" b="0" dirty="0" smtClean="0">
                          <a:solidFill>
                            <a:schemeClr val="tx1"/>
                          </a:solidFill>
                        </a:rPr>
                        <a:t>.</a:t>
                      </a:r>
                    </a:p>
                    <a:p>
                      <a:r>
                        <a:rPr lang="fr-CA" sz="1800" b="0" dirty="0" smtClean="0">
                          <a:solidFill>
                            <a:schemeClr val="tx1"/>
                          </a:solidFill>
                        </a:rPr>
                        <a:t>Efficace contre odeur.</a:t>
                      </a:r>
                    </a:p>
                    <a:p>
                      <a:endParaRPr lang="fr-CA" sz="1800" b="0" dirty="0" smtClean="0">
                        <a:solidFill>
                          <a:schemeClr val="tx1"/>
                        </a:solidFill>
                      </a:endParaRPr>
                    </a:p>
                    <a:p>
                      <a:r>
                        <a:rPr lang="fr-CA" sz="1800" b="0" dirty="0" smtClean="0">
                          <a:solidFill>
                            <a:schemeClr val="tx1"/>
                          </a:solidFill>
                          <a:ea typeface="ＭＳ Ｐゴシック" pitchFamily="34" charset="-128"/>
                        </a:rPr>
                        <a:t>Toxique pour le tissu</a:t>
                      </a:r>
                      <a:r>
                        <a:rPr lang="fr-CA" sz="1800" b="0" baseline="0" dirty="0" smtClean="0">
                          <a:solidFill>
                            <a:schemeClr val="tx1"/>
                          </a:solidFill>
                          <a:ea typeface="ＭＳ Ｐゴシック" pitchFamily="34" charset="-128"/>
                        </a:rPr>
                        <a:t> de granulation.</a:t>
                      </a:r>
                      <a:endParaRPr lang="fr-CA" sz="1800" b="0" dirty="0" smtClean="0">
                        <a:solidFill>
                          <a:schemeClr val="tx1"/>
                        </a:solidFill>
                        <a:ea typeface="ＭＳ Ｐゴシック" pitchFamily="34" charset="-128"/>
                      </a:endParaRPr>
                    </a:p>
                    <a:p>
                      <a:endParaRPr lang="fr-CA" sz="1800" b="0" dirty="0">
                        <a:solidFill>
                          <a:schemeClr val="tx1"/>
                        </a:solidFill>
                      </a:endParaRPr>
                    </a:p>
                    <a:p>
                      <a:r>
                        <a:rPr lang="fr-CA" sz="1800" b="0" dirty="0" smtClean="0">
                          <a:solidFill>
                            <a:schemeClr val="tx1"/>
                          </a:solidFill>
                        </a:rPr>
                        <a:t>Solution</a:t>
                      </a:r>
                      <a:r>
                        <a:rPr lang="fr-CA" sz="1800" b="0" baseline="0" dirty="0" smtClean="0">
                          <a:solidFill>
                            <a:schemeClr val="tx1"/>
                          </a:solidFill>
                        </a:rPr>
                        <a:t>  de trempette 10-15 min. et non comme pansement.</a:t>
                      </a:r>
                    </a:p>
                    <a:p>
                      <a:endParaRPr lang="fr-CA" sz="1800" b="0" baseline="0" dirty="0" smtClean="0">
                        <a:solidFill>
                          <a:schemeClr val="tx1"/>
                        </a:solidFill>
                      </a:endParaRPr>
                    </a:p>
                    <a:p>
                      <a:r>
                        <a:rPr lang="fr-CA" sz="1800" b="0" baseline="0" dirty="0" smtClean="0">
                          <a:solidFill>
                            <a:schemeClr val="tx1"/>
                          </a:solidFill>
                        </a:rPr>
                        <a:t>Peut causer de l’irritation.</a:t>
                      </a:r>
                    </a:p>
                    <a:p>
                      <a:r>
                        <a:rPr lang="fr-CA" sz="1800" b="0" baseline="0" dirty="0" smtClean="0">
                          <a:solidFill>
                            <a:schemeClr val="tx1"/>
                          </a:solidFill>
                        </a:rPr>
                        <a:t>Durée: 10 jrs.</a:t>
                      </a:r>
                      <a:endParaRPr lang="fr-CA" sz="1800" b="0" dirty="0">
                        <a:solidFill>
                          <a:schemeClr val="tx1"/>
                        </a:solidFill>
                      </a:endParaRPr>
                    </a:p>
                  </a:txBody>
                  <a:tcPr marL="91443" marR="91443" marT="45708" marB="45708">
                    <a:solidFill>
                      <a:schemeClr val="accent1">
                        <a:lumMod val="20000"/>
                        <a:lumOff val="80000"/>
                      </a:schemeClr>
                    </a:solidFill>
                  </a:tcPr>
                </a:tc>
              </a:tr>
              <a:tr h="640027">
                <a:tc>
                  <a:txBody>
                    <a:bodyPr/>
                    <a:lstStyle/>
                    <a:p>
                      <a:r>
                        <a:rPr lang="fr-CA" sz="1800" b="1" u="sng" dirty="0" smtClean="0"/>
                        <a:t>Peroxyde</a:t>
                      </a:r>
                      <a:endParaRPr lang="fr-CA" sz="1800" b="1" u="sng" dirty="0"/>
                    </a:p>
                  </a:txBody>
                  <a:tcPr marL="91443" marR="91443" marT="45708" marB="45708"/>
                </a:tc>
                <a:tc>
                  <a:txBody>
                    <a:bodyPr/>
                    <a:lstStyle/>
                    <a:p>
                      <a:endParaRPr lang="fr-CA" sz="1800" dirty="0"/>
                    </a:p>
                  </a:txBody>
                  <a:tcPr marL="91443" marR="91443" marT="45708" marB="45708"/>
                </a:tc>
                <a:tc>
                  <a:txBody>
                    <a:bodyPr/>
                    <a:lstStyle/>
                    <a:p>
                      <a:r>
                        <a:rPr lang="fr-CA" sz="1800" dirty="0" smtClean="0"/>
                        <a:t>Plaie souillée de sang.</a:t>
                      </a:r>
                      <a:endParaRPr lang="fr-CA" sz="1800" dirty="0"/>
                    </a:p>
                    <a:p>
                      <a:r>
                        <a:rPr lang="fr-CA" sz="1800" dirty="0" smtClean="0"/>
                        <a:t>Effet corrosif sur les métaux.</a:t>
                      </a:r>
                      <a:endParaRPr lang="fr-CA" sz="1800" dirty="0"/>
                    </a:p>
                  </a:txBody>
                  <a:tcPr marL="91443" marR="91443" marT="45708" marB="45708"/>
                </a:tc>
              </a:tr>
            </a:tbl>
          </a:graphicData>
        </a:graphic>
      </p:graphicFrame>
      <p:sp>
        <p:nvSpPr>
          <p:cNvPr id="8" name="Titre 3"/>
          <p:cNvSpPr>
            <a:spLocks noGrp="1"/>
          </p:cNvSpPr>
          <p:nvPr>
            <p:ph type="title"/>
          </p:nvPr>
        </p:nvSpPr>
        <p:spPr/>
        <p:txBody>
          <a:bodyPr/>
          <a:lstStyle/>
          <a:p>
            <a:pPr>
              <a:defRPr/>
            </a:pPr>
            <a:r>
              <a:rPr lang="fr-CA" altLang="fr-FR" sz="3600" dirty="0" smtClean="0"/>
              <a:t>Solutions antiseptiques</a:t>
            </a:r>
            <a:endParaRPr lang="fr-CA" altLang="fr-FR" sz="3800" dirty="0" smtClean="0">
              <a:ea typeface="ＭＳ Ｐゴシック" pitchFamily="34" charset="-128"/>
            </a:endParaRPr>
          </a:p>
        </p:txBody>
      </p:sp>
    </p:spTree>
    <p:extLst>
      <p:ext uri="{BB962C8B-B14F-4D97-AF65-F5344CB8AC3E}">
        <p14:creationId xmlns:p14="http://schemas.microsoft.com/office/powerpoint/2010/main" xmlns="" val="2649538740"/>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smtClean="0"/>
              <a:t>Thérapie adjuvantes</a:t>
            </a:r>
            <a:endParaRPr lang="fr-CA" dirty="0"/>
          </a:p>
        </p:txBody>
      </p:sp>
      <p:graphicFrame>
        <p:nvGraphicFramePr>
          <p:cNvPr id="4" name="Espace réservé du contenu 3"/>
          <p:cNvGraphicFramePr>
            <a:graphicFrameLocks noGrp="1"/>
          </p:cNvGraphicFramePr>
          <p:nvPr>
            <p:ph idx="1"/>
          </p:nvPr>
        </p:nvGraphicFramePr>
        <p:xfrm>
          <a:off x="395536" y="2564904"/>
          <a:ext cx="8003232" cy="2123440"/>
        </p:xfrm>
        <a:graphic>
          <a:graphicData uri="http://schemas.openxmlformats.org/drawingml/2006/table">
            <a:tbl>
              <a:tblPr firstRow="1" bandRow="1">
                <a:tableStyleId>{5C22544A-7EE6-4342-B048-85BDC9FD1C3A}</a:tableStyleId>
              </a:tblPr>
              <a:tblGrid>
                <a:gridCol w="6076190"/>
                <a:gridCol w="1927042"/>
              </a:tblGrid>
              <a:tr h="370840">
                <a:tc>
                  <a:txBody>
                    <a:bodyPr/>
                    <a:lstStyle/>
                    <a:p>
                      <a:r>
                        <a:rPr lang="fr-CA" dirty="0" smtClean="0"/>
                        <a:t>Thérapies adjuvantes</a:t>
                      </a:r>
                      <a:endParaRPr lang="fr-CA" dirty="0"/>
                    </a:p>
                  </a:txBody>
                  <a:tcPr/>
                </a:tc>
                <a:tc>
                  <a:txBody>
                    <a:bodyPr/>
                    <a:lstStyle/>
                    <a:p>
                      <a:r>
                        <a:rPr lang="fr-CA" dirty="0" smtClean="0"/>
                        <a:t>Force de la preuve</a:t>
                      </a:r>
                      <a:r>
                        <a:rPr lang="fr-CA" baseline="0" dirty="0" smtClean="0"/>
                        <a:t> </a:t>
                      </a:r>
                      <a:endParaRPr lang="fr-CA" dirty="0"/>
                    </a:p>
                  </a:txBody>
                  <a:tcPr/>
                </a:tc>
              </a:tr>
              <a:tr h="370840">
                <a:tc>
                  <a:txBody>
                    <a:bodyPr/>
                    <a:lstStyle/>
                    <a:p>
                      <a:r>
                        <a:rPr lang="fr-CA" dirty="0" smtClean="0"/>
                        <a:t>Stimulation</a:t>
                      </a:r>
                      <a:r>
                        <a:rPr lang="fr-CA" baseline="0" dirty="0" smtClean="0"/>
                        <a:t> électrique </a:t>
                      </a:r>
                      <a:endParaRPr lang="fr-CA" dirty="0"/>
                    </a:p>
                  </a:txBody>
                  <a:tcPr/>
                </a:tc>
                <a:tc>
                  <a:txBody>
                    <a:bodyPr/>
                    <a:lstStyle/>
                    <a:p>
                      <a:r>
                        <a:rPr lang="fr-CA" dirty="0" smtClean="0"/>
                        <a:t>1A</a:t>
                      </a:r>
                      <a:endParaRPr lang="fr-CA" dirty="0"/>
                    </a:p>
                  </a:txBody>
                  <a:tcPr/>
                </a:tc>
              </a:tr>
              <a:tr h="370840">
                <a:tc>
                  <a:txBody>
                    <a:bodyPr/>
                    <a:lstStyle/>
                    <a:p>
                      <a:r>
                        <a:rPr lang="fr-CA" dirty="0" smtClean="0"/>
                        <a:t>Oxygénothérapie hyperbare</a:t>
                      </a:r>
                      <a:endParaRPr lang="fr-CA" dirty="0"/>
                    </a:p>
                  </a:txBody>
                  <a:tcPr/>
                </a:tc>
                <a:tc>
                  <a:txBody>
                    <a:bodyPr/>
                    <a:lstStyle/>
                    <a:p>
                      <a:r>
                        <a:rPr lang="fr-CA" dirty="0" smtClean="0"/>
                        <a:t>1A</a:t>
                      </a:r>
                      <a:endParaRPr lang="fr-CA" dirty="0"/>
                    </a:p>
                  </a:txBody>
                  <a:tcPr/>
                </a:tc>
              </a:tr>
              <a:tr h="370840">
                <a:tc>
                  <a:txBody>
                    <a:bodyPr/>
                    <a:lstStyle/>
                    <a:p>
                      <a:r>
                        <a:rPr lang="fr-CA" dirty="0" smtClean="0"/>
                        <a:t>Pansements bioactifs</a:t>
                      </a:r>
                      <a:endParaRPr lang="fr-CA" dirty="0"/>
                    </a:p>
                  </a:txBody>
                  <a:tcPr/>
                </a:tc>
                <a:tc>
                  <a:txBody>
                    <a:bodyPr/>
                    <a:lstStyle/>
                    <a:p>
                      <a:r>
                        <a:rPr lang="fr-CA" dirty="0" smtClean="0"/>
                        <a:t>1B</a:t>
                      </a:r>
                      <a:endParaRPr lang="fr-CA" dirty="0"/>
                    </a:p>
                  </a:txBody>
                  <a:tcPr/>
                </a:tc>
              </a:tr>
              <a:tr h="370840">
                <a:tc>
                  <a:txBody>
                    <a:bodyPr/>
                    <a:lstStyle/>
                    <a:p>
                      <a:r>
                        <a:rPr lang="fr-CA" dirty="0" smtClean="0"/>
                        <a:t>Thérapie par pression négative </a:t>
                      </a:r>
                      <a:endParaRPr lang="fr-CA" dirty="0"/>
                    </a:p>
                  </a:txBody>
                  <a:tcPr/>
                </a:tc>
                <a:tc>
                  <a:txBody>
                    <a:bodyPr/>
                    <a:lstStyle/>
                    <a:p>
                      <a:r>
                        <a:rPr lang="fr-CA" dirty="0" smtClean="0"/>
                        <a:t>1B</a:t>
                      </a:r>
                      <a:endParaRPr lang="fr-CA" dirty="0"/>
                    </a:p>
                  </a:txBody>
                  <a:tcPr/>
                </a:tc>
              </a:tr>
            </a:tbl>
          </a:graphicData>
        </a:graphic>
      </p:graphicFrame>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eaLnBrk="1" hangingPunct="1">
              <a:defRPr/>
            </a:pPr>
            <a:r>
              <a:rPr lang="en-CA" dirty="0" smtClean="0"/>
              <a:t>La </a:t>
            </a:r>
            <a:r>
              <a:rPr lang="en-CA" dirty="0" err="1" smtClean="0"/>
              <a:t>mise</a:t>
            </a:r>
            <a:r>
              <a:rPr lang="en-CA" dirty="0" smtClean="0"/>
              <a:t> en </a:t>
            </a:r>
            <a:r>
              <a:rPr lang="en-CA" dirty="0" err="1" smtClean="0"/>
              <a:t>décharge</a:t>
            </a:r>
            <a:endParaRPr lang="fr-FR" dirty="0"/>
          </a:p>
        </p:txBody>
      </p:sp>
      <p:sp>
        <p:nvSpPr>
          <p:cNvPr id="90115" name="Espace réservé du contenu 2"/>
          <p:cNvSpPr>
            <a:spLocks noGrp="1"/>
          </p:cNvSpPr>
          <p:nvPr>
            <p:ph sz="quarter" idx="1"/>
          </p:nvPr>
        </p:nvSpPr>
        <p:spPr>
          <a:xfrm>
            <a:off x="301625" y="1527174"/>
            <a:ext cx="8504238" cy="5070177"/>
          </a:xfrm>
        </p:spPr>
        <p:txBody>
          <a:bodyPr>
            <a:normAutofit fontScale="40000" lnSpcReduction="20000"/>
          </a:bodyPr>
          <a:lstStyle/>
          <a:p>
            <a:pPr marL="0" lvl="2" indent="0" eaLnBrk="1" hangingPunct="1">
              <a:buClr>
                <a:schemeClr val="accent1"/>
              </a:buClr>
              <a:buSzPct val="85000"/>
              <a:buNone/>
            </a:pPr>
            <a:r>
              <a:rPr lang="en-CA" altLang="fr-FR" sz="4400" dirty="0" smtClean="0"/>
              <a:t>Le port de </a:t>
            </a:r>
            <a:r>
              <a:rPr lang="en-CA" altLang="fr-FR" sz="4400" dirty="0" err="1" smtClean="0"/>
              <a:t>chaussure</a:t>
            </a:r>
            <a:r>
              <a:rPr lang="en-CA" altLang="fr-FR" sz="4400" dirty="0" smtClean="0"/>
              <a:t> et </a:t>
            </a:r>
            <a:r>
              <a:rPr lang="en-CA" altLang="fr-FR" sz="4400" dirty="0" err="1" smtClean="0"/>
              <a:t>d’équipements</a:t>
            </a:r>
            <a:r>
              <a:rPr lang="en-CA" altLang="fr-FR" sz="4400" dirty="0" smtClean="0"/>
              <a:t> non </a:t>
            </a:r>
            <a:r>
              <a:rPr lang="en-CA" altLang="fr-FR" sz="4400" dirty="0" err="1" smtClean="0"/>
              <a:t>adaptés</a:t>
            </a:r>
            <a:r>
              <a:rPr lang="en-CA" altLang="fr-FR" sz="4400" dirty="0" smtClean="0"/>
              <a:t> </a:t>
            </a:r>
            <a:r>
              <a:rPr lang="en-CA" altLang="fr-FR" sz="4400" dirty="0" err="1" smtClean="0"/>
              <a:t>est</a:t>
            </a:r>
            <a:r>
              <a:rPr lang="en-CA" altLang="fr-FR" sz="4400" dirty="0" smtClean="0"/>
              <a:t> </a:t>
            </a:r>
            <a:r>
              <a:rPr lang="en-CA" altLang="fr-FR" sz="4400" dirty="0" err="1" smtClean="0"/>
              <a:t>une</a:t>
            </a:r>
            <a:r>
              <a:rPr lang="en-CA" altLang="fr-FR" sz="4400" dirty="0" smtClean="0"/>
              <a:t> cause majeure </a:t>
            </a:r>
            <a:r>
              <a:rPr lang="en-CA" altLang="fr-FR" sz="4400" dirty="0" err="1" smtClean="0"/>
              <a:t>d’ulcération</a:t>
            </a:r>
            <a:r>
              <a:rPr lang="en-CA" altLang="fr-FR" sz="4400" dirty="0" smtClean="0"/>
              <a:t> </a:t>
            </a:r>
          </a:p>
          <a:p>
            <a:pPr marL="273050" lvl="2" indent="-273050" eaLnBrk="1" hangingPunct="1">
              <a:buClr>
                <a:schemeClr val="accent1"/>
              </a:buClr>
              <a:buSzPct val="85000"/>
              <a:buNone/>
            </a:pPr>
            <a:endParaRPr lang="en-CA" altLang="fr-FR" sz="4400" dirty="0" smtClean="0"/>
          </a:p>
          <a:p>
            <a:pPr marL="273050" lvl="2" indent="-273050" eaLnBrk="1" hangingPunct="1">
              <a:buClr>
                <a:schemeClr val="accent1"/>
              </a:buClr>
              <a:buSzPct val="85000"/>
              <a:buFont typeface="Wingdings 2" pitchFamily="18" charset="2"/>
              <a:buChar char=""/>
            </a:pPr>
            <a:endParaRPr lang="en-CA" altLang="fr-FR" sz="4400" dirty="0" smtClean="0"/>
          </a:p>
          <a:p>
            <a:pPr eaLnBrk="1" hangingPunct="1"/>
            <a:r>
              <a:rPr lang="en-CA" altLang="fr-FR" sz="4400" dirty="0" smtClean="0"/>
              <a:t>La </a:t>
            </a:r>
            <a:r>
              <a:rPr lang="en-CA" altLang="fr-FR" sz="4400" dirty="0" err="1" smtClean="0"/>
              <a:t>pression</a:t>
            </a:r>
            <a:r>
              <a:rPr lang="en-CA" altLang="fr-FR" sz="4400" dirty="0" smtClean="0"/>
              <a:t> </a:t>
            </a:r>
            <a:r>
              <a:rPr lang="en-CA" altLang="fr-FR" sz="4400" dirty="0" err="1" smtClean="0"/>
              <a:t>étant</a:t>
            </a:r>
            <a:r>
              <a:rPr lang="en-CA" altLang="fr-FR" sz="4400" dirty="0" smtClean="0"/>
              <a:t> </a:t>
            </a:r>
            <a:r>
              <a:rPr lang="en-CA" altLang="fr-FR" sz="4400" dirty="0" err="1" smtClean="0"/>
              <a:t>responsable</a:t>
            </a:r>
            <a:r>
              <a:rPr lang="en-CA" altLang="fr-FR" sz="4400" dirty="0" smtClean="0"/>
              <a:t> de 90 % des </a:t>
            </a:r>
            <a:r>
              <a:rPr lang="en-CA" altLang="fr-FR" sz="4400" dirty="0" err="1" smtClean="0"/>
              <a:t>plaies</a:t>
            </a:r>
            <a:r>
              <a:rPr lang="en-CA" altLang="fr-FR" sz="4400" dirty="0" smtClean="0"/>
              <a:t> </a:t>
            </a:r>
            <a:r>
              <a:rPr lang="en-CA" altLang="fr-FR" sz="4400" dirty="0" err="1" smtClean="0"/>
              <a:t>diabétiques</a:t>
            </a:r>
            <a:r>
              <a:rPr lang="en-CA" altLang="fr-FR" sz="4400" dirty="0" smtClean="0"/>
              <a:t>, </a:t>
            </a:r>
            <a:r>
              <a:rPr lang="en-CA" altLang="fr-FR" sz="4400" dirty="0" err="1" smtClean="0"/>
              <a:t>une</a:t>
            </a:r>
            <a:r>
              <a:rPr lang="en-CA" altLang="fr-FR" sz="4400" dirty="0" smtClean="0"/>
              <a:t> </a:t>
            </a:r>
            <a:r>
              <a:rPr lang="en-CA" altLang="fr-FR" sz="4400" dirty="0" err="1" smtClean="0"/>
              <a:t>mise</a:t>
            </a:r>
            <a:r>
              <a:rPr lang="en-CA" altLang="fr-FR" sz="4400" dirty="0" smtClean="0"/>
              <a:t> en </a:t>
            </a:r>
            <a:r>
              <a:rPr lang="en-CA" altLang="fr-FR" sz="4400" dirty="0" err="1" smtClean="0"/>
              <a:t>décharge</a:t>
            </a:r>
            <a:r>
              <a:rPr lang="en-CA" altLang="fr-FR" sz="4400" dirty="0" smtClean="0"/>
              <a:t> </a:t>
            </a:r>
            <a:r>
              <a:rPr lang="en-CA" altLang="fr-FR" sz="4400" dirty="0" err="1" smtClean="0"/>
              <a:t>précose</a:t>
            </a:r>
            <a:r>
              <a:rPr lang="en-CA" altLang="fr-FR" sz="4400" dirty="0" smtClean="0"/>
              <a:t> </a:t>
            </a:r>
            <a:r>
              <a:rPr lang="en-CA" altLang="fr-FR" sz="4400" dirty="0" err="1" smtClean="0"/>
              <a:t>est</a:t>
            </a:r>
            <a:r>
              <a:rPr lang="en-CA" altLang="fr-FR" sz="4400" dirty="0" smtClean="0"/>
              <a:t> </a:t>
            </a:r>
            <a:r>
              <a:rPr lang="en-CA" altLang="fr-FR" sz="4400" dirty="0" err="1" smtClean="0"/>
              <a:t>efficace</a:t>
            </a:r>
            <a:r>
              <a:rPr lang="en-CA" altLang="fr-FR" sz="4400" dirty="0" smtClean="0"/>
              <a:t> et </a:t>
            </a:r>
            <a:r>
              <a:rPr lang="en-CA" altLang="fr-FR" sz="4400" dirty="0" err="1" smtClean="0"/>
              <a:t>devient</a:t>
            </a:r>
            <a:r>
              <a:rPr lang="en-CA" altLang="fr-FR" sz="4400" dirty="0" smtClean="0"/>
              <a:t> </a:t>
            </a:r>
            <a:r>
              <a:rPr lang="en-CA" altLang="fr-FR" sz="4400" dirty="0" err="1" smtClean="0"/>
              <a:t>une</a:t>
            </a:r>
            <a:r>
              <a:rPr lang="en-CA" altLang="fr-FR" sz="4400" dirty="0" smtClean="0"/>
              <a:t> </a:t>
            </a:r>
            <a:r>
              <a:rPr lang="en-CA" altLang="fr-FR" sz="4400" dirty="0" err="1" smtClean="0"/>
              <a:t>composante</a:t>
            </a:r>
            <a:r>
              <a:rPr lang="en-CA" altLang="fr-FR" sz="4400" dirty="0" smtClean="0"/>
              <a:t> majeure </a:t>
            </a:r>
            <a:r>
              <a:rPr lang="en-CA" altLang="fr-FR" sz="4400" dirty="0" err="1" smtClean="0"/>
              <a:t>dans</a:t>
            </a:r>
            <a:r>
              <a:rPr lang="en-CA" altLang="fr-FR" sz="4400" dirty="0" smtClean="0"/>
              <a:t> le plan </a:t>
            </a:r>
            <a:r>
              <a:rPr lang="en-CA" altLang="fr-FR" sz="4400" dirty="0" err="1" smtClean="0"/>
              <a:t>d’intervention</a:t>
            </a:r>
            <a:r>
              <a:rPr lang="en-CA" altLang="fr-FR" sz="4400" dirty="0" smtClean="0"/>
              <a:t>.</a:t>
            </a:r>
          </a:p>
          <a:p>
            <a:pPr eaLnBrk="1" hangingPunct="1"/>
            <a:endParaRPr lang="en-CA" altLang="fr-FR" sz="4400" dirty="0" smtClean="0"/>
          </a:p>
          <a:p>
            <a:pPr eaLnBrk="1" hangingPunct="1">
              <a:buNone/>
            </a:pPr>
            <a:r>
              <a:rPr lang="en-CA" altLang="fr-FR" sz="4400" dirty="0" smtClean="0"/>
              <a:t>Buts: </a:t>
            </a:r>
          </a:p>
          <a:p>
            <a:pPr marL="273050" lvl="2" indent="-273050"/>
            <a:r>
              <a:rPr lang="en-CA" altLang="fr-FR" sz="4400" dirty="0" err="1" smtClean="0"/>
              <a:t>Réduire</a:t>
            </a:r>
            <a:r>
              <a:rPr lang="en-CA" altLang="fr-FR" sz="4400" dirty="0" smtClean="0"/>
              <a:t> la </a:t>
            </a:r>
            <a:r>
              <a:rPr lang="en-CA" altLang="fr-FR" sz="4400" dirty="0" err="1" smtClean="0"/>
              <a:t>marche</a:t>
            </a:r>
            <a:r>
              <a:rPr lang="en-CA" altLang="fr-FR" sz="4400" dirty="0" smtClean="0"/>
              <a:t> et de la station </a:t>
            </a:r>
            <a:r>
              <a:rPr lang="en-CA" altLang="fr-FR" sz="4400" dirty="0" err="1" smtClean="0"/>
              <a:t>debout</a:t>
            </a:r>
            <a:endParaRPr lang="en-CA" altLang="fr-FR" sz="4400" dirty="0" smtClean="0"/>
          </a:p>
          <a:p>
            <a:pPr marL="273050" lvl="2" indent="-273050" eaLnBrk="1" hangingPunct="1"/>
            <a:r>
              <a:rPr lang="en-CA" altLang="fr-FR" sz="4400" dirty="0"/>
              <a:t>M</a:t>
            </a:r>
            <a:r>
              <a:rPr lang="en-CA" altLang="fr-FR" sz="4400" dirty="0" smtClean="0"/>
              <a:t>inimiser les points de </a:t>
            </a:r>
            <a:r>
              <a:rPr lang="en-CA" altLang="fr-FR" sz="4400" dirty="0" err="1" smtClean="0"/>
              <a:t>pression</a:t>
            </a:r>
            <a:endParaRPr lang="en-CA" altLang="fr-FR" sz="4400" dirty="0" smtClean="0"/>
          </a:p>
          <a:p>
            <a:pPr marL="273050" lvl="2" indent="-273050"/>
            <a:r>
              <a:rPr lang="en-CA" altLang="fr-FR" sz="4400" dirty="0" err="1"/>
              <a:t>P</a:t>
            </a:r>
            <a:r>
              <a:rPr lang="en-CA" altLang="fr-FR" sz="4400" dirty="0" err="1" smtClean="0"/>
              <a:t>ermet</a:t>
            </a:r>
            <a:r>
              <a:rPr lang="en-CA" altLang="fr-FR" sz="4400" dirty="0" smtClean="0"/>
              <a:t> la </a:t>
            </a:r>
            <a:r>
              <a:rPr lang="en-CA" altLang="fr-FR" sz="4400" dirty="0" err="1" smtClean="0"/>
              <a:t>guérison</a:t>
            </a:r>
            <a:endParaRPr lang="en-CA" altLang="fr-FR" sz="4400" dirty="0" smtClean="0"/>
          </a:p>
          <a:p>
            <a:pPr marL="273050" lvl="2" indent="-273050" eaLnBrk="1" hangingPunct="1"/>
            <a:r>
              <a:rPr lang="en-CA" altLang="fr-FR" sz="4400" dirty="0" err="1"/>
              <a:t>P</a:t>
            </a:r>
            <a:r>
              <a:rPr lang="en-CA" altLang="fr-FR" sz="4400" dirty="0" err="1" smtClean="0"/>
              <a:t>révenir</a:t>
            </a:r>
            <a:r>
              <a:rPr lang="en-CA" altLang="fr-FR" sz="4400" dirty="0" smtClean="0"/>
              <a:t> </a:t>
            </a:r>
            <a:r>
              <a:rPr lang="en-CA" altLang="fr-FR" sz="4400" dirty="0" err="1" smtClean="0"/>
              <a:t>l’apparition</a:t>
            </a:r>
            <a:r>
              <a:rPr lang="en-CA" altLang="fr-FR" sz="4400" dirty="0" smtClean="0"/>
              <a:t> </a:t>
            </a:r>
            <a:r>
              <a:rPr lang="en-CA" altLang="fr-FR" sz="4400" dirty="0" err="1" smtClean="0"/>
              <a:t>d’atteinte</a:t>
            </a:r>
            <a:r>
              <a:rPr lang="en-CA" altLang="fr-FR" sz="4400" dirty="0" smtClean="0"/>
              <a:t> </a:t>
            </a:r>
            <a:r>
              <a:rPr lang="en-CA" altLang="fr-FR" sz="4400" dirty="0" err="1" smtClean="0"/>
              <a:t>cutanée</a:t>
            </a:r>
            <a:endParaRPr lang="en-CA" altLang="fr-FR" sz="4400" dirty="0" smtClean="0"/>
          </a:p>
          <a:p>
            <a:pPr marL="273050" lvl="2" indent="-273050" eaLnBrk="1" hangingPunct="1">
              <a:buFont typeface="Wingdings 2" pitchFamily="18" charset="2"/>
              <a:buNone/>
            </a:pPr>
            <a:endParaRPr lang="en-CA" altLang="fr-FR" sz="4400" dirty="0" smtClean="0"/>
          </a:p>
          <a:p>
            <a:pPr marL="273050" lvl="2" indent="-273050" eaLnBrk="1" hangingPunct="1">
              <a:buFont typeface="Wingdings 2" pitchFamily="18" charset="2"/>
              <a:buNone/>
            </a:pPr>
            <a:r>
              <a:rPr lang="en-CA" altLang="fr-FR" sz="4400" dirty="0" err="1" smtClean="0"/>
              <a:t>Référence</a:t>
            </a:r>
            <a:r>
              <a:rPr lang="en-CA" altLang="fr-FR" sz="4400" dirty="0" smtClean="0"/>
              <a:t> à un </a:t>
            </a:r>
            <a:r>
              <a:rPr lang="en-CA" altLang="fr-FR" sz="4400" dirty="0" err="1" smtClean="0"/>
              <a:t>podiatre</a:t>
            </a:r>
            <a:r>
              <a:rPr lang="en-CA" altLang="fr-FR" sz="4400" dirty="0" smtClean="0"/>
              <a:t> </a:t>
            </a:r>
            <a:r>
              <a:rPr lang="en-CA" altLang="fr-FR" sz="4400" dirty="0" err="1" smtClean="0"/>
              <a:t>ou</a:t>
            </a:r>
            <a:r>
              <a:rPr lang="en-CA" altLang="fr-FR" sz="4400" dirty="0" smtClean="0"/>
              <a:t> un </a:t>
            </a:r>
            <a:r>
              <a:rPr lang="en-CA" altLang="fr-FR" sz="4400" dirty="0" err="1" smtClean="0"/>
              <a:t>orthésiste</a:t>
            </a:r>
            <a:endParaRPr lang="en-CA" altLang="fr-FR" sz="4400" dirty="0" smtClean="0"/>
          </a:p>
          <a:p>
            <a:pPr lvl="1" eaLnBrk="1" hangingPunct="1"/>
            <a:endParaRPr lang="en-CA" altLang="fr-FR" dirty="0" smtClean="0"/>
          </a:p>
          <a:p>
            <a:pPr marL="273050" lvl="2" indent="-273050" eaLnBrk="1" hangingPunct="1"/>
            <a:endParaRPr lang="en-CA" altLang="fr-FR" dirty="0" smtClean="0"/>
          </a:p>
          <a:p>
            <a:pPr marL="273050" lvl="2" indent="-273050" eaLnBrk="1" hangingPunct="1"/>
            <a:endParaRPr lang="en-CA" altLang="fr-FR" dirty="0" smtClean="0"/>
          </a:p>
          <a:p>
            <a:pPr lvl="1" eaLnBrk="1" hangingPunct="1">
              <a:buFont typeface="Wingdings" pitchFamily="2" charset="2"/>
              <a:buNone/>
            </a:pPr>
            <a:r>
              <a:rPr lang="en-CA" altLang="fr-FR" dirty="0" smtClean="0"/>
              <a:t> </a:t>
            </a:r>
            <a:endParaRPr lang="fr-FR" altLang="fr-FR" dirty="0" smtClean="0"/>
          </a:p>
        </p:txBody>
      </p:sp>
      <p:pic>
        <p:nvPicPr>
          <p:cNvPr id="90116"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903590" y="4365104"/>
            <a:ext cx="3240410" cy="20202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pic>
    </p:spTree>
    <p:extLst>
      <p:ext uri="{BB962C8B-B14F-4D97-AF65-F5344CB8AC3E}">
        <p14:creationId xmlns:p14="http://schemas.microsoft.com/office/powerpoint/2010/main" xmlns="" val="3665505265"/>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smtClean="0"/>
              <a:t>Mise en décharge</a:t>
            </a:r>
            <a:endParaRPr lang="fr-CA" dirty="0"/>
          </a:p>
        </p:txBody>
      </p:sp>
      <p:pic>
        <p:nvPicPr>
          <p:cNvPr id="4" name="Picture 5" descr="mal perforant plantaire JS5"/>
          <p:cNvPicPr>
            <a:picLocks noGrp="1" noChangeAspect="1" noChangeArrowheads="1"/>
          </p:cNvPicPr>
          <p:nvPr>
            <p:ph idx="1"/>
          </p:nvPr>
        </p:nvPicPr>
        <p:blipFill>
          <a:blip r:embed="rId3" cstate="print"/>
          <a:srcRect/>
          <a:stretch>
            <a:fillRect/>
          </a:stretch>
        </p:blipFill>
        <p:spPr bwMode="auto">
          <a:xfrm>
            <a:off x="179512" y="1556792"/>
            <a:ext cx="2498889" cy="1872208"/>
          </a:xfrm>
          <a:prstGeom prst="rect">
            <a:avLst/>
          </a:prstGeom>
          <a:noFill/>
          <a:ln w="9525">
            <a:noFill/>
            <a:miter lim="800000"/>
            <a:headEnd/>
            <a:tailEnd/>
          </a:ln>
        </p:spPr>
      </p:pic>
      <p:pic>
        <p:nvPicPr>
          <p:cNvPr id="5" name="Image 4"/>
          <p:cNvPicPr/>
          <p:nvPr/>
        </p:nvPicPr>
        <p:blipFill>
          <a:blip r:embed="rId4" cstate="print"/>
          <a:srcRect l="25174" t="49074" r="57465" b="29321"/>
          <a:stretch>
            <a:fillRect/>
          </a:stretch>
        </p:blipFill>
        <p:spPr bwMode="auto">
          <a:xfrm>
            <a:off x="179512" y="3861048"/>
            <a:ext cx="2520280" cy="1800200"/>
          </a:xfrm>
          <a:prstGeom prst="rect">
            <a:avLst/>
          </a:prstGeom>
          <a:noFill/>
          <a:ln w="9525">
            <a:noFill/>
            <a:miter lim="800000"/>
            <a:headEnd/>
            <a:tailEnd/>
          </a:ln>
        </p:spPr>
      </p:pic>
      <p:pic>
        <p:nvPicPr>
          <p:cNvPr id="6" name="Picture 13" descr="76lr"/>
          <p:cNvPicPr>
            <a:picLocks noChangeAspect="1" noChangeArrowheads="1"/>
          </p:cNvPicPr>
          <p:nvPr/>
        </p:nvPicPr>
        <p:blipFill>
          <a:blip r:embed="rId5" cstate="print"/>
          <a:srcRect/>
          <a:stretch>
            <a:fillRect/>
          </a:stretch>
        </p:blipFill>
        <p:spPr bwMode="auto">
          <a:xfrm>
            <a:off x="3131840" y="1556792"/>
            <a:ext cx="1800200" cy="197965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28"/>
          <p:cNvPicPr>
            <a:picLocks noChangeAspect="1" noChangeArrowheads="1"/>
          </p:cNvPicPr>
          <p:nvPr/>
        </p:nvPicPr>
        <p:blipFill>
          <a:blip r:embed="rId6" cstate="print"/>
          <a:srcRect/>
          <a:stretch>
            <a:fillRect/>
          </a:stretch>
        </p:blipFill>
        <p:spPr bwMode="auto">
          <a:xfrm>
            <a:off x="7414909" y="3861048"/>
            <a:ext cx="1621587" cy="107022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Image 7"/>
          <p:cNvPicPr/>
          <p:nvPr/>
        </p:nvPicPr>
        <p:blipFill>
          <a:blip r:embed="rId7" cstate="print"/>
          <a:srcRect l="65452" t="33025" r="25347" b="41358"/>
          <a:stretch>
            <a:fillRect/>
          </a:stretch>
        </p:blipFill>
        <p:spPr bwMode="auto">
          <a:xfrm>
            <a:off x="3203848" y="3861048"/>
            <a:ext cx="1656184" cy="2160240"/>
          </a:xfrm>
          <a:prstGeom prst="rect">
            <a:avLst/>
          </a:prstGeom>
          <a:noFill/>
          <a:ln w="9525">
            <a:noFill/>
            <a:miter lim="800000"/>
            <a:headEnd/>
            <a:tailEnd/>
          </a:ln>
        </p:spPr>
      </p:pic>
      <p:pic>
        <p:nvPicPr>
          <p:cNvPr id="9" name="Image 8"/>
          <p:cNvPicPr/>
          <p:nvPr/>
        </p:nvPicPr>
        <p:blipFill>
          <a:blip r:embed="rId8" cstate="print"/>
          <a:srcRect l="61979" t="26235" r="17708" b="57407"/>
          <a:stretch>
            <a:fillRect/>
          </a:stretch>
        </p:blipFill>
        <p:spPr bwMode="auto">
          <a:xfrm>
            <a:off x="5436096" y="1628800"/>
            <a:ext cx="2717453" cy="1548557"/>
          </a:xfrm>
          <a:prstGeom prst="rect">
            <a:avLst/>
          </a:prstGeom>
          <a:noFill/>
          <a:ln w="9525">
            <a:noFill/>
            <a:miter lim="800000"/>
            <a:headEnd/>
            <a:tailEnd/>
          </a:ln>
        </p:spPr>
      </p:pic>
      <p:pic>
        <p:nvPicPr>
          <p:cNvPr id="10" name="Image 9"/>
          <p:cNvPicPr/>
          <p:nvPr/>
        </p:nvPicPr>
        <p:blipFill>
          <a:blip r:embed="rId9" cstate="print"/>
          <a:srcRect l="24132" t="37963" r="56597" b="41049"/>
          <a:stretch>
            <a:fillRect/>
          </a:stretch>
        </p:blipFill>
        <p:spPr bwMode="auto">
          <a:xfrm>
            <a:off x="7175202" y="5310014"/>
            <a:ext cx="1968798" cy="1547986"/>
          </a:xfrm>
          <a:prstGeom prst="rect">
            <a:avLst/>
          </a:prstGeom>
          <a:noFill/>
          <a:ln w="9525">
            <a:noFill/>
            <a:miter lim="800000"/>
            <a:headEnd/>
            <a:tailEnd/>
          </a:ln>
        </p:spPr>
      </p:pic>
      <p:pic>
        <p:nvPicPr>
          <p:cNvPr id="11" name="Image 10"/>
          <p:cNvPicPr/>
          <p:nvPr/>
        </p:nvPicPr>
        <p:blipFill>
          <a:blip r:embed="rId10" cstate="print"/>
          <a:srcRect l="38021" t="20679" r="47049" b="55556"/>
          <a:stretch>
            <a:fillRect/>
          </a:stretch>
        </p:blipFill>
        <p:spPr bwMode="auto">
          <a:xfrm>
            <a:off x="5220072" y="3717032"/>
            <a:ext cx="2065759" cy="1806873"/>
          </a:xfrm>
          <a:prstGeom prst="rect">
            <a:avLst/>
          </a:prstGeom>
          <a:noFill/>
          <a:ln w="9525">
            <a:noFill/>
            <a:miter lim="800000"/>
            <a:headEnd/>
            <a:tailEnd/>
          </a:ln>
        </p:spPr>
      </p:pic>
      <p:sp>
        <p:nvSpPr>
          <p:cNvPr id="12" name="ZoneTexte 11"/>
          <p:cNvSpPr txBox="1"/>
          <p:nvPr/>
        </p:nvSpPr>
        <p:spPr>
          <a:xfrm>
            <a:off x="6588224" y="1556792"/>
            <a:ext cx="1512168" cy="584775"/>
          </a:xfrm>
          <a:prstGeom prst="rect">
            <a:avLst/>
          </a:prstGeom>
          <a:noFill/>
        </p:spPr>
        <p:txBody>
          <a:bodyPr wrap="square" rtlCol="0">
            <a:spAutoFit/>
          </a:bodyPr>
          <a:lstStyle/>
          <a:p>
            <a:r>
              <a:rPr lang="fr-CA" sz="1600" dirty="0" smtClean="0"/>
              <a:t>84-92%</a:t>
            </a:r>
          </a:p>
          <a:p>
            <a:r>
              <a:rPr lang="fr-CA" sz="1600" dirty="0" smtClean="0"/>
              <a:t>Non amovible</a:t>
            </a:r>
            <a:endParaRPr lang="fr-CA" sz="1600" dirty="0"/>
          </a:p>
        </p:txBody>
      </p:sp>
      <p:sp>
        <p:nvSpPr>
          <p:cNvPr id="13" name="ZoneTexte 12"/>
          <p:cNvSpPr txBox="1"/>
          <p:nvPr/>
        </p:nvSpPr>
        <p:spPr>
          <a:xfrm>
            <a:off x="3779912" y="3645024"/>
            <a:ext cx="1152128" cy="338554"/>
          </a:xfrm>
          <a:prstGeom prst="rect">
            <a:avLst/>
          </a:prstGeom>
          <a:noFill/>
        </p:spPr>
        <p:txBody>
          <a:bodyPr wrap="square" rtlCol="0">
            <a:spAutoFit/>
          </a:bodyPr>
          <a:lstStyle/>
          <a:p>
            <a:r>
              <a:rPr lang="fr-CA" sz="1600" dirty="0" smtClean="0"/>
              <a:t>Amovible</a:t>
            </a:r>
            <a:endParaRPr lang="fr-CA" sz="1600" dirty="0"/>
          </a:p>
        </p:txBody>
      </p:sp>
      <p:sp>
        <p:nvSpPr>
          <p:cNvPr id="14" name="ZoneTexte 13"/>
          <p:cNvSpPr txBox="1"/>
          <p:nvPr/>
        </p:nvSpPr>
        <p:spPr>
          <a:xfrm>
            <a:off x="1619672" y="3789040"/>
            <a:ext cx="1512168" cy="584775"/>
          </a:xfrm>
          <a:prstGeom prst="rect">
            <a:avLst/>
          </a:prstGeom>
          <a:noFill/>
        </p:spPr>
        <p:txBody>
          <a:bodyPr wrap="square" rtlCol="0">
            <a:spAutoFit/>
          </a:bodyPr>
          <a:lstStyle/>
          <a:p>
            <a:r>
              <a:rPr lang="fr-CA" sz="1600" dirty="0" smtClean="0"/>
              <a:t>Décharge avant-pied</a:t>
            </a:r>
            <a:endParaRPr lang="fr-CA" sz="1600" dirty="0"/>
          </a:p>
        </p:txBody>
      </p:sp>
      <p:sp>
        <p:nvSpPr>
          <p:cNvPr id="15" name="ZoneTexte 14"/>
          <p:cNvSpPr txBox="1"/>
          <p:nvPr/>
        </p:nvSpPr>
        <p:spPr>
          <a:xfrm>
            <a:off x="1475656" y="1412776"/>
            <a:ext cx="1512168" cy="584775"/>
          </a:xfrm>
          <a:prstGeom prst="rect">
            <a:avLst/>
          </a:prstGeom>
          <a:noFill/>
        </p:spPr>
        <p:txBody>
          <a:bodyPr wrap="square" rtlCol="0">
            <a:spAutoFit/>
          </a:bodyPr>
          <a:lstStyle/>
          <a:p>
            <a:r>
              <a:rPr lang="fr-CA" sz="1600" dirty="0" smtClean="0"/>
              <a:t>Décharge arrière-pied</a:t>
            </a:r>
            <a:endParaRPr lang="fr-CA" sz="1600" dirty="0"/>
          </a:p>
        </p:txBody>
      </p:sp>
      <p:sp>
        <p:nvSpPr>
          <p:cNvPr id="16" name="ZoneTexte 15"/>
          <p:cNvSpPr txBox="1"/>
          <p:nvPr/>
        </p:nvSpPr>
        <p:spPr>
          <a:xfrm>
            <a:off x="323528" y="5877272"/>
            <a:ext cx="2160240" cy="584775"/>
          </a:xfrm>
          <a:prstGeom prst="rect">
            <a:avLst/>
          </a:prstGeom>
          <a:noFill/>
        </p:spPr>
        <p:txBody>
          <a:bodyPr wrap="square" rtlCol="0">
            <a:spAutoFit/>
          </a:bodyPr>
          <a:lstStyle/>
          <a:p>
            <a:r>
              <a:rPr lang="fr-CA" sz="1600" dirty="0" smtClean="0"/>
              <a:t>Attention posture instable </a:t>
            </a:r>
            <a:endParaRPr lang="fr-CA" sz="1600" dirty="0"/>
          </a:p>
        </p:txBody>
      </p:sp>
      <p:sp>
        <p:nvSpPr>
          <p:cNvPr id="17" name="ZoneTexte 16"/>
          <p:cNvSpPr txBox="1"/>
          <p:nvPr/>
        </p:nvSpPr>
        <p:spPr>
          <a:xfrm>
            <a:off x="5868144" y="6273225"/>
            <a:ext cx="1944216" cy="584775"/>
          </a:xfrm>
          <a:prstGeom prst="rect">
            <a:avLst/>
          </a:prstGeom>
          <a:noFill/>
        </p:spPr>
        <p:txBody>
          <a:bodyPr wrap="square" rtlCol="0">
            <a:spAutoFit/>
          </a:bodyPr>
          <a:lstStyle/>
          <a:p>
            <a:r>
              <a:rPr lang="fr-CA" sz="1600" dirty="0" smtClean="0"/>
              <a:t>Mise en décharge limitée</a:t>
            </a:r>
            <a:endParaRPr lang="fr-CA" sz="1600" dirty="0"/>
          </a:p>
        </p:txBody>
      </p:sp>
      <p:sp>
        <p:nvSpPr>
          <p:cNvPr id="18" name="ZoneTexte 17"/>
          <p:cNvSpPr txBox="1"/>
          <p:nvPr/>
        </p:nvSpPr>
        <p:spPr>
          <a:xfrm>
            <a:off x="7631832" y="3284984"/>
            <a:ext cx="1512168" cy="584775"/>
          </a:xfrm>
          <a:prstGeom prst="rect">
            <a:avLst/>
          </a:prstGeom>
          <a:noFill/>
        </p:spPr>
        <p:txBody>
          <a:bodyPr wrap="square" rtlCol="0">
            <a:spAutoFit/>
          </a:bodyPr>
          <a:lstStyle/>
          <a:p>
            <a:r>
              <a:rPr lang="fr-CA" sz="1600" dirty="0" smtClean="0"/>
              <a:t>Semelle à bascule</a:t>
            </a:r>
            <a:endParaRPr lang="fr-CA" sz="1600" dirty="0"/>
          </a:p>
        </p:txBody>
      </p:sp>
      <p:sp>
        <p:nvSpPr>
          <p:cNvPr id="19" name="ZoneTexte 18"/>
          <p:cNvSpPr txBox="1"/>
          <p:nvPr/>
        </p:nvSpPr>
        <p:spPr>
          <a:xfrm>
            <a:off x="5796136" y="3212976"/>
            <a:ext cx="1512168" cy="584775"/>
          </a:xfrm>
          <a:prstGeom prst="rect">
            <a:avLst/>
          </a:prstGeom>
          <a:noFill/>
        </p:spPr>
        <p:txBody>
          <a:bodyPr wrap="square" rtlCol="0">
            <a:spAutoFit/>
          </a:bodyPr>
          <a:lstStyle/>
          <a:p>
            <a:r>
              <a:rPr lang="fr-CA" sz="1600" dirty="0" smtClean="0"/>
              <a:t>Semelle orthopédique</a:t>
            </a:r>
            <a:endParaRPr lang="fr-CA" sz="16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pPr>
              <a:defRPr/>
            </a:pPr>
            <a:r>
              <a:rPr lang="fr-CA" dirty="0" smtClean="0"/>
              <a:t>La prévention</a:t>
            </a:r>
            <a:endParaRPr lang="fr-CA" dirty="0"/>
          </a:p>
        </p:txBody>
      </p:sp>
      <p:sp>
        <p:nvSpPr>
          <p:cNvPr id="86019" name="Espace réservé du contenu 2"/>
          <p:cNvSpPr>
            <a:spLocks noGrp="1"/>
          </p:cNvSpPr>
          <p:nvPr>
            <p:ph sz="quarter" idx="1"/>
          </p:nvPr>
        </p:nvSpPr>
        <p:spPr>
          <a:xfrm>
            <a:off x="301625" y="1527175"/>
            <a:ext cx="8504238" cy="4572000"/>
          </a:xfrm>
        </p:spPr>
        <p:txBody>
          <a:bodyPr/>
          <a:lstStyle/>
          <a:p>
            <a:endParaRPr lang="fr-FR" altLang="fr-FR" smtClean="0"/>
          </a:p>
        </p:txBody>
      </p:sp>
      <p:pic>
        <p:nvPicPr>
          <p:cNvPr id="86020"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907704" y="1556792"/>
            <a:ext cx="5289203" cy="48295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pic>
    </p:spTree>
    <p:extLst>
      <p:ext uri="{BB962C8B-B14F-4D97-AF65-F5344CB8AC3E}">
        <p14:creationId xmlns:p14="http://schemas.microsoft.com/office/powerpoint/2010/main" xmlns="" val="337688547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188640"/>
            <a:ext cx="8229600" cy="990600"/>
          </a:xfrm>
        </p:spPr>
        <p:txBody>
          <a:bodyPr/>
          <a:lstStyle/>
          <a:p>
            <a:r>
              <a:rPr lang="fr-CA" dirty="0" smtClean="0"/>
              <a:t>Considérations cliniques </a:t>
            </a:r>
            <a:endParaRPr lang="fr-CA" dirty="0"/>
          </a:p>
        </p:txBody>
      </p:sp>
      <p:pic>
        <p:nvPicPr>
          <p:cNvPr id="4" name="Espace réservé du contenu 3"/>
          <p:cNvPicPr>
            <a:picLocks noGrp="1"/>
          </p:cNvPicPr>
          <p:nvPr>
            <p:ph idx="1"/>
          </p:nvPr>
        </p:nvPicPr>
        <p:blipFill>
          <a:blip r:embed="rId3" cstate="print"/>
          <a:srcRect l="26910" t="19444" r="29340" b="13580"/>
          <a:stretch>
            <a:fillRect/>
          </a:stretch>
        </p:blipFill>
        <p:spPr bwMode="auto">
          <a:xfrm>
            <a:off x="971600" y="980728"/>
            <a:ext cx="7056784" cy="5877272"/>
          </a:xfrm>
          <a:prstGeom prst="rect">
            <a:avLst/>
          </a:prstGeom>
          <a:noFill/>
          <a:ln w="9525">
            <a:noFill/>
            <a:miter lim="800000"/>
            <a:headEnd/>
            <a:tailEnd/>
          </a:ln>
        </p:spPr>
      </p:pic>
      <p:sp>
        <p:nvSpPr>
          <p:cNvPr id="5" name="ZoneTexte 4"/>
          <p:cNvSpPr txBox="1"/>
          <p:nvPr/>
        </p:nvSpPr>
        <p:spPr>
          <a:xfrm>
            <a:off x="7812360" y="6546830"/>
            <a:ext cx="1368152" cy="338554"/>
          </a:xfrm>
          <a:prstGeom prst="rect">
            <a:avLst/>
          </a:prstGeom>
          <a:noFill/>
        </p:spPr>
        <p:txBody>
          <a:bodyPr wrap="square" rtlCol="0">
            <a:spAutoFit/>
          </a:bodyPr>
          <a:lstStyle/>
          <a:p>
            <a:r>
              <a:rPr lang="fr-CA" sz="1600" dirty="0" smtClean="0"/>
              <a:t>OIIQ, 2013</a:t>
            </a:r>
            <a:endParaRPr lang="fr-CA" sz="1600" dirty="0"/>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pPr>
              <a:defRPr/>
            </a:pPr>
            <a:r>
              <a:rPr lang="fr-CA" dirty="0" smtClean="0"/>
              <a:t>Examen des pieds</a:t>
            </a:r>
            <a:endParaRPr lang="fr-CA" dirty="0"/>
          </a:p>
        </p:txBody>
      </p:sp>
      <p:pic>
        <p:nvPicPr>
          <p:cNvPr id="93187" name="Picture 2"/>
          <p:cNvPicPr>
            <a:picLocks noGrp="1" noChangeAspect="1" noChangeArrowheads="1"/>
          </p:cNvPicPr>
          <p:nvPr>
            <p:ph sz="quarter" idx="1"/>
          </p:nvPr>
        </p:nvPicPr>
        <p:blipFill>
          <a:blip r:embed="rId3" cstate="print">
            <a:extLst>
              <a:ext uri="{28A0092B-C50C-407E-A947-70E740481C1C}">
                <a14:useLocalDpi xmlns:a14="http://schemas.microsoft.com/office/drawing/2010/main" xmlns="" val="0"/>
              </a:ext>
            </a:extLst>
          </a:blip>
          <a:srcRect/>
          <a:stretch>
            <a:fillRect/>
          </a:stretch>
        </p:blipFill>
        <p:spPr>
          <a:xfrm>
            <a:off x="5183188" y="3789040"/>
            <a:ext cx="3960812" cy="2682875"/>
          </a:xfrm>
          <a:noFill/>
        </p:spPr>
      </p:pic>
      <p:pic>
        <p:nvPicPr>
          <p:cNvPr id="93188" name="Picture 2"/>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rot="-4291218">
            <a:off x="6286500" y="1019175"/>
            <a:ext cx="1857375" cy="2466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pic>
      <p:sp>
        <p:nvSpPr>
          <p:cNvPr id="93189" name="ZoneTexte 6"/>
          <p:cNvSpPr txBox="1">
            <a:spLocks noChangeArrowheads="1"/>
          </p:cNvSpPr>
          <p:nvPr/>
        </p:nvSpPr>
        <p:spPr bwMode="auto">
          <a:xfrm>
            <a:off x="611188" y="1628775"/>
            <a:ext cx="4608512" cy="37856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ct val="20000"/>
              </a:spcBef>
              <a:buClr>
                <a:schemeClr val="accent1"/>
              </a:buClr>
              <a:buSzPct val="85000"/>
              <a:buFont typeface="Wingdings 2" pitchFamily="18" charset="2"/>
              <a:buChar char=""/>
              <a:defRPr sz="2700">
                <a:solidFill>
                  <a:schemeClr val="tx1"/>
                </a:solidFill>
                <a:latin typeface="Georgia" pitchFamily="18" charset="0"/>
              </a:defRPr>
            </a:lvl1pPr>
            <a:lvl2pPr eaLnBrk="0" hangingPunct="0">
              <a:spcBef>
                <a:spcPct val="20000"/>
              </a:spcBef>
              <a:buClr>
                <a:schemeClr val="accent2"/>
              </a:buClr>
              <a:buSzPct val="70000"/>
              <a:buFont typeface="Wingdings" pitchFamily="2" charset="2"/>
              <a:buChar char=""/>
              <a:defRPr sz="2200">
                <a:solidFill>
                  <a:schemeClr val="tx2"/>
                </a:solidFill>
                <a:latin typeface="Georgia" pitchFamily="18" charset="0"/>
              </a:defRPr>
            </a:lvl2pPr>
            <a:lvl3pPr marL="1143000" indent="-228600" eaLnBrk="0" hangingPunct="0">
              <a:spcBef>
                <a:spcPct val="20000"/>
              </a:spcBef>
              <a:buClr>
                <a:srgbClr val="8CADAE"/>
              </a:buClr>
              <a:buSzPct val="75000"/>
              <a:buFont typeface="Wingdings 2" pitchFamily="18" charset="2"/>
              <a:buChar char=""/>
              <a:defRPr sz="2000">
                <a:solidFill>
                  <a:schemeClr val="tx1"/>
                </a:solidFill>
                <a:latin typeface="Georgia" pitchFamily="18" charset="0"/>
              </a:defRPr>
            </a:lvl3pPr>
            <a:lvl4pPr marL="1600200" indent="-228600" eaLnBrk="0" hangingPunct="0">
              <a:spcBef>
                <a:spcPct val="20000"/>
              </a:spcBef>
              <a:buClr>
                <a:srgbClr val="8C7B70"/>
              </a:buClr>
              <a:buSzPct val="70000"/>
              <a:buFont typeface="Wingdings" pitchFamily="2" charset="2"/>
              <a:buChar char=""/>
              <a:defRPr sz="2000">
                <a:solidFill>
                  <a:schemeClr val="tx2"/>
                </a:solidFill>
                <a:latin typeface="Georgia" pitchFamily="18" charset="0"/>
              </a:defRPr>
            </a:lvl4pPr>
            <a:lvl5pPr marL="2057400" indent="-228600" eaLnBrk="0" hangingPunct="0">
              <a:spcBef>
                <a:spcPct val="20000"/>
              </a:spcBef>
              <a:buClr>
                <a:srgbClr val="8FB08C"/>
              </a:buClr>
              <a:buChar char="•"/>
              <a:defRPr>
                <a:solidFill>
                  <a:schemeClr val="tx1"/>
                </a:solidFill>
                <a:latin typeface="Georgia" pitchFamily="18" charset="0"/>
              </a:defRPr>
            </a:lvl5pPr>
            <a:lvl6pPr marL="2514600" indent="-228600" eaLnBrk="0" fontAlgn="base" hangingPunct="0">
              <a:spcBef>
                <a:spcPct val="20000"/>
              </a:spcBef>
              <a:spcAft>
                <a:spcPct val="0"/>
              </a:spcAft>
              <a:buClr>
                <a:srgbClr val="8FB08C"/>
              </a:buClr>
              <a:buChar char="•"/>
              <a:defRPr>
                <a:solidFill>
                  <a:schemeClr val="tx1"/>
                </a:solidFill>
                <a:latin typeface="Georgia" pitchFamily="18" charset="0"/>
              </a:defRPr>
            </a:lvl6pPr>
            <a:lvl7pPr marL="2971800" indent="-228600" eaLnBrk="0" fontAlgn="base" hangingPunct="0">
              <a:spcBef>
                <a:spcPct val="20000"/>
              </a:spcBef>
              <a:spcAft>
                <a:spcPct val="0"/>
              </a:spcAft>
              <a:buClr>
                <a:srgbClr val="8FB08C"/>
              </a:buClr>
              <a:buChar char="•"/>
              <a:defRPr>
                <a:solidFill>
                  <a:schemeClr val="tx1"/>
                </a:solidFill>
                <a:latin typeface="Georgia" pitchFamily="18" charset="0"/>
              </a:defRPr>
            </a:lvl7pPr>
            <a:lvl8pPr marL="3429000" indent="-228600" eaLnBrk="0" fontAlgn="base" hangingPunct="0">
              <a:spcBef>
                <a:spcPct val="20000"/>
              </a:spcBef>
              <a:spcAft>
                <a:spcPct val="0"/>
              </a:spcAft>
              <a:buClr>
                <a:srgbClr val="8FB08C"/>
              </a:buClr>
              <a:buChar char="•"/>
              <a:defRPr>
                <a:solidFill>
                  <a:schemeClr val="tx1"/>
                </a:solidFill>
                <a:latin typeface="Georgia" pitchFamily="18" charset="0"/>
              </a:defRPr>
            </a:lvl8pPr>
            <a:lvl9pPr marL="3886200" indent="-228600" eaLnBrk="0" fontAlgn="base" hangingPunct="0">
              <a:spcBef>
                <a:spcPct val="20000"/>
              </a:spcBef>
              <a:spcAft>
                <a:spcPct val="0"/>
              </a:spcAft>
              <a:buClr>
                <a:srgbClr val="8FB08C"/>
              </a:buClr>
              <a:buChar char="•"/>
              <a:defRPr>
                <a:solidFill>
                  <a:schemeClr val="tx1"/>
                </a:solidFill>
                <a:latin typeface="Georgia" pitchFamily="18" charset="0"/>
              </a:defRPr>
            </a:lvl9pPr>
          </a:lstStyle>
          <a:p>
            <a:pPr eaLnBrk="1" hangingPunct="1">
              <a:spcBef>
                <a:spcPct val="0"/>
              </a:spcBef>
              <a:buClrTx/>
              <a:buSzTx/>
              <a:buFontTx/>
              <a:buNone/>
            </a:pPr>
            <a:r>
              <a:rPr lang="en-CA" altLang="fr-FR" sz="2400" dirty="0">
                <a:latin typeface="+mn-lt"/>
              </a:rPr>
              <a:t>Examiner </a:t>
            </a:r>
            <a:r>
              <a:rPr lang="en-CA" altLang="fr-FR" sz="2400" dirty="0" err="1">
                <a:latin typeface="+mn-lt"/>
              </a:rPr>
              <a:t>vos</a:t>
            </a:r>
            <a:r>
              <a:rPr lang="en-CA" altLang="fr-FR" sz="2400" dirty="0">
                <a:latin typeface="+mn-lt"/>
              </a:rPr>
              <a:t> </a:t>
            </a:r>
            <a:r>
              <a:rPr lang="en-CA" altLang="fr-FR" sz="2400" dirty="0" err="1">
                <a:latin typeface="+mn-lt"/>
              </a:rPr>
              <a:t>pieds</a:t>
            </a:r>
            <a:r>
              <a:rPr lang="en-CA" altLang="fr-FR" sz="2400" dirty="0">
                <a:latin typeface="+mn-lt"/>
              </a:rPr>
              <a:t> </a:t>
            </a:r>
            <a:r>
              <a:rPr lang="en-CA" altLang="fr-FR" sz="2400" dirty="0" err="1">
                <a:latin typeface="+mn-lt"/>
              </a:rPr>
              <a:t>chaque</a:t>
            </a:r>
            <a:r>
              <a:rPr lang="en-CA" altLang="fr-FR" sz="2400" dirty="0">
                <a:latin typeface="+mn-lt"/>
              </a:rPr>
              <a:t> jour</a:t>
            </a:r>
            <a:endParaRPr lang="fr-CA" altLang="fr-FR" sz="2400" dirty="0">
              <a:latin typeface="+mn-lt"/>
            </a:endParaRPr>
          </a:p>
          <a:p>
            <a:pPr eaLnBrk="1" hangingPunct="1">
              <a:spcBef>
                <a:spcPct val="0"/>
              </a:spcBef>
              <a:buClrTx/>
              <a:buSzTx/>
              <a:buFontTx/>
              <a:buNone/>
            </a:pPr>
            <a:endParaRPr lang="fr-CA" altLang="fr-FR" sz="2400" dirty="0" smtClean="0">
              <a:latin typeface="+mn-lt"/>
            </a:endParaRPr>
          </a:p>
          <a:p>
            <a:pPr eaLnBrk="1" hangingPunct="1">
              <a:spcBef>
                <a:spcPct val="0"/>
              </a:spcBef>
              <a:buClrTx/>
              <a:buSzTx/>
              <a:buFontTx/>
              <a:buNone/>
            </a:pPr>
            <a:endParaRPr lang="fr-CA" altLang="fr-FR" sz="2400" dirty="0" smtClean="0">
              <a:latin typeface="+mn-lt"/>
            </a:endParaRPr>
          </a:p>
          <a:p>
            <a:pPr eaLnBrk="1" hangingPunct="1">
              <a:spcBef>
                <a:spcPct val="0"/>
              </a:spcBef>
              <a:buClrTx/>
              <a:buSzTx/>
              <a:buFontTx/>
              <a:buNone/>
            </a:pPr>
            <a:endParaRPr lang="fr-CA" altLang="fr-FR" sz="2400" dirty="0">
              <a:latin typeface="+mn-lt"/>
            </a:endParaRPr>
          </a:p>
          <a:p>
            <a:pPr eaLnBrk="1" hangingPunct="1">
              <a:spcBef>
                <a:spcPct val="0"/>
              </a:spcBef>
              <a:buClrTx/>
              <a:buSzTx/>
              <a:buFontTx/>
              <a:buNone/>
            </a:pPr>
            <a:r>
              <a:rPr lang="fr-CA" altLang="fr-FR" sz="2400" dirty="0">
                <a:latin typeface="+mn-lt"/>
              </a:rPr>
              <a:t>Inspection des </a:t>
            </a:r>
            <a:r>
              <a:rPr lang="fr-CA" altLang="fr-FR" sz="2400" dirty="0" smtClean="0">
                <a:latin typeface="+mn-lt"/>
              </a:rPr>
              <a:t>pieds:</a:t>
            </a:r>
          </a:p>
          <a:p>
            <a:pPr eaLnBrk="1" hangingPunct="1">
              <a:spcBef>
                <a:spcPct val="0"/>
              </a:spcBef>
              <a:buClrTx/>
              <a:buSzTx/>
              <a:buFontTx/>
              <a:buNone/>
            </a:pPr>
            <a:endParaRPr lang="fr-CA" altLang="fr-FR" sz="2400" dirty="0" smtClean="0">
              <a:latin typeface="+mn-lt"/>
            </a:endParaRPr>
          </a:p>
          <a:p>
            <a:pPr eaLnBrk="1" hangingPunct="1">
              <a:spcBef>
                <a:spcPct val="0"/>
              </a:spcBef>
              <a:buClrTx/>
              <a:buSzTx/>
              <a:buFontTx/>
              <a:buNone/>
            </a:pPr>
            <a:r>
              <a:rPr lang="fr-CA" altLang="fr-FR" sz="2400" dirty="0" smtClean="0">
                <a:solidFill>
                  <a:schemeClr val="tx1"/>
                </a:solidFill>
                <a:latin typeface="+mn-lt"/>
              </a:rPr>
              <a:t>Changement </a:t>
            </a:r>
            <a:r>
              <a:rPr lang="fr-CA" altLang="fr-FR" sz="2400" dirty="0">
                <a:solidFill>
                  <a:schemeClr val="tx1"/>
                </a:solidFill>
                <a:latin typeface="+mn-lt"/>
              </a:rPr>
              <a:t>de l’aspect </a:t>
            </a:r>
            <a:r>
              <a:rPr lang="fr-CA" altLang="fr-FR" sz="2400" dirty="0" smtClean="0">
                <a:solidFill>
                  <a:schemeClr val="tx1"/>
                </a:solidFill>
                <a:latin typeface="+mn-lt"/>
              </a:rPr>
              <a:t>de:  </a:t>
            </a:r>
          </a:p>
          <a:p>
            <a:pPr eaLnBrk="1" hangingPunct="1">
              <a:spcBef>
                <a:spcPct val="0"/>
              </a:spcBef>
              <a:buClrTx/>
              <a:buSzTx/>
              <a:buFontTx/>
              <a:buNone/>
            </a:pPr>
            <a:r>
              <a:rPr lang="fr-CA" altLang="fr-FR" sz="2400" dirty="0" smtClean="0">
                <a:solidFill>
                  <a:schemeClr val="tx1"/>
                </a:solidFill>
                <a:latin typeface="+mn-lt"/>
              </a:rPr>
              <a:t>La couleur</a:t>
            </a:r>
          </a:p>
          <a:p>
            <a:pPr eaLnBrk="1" hangingPunct="1">
              <a:spcBef>
                <a:spcPct val="0"/>
              </a:spcBef>
              <a:buClrTx/>
              <a:buSzTx/>
              <a:buFontTx/>
              <a:buNone/>
            </a:pPr>
            <a:r>
              <a:rPr lang="fr-CA" altLang="fr-FR" sz="2400" dirty="0" smtClean="0">
                <a:latin typeface="+mn-lt"/>
              </a:rPr>
              <a:t>La température</a:t>
            </a:r>
          </a:p>
          <a:p>
            <a:pPr eaLnBrk="1" hangingPunct="1">
              <a:spcBef>
                <a:spcPct val="0"/>
              </a:spcBef>
              <a:buClrTx/>
              <a:buSzTx/>
              <a:buFontTx/>
              <a:buNone/>
            </a:pPr>
            <a:r>
              <a:rPr lang="fr-CA" altLang="fr-FR" sz="2400" dirty="0" smtClean="0">
                <a:solidFill>
                  <a:schemeClr val="tx1"/>
                </a:solidFill>
                <a:latin typeface="+mn-lt"/>
              </a:rPr>
              <a:t>L’aspect de la peau des pieds</a:t>
            </a:r>
            <a:endParaRPr lang="fr-CA" altLang="fr-FR" sz="2400" dirty="0">
              <a:solidFill>
                <a:schemeClr val="tx1"/>
              </a:solidFill>
              <a:latin typeface="+mn-lt"/>
            </a:endParaRPr>
          </a:p>
        </p:txBody>
      </p:sp>
    </p:spTree>
    <p:extLst>
      <p:ext uri="{BB962C8B-B14F-4D97-AF65-F5344CB8AC3E}">
        <p14:creationId xmlns:p14="http://schemas.microsoft.com/office/powerpoint/2010/main" xmlns="" val="3393241170"/>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ChangeArrowheads="1"/>
          </p:cNvSpPr>
          <p:nvPr>
            <p:ph type="title"/>
          </p:nvPr>
        </p:nvSpPr>
        <p:spPr>
          <a:xfrm>
            <a:off x="301625" y="384175"/>
            <a:ext cx="8534400" cy="758825"/>
          </a:xfrm>
        </p:spPr>
        <p:txBody>
          <a:bodyPr>
            <a:normAutofit/>
          </a:bodyPr>
          <a:lstStyle/>
          <a:p>
            <a:pPr>
              <a:defRPr/>
            </a:pPr>
            <a:r>
              <a:rPr lang="fr-CA" altLang="fr-FR" dirty="0" smtClean="0"/>
              <a:t>Soins d’hygiène et entretien des pieds</a:t>
            </a:r>
            <a:endParaRPr lang="fr-FR" altLang="fr-FR" dirty="0" smtClean="0"/>
          </a:p>
        </p:txBody>
      </p:sp>
      <p:sp>
        <p:nvSpPr>
          <p:cNvPr id="94211" name="Rectangle 3" descr="Rectangle: Click to edit Master text styles&#10;Second level&#10;Third level&#10;Fourth level&#10;Fifth level"/>
          <p:cNvSpPr>
            <a:spLocks noGrp="1" noChangeArrowheads="1"/>
          </p:cNvSpPr>
          <p:nvPr>
            <p:ph sz="quarter" idx="1"/>
          </p:nvPr>
        </p:nvSpPr>
        <p:spPr>
          <a:xfrm>
            <a:off x="301625" y="1857375"/>
            <a:ext cx="8504238" cy="4572000"/>
          </a:xfrm>
        </p:spPr>
        <p:txBody>
          <a:bodyPr/>
          <a:lstStyle/>
          <a:p>
            <a:pPr eaLnBrk="1" hangingPunct="1">
              <a:lnSpc>
                <a:spcPct val="90000"/>
              </a:lnSpc>
            </a:pPr>
            <a:r>
              <a:rPr lang="fr-CA" altLang="fr-FR" sz="2400" dirty="0" smtClean="0">
                <a:solidFill>
                  <a:srgbClr val="000000"/>
                </a:solidFill>
                <a:ea typeface="ＭＳ Ｐゴシック" pitchFamily="34" charset="-128"/>
              </a:rPr>
              <a:t>Vérifier la température de l’eau avant de l’utiliser </a:t>
            </a:r>
          </a:p>
          <a:p>
            <a:pPr eaLnBrk="1" hangingPunct="1">
              <a:lnSpc>
                <a:spcPct val="90000"/>
              </a:lnSpc>
            </a:pPr>
            <a:r>
              <a:rPr lang="fr-CA" altLang="fr-FR" sz="2400" dirty="0" smtClean="0"/>
              <a:t>Nettoyer avec savon doux</a:t>
            </a:r>
          </a:p>
          <a:p>
            <a:pPr eaLnBrk="1" hangingPunct="1">
              <a:lnSpc>
                <a:spcPct val="90000"/>
              </a:lnSpc>
            </a:pPr>
            <a:r>
              <a:rPr lang="fr-CA" altLang="fr-FR" sz="2400" dirty="0" smtClean="0"/>
              <a:t>Laver et bien assécher le pieds et les orteils (tous les jours)</a:t>
            </a:r>
            <a:endParaRPr lang="fr-CA" altLang="fr-FR" sz="2400" dirty="0" smtClean="0">
              <a:solidFill>
                <a:srgbClr val="000000"/>
              </a:solidFill>
              <a:ea typeface="ＭＳ Ｐゴシック" pitchFamily="34" charset="-128"/>
            </a:endParaRPr>
          </a:p>
          <a:p>
            <a:r>
              <a:rPr lang="fr-CA" altLang="fr-FR" sz="2400" dirty="0" smtClean="0">
                <a:solidFill>
                  <a:srgbClr val="000000"/>
                </a:solidFill>
                <a:ea typeface="ＭＳ Ｐゴシック" pitchFamily="34" charset="-128"/>
              </a:rPr>
              <a:t>Hydrater la peau avec de la c</a:t>
            </a:r>
            <a:r>
              <a:rPr lang="fr-CA" altLang="fr-FR" sz="2400" dirty="0" smtClean="0"/>
              <a:t>rème hydratante quotidiennement (éviter entre les orteils)</a:t>
            </a:r>
          </a:p>
          <a:p>
            <a:pPr eaLnBrk="1" hangingPunct="1">
              <a:lnSpc>
                <a:spcPct val="90000"/>
              </a:lnSpc>
            </a:pPr>
            <a:r>
              <a:rPr lang="fr-CA" altLang="fr-FR" sz="2400" dirty="0" smtClean="0"/>
              <a:t>Pas de coussin chauffant</a:t>
            </a:r>
          </a:p>
          <a:p>
            <a:pPr eaLnBrk="1" hangingPunct="1">
              <a:lnSpc>
                <a:spcPct val="90000"/>
              </a:lnSpc>
            </a:pPr>
            <a:r>
              <a:rPr lang="fr-CA" altLang="fr-FR" dirty="0" smtClean="0"/>
              <a:t>Pas de trempette</a:t>
            </a:r>
            <a:endParaRPr lang="fr-CA" altLang="fr-FR" sz="2400" dirty="0" smtClean="0"/>
          </a:p>
          <a:p>
            <a:pPr eaLnBrk="1" hangingPunct="1">
              <a:lnSpc>
                <a:spcPct val="90000"/>
              </a:lnSpc>
            </a:pPr>
            <a:endParaRPr lang="fr-CA" altLang="fr-FR" sz="2400" dirty="0" smtClean="0"/>
          </a:p>
          <a:p>
            <a:pPr eaLnBrk="1" hangingPunct="1">
              <a:lnSpc>
                <a:spcPct val="90000"/>
              </a:lnSpc>
              <a:buFont typeface="Wingdings 2" pitchFamily="18" charset="2"/>
              <a:buNone/>
            </a:pPr>
            <a:endParaRPr lang="fr-CA" altLang="fr-FR" dirty="0" smtClean="0"/>
          </a:p>
          <a:p>
            <a:pPr eaLnBrk="1" hangingPunct="1">
              <a:lnSpc>
                <a:spcPct val="90000"/>
              </a:lnSpc>
            </a:pPr>
            <a:endParaRPr lang="fr-FR" altLang="fr-FR" dirty="0" smtClean="0"/>
          </a:p>
        </p:txBody>
      </p:sp>
      <p:pic>
        <p:nvPicPr>
          <p:cNvPr id="94212" name="il_fi" descr="http://tpe-sur-le-savon.e-monsite.com/medias/images/savon.gif"/>
          <p:cNvPicPr>
            <a:picLocks/>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364088" y="4005064"/>
            <a:ext cx="3513015" cy="21585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il_fi" descr="http://3.bp.blogspot.com/_OH1n_vSaAsc/TLS2Z41GP7I/AAAAAAAAAeM/ZMOkQXl4aXw/s1600/P1010610.JP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2339752" y="4725144"/>
            <a:ext cx="2744788" cy="17287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6" name="Connecteur droit 5"/>
          <p:cNvCxnSpPr/>
          <p:nvPr/>
        </p:nvCxnSpPr>
        <p:spPr>
          <a:xfrm flipH="1">
            <a:off x="2051720" y="4509120"/>
            <a:ext cx="3096344" cy="2088232"/>
          </a:xfrm>
          <a:prstGeom prst="line">
            <a:avLst/>
          </a:prstGeom>
        </p:spPr>
        <p:style>
          <a:lnRef idx="3">
            <a:schemeClr val="accent1"/>
          </a:lnRef>
          <a:fillRef idx="0">
            <a:schemeClr val="accent1"/>
          </a:fillRef>
          <a:effectRef idx="2">
            <a:schemeClr val="accent1"/>
          </a:effectRef>
          <a:fontRef idx="minor">
            <a:schemeClr val="tx1"/>
          </a:fontRef>
        </p:style>
      </p:cxnSp>
      <p:cxnSp>
        <p:nvCxnSpPr>
          <p:cNvPr id="7" name="Connecteur droit 6"/>
          <p:cNvCxnSpPr/>
          <p:nvPr/>
        </p:nvCxnSpPr>
        <p:spPr>
          <a:xfrm>
            <a:off x="2195736" y="4536504"/>
            <a:ext cx="3096344" cy="1988840"/>
          </a:xfrm>
          <a:prstGeom prst="line">
            <a:avLst/>
          </a:prstGeom>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xmlns="" val="825055366"/>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pPr>
              <a:defRPr/>
            </a:pPr>
            <a:r>
              <a:rPr lang="fr-CA" altLang="fr-FR" dirty="0" smtClean="0"/>
              <a:t>Soin des ongles</a:t>
            </a:r>
            <a:endParaRPr lang="fr-CA" altLang="fr-FR" dirty="0"/>
          </a:p>
        </p:txBody>
      </p:sp>
      <p:pic>
        <p:nvPicPr>
          <p:cNvPr id="95235" name="il_fi" descr="http://1.bp.blogspot.com/-JsiFopjgM_Y/T_Yu7A0Ey8I/AAAAAAAAAs0/M3FMfPZlXEQ/s1600/cut-toenails.jpg"/>
          <p:cNvPicPr>
            <a:picLocks noGrp="1"/>
          </p:cNvPicPr>
          <p:nvPr>
            <p:ph sz="quarter" idx="1"/>
          </p:nvPr>
        </p:nvPicPr>
        <p:blipFill>
          <a:blip r:embed="rId3" cstate="print">
            <a:extLst>
              <a:ext uri="{28A0092B-C50C-407E-A947-70E740481C1C}">
                <a14:useLocalDpi xmlns:a14="http://schemas.microsoft.com/office/drawing/2010/main" xmlns="" val="0"/>
              </a:ext>
            </a:extLst>
          </a:blip>
          <a:srcRect/>
          <a:stretch>
            <a:fillRect/>
          </a:stretch>
        </p:blipFill>
        <p:spPr>
          <a:xfrm>
            <a:off x="5292725" y="1557338"/>
            <a:ext cx="3455739" cy="3239814"/>
          </a:xfrm>
        </p:spPr>
      </p:pic>
      <p:sp>
        <p:nvSpPr>
          <p:cNvPr id="5" name="Rectangle 4"/>
          <p:cNvSpPr/>
          <p:nvPr/>
        </p:nvSpPr>
        <p:spPr>
          <a:xfrm>
            <a:off x="395288" y="2636838"/>
            <a:ext cx="5878532" cy="2585323"/>
          </a:xfrm>
          <a:prstGeom prst="rect">
            <a:avLst/>
          </a:prstGeom>
        </p:spPr>
        <p:txBody>
          <a:bodyPr wrap="none">
            <a:spAutoFit/>
          </a:bodyPr>
          <a:lstStyle/>
          <a:p>
            <a:pPr>
              <a:defRPr/>
            </a:pPr>
            <a:r>
              <a:rPr lang="fr-CA" sz="2700" dirty="0"/>
              <a:t>Évite de couper soi-même</a:t>
            </a:r>
          </a:p>
          <a:p>
            <a:pPr>
              <a:defRPr/>
            </a:pPr>
            <a:r>
              <a:rPr lang="fr-CA" sz="2700" dirty="0" smtClean="0"/>
              <a:t>les cors, les callosité et les ampoules</a:t>
            </a:r>
            <a:endParaRPr lang="fr-CA" sz="2700" dirty="0"/>
          </a:p>
          <a:p>
            <a:pPr>
              <a:defRPr/>
            </a:pPr>
            <a:endParaRPr lang="en-CA" sz="2700" dirty="0"/>
          </a:p>
          <a:p>
            <a:pPr>
              <a:defRPr/>
            </a:pPr>
            <a:r>
              <a:rPr lang="en-CA" sz="2700" dirty="0" err="1"/>
              <a:t>Couper</a:t>
            </a:r>
            <a:r>
              <a:rPr lang="en-CA" sz="2700" dirty="0"/>
              <a:t> les </a:t>
            </a:r>
            <a:r>
              <a:rPr lang="en-CA" sz="2700" dirty="0" err="1"/>
              <a:t>ongles</a:t>
            </a:r>
            <a:r>
              <a:rPr lang="en-CA" sz="2700" dirty="0"/>
              <a:t> au </a:t>
            </a:r>
            <a:r>
              <a:rPr lang="en-CA" sz="2700" dirty="0" err="1" smtClean="0"/>
              <a:t>carré</a:t>
            </a:r>
            <a:endParaRPr lang="en-CA" sz="2700" dirty="0" smtClean="0"/>
          </a:p>
          <a:p>
            <a:pPr>
              <a:defRPr/>
            </a:pPr>
            <a:r>
              <a:rPr lang="en-CA" sz="2700" dirty="0" err="1" smtClean="0"/>
              <a:t>ou</a:t>
            </a:r>
            <a:r>
              <a:rPr lang="en-CA" sz="2700" dirty="0" smtClean="0"/>
              <a:t> utiliser la lime</a:t>
            </a:r>
            <a:endParaRPr lang="fr-CA" sz="2700" dirty="0"/>
          </a:p>
          <a:p>
            <a:pPr>
              <a:defRPr/>
            </a:pPr>
            <a:endParaRPr lang="fr-CA" sz="2700" dirty="0">
              <a:latin typeface="+mj-lt"/>
            </a:endParaRPr>
          </a:p>
        </p:txBody>
      </p:sp>
    </p:spTree>
    <p:extLst>
      <p:ext uri="{BB962C8B-B14F-4D97-AF65-F5344CB8AC3E}">
        <p14:creationId xmlns:p14="http://schemas.microsoft.com/office/powerpoint/2010/main" xmlns="" val="96643241"/>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smtClean="0"/>
              <a:t>Chaussures et bas</a:t>
            </a:r>
            <a:endParaRPr lang="fr-CA" dirty="0"/>
          </a:p>
        </p:txBody>
      </p:sp>
      <p:sp>
        <p:nvSpPr>
          <p:cNvPr id="4" name="Espace réservé du texte 3"/>
          <p:cNvSpPr>
            <a:spLocks noGrp="1"/>
          </p:cNvSpPr>
          <p:nvPr>
            <p:ph type="body" idx="1"/>
          </p:nvPr>
        </p:nvSpPr>
        <p:spPr/>
        <p:txBody>
          <a:bodyPr/>
          <a:lstStyle/>
          <a:p>
            <a:r>
              <a:rPr lang="fr-CA" dirty="0" smtClean="0"/>
              <a:t>Chaussure</a:t>
            </a:r>
            <a:endParaRPr lang="fr-CA" dirty="0"/>
          </a:p>
        </p:txBody>
      </p:sp>
      <p:sp>
        <p:nvSpPr>
          <p:cNvPr id="3" name="Espace réservé du contenu 2"/>
          <p:cNvSpPr>
            <a:spLocks noGrp="1"/>
          </p:cNvSpPr>
          <p:nvPr>
            <p:ph sz="half" idx="2"/>
          </p:nvPr>
        </p:nvSpPr>
        <p:spPr/>
        <p:txBody>
          <a:bodyPr/>
          <a:lstStyle/>
          <a:p>
            <a:r>
              <a:rPr lang="fr-CA" dirty="0" smtClean="0"/>
              <a:t>Jamais pieds nus</a:t>
            </a:r>
          </a:p>
          <a:p>
            <a:r>
              <a:rPr lang="fr-CA" dirty="0" smtClean="0"/>
              <a:t>Soulier de cuir</a:t>
            </a:r>
          </a:p>
          <a:p>
            <a:r>
              <a:rPr lang="fr-CA" dirty="0" smtClean="0"/>
              <a:t>Inspection des souliers</a:t>
            </a:r>
          </a:p>
          <a:p>
            <a:r>
              <a:rPr lang="fr-CA" dirty="0" smtClean="0"/>
              <a:t>Pas de talons hauts</a:t>
            </a:r>
          </a:p>
          <a:p>
            <a:r>
              <a:rPr lang="fr-CA" dirty="0" smtClean="0"/>
              <a:t>Pas de bouts pointus</a:t>
            </a:r>
          </a:p>
          <a:p>
            <a:r>
              <a:rPr lang="fr-CA" dirty="0" smtClean="0"/>
              <a:t>Achat en fin de journée</a:t>
            </a:r>
          </a:p>
          <a:p>
            <a:r>
              <a:rPr lang="fr-CA" dirty="0" smtClean="0"/>
              <a:t>Lacets ou velcros</a:t>
            </a:r>
          </a:p>
          <a:p>
            <a:r>
              <a:rPr lang="fr-CA" dirty="0" smtClean="0"/>
              <a:t>Pas de «</a:t>
            </a:r>
            <a:r>
              <a:rPr lang="fr-CA" dirty="0" err="1" smtClean="0"/>
              <a:t>gougounes</a:t>
            </a:r>
            <a:r>
              <a:rPr lang="fr-CA" dirty="0" smtClean="0"/>
              <a:t>»</a:t>
            </a:r>
          </a:p>
          <a:p>
            <a:endParaRPr lang="fr-CA" dirty="0"/>
          </a:p>
        </p:txBody>
      </p:sp>
      <p:sp>
        <p:nvSpPr>
          <p:cNvPr id="5" name="Espace réservé du texte 4"/>
          <p:cNvSpPr>
            <a:spLocks noGrp="1"/>
          </p:cNvSpPr>
          <p:nvPr>
            <p:ph type="body" sz="quarter" idx="3"/>
          </p:nvPr>
        </p:nvSpPr>
        <p:spPr/>
        <p:txBody>
          <a:bodyPr/>
          <a:lstStyle/>
          <a:p>
            <a:r>
              <a:rPr lang="fr-CA" dirty="0" smtClean="0"/>
              <a:t>Bas</a:t>
            </a:r>
          </a:p>
        </p:txBody>
      </p:sp>
      <p:sp>
        <p:nvSpPr>
          <p:cNvPr id="6" name="Espace réservé du contenu 5"/>
          <p:cNvSpPr>
            <a:spLocks noGrp="1"/>
          </p:cNvSpPr>
          <p:nvPr>
            <p:ph sz="quarter" idx="4"/>
          </p:nvPr>
        </p:nvSpPr>
        <p:spPr/>
        <p:txBody>
          <a:bodyPr/>
          <a:lstStyle/>
          <a:p>
            <a:r>
              <a:rPr lang="fr-CA" dirty="0" smtClean="0"/>
              <a:t>Bas de coton ou laine</a:t>
            </a:r>
          </a:p>
          <a:p>
            <a:r>
              <a:rPr lang="fr-CA" dirty="0" smtClean="0"/>
              <a:t>Propres et secs</a:t>
            </a:r>
          </a:p>
          <a:p>
            <a:r>
              <a:rPr lang="fr-CA" dirty="0" smtClean="0"/>
              <a:t>Bas sans coutures</a:t>
            </a:r>
          </a:p>
          <a:p>
            <a:r>
              <a:rPr lang="fr-CA" dirty="0" smtClean="0"/>
              <a:t>Attention aux élastiques serrés</a:t>
            </a:r>
          </a:p>
          <a:p>
            <a:r>
              <a:rPr lang="fr-CA" dirty="0" smtClean="0"/>
              <a:t>Inspection des bas</a:t>
            </a:r>
          </a:p>
          <a:p>
            <a:endParaRPr lang="fr-CA" dirty="0" smtClean="0"/>
          </a:p>
          <a:p>
            <a:endParaRPr lang="fr-CA" dirty="0"/>
          </a:p>
        </p:txBody>
      </p:sp>
      <p:pic>
        <p:nvPicPr>
          <p:cNvPr id="7"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635896" y="5063868"/>
            <a:ext cx="2607568" cy="17941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pic>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defRPr/>
            </a:pPr>
            <a:endParaRPr lang="fr-CA"/>
          </a:p>
        </p:txBody>
      </p:sp>
      <p:pic>
        <p:nvPicPr>
          <p:cNvPr id="106499" name="Espace réservé du contenu 3"/>
          <p:cNvPicPr>
            <a:picLocks noGrp="1"/>
          </p:cNvPicPr>
          <p:nvPr>
            <p:ph sz="quarter" idx="1"/>
          </p:nvPr>
        </p:nvPicPr>
        <p:blipFill>
          <a:blip r:embed="rId3" cstate="print">
            <a:extLst>
              <a:ext uri="{28A0092B-C50C-407E-A947-70E740481C1C}">
                <a14:useLocalDpi xmlns:a14="http://schemas.microsoft.com/office/drawing/2010/main" xmlns="" val="0"/>
              </a:ext>
            </a:extLst>
          </a:blip>
          <a:srcRect l="8986" t="7805" r="6674" b="4492"/>
          <a:stretch>
            <a:fillRect/>
          </a:stretch>
        </p:blipFill>
        <p:spPr>
          <a:xfrm>
            <a:off x="250825" y="765175"/>
            <a:ext cx="8642350" cy="5903913"/>
          </a:xfrm>
        </p:spPr>
      </p:pic>
    </p:spTree>
    <p:extLst>
      <p:ext uri="{BB962C8B-B14F-4D97-AF65-F5344CB8AC3E}">
        <p14:creationId xmlns:p14="http://schemas.microsoft.com/office/powerpoint/2010/main" xmlns="" val="2864119793"/>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defRPr/>
            </a:pPr>
            <a:r>
              <a:rPr lang="fr-CA" dirty="0" smtClean="0"/>
              <a:t>Équipe </a:t>
            </a:r>
            <a:r>
              <a:rPr lang="fr-CA" dirty="0" err="1" smtClean="0"/>
              <a:t>multidisciplaire</a:t>
            </a:r>
            <a:r>
              <a:rPr lang="fr-CA" dirty="0" smtClean="0"/>
              <a:t> </a:t>
            </a:r>
            <a:endParaRPr lang="fr-CA" dirty="0"/>
          </a:p>
        </p:txBody>
      </p:sp>
      <p:sp>
        <p:nvSpPr>
          <p:cNvPr id="3" name="Espace réservé du contenu 2"/>
          <p:cNvSpPr>
            <a:spLocks noGrp="1"/>
          </p:cNvSpPr>
          <p:nvPr>
            <p:ph sz="quarter" idx="1"/>
          </p:nvPr>
        </p:nvSpPr>
        <p:spPr>
          <a:xfrm>
            <a:off x="301625" y="1268412"/>
            <a:ext cx="8504238" cy="5256931"/>
          </a:xfrm>
        </p:spPr>
        <p:txBody>
          <a:bodyPr>
            <a:normAutofit lnSpcReduction="10000"/>
          </a:bodyPr>
          <a:lstStyle/>
          <a:p>
            <a:pPr>
              <a:defRPr/>
            </a:pPr>
            <a:r>
              <a:rPr lang="fr-CA" sz="2000" dirty="0" smtClean="0"/>
              <a:t>endocrinologue</a:t>
            </a:r>
            <a:endParaRPr lang="fr-CA" sz="2000" dirty="0"/>
          </a:p>
          <a:p>
            <a:pPr>
              <a:defRPr/>
            </a:pPr>
            <a:r>
              <a:rPr lang="fr-CA" sz="2000" dirty="0" smtClean="0"/>
              <a:t>chirurgien vasculaire</a:t>
            </a:r>
            <a:endParaRPr lang="fr-CA" sz="2000" dirty="0"/>
          </a:p>
          <a:p>
            <a:pPr>
              <a:defRPr/>
            </a:pPr>
            <a:r>
              <a:rPr lang="fr-CA" sz="2000" dirty="0" smtClean="0"/>
              <a:t>chirurgien plasticien</a:t>
            </a:r>
            <a:endParaRPr lang="fr-CA" sz="2000" dirty="0"/>
          </a:p>
          <a:p>
            <a:pPr>
              <a:defRPr/>
            </a:pPr>
            <a:r>
              <a:rPr lang="fr-CA" sz="2000" dirty="0" smtClean="0"/>
              <a:t>dermatologue</a:t>
            </a:r>
            <a:endParaRPr lang="fr-CA" sz="2000" dirty="0"/>
          </a:p>
          <a:p>
            <a:pPr>
              <a:defRPr/>
            </a:pPr>
            <a:r>
              <a:rPr lang="fr-CA" sz="2000" dirty="0" err="1" smtClean="0"/>
              <a:t>podiatre</a:t>
            </a:r>
            <a:endParaRPr lang="fr-CA" sz="2000" dirty="0" smtClean="0"/>
          </a:p>
          <a:p>
            <a:pPr>
              <a:defRPr/>
            </a:pPr>
            <a:r>
              <a:rPr lang="fr-CA" sz="2000" dirty="0" smtClean="0"/>
              <a:t>orthésiste</a:t>
            </a:r>
          </a:p>
          <a:p>
            <a:pPr>
              <a:defRPr/>
            </a:pPr>
            <a:r>
              <a:rPr lang="fr-CA" sz="2000" dirty="0" smtClean="0"/>
              <a:t> infectiologues</a:t>
            </a:r>
          </a:p>
          <a:p>
            <a:pPr>
              <a:defRPr/>
            </a:pPr>
            <a:r>
              <a:rPr lang="fr-CA" sz="2000" dirty="0" smtClean="0"/>
              <a:t>médecin </a:t>
            </a:r>
            <a:r>
              <a:rPr lang="fr-CA" sz="2000" dirty="0"/>
              <a:t>de </a:t>
            </a:r>
            <a:r>
              <a:rPr lang="fr-CA" sz="2000" dirty="0" smtClean="0"/>
              <a:t>famille</a:t>
            </a:r>
            <a:endParaRPr lang="fr-CA" sz="2000" dirty="0"/>
          </a:p>
          <a:p>
            <a:pPr>
              <a:defRPr/>
            </a:pPr>
            <a:r>
              <a:rPr lang="fr-CA" sz="2000" dirty="0" smtClean="0"/>
              <a:t>Infirmière spécialisée </a:t>
            </a:r>
            <a:r>
              <a:rPr lang="fr-CA" sz="2000" dirty="0"/>
              <a:t>en diabète </a:t>
            </a:r>
            <a:endParaRPr lang="fr-CA" sz="2000" dirty="0" smtClean="0"/>
          </a:p>
          <a:p>
            <a:pPr>
              <a:defRPr/>
            </a:pPr>
            <a:r>
              <a:rPr lang="fr-CA" sz="2000" dirty="0" smtClean="0"/>
              <a:t>Infirmière spécialisée en soins </a:t>
            </a:r>
            <a:r>
              <a:rPr lang="fr-CA" sz="2000" dirty="0"/>
              <a:t>des </a:t>
            </a:r>
            <a:r>
              <a:rPr lang="fr-CA" sz="2000" dirty="0" smtClean="0"/>
              <a:t>plaies</a:t>
            </a:r>
          </a:p>
          <a:p>
            <a:pPr>
              <a:defRPr/>
            </a:pPr>
            <a:r>
              <a:rPr lang="fr-CA" sz="2000" dirty="0" err="1" smtClean="0"/>
              <a:t>stomothérapeute</a:t>
            </a:r>
            <a:endParaRPr lang="fr-CA" sz="2000" dirty="0" smtClean="0"/>
          </a:p>
          <a:p>
            <a:pPr>
              <a:defRPr/>
            </a:pPr>
            <a:r>
              <a:rPr lang="fr-CA" sz="2000" dirty="0" smtClean="0"/>
              <a:t>ergothérapeute</a:t>
            </a:r>
          </a:p>
          <a:p>
            <a:pPr>
              <a:defRPr/>
            </a:pPr>
            <a:r>
              <a:rPr lang="fr-CA" sz="2000" dirty="0" smtClean="0"/>
              <a:t>physiothérapeute</a:t>
            </a:r>
            <a:endParaRPr lang="fr-CA" sz="2000" dirty="0"/>
          </a:p>
          <a:p>
            <a:pPr>
              <a:defRPr/>
            </a:pPr>
            <a:r>
              <a:rPr lang="fr-CA" sz="2000" dirty="0"/>
              <a:t>n</a:t>
            </a:r>
            <a:r>
              <a:rPr lang="fr-CA" sz="2000" dirty="0" smtClean="0"/>
              <a:t>utritionniste</a:t>
            </a:r>
          </a:p>
          <a:p>
            <a:pPr>
              <a:defRPr/>
            </a:pPr>
            <a:r>
              <a:rPr lang="fr-CA" sz="2000" dirty="0" smtClean="0"/>
              <a:t>Etc.</a:t>
            </a:r>
            <a:endParaRPr lang="fr-CA" sz="2000" dirty="0"/>
          </a:p>
        </p:txBody>
      </p:sp>
    </p:spTree>
    <p:extLst>
      <p:ext uri="{BB962C8B-B14F-4D97-AF65-F5344CB8AC3E}">
        <p14:creationId xmlns:p14="http://schemas.microsoft.com/office/powerpoint/2010/main" xmlns="" val="2441970706"/>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defRPr/>
            </a:pPr>
            <a:r>
              <a:rPr lang="fr-CA" dirty="0" smtClean="0"/>
              <a:t>Impact psychologique</a:t>
            </a:r>
            <a:endParaRPr lang="fr-CA" dirty="0"/>
          </a:p>
        </p:txBody>
      </p:sp>
      <p:sp>
        <p:nvSpPr>
          <p:cNvPr id="3" name="Espace réservé du contenu 2"/>
          <p:cNvSpPr>
            <a:spLocks noGrp="1"/>
          </p:cNvSpPr>
          <p:nvPr>
            <p:ph sz="quarter" idx="1"/>
          </p:nvPr>
        </p:nvSpPr>
        <p:spPr>
          <a:xfrm>
            <a:off x="301625" y="1527175"/>
            <a:ext cx="8504238" cy="4572000"/>
          </a:xfrm>
        </p:spPr>
        <p:txBody>
          <a:bodyPr/>
          <a:lstStyle/>
          <a:p>
            <a:pPr>
              <a:defRPr/>
            </a:pPr>
            <a:r>
              <a:rPr lang="fr-CA" dirty="0"/>
              <a:t>Les plaies du pied et les amputations ont des coûts énormes pour la société, y </a:t>
            </a:r>
            <a:r>
              <a:rPr lang="fr-CA" dirty="0" smtClean="0"/>
              <a:t>compris l’hospitalisation, la réadaptation, les soins de santé à domicile, </a:t>
            </a:r>
            <a:r>
              <a:rPr lang="fr-CA" dirty="0"/>
              <a:t>la perte de salaire, la perte </a:t>
            </a:r>
            <a:r>
              <a:rPr lang="fr-CA" dirty="0" smtClean="0"/>
              <a:t>d'emplois, etc. </a:t>
            </a:r>
          </a:p>
          <a:p>
            <a:pPr>
              <a:defRPr/>
            </a:pPr>
            <a:endParaRPr lang="fr-CA" dirty="0" smtClean="0"/>
          </a:p>
          <a:p>
            <a:pPr>
              <a:buNone/>
              <a:defRPr/>
            </a:pPr>
            <a:r>
              <a:rPr lang="fr-CA" sz="4000" spc="-100" dirty="0" smtClean="0">
                <a:solidFill>
                  <a:schemeClr val="tx2"/>
                </a:solidFill>
                <a:latin typeface="+mj-lt"/>
                <a:ea typeface="+mj-ea"/>
                <a:cs typeface="+mj-cs"/>
              </a:rPr>
              <a:t> Prévenir les récidives </a:t>
            </a:r>
          </a:p>
          <a:p>
            <a:r>
              <a:rPr lang="fr-CA" altLang="fr-FR" dirty="0" smtClean="0"/>
              <a:t>Contrôle de la glycémie </a:t>
            </a:r>
          </a:p>
          <a:p>
            <a:r>
              <a:rPr lang="fr-CA" altLang="fr-FR" dirty="0" smtClean="0"/>
              <a:t>Identifier l’usager à risque</a:t>
            </a:r>
          </a:p>
          <a:p>
            <a:r>
              <a:rPr lang="fr-CA" altLang="fr-FR" dirty="0" smtClean="0"/>
              <a:t>Suivi du pied diabétique</a:t>
            </a:r>
          </a:p>
          <a:p>
            <a:r>
              <a:rPr lang="fr-CA" altLang="fr-FR" dirty="0" smtClean="0"/>
              <a:t>Enseignement</a:t>
            </a:r>
          </a:p>
          <a:p>
            <a:pPr>
              <a:defRPr/>
            </a:pPr>
            <a:endParaRPr lang="fr-CA" dirty="0" smtClean="0"/>
          </a:p>
          <a:p>
            <a:pPr marL="0" indent="0">
              <a:buFont typeface="Wingdings 2" pitchFamily="18" charset="2"/>
              <a:buNone/>
              <a:defRPr/>
            </a:pPr>
            <a:endParaRPr lang="fr-CA" dirty="0" smtClean="0"/>
          </a:p>
          <a:p>
            <a:pPr marL="0" indent="0">
              <a:buFont typeface="Wingdings 2" pitchFamily="18" charset="2"/>
              <a:buNone/>
              <a:defRPr/>
            </a:pPr>
            <a:endParaRPr lang="fr-CA" dirty="0"/>
          </a:p>
        </p:txBody>
      </p:sp>
      <p:pic>
        <p:nvPicPr>
          <p:cNvPr id="4"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004048" y="4581128"/>
            <a:ext cx="2827611" cy="17179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pic>
    </p:spTree>
    <p:extLst>
      <p:ext uri="{BB962C8B-B14F-4D97-AF65-F5344CB8AC3E}">
        <p14:creationId xmlns:p14="http://schemas.microsoft.com/office/powerpoint/2010/main" xmlns="" val="176513340"/>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CA"/>
          </a:p>
        </p:txBody>
      </p:sp>
      <p:sp>
        <p:nvSpPr>
          <p:cNvPr id="3" name="Espace réservé du contenu 2"/>
          <p:cNvSpPr>
            <a:spLocks noGrp="1"/>
          </p:cNvSpPr>
          <p:nvPr>
            <p:ph idx="1"/>
          </p:nvPr>
        </p:nvSpPr>
        <p:spPr/>
        <p:txBody>
          <a:bodyPr>
            <a:normAutofit/>
          </a:bodyPr>
          <a:lstStyle/>
          <a:p>
            <a:pPr algn="ctr">
              <a:buNone/>
            </a:pPr>
            <a:r>
              <a:rPr lang="fr-CA" sz="6000" dirty="0" smtClean="0"/>
              <a:t>Questions ?</a:t>
            </a:r>
          </a:p>
          <a:p>
            <a:pPr algn="ctr">
              <a:buNone/>
            </a:pPr>
            <a:endParaRPr lang="fr-CA" sz="6000" dirty="0"/>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smtClean="0"/>
              <a:t>Références</a:t>
            </a:r>
            <a:endParaRPr lang="fr-CA" dirty="0"/>
          </a:p>
        </p:txBody>
      </p:sp>
      <p:sp>
        <p:nvSpPr>
          <p:cNvPr id="3" name="Espace réservé du contenu 2"/>
          <p:cNvSpPr>
            <a:spLocks noGrp="1"/>
          </p:cNvSpPr>
          <p:nvPr>
            <p:ph idx="1"/>
          </p:nvPr>
        </p:nvSpPr>
        <p:spPr>
          <a:xfrm>
            <a:off x="457200" y="1412776"/>
            <a:ext cx="8229600" cy="5257800"/>
          </a:xfrm>
        </p:spPr>
        <p:txBody>
          <a:bodyPr>
            <a:normAutofit fontScale="85000" lnSpcReduction="20000"/>
          </a:bodyPr>
          <a:lstStyle/>
          <a:p>
            <a:r>
              <a:rPr lang="fr-CA" sz="1800" dirty="0"/>
              <a:t>Association des infirmières et infirmiers autorisés de l'Ontario (RNAO). (2013). </a:t>
            </a:r>
            <a:r>
              <a:rPr lang="fr-CA" sz="1800" i="1" dirty="0"/>
              <a:t>Évaluation et traitement des plaies du pied chez les personnes atteintes de diabète (2ième édition). </a:t>
            </a:r>
            <a:r>
              <a:rPr lang="fr-CA" sz="1800" dirty="0"/>
              <a:t>Mars 2013. 156 pp.</a:t>
            </a:r>
          </a:p>
          <a:p>
            <a:r>
              <a:rPr lang="fr-CA" sz="1800" dirty="0" err="1" smtClean="0"/>
              <a:t>Botros</a:t>
            </a:r>
            <a:r>
              <a:rPr lang="fr-CA" sz="1800" dirty="0" smtClean="0"/>
              <a:t>, M. et all. (2010). Recommandations des pratiques exemplaires pour la prévention, le diagnostic et le traitement des ulcères du pied diabétique – Mise à jour 2010. </a:t>
            </a:r>
            <a:r>
              <a:rPr lang="fr-CA" sz="1800" i="1" dirty="0" err="1" smtClean="0"/>
              <a:t>Wound</a:t>
            </a:r>
            <a:r>
              <a:rPr lang="fr-CA" sz="1800" i="1" dirty="0" smtClean="0"/>
              <a:t> Care Canada. </a:t>
            </a:r>
            <a:r>
              <a:rPr lang="fr-CA" sz="1800" dirty="0" smtClean="0"/>
              <a:t>8(4), 42-70.</a:t>
            </a:r>
          </a:p>
          <a:p>
            <a:r>
              <a:rPr lang="fr-CA" sz="1800" dirty="0" smtClean="0"/>
              <a:t>Bouchard</a:t>
            </a:r>
            <a:r>
              <a:rPr lang="fr-CA" sz="1800" dirty="0"/>
              <a:t>, H. et Morin, J. (2009).</a:t>
            </a:r>
            <a:r>
              <a:rPr lang="fr-CA" sz="1800" i="1" dirty="0"/>
              <a:t> Aidez-moi, s’il-vous-« plaie »! </a:t>
            </a:r>
            <a:r>
              <a:rPr lang="fr-CA" sz="1800" dirty="0"/>
              <a:t>Cadre de référence relatif aux soins de plaies chroniques. CHUS, GGC édition. </a:t>
            </a:r>
          </a:p>
          <a:p>
            <a:r>
              <a:rPr lang="fr-CA" sz="1800" dirty="0"/>
              <a:t>Bryant, R.A. et Nix, D.P. (2012). </a:t>
            </a:r>
            <a:r>
              <a:rPr lang="en-US" sz="1800" dirty="0"/>
              <a:t>Acute and Chronic  Wounds : Current management concepts (4e </a:t>
            </a:r>
            <a:r>
              <a:rPr lang="en-US" sz="1800" dirty="0" err="1"/>
              <a:t>éd</a:t>
            </a:r>
            <a:r>
              <a:rPr lang="en-US" sz="1800" dirty="0"/>
              <a:t>.), Elsevier Mosby, p.184-186. </a:t>
            </a:r>
            <a:endParaRPr lang="fr-CA" sz="1800" dirty="0"/>
          </a:p>
          <a:p>
            <a:r>
              <a:rPr lang="fr-CA" sz="1800" dirty="0" smtClean="0"/>
              <a:t>Ordre </a:t>
            </a:r>
            <a:r>
              <a:rPr lang="fr-CA" sz="1800" dirty="0"/>
              <a:t>des infirmières et infirmiers du Québec. (2007). </a:t>
            </a:r>
            <a:r>
              <a:rPr lang="fr-CA" sz="1800" i="1" dirty="0"/>
              <a:t>Les soins de plaies au </a:t>
            </a:r>
            <a:r>
              <a:rPr lang="fr-CA" sz="1800" i="1" dirty="0" err="1"/>
              <a:t>coeur</a:t>
            </a:r>
            <a:r>
              <a:rPr lang="fr-CA" sz="1800" i="1" dirty="0"/>
              <a:t> du savoir infirmier : de l'évaluation à l'intervention pour mieux </a:t>
            </a:r>
            <a:r>
              <a:rPr lang="fr-CA" sz="1800" i="1" dirty="0" smtClean="0"/>
              <a:t>prévenir</a:t>
            </a:r>
            <a:r>
              <a:rPr lang="fr-CA" sz="1800" dirty="0"/>
              <a:t> </a:t>
            </a:r>
            <a:r>
              <a:rPr lang="fr-CA" sz="1800" i="1" dirty="0" smtClean="0"/>
              <a:t>et </a:t>
            </a:r>
            <a:r>
              <a:rPr lang="fr-CA" sz="1800" i="1" dirty="0"/>
              <a:t>traiter. </a:t>
            </a:r>
            <a:r>
              <a:rPr lang="fr-CA" sz="1800" dirty="0"/>
              <a:t>Westmount, </a:t>
            </a:r>
            <a:r>
              <a:rPr lang="fr-CA" sz="1800" dirty="0" err="1"/>
              <a:t>Qc</a:t>
            </a:r>
            <a:r>
              <a:rPr lang="fr-CA" sz="1800" dirty="0"/>
              <a:t> : Auteur</a:t>
            </a:r>
            <a:r>
              <a:rPr lang="fr-CA" sz="1800" dirty="0" smtClean="0"/>
              <a:t>.</a:t>
            </a:r>
          </a:p>
          <a:p>
            <a:r>
              <a:rPr lang="fr-CA" altLang="fr-FR" sz="1800" dirty="0" smtClean="0"/>
              <a:t>Pothier, D. (2002). Guide pratique de podologie. Presses de l’Université du Québec. 200 pp.</a:t>
            </a:r>
          </a:p>
          <a:p>
            <a:r>
              <a:rPr lang="fr-CA" sz="1800" dirty="0" err="1" smtClean="0"/>
              <a:t>Sheehan</a:t>
            </a:r>
            <a:r>
              <a:rPr lang="fr-CA" sz="1800" dirty="0" smtClean="0"/>
              <a:t> P, Jones P, </a:t>
            </a:r>
            <a:r>
              <a:rPr lang="fr-CA" sz="1800" dirty="0" err="1" smtClean="0"/>
              <a:t>Caselli</a:t>
            </a:r>
            <a:r>
              <a:rPr lang="fr-CA" sz="1800" dirty="0" smtClean="0"/>
              <a:t> A, et coll. Percent change in </a:t>
            </a:r>
            <a:r>
              <a:rPr lang="fr-CA" sz="1800" dirty="0" err="1" smtClean="0"/>
              <a:t>wound</a:t>
            </a:r>
            <a:r>
              <a:rPr lang="fr-CA" sz="1800" dirty="0" smtClean="0"/>
              <a:t> area of </a:t>
            </a:r>
            <a:r>
              <a:rPr lang="fr-CA" sz="1800" dirty="0" err="1" smtClean="0"/>
              <a:t>diabetic</a:t>
            </a:r>
            <a:r>
              <a:rPr lang="fr-CA" sz="1800" dirty="0" smtClean="0"/>
              <a:t> foot </a:t>
            </a:r>
            <a:r>
              <a:rPr lang="fr-CA" sz="1800" dirty="0" err="1" smtClean="0"/>
              <a:t>ulcers</a:t>
            </a:r>
            <a:r>
              <a:rPr lang="fr-CA" sz="1800" dirty="0" smtClean="0"/>
              <a:t> over a 4-</a:t>
            </a:r>
            <a:r>
              <a:rPr lang="fr-CA" sz="1800" dirty="0" err="1" smtClean="0"/>
              <a:t>week</a:t>
            </a:r>
            <a:r>
              <a:rPr lang="fr-CA" sz="1800" dirty="0" smtClean="0"/>
              <a:t> </a:t>
            </a:r>
            <a:r>
              <a:rPr lang="fr-CA" sz="1800" dirty="0" err="1" smtClean="0"/>
              <a:t>period</a:t>
            </a:r>
            <a:r>
              <a:rPr lang="fr-CA" sz="1800" dirty="0" smtClean="0"/>
              <a:t> </a:t>
            </a:r>
            <a:r>
              <a:rPr lang="fr-CA" sz="1800" dirty="0" err="1" smtClean="0"/>
              <a:t>is</a:t>
            </a:r>
            <a:r>
              <a:rPr lang="fr-CA" sz="1800" dirty="0" smtClean="0"/>
              <a:t> a </a:t>
            </a:r>
            <a:r>
              <a:rPr lang="fr-CA" sz="1800" dirty="0" err="1" smtClean="0"/>
              <a:t>robust</a:t>
            </a:r>
            <a:r>
              <a:rPr lang="fr-CA" sz="1800" dirty="0" smtClean="0"/>
              <a:t> </a:t>
            </a:r>
            <a:r>
              <a:rPr lang="fr-CA" sz="1800" dirty="0" err="1" smtClean="0"/>
              <a:t>predictor</a:t>
            </a:r>
            <a:r>
              <a:rPr lang="fr-CA" sz="1800" dirty="0" smtClean="0"/>
              <a:t> of </a:t>
            </a:r>
            <a:r>
              <a:rPr lang="fr-CA" sz="1800" dirty="0" err="1" smtClean="0"/>
              <a:t>complete</a:t>
            </a:r>
            <a:r>
              <a:rPr lang="fr-CA" sz="1800" dirty="0" smtClean="0"/>
              <a:t> </a:t>
            </a:r>
            <a:r>
              <a:rPr lang="fr-CA" sz="1800" dirty="0" err="1" smtClean="0"/>
              <a:t>healing</a:t>
            </a:r>
            <a:r>
              <a:rPr lang="fr-CA" sz="1800" dirty="0" smtClean="0"/>
              <a:t> in a 12-</a:t>
            </a:r>
            <a:r>
              <a:rPr lang="fr-CA" sz="1800" dirty="0" err="1" smtClean="0"/>
              <a:t>week</a:t>
            </a:r>
            <a:r>
              <a:rPr lang="fr-CA" sz="1800" dirty="0" smtClean="0"/>
              <a:t> prospective trial. </a:t>
            </a:r>
            <a:r>
              <a:rPr lang="fr-CA" sz="1800" i="1" dirty="0" err="1" smtClean="0"/>
              <a:t>Diabetes</a:t>
            </a:r>
            <a:r>
              <a:rPr lang="fr-CA" sz="1800" i="1" dirty="0" smtClean="0"/>
              <a:t> Care. </a:t>
            </a:r>
            <a:r>
              <a:rPr lang="fr-CA" sz="1800" dirty="0" smtClean="0"/>
              <a:t>2003; 26(6): 1879-1882.</a:t>
            </a:r>
            <a:endParaRPr lang="fr-CA" altLang="fr-FR" sz="1800" dirty="0" smtClean="0"/>
          </a:p>
          <a:p>
            <a:r>
              <a:rPr lang="fr-CA" altLang="fr-FR" sz="1800" dirty="0" err="1" smtClean="0"/>
              <a:t>Sibbald</a:t>
            </a:r>
            <a:r>
              <a:rPr lang="fr-CA" altLang="fr-FR" sz="1800" dirty="0"/>
              <a:t>, </a:t>
            </a:r>
            <a:r>
              <a:rPr lang="fr-CA" altLang="fr-FR" sz="1800" dirty="0" err="1"/>
              <a:t>G.,</a:t>
            </a:r>
            <a:r>
              <a:rPr lang="fr-CA" altLang="fr-FR" sz="1800" i="1" dirty="0" err="1"/>
              <a:t>et</a:t>
            </a:r>
            <a:r>
              <a:rPr lang="fr-CA" altLang="fr-FR" sz="1800" i="1" dirty="0"/>
              <a:t> al. </a:t>
            </a:r>
            <a:r>
              <a:rPr lang="fr-CA" altLang="fr-FR" sz="1800" dirty="0"/>
              <a:t>(2011). </a:t>
            </a:r>
            <a:r>
              <a:rPr lang="fr-CA" altLang="fr-FR" sz="1800" dirty="0" err="1"/>
              <a:t>Special</a:t>
            </a:r>
            <a:r>
              <a:rPr lang="fr-CA" altLang="fr-FR" sz="1800" dirty="0"/>
              <a:t> </a:t>
            </a:r>
            <a:r>
              <a:rPr lang="fr-CA" altLang="fr-FR" sz="1800" dirty="0" err="1"/>
              <a:t>considerations</a:t>
            </a:r>
            <a:r>
              <a:rPr lang="fr-CA" altLang="fr-FR" sz="1800" dirty="0"/>
              <a:t> in </a:t>
            </a:r>
            <a:r>
              <a:rPr lang="fr-CA" altLang="fr-FR" sz="1800" dirty="0" err="1"/>
              <a:t>wound</a:t>
            </a:r>
            <a:r>
              <a:rPr lang="fr-CA" altLang="fr-FR" sz="1800" dirty="0"/>
              <a:t> </a:t>
            </a:r>
            <a:r>
              <a:rPr lang="fr-CA" altLang="fr-FR" sz="1800" dirty="0" err="1"/>
              <a:t>bed</a:t>
            </a:r>
            <a:r>
              <a:rPr lang="fr-CA" altLang="fr-FR" sz="1800" dirty="0"/>
              <a:t> </a:t>
            </a:r>
            <a:r>
              <a:rPr lang="fr-CA" altLang="fr-FR" sz="1800" dirty="0" err="1"/>
              <a:t>preparation</a:t>
            </a:r>
            <a:r>
              <a:rPr lang="fr-CA" altLang="fr-FR" sz="1800" dirty="0"/>
              <a:t> 2011: An update (part 1). </a:t>
            </a:r>
            <a:r>
              <a:rPr lang="fr-CA" altLang="fr-FR" sz="1800" i="1" dirty="0" err="1"/>
              <a:t>Wound</a:t>
            </a:r>
            <a:r>
              <a:rPr lang="fr-CA" altLang="fr-FR" sz="1800" i="1" dirty="0"/>
              <a:t> Care Canada</a:t>
            </a:r>
            <a:r>
              <a:rPr lang="fr-CA" altLang="fr-FR" sz="1800" dirty="0"/>
              <a:t>. 10(2), 20-35.</a:t>
            </a:r>
          </a:p>
          <a:p>
            <a:r>
              <a:rPr lang="fr-CA" altLang="fr-FR" sz="1800" dirty="0" err="1"/>
              <a:t>Sibbald</a:t>
            </a:r>
            <a:r>
              <a:rPr lang="fr-CA" altLang="fr-FR" sz="1800" dirty="0"/>
              <a:t>, G.R., </a:t>
            </a:r>
            <a:r>
              <a:rPr lang="fr-CA" altLang="fr-FR" sz="1800" i="1" dirty="0"/>
              <a:t>et al. </a:t>
            </a:r>
            <a:r>
              <a:rPr lang="fr-CA" altLang="fr-FR" sz="1800" dirty="0"/>
              <a:t>(2011). </a:t>
            </a:r>
            <a:r>
              <a:rPr lang="fr-CA" altLang="fr-FR" sz="1800" dirty="0" err="1"/>
              <a:t>Special</a:t>
            </a:r>
            <a:r>
              <a:rPr lang="fr-CA" altLang="fr-FR" sz="1800" dirty="0"/>
              <a:t> </a:t>
            </a:r>
            <a:r>
              <a:rPr lang="fr-CA" altLang="fr-FR" sz="1800" dirty="0" err="1"/>
              <a:t>considerations</a:t>
            </a:r>
            <a:r>
              <a:rPr lang="fr-CA" altLang="fr-FR" sz="1800" dirty="0"/>
              <a:t> in </a:t>
            </a:r>
            <a:r>
              <a:rPr lang="fr-CA" altLang="fr-FR" sz="1800" dirty="0" err="1"/>
              <a:t>wound</a:t>
            </a:r>
            <a:r>
              <a:rPr lang="fr-CA" altLang="fr-FR" sz="1800" dirty="0"/>
              <a:t> </a:t>
            </a:r>
            <a:r>
              <a:rPr lang="fr-CA" altLang="fr-FR" sz="1800" dirty="0" err="1"/>
              <a:t>bed</a:t>
            </a:r>
            <a:r>
              <a:rPr lang="fr-CA" altLang="fr-FR" sz="1800" dirty="0"/>
              <a:t> </a:t>
            </a:r>
            <a:r>
              <a:rPr lang="fr-CA" altLang="fr-FR" sz="1800" dirty="0" err="1"/>
              <a:t>preparation</a:t>
            </a:r>
            <a:r>
              <a:rPr lang="fr-CA" altLang="fr-FR" sz="1800" dirty="0"/>
              <a:t> 2011: An update (part 2). </a:t>
            </a:r>
            <a:r>
              <a:rPr lang="fr-CA" altLang="fr-FR" sz="1800" i="1" dirty="0" err="1"/>
              <a:t>Wound</a:t>
            </a:r>
            <a:r>
              <a:rPr lang="fr-CA" altLang="fr-FR" sz="1800" i="1" dirty="0"/>
              <a:t> Care Canada</a:t>
            </a:r>
            <a:r>
              <a:rPr lang="fr-CA" altLang="fr-FR" sz="1800" dirty="0"/>
              <a:t>. 10(3), 25-33</a:t>
            </a:r>
          </a:p>
          <a:p>
            <a:r>
              <a:rPr lang="fr-CA" sz="1800" dirty="0" smtClean="0"/>
              <a:t>Singh N, </a:t>
            </a:r>
            <a:r>
              <a:rPr lang="fr-CA" sz="1800" dirty="0" err="1" smtClean="0"/>
              <a:t>Amstrong</a:t>
            </a:r>
            <a:r>
              <a:rPr lang="fr-CA" sz="1800" dirty="0" smtClean="0"/>
              <a:t> DG, </a:t>
            </a:r>
            <a:r>
              <a:rPr lang="fr-CA" sz="1800" dirty="0" err="1" smtClean="0"/>
              <a:t>Lipsky</a:t>
            </a:r>
            <a:r>
              <a:rPr lang="fr-CA" sz="1800" dirty="0" smtClean="0"/>
              <a:t> BA. </a:t>
            </a:r>
            <a:r>
              <a:rPr lang="fr-CA" sz="1800" dirty="0" err="1" smtClean="0"/>
              <a:t>Preventing</a:t>
            </a:r>
            <a:r>
              <a:rPr lang="fr-CA" sz="1800" dirty="0" smtClean="0"/>
              <a:t> foot </a:t>
            </a:r>
            <a:r>
              <a:rPr lang="fr-CA" sz="1800" dirty="0" err="1" smtClean="0"/>
              <a:t>ulcers</a:t>
            </a:r>
            <a:r>
              <a:rPr lang="fr-CA" sz="1800" dirty="0" smtClean="0"/>
              <a:t> in patients </a:t>
            </a:r>
            <a:r>
              <a:rPr lang="fr-CA" sz="1800" dirty="0" err="1" smtClean="0"/>
              <a:t>with</a:t>
            </a:r>
            <a:r>
              <a:rPr lang="fr-CA" sz="1800" dirty="0" smtClean="0"/>
              <a:t> </a:t>
            </a:r>
            <a:r>
              <a:rPr lang="fr-CA" sz="1800" dirty="0" err="1" smtClean="0"/>
              <a:t>diabetes</a:t>
            </a:r>
            <a:r>
              <a:rPr lang="fr-CA" sz="1800" dirty="0" smtClean="0"/>
              <a:t>. </a:t>
            </a:r>
            <a:r>
              <a:rPr lang="fr-CA" sz="1800" i="1" dirty="0" smtClean="0"/>
              <a:t>JAMA.</a:t>
            </a:r>
            <a:r>
              <a:rPr lang="fr-CA" sz="1800" dirty="0" smtClean="0"/>
              <a:t> 2005; 293 (2):217-228.</a:t>
            </a:r>
          </a:p>
          <a:p>
            <a:r>
              <a:rPr lang="fr-CA" sz="1800" dirty="0" err="1" smtClean="0"/>
              <a:t>Wounds</a:t>
            </a:r>
            <a:r>
              <a:rPr lang="fr-CA" sz="1800" dirty="0" smtClean="0"/>
              <a:t> international. (2013). Recommandations de bonnes pratiques: prise en charge des plaies dans l’ulcère du pied diabétique. May 2013. 25 pp. </a:t>
            </a:r>
          </a:p>
          <a:p>
            <a:endParaRPr lang="fr-CA" sz="1800" dirty="0"/>
          </a:p>
          <a:p>
            <a:endParaRPr lang="fr-CA" dirty="0"/>
          </a:p>
        </p:txBody>
      </p:sp>
    </p:spTree>
    <p:extLst>
      <p:ext uri="{BB962C8B-B14F-4D97-AF65-F5344CB8AC3E}">
        <p14:creationId xmlns:p14="http://schemas.microsoft.com/office/powerpoint/2010/main" xmlns="" val="72839653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defRPr/>
            </a:pPr>
            <a:r>
              <a:rPr lang="fr-CA" dirty="0" err="1" smtClean="0"/>
              <a:t>Wounds</a:t>
            </a:r>
            <a:r>
              <a:rPr lang="fr-CA" dirty="0" smtClean="0"/>
              <a:t> International, 2013</a:t>
            </a:r>
            <a:endParaRPr lang="fr-CA" dirty="0"/>
          </a:p>
        </p:txBody>
      </p:sp>
      <p:pic>
        <p:nvPicPr>
          <p:cNvPr id="108547" name="Espace réservé du contenu 3"/>
          <p:cNvPicPr>
            <a:picLocks noGrp="1"/>
          </p:cNvPicPr>
          <p:nvPr>
            <p:ph sz="quarter" idx="1"/>
          </p:nvPr>
        </p:nvPicPr>
        <p:blipFill>
          <a:blip r:embed="rId3" cstate="print">
            <a:extLst>
              <a:ext uri="{28A0092B-C50C-407E-A947-70E740481C1C}">
                <a14:useLocalDpi xmlns:a14="http://schemas.microsoft.com/office/drawing/2010/main" xmlns="" val="0"/>
              </a:ext>
            </a:extLst>
          </a:blip>
          <a:srcRect l="29861" t="21268" r="28993" b="9288"/>
          <a:stretch>
            <a:fillRect/>
          </a:stretch>
        </p:blipFill>
        <p:spPr>
          <a:xfrm>
            <a:off x="2556123" y="1410543"/>
            <a:ext cx="4464149" cy="5330825"/>
          </a:xfrm>
        </p:spPr>
      </p:pic>
      <p:sp>
        <p:nvSpPr>
          <p:cNvPr id="4" name="ZoneTexte 3"/>
          <p:cNvSpPr txBox="1"/>
          <p:nvPr/>
        </p:nvSpPr>
        <p:spPr>
          <a:xfrm>
            <a:off x="395536" y="5746030"/>
            <a:ext cx="2016224" cy="923330"/>
          </a:xfrm>
          <a:prstGeom prst="rect">
            <a:avLst/>
          </a:prstGeom>
          <a:noFill/>
        </p:spPr>
        <p:txBody>
          <a:bodyPr wrap="square" rtlCol="0">
            <a:spAutoFit/>
          </a:bodyPr>
          <a:lstStyle/>
          <a:p>
            <a:r>
              <a:rPr lang="fr-CA" dirty="0" err="1" smtClean="0"/>
              <a:t>Wounds</a:t>
            </a:r>
            <a:r>
              <a:rPr lang="fr-CA" dirty="0" smtClean="0"/>
              <a:t> International (</a:t>
            </a:r>
            <a:r>
              <a:rPr lang="fr-CA" dirty="0" err="1" smtClean="0"/>
              <a:t>may</a:t>
            </a:r>
            <a:r>
              <a:rPr lang="fr-CA" dirty="0" smtClean="0"/>
              <a:t>, 2013)</a:t>
            </a:r>
            <a:endParaRPr lang="fr-CA" dirty="0"/>
          </a:p>
        </p:txBody>
      </p:sp>
    </p:spTree>
    <p:extLst>
      <p:ext uri="{BB962C8B-B14F-4D97-AF65-F5344CB8AC3E}">
        <p14:creationId xmlns:p14="http://schemas.microsoft.com/office/powerpoint/2010/main" xmlns="" val="319757198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defRPr/>
            </a:pPr>
            <a:r>
              <a:rPr lang="fr-CA" dirty="0" smtClean="0"/>
              <a:t>RNAO, 2013</a:t>
            </a:r>
            <a:endParaRPr lang="fr-CA" dirty="0"/>
          </a:p>
        </p:txBody>
      </p:sp>
      <p:pic>
        <p:nvPicPr>
          <p:cNvPr id="5" name="Espace réservé du contenu 4"/>
          <p:cNvPicPr>
            <a:picLocks noGrp="1"/>
          </p:cNvPicPr>
          <p:nvPr>
            <p:ph idx="1"/>
          </p:nvPr>
        </p:nvPicPr>
        <p:blipFill>
          <a:blip r:embed="rId3" cstate="print"/>
          <a:srcRect l="68577" t="29629" r="15451" b="34877"/>
          <a:stretch>
            <a:fillRect/>
          </a:stretch>
        </p:blipFill>
        <p:spPr bwMode="auto">
          <a:xfrm>
            <a:off x="1475657" y="1340769"/>
            <a:ext cx="5112567" cy="5472608"/>
          </a:xfrm>
          <a:prstGeom prst="rect">
            <a:avLst/>
          </a:prstGeom>
          <a:noFill/>
          <a:ln w="9525">
            <a:noFill/>
            <a:miter lim="800000"/>
            <a:headEnd/>
            <a:tailEnd/>
          </a:ln>
        </p:spPr>
      </p:pic>
    </p:spTree>
    <p:extLst>
      <p:ext uri="{BB962C8B-B14F-4D97-AF65-F5344CB8AC3E}">
        <p14:creationId xmlns:p14="http://schemas.microsoft.com/office/powerpoint/2010/main" xmlns="" val="3834240058"/>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larté">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que 2">
      <a:maj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larté">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2832</TotalTime>
  <Words>6191</Words>
  <Application>Microsoft Office PowerPoint</Application>
  <PresentationFormat>Affichage à l'écran (4:3)</PresentationFormat>
  <Paragraphs>1085</Paragraphs>
  <Slides>78</Slides>
  <Notes>78</Notes>
  <HiddenSlides>0</HiddenSlides>
  <MMClips>0</MMClips>
  <ScaleCrop>false</ScaleCrop>
  <HeadingPairs>
    <vt:vector size="4" baseType="variant">
      <vt:variant>
        <vt:lpstr>Thème</vt:lpstr>
      </vt:variant>
      <vt:variant>
        <vt:i4>1</vt:i4>
      </vt:variant>
      <vt:variant>
        <vt:lpstr>Titres des diapositives</vt:lpstr>
      </vt:variant>
      <vt:variant>
        <vt:i4>78</vt:i4>
      </vt:variant>
    </vt:vector>
  </HeadingPairs>
  <TitlesOfParts>
    <vt:vector size="79" baseType="lpstr">
      <vt:lpstr>Clarté</vt:lpstr>
      <vt:lpstr>Les soins de plaies &amp; l’ulcère du pied diabétique </vt:lpstr>
      <vt:lpstr>Diapositive 2</vt:lpstr>
      <vt:lpstr>Objectifs</vt:lpstr>
      <vt:lpstr>Évaluation</vt:lpstr>
      <vt:lpstr>Le champ d’exercice et les activités réservées des infirmières (2°édition)</vt:lpstr>
      <vt:lpstr>Diapositive 6</vt:lpstr>
      <vt:lpstr>Considérations cliniques </vt:lpstr>
      <vt:lpstr>Wounds International, 2013</vt:lpstr>
      <vt:lpstr>RNAO, 2013</vt:lpstr>
      <vt:lpstr>ACSP, 2010</vt:lpstr>
      <vt:lpstr>Première visite ?</vt:lpstr>
      <vt:lpstr>Type d’ulcère, d’origine: </vt:lpstr>
      <vt:lpstr>Facteurs de risque / cause(s)  </vt:lpstr>
      <vt:lpstr>Révision de l’état de santé de l’usager</vt:lpstr>
      <vt:lpstr>Artériopathie</vt:lpstr>
      <vt:lpstr>La Maladie Artérielle Périphérique (MAP) Artéripopathie périphérique</vt:lpstr>
      <vt:lpstr>Facteurs de risque de la MVAS &amp; DB</vt:lpstr>
      <vt:lpstr>Objectif de guérison </vt:lpstr>
      <vt:lpstr>Évaluer le potentiel de cicatrisation </vt:lpstr>
      <vt:lpstr>Évaluer le potentiel de cicatrisation </vt:lpstr>
      <vt:lpstr>Évaluation – déterminer l’apport sanguin </vt:lpstr>
      <vt:lpstr>Pouls périphériques </vt:lpstr>
      <vt:lpstr>Mesure de l’indice de pression systolique cheville-bras</vt:lpstr>
      <vt:lpstr>Indice de pression systolique cheville-bras</vt:lpstr>
      <vt:lpstr>Calcul de l’IPSCB</vt:lpstr>
      <vt:lpstr>Mesure de l’indice de pression systolique cheville-bras</vt:lpstr>
      <vt:lpstr>Test de pression systolique orteil - bras</vt:lpstr>
      <vt:lpstr>Questionnaire d’Édimbourg </vt:lpstr>
      <vt:lpstr>Le diabète et l’hyperglycémie chronique </vt:lpstr>
      <vt:lpstr>Diapositive 30</vt:lpstr>
      <vt:lpstr>La neuropathie sensorielle</vt:lpstr>
      <vt:lpstr>Diapositive 32</vt:lpstr>
      <vt:lpstr>Quels types de douleur pour moins souffrir…</vt:lpstr>
      <vt:lpstr>La neuropathie autonome</vt:lpstr>
      <vt:lpstr>La neuropathie autonome</vt:lpstr>
      <vt:lpstr>La neuropathie motrice</vt:lpstr>
      <vt:lpstr>La neuropathie motrice </vt:lpstr>
      <vt:lpstr>La neuropathie est-elle réversible ? </vt:lpstr>
      <vt:lpstr>Diapositive 39</vt:lpstr>
      <vt:lpstr>Outil d’examen du pied diabétique en 60 secondes d’Inlow </vt:lpstr>
      <vt:lpstr>Première visite ?</vt:lpstr>
      <vt:lpstr>Évaluation de l’ulcère</vt:lpstr>
      <vt:lpstr>Mesures</vt:lpstr>
      <vt:lpstr>Apparence de la plaie</vt:lpstr>
      <vt:lpstr>Types de tissus </vt:lpstr>
      <vt:lpstr>Types de tissus </vt:lpstr>
      <vt:lpstr>Ulcère diabétique ou  mal perforant plantaire </vt:lpstr>
      <vt:lpstr>Ulcère diabétique ou  mal perforant plantaire </vt:lpstr>
      <vt:lpstr>Réévaluation </vt:lpstr>
      <vt:lpstr>Classification de l’ulcère</vt:lpstr>
      <vt:lpstr>États microbiologiques</vt:lpstr>
      <vt:lpstr>Évaluation des signes d’infection</vt:lpstr>
      <vt:lpstr>Technique d’écouvillonnage </vt:lpstr>
      <vt:lpstr>Diapositive 54</vt:lpstr>
      <vt:lpstr>Cicatrisation en milieu humide ou non ???</vt:lpstr>
      <vt:lpstr>Objectifs de soins </vt:lpstr>
      <vt:lpstr>Diapositive 57</vt:lpstr>
      <vt:lpstr>Objectif: contrôle de l’humidité</vt:lpstr>
      <vt:lpstr>Objectif : débridement </vt:lpstr>
      <vt:lpstr>Contrôle de l’infection Pansement antimicrobien rééquilibre les défenses de l’hôte</vt:lpstr>
      <vt:lpstr>Diapositive 61</vt:lpstr>
      <vt:lpstr>Objectifs de soins </vt:lpstr>
      <vt:lpstr>Contrôle de l’humidité Objectif: assécher le lit de la plaie </vt:lpstr>
      <vt:lpstr>Solutions antiseptiques </vt:lpstr>
      <vt:lpstr>Solutions antiseptiques</vt:lpstr>
      <vt:lpstr>Thérapie adjuvantes</vt:lpstr>
      <vt:lpstr>La mise en décharge</vt:lpstr>
      <vt:lpstr>Mise en décharge</vt:lpstr>
      <vt:lpstr>La prévention</vt:lpstr>
      <vt:lpstr>Examen des pieds</vt:lpstr>
      <vt:lpstr>Soins d’hygiène et entretien des pieds</vt:lpstr>
      <vt:lpstr>Soin des ongles</vt:lpstr>
      <vt:lpstr>Chaussures et bas</vt:lpstr>
      <vt:lpstr>Diapositive 74</vt:lpstr>
      <vt:lpstr>Équipe multidisciplaire </vt:lpstr>
      <vt:lpstr>Impact psychologique</vt:lpstr>
      <vt:lpstr>Diapositive 77</vt:lpstr>
      <vt:lpstr>Références</vt:lpstr>
    </vt:vector>
  </TitlesOfParts>
  <Company>CSSSTR</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L’ulcère du pied diabétique et</dc:title>
  <dc:creator>Dominique Lord</dc:creator>
  <cp:lastModifiedBy>Ginette Lemay</cp:lastModifiedBy>
  <cp:revision>188</cp:revision>
  <cp:lastPrinted>2015-10-07T23:46:39Z</cp:lastPrinted>
  <dcterms:created xsi:type="dcterms:W3CDTF">2015-09-14T19:46:49Z</dcterms:created>
  <dcterms:modified xsi:type="dcterms:W3CDTF">2015-10-21T16:18:50Z</dcterms:modified>
</cp:coreProperties>
</file>