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tags/tag15.xml" ContentType="application/vnd.openxmlformats-officedocument.presentationml.tags+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445" r:id="rId1"/>
  </p:sldMasterIdLst>
  <p:notesMasterIdLst>
    <p:notesMasterId r:id="rId58"/>
  </p:notesMasterIdLst>
  <p:handoutMasterIdLst>
    <p:handoutMasterId r:id="rId59"/>
  </p:handoutMasterIdLst>
  <p:sldIdLst>
    <p:sldId id="1406" r:id="rId2"/>
    <p:sldId id="1509" r:id="rId3"/>
    <p:sldId id="1492" r:id="rId4"/>
    <p:sldId id="1564" r:id="rId5"/>
    <p:sldId id="1291" r:id="rId6"/>
    <p:sldId id="1517" r:id="rId7"/>
    <p:sldId id="1571" r:id="rId8"/>
    <p:sldId id="1603" r:id="rId9"/>
    <p:sldId id="1598" r:id="rId10"/>
    <p:sldId id="1533" r:id="rId11"/>
    <p:sldId id="1604" r:id="rId12"/>
    <p:sldId id="1243" r:id="rId13"/>
    <p:sldId id="1572" r:id="rId14"/>
    <p:sldId id="1599" r:id="rId15"/>
    <p:sldId id="1565" r:id="rId16"/>
    <p:sldId id="1573" r:id="rId17"/>
    <p:sldId id="1304" r:id="rId18"/>
    <p:sldId id="1354" r:id="rId19"/>
    <p:sldId id="1317" r:id="rId20"/>
    <p:sldId id="1574" r:id="rId21"/>
    <p:sldId id="1318" r:id="rId22"/>
    <p:sldId id="1493" r:id="rId23"/>
    <p:sldId id="1575" r:id="rId24"/>
    <p:sldId id="1479" r:id="rId25"/>
    <p:sldId id="1314" r:id="rId26"/>
    <p:sldId id="1466" r:id="rId27"/>
    <p:sldId id="1359" r:id="rId28"/>
    <p:sldId id="1576" r:id="rId29"/>
    <p:sldId id="1355" r:id="rId30"/>
    <p:sldId id="1577" r:id="rId31"/>
    <p:sldId id="1467" r:id="rId32"/>
    <p:sldId id="1363" r:id="rId33"/>
    <p:sldId id="1578" r:id="rId34"/>
    <p:sldId id="1257" r:id="rId35"/>
    <p:sldId id="1258" r:id="rId36"/>
    <p:sldId id="1364" r:id="rId37"/>
    <p:sldId id="1468" r:id="rId38"/>
    <p:sldId id="1469" r:id="rId39"/>
    <p:sldId id="1579" r:id="rId40"/>
    <p:sldId id="1369" r:id="rId41"/>
    <p:sldId id="1366" r:id="rId42"/>
    <p:sldId id="1427" r:id="rId43"/>
    <p:sldId id="1580" r:id="rId44"/>
    <p:sldId id="1555" r:id="rId45"/>
    <p:sldId id="1584" r:id="rId46"/>
    <p:sldId id="1583" r:id="rId47"/>
    <p:sldId id="1594" r:id="rId48"/>
    <p:sldId id="1503" r:id="rId49"/>
    <p:sldId id="1504" r:id="rId50"/>
    <p:sldId id="1581" r:id="rId51"/>
    <p:sldId id="1582" r:id="rId52"/>
    <p:sldId id="1586" r:id="rId53"/>
    <p:sldId id="1605" r:id="rId54"/>
    <p:sldId id="1513" r:id="rId55"/>
    <p:sldId id="1512" r:id="rId56"/>
    <p:sldId id="1515" r:id="rId57"/>
  </p:sldIdLst>
  <p:sldSz cx="9144000" cy="6858000" type="screen4x3"/>
  <p:notesSz cx="7010400" cy="9296400"/>
  <p:defaultTextStyle>
    <a:defPPr>
      <a:defRPr lang="en-US"/>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issa Aumont" initials="" lastIdx="0" clrIdx="0"/>
  <p:cmAuthor id="1" name="Patricia" initials="" lastIdx="6" clrIdx="1"/>
  <p:cmAuthor id="2" name="Michèle Gagnon" initials="" lastIdx="11" clrIdx="2"/>
  <p:cmAuthor id="3" name="Michelle Tang" initials="" lastIdx="4" clrIdx="3"/>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7AFF57"/>
    <a:srgbClr val="D81E05"/>
    <a:srgbClr val="E0E3EC"/>
    <a:srgbClr val="E5DEEC"/>
    <a:srgbClr val="F4E9E9"/>
    <a:srgbClr val="E8D0D0"/>
    <a:srgbClr val="C0504D"/>
    <a:srgbClr val="FFFF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7" autoAdjust="0"/>
    <p:restoredTop sz="86380" autoAdjust="0"/>
  </p:normalViewPr>
  <p:slideViewPr>
    <p:cSldViewPr>
      <p:cViewPr varScale="1">
        <p:scale>
          <a:sx n="59" d="100"/>
          <a:sy n="59" d="100"/>
        </p:scale>
        <p:origin x="-1338" y="-78"/>
      </p:cViewPr>
      <p:guideLst>
        <p:guide orient="horz" pos="2160"/>
        <p:guide pos="2880"/>
      </p:guideLst>
    </p:cSldViewPr>
  </p:slideViewPr>
  <p:outlineViewPr>
    <p:cViewPr>
      <p:scale>
        <a:sx n="33" d="100"/>
        <a:sy n="33" d="100"/>
      </p:scale>
      <p:origin x="0" y="14694"/>
    </p:cViewPr>
  </p:outlineViewPr>
  <p:notesTextViewPr>
    <p:cViewPr>
      <p:scale>
        <a:sx n="100" d="100"/>
        <a:sy n="100" d="100"/>
      </p:scale>
      <p:origin x="0" y="0"/>
    </p:cViewPr>
  </p:notesTextViewPr>
  <p:sorterViewPr>
    <p:cViewPr>
      <p:scale>
        <a:sx n="75" d="100"/>
        <a:sy n="75" d="100"/>
      </p:scale>
      <p:origin x="0" y="0"/>
    </p:cViewPr>
  </p:sorterViewPr>
  <p:notesViewPr>
    <p:cSldViewPr>
      <p:cViewPr>
        <p:scale>
          <a:sx n="100" d="100"/>
          <a:sy n="100" d="100"/>
        </p:scale>
        <p:origin x="-2460" y="186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88139" tIns="44070" rIns="88139" bIns="44070" rtlCol="0"/>
          <a:lstStyle>
            <a:lvl1pPr algn="l">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lIns="88139" tIns="44070" rIns="88139" bIns="44070" rtlCol="0"/>
          <a:lstStyle>
            <a:lvl1pPr algn="r">
              <a:defRPr sz="1200">
                <a:latin typeface="Arial" pitchFamily="34" charset="0"/>
                <a:cs typeface="Arial" pitchFamily="34" charset="0"/>
              </a:defRPr>
            </a:lvl1pPr>
          </a:lstStyle>
          <a:p>
            <a:pPr>
              <a:defRPr/>
            </a:pPr>
            <a:fld id="{05933592-0A4D-4A6A-9BE4-DAA06435ACD6}" type="datetimeFigureOut">
              <a:rPr lang="en-US"/>
              <a:pPr>
                <a:defRPr/>
              </a:pPr>
              <a:t>9/25/2013</a:t>
            </a:fld>
            <a:endParaRPr lang="en-US"/>
          </a:p>
        </p:txBody>
      </p:sp>
      <p:sp>
        <p:nvSpPr>
          <p:cNvPr id="4" name="Footer Placeholder 3"/>
          <p:cNvSpPr>
            <a:spLocks noGrp="1"/>
          </p:cNvSpPr>
          <p:nvPr>
            <p:ph type="ftr" sz="quarter" idx="2"/>
          </p:nvPr>
        </p:nvSpPr>
        <p:spPr>
          <a:xfrm>
            <a:off x="0" y="8831263"/>
            <a:ext cx="3038475" cy="463550"/>
          </a:xfrm>
          <a:prstGeom prst="rect">
            <a:avLst/>
          </a:prstGeom>
        </p:spPr>
        <p:txBody>
          <a:bodyPr vert="horz" lIns="88139" tIns="44070" rIns="88139" bIns="44070" rtlCol="0" anchor="b"/>
          <a:lstStyle>
            <a:lvl1pPr algn="l">
              <a:defRPr sz="1200">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lIns="88139" tIns="44070" rIns="88139" bIns="44070" rtlCol="0" anchor="b"/>
          <a:lstStyle>
            <a:lvl1pPr algn="r">
              <a:defRPr sz="1200">
                <a:latin typeface="Arial" pitchFamily="34" charset="0"/>
                <a:cs typeface="Arial" pitchFamily="34" charset="0"/>
              </a:defRPr>
            </a:lvl1pPr>
          </a:lstStyle>
          <a:p>
            <a:pPr>
              <a:defRPr/>
            </a:pPr>
            <a:fld id="{AA905BA4-C789-4D81-B321-75E9FF71B453}"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40" tIns="46572" rIns="93140" bIns="46572" numCol="1" anchor="t" anchorCtr="0" compatLnSpc="1">
            <a:prstTxWarp prst="textNoShape">
              <a:avLst/>
            </a:prstTxWarp>
          </a:bodyPr>
          <a:lstStyle>
            <a:lvl1pPr algn="l" defTabSz="931750">
              <a:defRPr sz="1200">
                <a:latin typeface="Arial" pitchFamily="34" charset="0"/>
                <a:cs typeface="+mn-cs"/>
              </a:defRPr>
            </a:lvl1pPr>
          </a:lstStyle>
          <a:p>
            <a:pPr>
              <a:defRPr/>
            </a:pPr>
            <a:endParaRPr lang="en-US"/>
          </a:p>
        </p:txBody>
      </p:sp>
      <p:sp>
        <p:nvSpPr>
          <p:cNvPr id="1843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40" tIns="46572" rIns="93140" bIns="46572" numCol="1" anchor="t" anchorCtr="0" compatLnSpc="1">
            <a:prstTxWarp prst="textNoShape">
              <a:avLst/>
            </a:prstTxWarp>
          </a:bodyPr>
          <a:lstStyle>
            <a:lvl1pPr algn="r" defTabSz="931750">
              <a:defRPr sz="1200">
                <a:latin typeface="Arial" pitchFamily="34" charset="0"/>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40" tIns="46572" rIns="93140" bIns="4657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40" tIns="46572" rIns="93140" bIns="46572" numCol="1" anchor="b" anchorCtr="0" compatLnSpc="1">
            <a:prstTxWarp prst="textNoShape">
              <a:avLst/>
            </a:prstTxWarp>
          </a:bodyPr>
          <a:lstStyle>
            <a:lvl1pPr algn="l" defTabSz="931750">
              <a:defRPr sz="1200">
                <a:latin typeface="Arial" pitchFamily="34" charset="0"/>
                <a:cs typeface="+mn-cs"/>
              </a:defRPr>
            </a:lvl1pPr>
          </a:lstStyle>
          <a:p>
            <a:pPr>
              <a:defRPr/>
            </a:pPr>
            <a:endParaRPr lang="en-US"/>
          </a:p>
        </p:txBody>
      </p:sp>
      <p:sp>
        <p:nvSpPr>
          <p:cNvPr id="1843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40" tIns="46572" rIns="93140" bIns="46572" numCol="1" anchor="b" anchorCtr="0" compatLnSpc="1">
            <a:prstTxWarp prst="textNoShape">
              <a:avLst/>
            </a:prstTxWarp>
          </a:bodyPr>
          <a:lstStyle>
            <a:lvl1pPr algn="r" defTabSz="931750">
              <a:defRPr sz="1200">
                <a:latin typeface="Arial" pitchFamily="34" charset="0"/>
                <a:cs typeface="+mn-cs"/>
              </a:defRPr>
            </a:lvl1pPr>
          </a:lstStyle>
          <a:p>
            <a:pPr>
              <a:defRPr/>
            </a:pPr>
            <a:fld id="{42CB540B-3052-4852-8C27-CB3A90622DC3}"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Espace réservé de l'image des diapositives 1"/>
          <p:cNvSpPr>
            <a:spLocks noGrp="1" noRot="1" noChangeAspect="1"/>
          </p:cNvSpPr>
          <p:nvPr>
            <p:ph type="sldImg"/>
          </p:nvPr>
        </p:nvSpPr>
        <p:spPr>
          <a:ln/>
        </p:spPr>
      </p:sp>
      <p:sp>
        <p:nvSpPr>
          <p:cNvPr id="20482" name="Espace réservé des commentaires 2"/>
          <p:cNvSpPr>
            <a:spLocks noGrp="1"/>
          </p:cNvSpPr>
          <p:nvPr>
            <p:ph type="body" idx="1"/>
          </p:nvPr>
        </p:nvSpPr>
        <p:spPr>
          <a:noFill/>
          <a:ln/>
        </p:spPr>
        <p:txBody>
          <a:bodyPr/>
          <a:lstStyle/>
          <a:p>
            <a:pPr eaLnBrk="1" hangingPunct="1">
              <a:spcBef>
                <a:spcPct val="0"/>
              </a:spcBef>
            </a:pPr>
            <a:r>
              <a:rPr lang="fr-FR" smtClean="0">
                <a:latin typeface="Arial" charset="0"/>
              </a:rPr>
              <a:t> </a:t>
            </a:r>
          </a:p>
        </p:txBody>
      </p:sp>
      <p:sp>
        <p:nvSpPr>
          <p:cNvPr id="2" name="Espace réservé du numéro de diapositive 1"/>
          <p:cNvSpPr>
            <a:spLocks noGrp="1"/>
          </p:cNvSpPr>
          <p:nvPr>
            <p:ph type="sldNum" sz="quarter" idx="5"/>
          </p:nvPr>
        </p:nvSpPr>
        <p:spPr/>
        <p:txBody>
          <a:bodyPr/>
          <a:lstStyle/>
          <a:p>
            <a:pPr>
              <a:defRPr/>
            </a:pPr>
            <a:fld id="{04022DCB-C08B-4E42-833D-44AD298F2224}" type="slidenum">
              <a:rPr lang="en-US" smtClean="0"/>
              <a:pPr>
                <a:defRPr/>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p:spPr>
        <p:txBody>
          <a:bodyPr/>
          <a:lstStyle/>
          <a:p>
            <a:r>
              <a:rPr lang="fr-CA" b="1" smtClean="0">
                <a:solidFill>
                  <a:srgbClr val="000000"/>
                </a:solidFill>
                <a:latin typeface="Arial" charset="0"/>
              </a:rPr>
              <a:t>Réponse : D</a:t>
            </a:r>
          </a:p>
          <a:p>
            <a:endParaRPr lang="en-CA" smtClean="0">
              <a:latin typeface="Arial" charset="0"/>
            </a:endParaRPr>
          </a:p>
        </p:txBody>
      </p:sp>
      <p:sp>
        <p:nvSpPr>
          <p:cNvPr id="4" name="Slide Number Placeholder 3"/>
          <p:cNvSpPr txBox="1">
            <a:spLocks noGrp="1"/>
          </p:cNvSpPr>
          <p:nvPr/>
        </p:nvSpPr>
        <p:spPr bwMode="auto">
          <a:xfrm>
            <a:off x="3970338" y="8829675"/>
            <a:ext cx="3038475" cy="465138"/>
          </a:xfrm>
          <a:prstGeom prst="rect">
            <a:avLst/>
          </a:prstGeom>
          <a:noFill/>
          <a:ln>
            <a:miter lim="800000"/>
            <a:headEnd/>
            <a:tailEnd/>
          </a:ln>
        </p:spPr>
        <p:txBody>
          <a:bodyPr lIns="93140" tIns="46572" rIns="93140" bIns="46572" anchor="b"/>
          <a:lstStyle/>
          <a:p>
            <a:pPr algn="r" defTabSz="931750">
              <a:defRPr/>
            </a:pPr>
            <a:fld id="{6708450A-CFB7-40A8-93F2-25E3F4BDC5AB}" type="slidenum">
              <a:rPr lang="en-US" sz="1200">
                <a:latin typeface="Arial" pitchFamily="34" charset="0"/>
                <a:cs typeface="+mn-cs"/>
              </a:rPr>
              <a:pPr algn="r" defTabSz="931750">
                <a:defRPr/>
              </a:pPr>
              <a:t>14</a:t>
            </a:fld>
            <a:endParaRPr lang="en-US" sz="1200">
              <a:latin typeface="Arial" pitchFamily="34"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p:spPr>
        <p:txBody>
          <a:bodyPr/>
          <a:lstStyle/>
          <a:p>
            <a:r>
              <a:rPr lang="fr-CA" sz="1100" b="1" u="sng" smtClean="0">
                <a:solidFill>
                  <a:srgbClr val="000000"/>
                </a:solidFill>
                <a:latin typeface="Arial" charset="0"/>
              </a:rPr>
              <a:t>Points principaux</a:t>
            </a:r>
          </a:p>
          <a:p>
            <a:pPr>
              <a:buFontTx/>
              <a:buChar char="•"/>
            </a:pPr>
            <a:endParaRPr lang="en-US" sz="1100" smtClean="0">
              <a:latin typeface="Arial" charset="0"/>
              <a:cs typeface="Arial" charset="0"/>
            </a:endParaRPr>
          </a:p>
          <a:p>
            <a:pPr>
              <a:buFontTx/>
              <a:buChar char="•"/>
            </a:pPr>
            <a:r>
              <a:rPr lang="fr-CA" smtClean="0">
                <a:solidFill>
                  <a:srgbClr val="000000"/>
                </a:solidFill>
                <a:latin typeface="Arial" charset="0"/>
              </a:rPr>
              <a:t>L’hepcidine est une hormone peptidique qui contrôle la quantité totale de fer dans l’organisme. </a:t>
            </a:r>
          </a:p>
          <a:p>
            <a:pPr>
              <a:buFontTx/>
              <a:buChar char="•"/>
            </a:pPr>
            <a:r>
              <a:rPr lang="fr-CA" smtClean="0">
                <a:solidFill>
                  <a:srgbClr val="000000"/>
                </a:solidFill>
                <a:latin typeface="Arial" charset="0"/>
              </a:rPr>
              <a:t>L’hepcidine est produite principalement dans le foie en réponse à des réactions de phase aiguë induites par des cytokines proinflammatoires, mais aussi en réponse à une surcharge en fer. </a:t>
            </a:r>
          </a:p>
          <a:p>
            <a:pPr>
              <a:buFontTx/>
              <a:buChar char="•"/>
            </a:pPr>
            <a:r>
              <a:rPr lang="fr-CA" smtClean="0">
                <a:solidFill>
                  <a:srgbClr val="000000"/>
                </a:solidFill>
                <a:latin typeface="Arial" charset="0"/>
              </a:rPr>
              <a:t>L’hepcidine inhibe l’absorption intestinale du fer et sa libération par les macrophages. </a:t>
            </a:r>
          </a:p>
          <a:p>
            <a:pPr>
              <a:buFontTx/>
              <a:buChar char="•"/>
            </a:pPr>
            <a:r>
              <a:rPr lang="fr-CA" smtClean="0">
                <a:solidFill>
                  <a:srgbClr val="000000"/>
                </a:solidFill>
                <a:latin typeface="Arial" charset="0"/>
              </a:rPr>
              <a:t>L’hepcidine inhibe l’absorption intestinale du fer par l’entremise des transporteurs DMT1</a:t>
            </a:r>
            <a:r>
              <a:rPr lang="fr-CA" i="1" smtClean="0">
                <a:solidFill>
                  <a:srgbClr val="000000"/>
                </a:solidFill>
                <a:latin typeface="Arial" charset="0"/>
              </a:rPr>
              <a:t> (divalent metal transporter-1)</a:t>
            </a:r>
            <a:r>
              <a:rPr lang="fr-CA" smtClean="0">
                <a:solidFill>
                  <a:srgbClr val="000000"/>
                </a:solidFill>
                <a:latin typeface="Arial" charset="0"/>
              </a:rPr>
              <a:t> des entérocytes</a:t>
            </a:r>
            <a:r>
              <a:rPr lang="fr-CA" smtClean="0">
                <a:latin typeface="Arial" charset="0"/>
              </a:rPr>
              <a:t>.</a:t>
            </a:r>
          </a:p>
          <a:p>
            <a:pPr>
              <a:buFontTx/>
              <a:buChar char="•"/>
            </a:pPr>
            <a:r>
              <a:rPr lang="fr-CA" smtClean="0">
                <a:solidFill>
                  <a:srgbClr val="000000"/>
                </a:solidFill>
                <a:latin typeface="Arial" charset="0"/>
              </a:rPr>
              <a:t>L’hepcidine inhibe la libération du fer par les macrophages en se fixant à la ferroportine (un transporteur responsable de l’exportation du fer) et en induisant son internalisation et sa dégradation. </a:t>
            </a:r>
          </a:p>
          <a:p>
            <a:pPr>
              <a:buFontTx/>
              <a:buChar char="•"/>
            </a:pPr>
            <a:r>
              <a:rPr lang="fr-CA" smtClean="0">
                <a:solidFill>
                  <a:srgbClr val="000000"/>
                </a:solidFill>
                <a:latin typeface="Arial" charset="0"/>
              </a:rPr>
              <a:t>Une carence en fer et (ou) la stimulation de l’érythropoïèse provoquent une forte régulation négative de la sécrétion d’hepcidine afin de permettre l’absorption intestinale du fer et sa libération par les macrophages. </a:t>
            </a:r>
          </a:p>
        </p:txBody>
      </p:sp>
      <p:sp>
        <p:nvSpPr>
          <p:cNvPr id="2" name="Espace réservé du numéro de diapositive 1"/>
          <p:cNvSpPr>
            <a:spLocks noGrp="1"/>
          </p:cNvSpPr>
          <p:nvPr>
            <p:ph type="sldNum" sz="quarter" idx="5"/>
          </p:nvPr>
        </p:nvSpPr>
        <p:spPr/>
        <p:txBody>
          <a:bodyPr/>
          <a:lstStyle/>
          <a:p>
            <a:pPr>
              <a:defRPr/>
            </a:pPr>
            <a:fld id="{01AA64B7-E639-41D1-9C89-B6887AE8CA60}" type="slidenum">
              <a:rPr lang="en-US" smtClean="0"/>
              <a:pPr>
                <a:defRPr/>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p:spPr>
        <p:txBody>
          <a:bodyPr/>
          <a:lstStyle/>
          <a:p>
            <a:r>
              <a:rPr lang="fr-CA" b="1" smtClean="0">
                <a:solidFill>
                  <a:srgbClr val="000000"/>
                </a:solidFill>
                <a:latin typeface="Arial" charset="0"/>
              </a:rPr>
              <a:t>Réponse : B</a:t>
            </a:r>
          </a:p>
          <a:p>
            <a:endParaRPr lang="en-CA" smtClean="0">
              <a:latin typeface="Arial" charset="0"/>
            </a:endParaRPr>
          </a:p>
        </p:txBody>
      </p:sp>
      <p:sp>
        <p:nvSpPr>
          <p:cNvPr id="4" name="Slide Number Placeholder 3"/>
          <p:cNvSpPr>
            <a:spLocks noGrp="1"/>
          </p:cNvSpPr>
          <p:nvPr>
            <p:ph type="sldNum" sz="quarter" idx="5"/>
          </p:nvPr>
        </p:nvSpPr>
        <p:spPr/>
        <p:txBody>
          <a:bodyPr/>
          <a:lstStyle/>
          <a:p>
            <a:pPr>
              <a:defRPr/>
            </a:pPr>
            <a:fld id="{F8FF998F-C694-44C0-835E-5A1E4E93C3C6}" type="slidenum">
              <a:rPr lang="en-US" smtClean="0"/>
              <a:pPr>
                <a:defRPr/>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p:spPr>
        <p:txBody>
          <a:bodyPr/>
          <a:lstStyle/>
          <a:p>
            <a:r>
              <a:rPr lang="fr-CA" smtClean="0">
                <a:solidFill>
                  <a:srgbClr val="000000"/>
                </a:solidFill>
                <a:latin typeface="News Gothic MT"/>
              </a:rPr>
              <a:t>La carence en fer est fréquente chez les patients atteints d’IRC (prévalence d’environ 25 à 37,5 %) en raison de la diminution du taux de transferritine et de la perte de fer due au saignement pendant la dialyse.</a:t>
            </a:r>
          </a:p>
        </p:txBody>
      </p:sp>
      <p:sp>
        <p:nvSpPr>
          <p:cNvPr id="4" name="Slide Number Placeholder 3"/>
          <p:cNvSpPr>
            <a:spLocks noGrp="1"/>
          </p:cNvSpPr>
          <p:nvPr>
            <p:ph type="sldNum" sz="quarter" idx="5"/>
          </p:nvPr>
        </p:nvSpPr>
        <p:spPr/>
        <p:txBody>
          <a:bodyPr/>
          <a:lstStyle/>
          <a:p>
            <a:pPr>
              <a:defRPr/>
            </a:pPr>
            <a:fld id="{7210E367-183E-4185-9F30-779339832B1E}" type="slidenum">
              <a:rPr lang="en-US" smtClean="0"/>
              <a:pPr>
                <a:defRPr/>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a:ln/>
        </p:spPr>
        <p:txBody>
          <a:bodyPr/>
          <a:lstStyle/>
          <a:p>
            <a:r>
              <a:rPr lang="fr-CA" smtClean="0">
                <a:solidFill>
                  <a:srgbClr val="000000"/>
                </a:solidFill>
                <a:latin typeface="Arial" charset="0"/>
              </a:rPr>
              <a:t>L’anémie est le premier signe biologique d’un trouble sous-jacent chez une personne. C’est pourquoi l’hémogramme, qui comprend le taux d’hémoglobine (Hb), fait partie du bilan de santé habituel chez la plupart des adultes, qu’ils soient atteints ou non d’IRC. Chez les patients atteints d’IRC dont la fonction rénale est stable, l’apparition ou la progression de l’anémie peut indiquer un nouveau trouble qui cause une perte de sang ou interfère avec la production des globules rouges. L’anémie doit être évaluée quel que soit le stade de l’IRC afin de détecter tout processus réversible responsable de l’anémie. La cause réversible la plus courante de l’anémie chronique ou de l’aggravation de l’anémie chez les patients atteints d’IRC, autre que l’anémie directement liée à l’IRC, est l’anémie ferriprive.</a:t>
            </a:r>
          </a:p>
        </p:txBody>
      </p:sp>
      <p:sp>
        <p:nvSpPr>
          <p:cNvPr id="4" name="Slide Number Placeholder 3"/>
          <p:cNvSpPr>
            <a:spLocks noGrp="1"/>
          </p:cNvSpPr>
          <p:nvPr>
            <p:ph type="sldNum" sz="quarter" idx="5"/>
          </p:nvPr>
        </p:nvSpPr>
        <p:spPr/>
        <p:txBody>
          <a:bodyPr/>
          <a:lstStyle/>
          <a:p>
            <a:pPr>
              <a:defRPr/>
            </a:pPr>
            <a:fld id="{88B94F84-316C-47E1-931D-14299E42353C}" type="slidenum">
              <a:rPr lang="en-US" smtClean="0"/>
              <a:pPr>
                <a:defRPr/>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noTextEdit="1"/>
          </p:cNvSpPr>
          <p:nvPr>
            <p:ph type="sldImg"/>
          </p:nvPr>
        </p:nvSpPr>
        <p:spPr>
          <a:ln/>
        </p:spPr>
      </p:sp>
      <p:sp>
        <p:nvSpPr>
          <p:cNvPr id="137218" name="Notes Placeholder 2"/>
          <p:cNvSpPr>
            <a:spLocks noGrp="1"/>
          </p:cNvSpPr>
          <p:nvPr>
            <p:ph type="body" idx="1"/>
          </p:nvPr>
        </p:nvSpPr>
        <p:spPr>
          <a:noFill/>
          <a:ln/>
        </p:spPr>
        <p:txBody>
          <a:bodyPr/>
          <a:lstStyle/>
          <a:p>
            <a:r>
              <a:rPr lang="fr-CA" smtClean="0">
                <a:solidFill>
                  <a:srgbClr val="000000"/>
                </a:solidFill>
                <a:latin typeface="News Gothic MT"/>
              </a:rPr>
              <a:t>L’anémie peut résulter de diverses causes qui influent sur la présence des globules rouges (érythrocytes) dans le sang, allant d’une baisse de la production des globules rouges ou de la production de globules rouges immatures à la perte de globules rouges due à leur destruction accrue ou à des saignements.</a:t>
            </a:r>
          </a:p>
        </p:txBody>
      </p:sp>
      <p:sp>
        <p:nvSpPr>
          <p:cNvPr id="4" name="Slide Number Placeholder 3"/>
          <p:cNvSpPr>
            <a:spLocks noGrp="1"/>
          </p:cNvSpPr>
          <p:nvPr>
            <p:ph type="sldNum" sz="quarter" idx="5"/>
          </p:nvPr>
        </p:nvSpPr>
        <p:spPr/>
        <p:txBody>
          <a:bodyPr/>
          <a:lstStyle/>
          <a:p>
            <a:pPr>
              <a:defRPr/>
            </a:pPr>
            <a:fld id="{96271F5A-EA7B-409D-9037-402946058F2D}" type="slidenum">
              <a:rPr lang="en-US" smtClean="0"/>
              <a:pPr>
                <a:defRPr/>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p:cNvSpPr>
          <p:nvPr>
            <p:ph type="sldImg"/>
          </p:nvPr>
        </p:nvSpPr>
        <p:spPr>
          <a:ln/>
        </p:spPr>
      </p:sp>
      <p:sp>
        <p:nvSpPr>
          <p:cNvPr id="139266" name="Notes Placeholder 2"/>
          <p:cNvSpPr>
            <a:spLocks noGrp="1"/>
          </p:cNvSpPr>
          <p:nvPr>
            <p:ph type="body" idx="1"/>
          </p:nvPr>
        </p:nvSpPr>
        <p:spPr>
          <a:noFill/>
          <a:ln/>
        </p:spPr>
        <p:txBody>
          <a:bodyPr/>
          <a:lstStyle/>
          <a:p>
            <a:r>
              <a:rPr lang="fr-CA" b="1" smtClean="0">
                <a:solidFill>
                  <a:srgbClr val="000000"/>
                </a:solidFill>
                <a:latin typeface="Arial" charset="0"/>
              </a:rPr>
              <a:t>Réponse : F</a:t>
            </a:r>
          </a:p>
          <a:p>
            <a:endParaRPr lang="en-CA" smtClean="0">
              <a:latin typeface="Arial" charset="0"/>
            </a:endParaRPr>
          </a:p>
        </p:txBody>
      </p:sp>
      <p:sp>
        <p:nvSpPr>
          <p:cNvPr id="4" name="Slide Number Placeholder 3"/>
          <p:cNvSpPr>
            <a:spLocks noGrp="1"/>
          </p:cNvSpPr>
          <p:nvPr>
            <p:ph type="sldNum" sz="quarter" idx="5"/>
          </p:nvPr>
        </p:nvSpPr>
        <p:spPr/>
        <p:txBody>
          <a:bodyPr/>
          <a:lstStyle/>
          <a:p>
            <a:pPr>
              <a:defRPr/>
            </a:pPr>
            <a:fld id="{4F45ADBB-2088-4895-A9B7-00E84A756CDE}" type="slidenum">
              <a:rPr lang="en-US" smtClean="0"/>
              <a:pPr>
                <a:defRPr/>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r>
              <a:rPr lang="fr-CA" dirty="0" smtClean="0">
                <a:solidFill>
                  <a:srgbClr val="000000"/>
                </a:solidFill>
              </a:rPr>
              <a:t>La carence en fer est définie comme étant une diminution de la quantité totale de fer dans l’organisme</a:t>
            </a:r>
            <a:r>
              <a:rPr lang="fr-CA" baseline="30000" dirty="0" smtClean="0">
                <a:solidFill>
                  <a:srgbClr val="000000"/>
                </a:solidFill>
              </a:rPr>
              <a:t>1</a:t>
            </a:r>
            <a:r>
              <a:rPr lang="fr-CA" dirty="0" smtClean="0"/>
              <a:t>.</a:t>
            </a:r>
          </a:p>
          <a:p>
            <a:pPr>
              <a:defRPr/>
            </a:pPr>
            <a:r>
              <a:rPr lang="fr-CA" dirty="0" smtClean="0">
                <a:solidFill>
                  <a:srgbClr val="000000"/>
                </a:solidFill>
              </a:rPr>
              <a:t>Un manque de fer peut causer une altération de l’érythropoïèse qui entraîne la production d’érythrocytes qui ont un taille inférieure à la normale (microcytaire) et une teneur réduite en hémoglobine (hypochrome)</a:t>
            </a:r>
            <a:r>
              <a:rPr lang="fr-CA" baseline="30000" dirty="0" smtClean="0">
                <a:solidFill>
                  <a:srgbClr val="000000"/>
                </a:solidFill>
              </a:rPr>
              <a:t>2, 3</a:t>
            </a:r>
            <a:r>
              <a:rPr lang="fr-CA" dirty="0" smtClean="0"/>
              <a:t>.</a:t>
            </a:r>
          </a:p>
          <a:p>
            <a:pPr>
              <a:defRPr/>
            </a:pPr>
            <a:r>
              <a:rPr lang="fr-CA" dirty="0" smtClean="0">
                <a:solidFill>
                  <a:srgbClr val="000000"/>
                </a:solidFill>
              </a:rPr>
              <a:t>La capacité du sang à transporter de l’oxygène est alors réduite, ce qui se traduit par une anémie ferriprive</a:t>
            </a:r>
            <a:r>
              <a:rPr lang="fr-CA" baseline="30000" dirty="0" smtClean="0">
                <a:solidFill>
                  <a:srgbClr val="000000"/>
                </a:solidFill>
              </a:rPr>
              <a:t>2</a:t>
            </a:r>
            <a:r>
              <a:rPr lang="fr-CA" dirty="0" smtClean="0"/>
              <a:t>.</a:t>
            </a:r>
          </a:p>
          <a:p>
            <a:pPr>
              <a:defRPr/>
            </a:pPr>
            <a:r>
              <a:rPr lang="fr-CA" dirty="0" smtClean="0">
                <a:solidFill>
                  <a:srgbClr val="000000"/>
                </a:solidFill>
              </a:rPr>
              <a:t>On estime que 50 % des cas d’anémie dans le monde sont dus à une carence en fer</a:t>
            </a:r>
            <a:r>
              <a:rPr lang="fr-CA" baseline="30000" dirty="0" smtClean="0">
                <a:solidFill>
                  <a:srgbClr val="000000"/>
                </a:solidFill>
              </a:rPr>
              <a:t>4</a:t>
            </a:r>
            <a:r>
              <a:rPr lang="fr-CA" dirty="0" smtClean="0"/>
              <a:t>.</a:t>
            </a:r>
          </a:p>
          <a:p>
            <a:pPr marL="232943" indent="-232943">
              <a:defRPr/>
            </a:pPr>
            <a:endParaRPr lang="en-GB" b="1" dirty="0" smtClean="0">
              <a:solidFill>
                <a:srgbClr val="111111"/>
              </a:solidFill>
              <a:latin typeface="Verdana" pitchFamily="34" charset="0"/>
              <a:ea typeface="ＭＳ Ｐゴシック"/>
              <a:cs typeface="ＭＳ Ｐゴシック"/>
            </a:endParaRPr>
          </a:p>
          <a:p>
            <a:pPr marL="232943" indent="-232943">
              <a:defRPr/>
            </a:pPr>
            <a:r>
              <a:rPr lang="fr-CA" b="1" dirty="0" smtClean="0">
                <a:solidFill>
                  <a:srgbClr val="111111"/>
                </a:solidFill>
                <a:latin typeface="Verdana" pitchFamily="18" charset="0"/>
              </a:rPr>
              <a:t>Références</a:t>
            </a:r>
          </a:p>
          <a:p>
            <a:pPr marL="232943" indent="-232943">
              <a:buFontTx/>
              <a:buAutoNum type="arabicPeriod"/>
              <a:defRPr/>
            </a:pPr>
            <a:r>
              <a:rPr lang="fr-CA" dirty="0" smtClean="0">
                <a:solidFill>
                  <a:srgbClr val="111111"/>
                </a:solidFill>
                <a:latin typeface="Verdana" pitchFamily="18" charset="0"/>
              </a:rPr>
              <a:t>Campbell K. Anemia: causes and treatment. </a:t>
            </a:r>
            <a:r>
              <a:rPr lang="fr-CA" i="1" dirty="0" smtClean="0">
                <a:solidFill>
                  <a:srgbClr val="111111"/>
                </a:solidFill>
                <a:latin typeface="Verdana" pitchFamily="18" charset="0"/>
              </a:rPr>
              <a:t>Nursing Times </a:t>
            </a:r>
            <a:r>
              <a:rPr lang="fr-CA" dirty="0" smtClean="0">
                <a:solidFill>
                  <a:srgbClr val="111111"/>
                </a:solidFill>
                <a:latin typeface="Verdana" pitchFamily="18" charset="0"/>
              </a:rPr>
              <a:t>2003;99(43):30-33.</a:t>
            </a:r>
          </a:p>
          <a:p>
            <a:pPr marL="232943" indent="-232943">
              <a:buFontTx/>
              <a:buAutoNum type="arabicPeriod"/>
              <a:defRPr/>
            </a:pPr>
            <a:r>
              <a:rPr lang="fr-CA" dirty="0" smtClean="0">
                <a:solidFill>
                  <a:srgbClr val="111111"/>
                </a:solidFill>
                <a:latin typeface="Verdana" pitchFamily="18" charset="0"/>
              </a:rPr>
              <a:t>Frewin R, </a:t>
            </a:r>
            <a:r>
              <a:rPr lang="fr-CA" i="1" dirty="0" smtClean="0">
                <a:solidFill>
                  <a:srgbClr val="111111"/>
                </a:solidFill>
                <a:latin typeface="Verdana" pitchFamily="18" charset="0"/>
              </a:rPr>
              <a:t>et al</a:t>
            </a:r>
            <a:r>
              <a:rPr lang="fr-CA" dirty="0" smtClean="0">
                <a:solidFill>
                  <a:srgbClr val="111111"/>
                </a:solidFill>
                <a:latin typeface="Verdana" pitchFamily="18" charset="0"/>
              </a:rPr>
              <a:t>. </a:t>
            </a:r>
            <a:r>
              <a:rPr lang="fr-CA" i="1" dirty="0" smtClean="0">
                <a:solidFill>
                  <a:srgbClr val="111111"/>
                </a:solidFill>
                <a:latin typeface="Verdana" pitchFamily="18" charset="0"/>
              </a:rPr>
              <a:t>British Medical Journal</a:t>
            </a:r>
            <a:r>
              <a:rPr lang="fr-CA" dirty="0" smtClean="0">
                <a:solidFill>
                  <a:srgbClr val="111111"/>
                </a:solidFill>
                <a:latin typeface="Verdana" pitchFamily="18" charset="0"/>
              </a:rPr>
              <a:t> 2007;314:360-364.</a:t>
            </a:r>
          </a:p>
          <a:p>
            <a:pPr marL="232943" indent="-232943">
              <a:buFontTx/>
              <a:buAutoNum type="arabicPeriod"/>
              <a:defRPr/>
            </a:pPr>
            <a:r>
              <a:rPr lang="fr-CA" dirty="0" smtClean="0">
                <a:solidFill>
                  <a:srgbClr val="111111"/>
                </a:solidFill>
                <a:latin typeface="Verdana" pitchFamily="18" charset="0"/>
              </a:rPr>
              <a:t>Conrad M. Dans eMedicineHealth, éditeur, 2009.</a:t>
            </a:r>
          </a:p>
          <a:p>
            <a:pPr marL="232943" indent="-232943">
              <a:buFontTx/>
              <a:buAutoNum type="arabicPeriod"/>
              <a:defRPr/>
            </a:pPr>
            <a:r>
              <a:rPr lang="fr-CA" dirty="0" smtClean="0">
                <a:solidFill>
                  <a:srgbClr val="111111"/>
                </a:solidFill>
                <a:latin typeface="Verdana" pitchFamily="18" charset="0"/>
              </a:rPr>
              <a:t>Huang J, Means R. </a:t>
            </a:r>
            <a:r>
              <a:rPr lang="fr-CA" i="1" dirty="0" smtClean="0">
                <a:solidFill>
                  <a:srgbClr val="111111"/>
                </a:solidFill>
                <a:latin typeface="Verdana" pitchFamily="18" charset="0"/>
              </a:rPr>
              <a:t>The Internet Journal of Internal Medicine, 2009:8:1-16</a:t>
            </a:r>
          </a:p>
          <a:p>
            <a:pPr>
              <a:defRPr/>
            </a:pPr>
            <a:endParaRPr lang="en-GB" b="1" baseline="30000"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64286715-CC5F-481A-B383-CCD77B7FF68A}" type="slidenum">
              <a:rPr lang="en-US" smtClean="0"/>
              <a:pPr>
                <a:defRPr/>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noTextEdit="1"/>
          </p:cNvSpPr>
          <p:nvPr>
            <p:ph type="sldImg"/>
          </p:nvPr>
        </p:nvSpPr>
        <p:spPr>
          <a:ln/>
        </p:spPr>
      </p:sp>
      <p:sp>
        <p:nvSpPr>
          <p:cNvPr id="144386" name="Notes Placeholder 2"/>
          <p:cNvSpPr>
            <a:spLocks noGrp="1"/>
          </p:cNvSpPr>
          <p:nvPr>
            <p:ph type="body" idx="1"/>
          </p:nvPr>
        </p:nvSpPr>
        <p:spPr>
          <a:xfrm>
            <a:off x="336550" y="4416425"/>
            <a:ext cx="5972175" cy="4183063"/>
          </a:xfrm>
          <a:noFill/>
          <a:ln/>
        </p:spPr>
        <p:txBody>
          <a:bodyPr/>
          <a:lstStyle/>
          <a:p>
            <a:r>
              <a:rPr lang="fr-CA" smtClean="0">
                <a:solidFill>
                  <a:srgbClr val="000000"/>
                </a:solidFill>
                <a:latin typeface="News Gothic MT"/>
              </a:rPr>
              <a:t>Une carence absolue en fer se manifeste lorsqu’il n’y a pas suffisamment de fer pour assurer la production d’hémoglobine en raison d’une diminution des réserves de fer de l’organisme. Le signe de cette carence est une chute importante du taux de ferritine sérique</a:t>
            </a:r>
            <a:r>
              <a:rPr lang="fr-CA" baseline="30000" smtClean="0">
                <a:solidFill>
                  <a:srgbClr val="000000"/>
                </a:solidFill>
                <a:latin typeface="News Gothic MT"/>
              </a:rPr>
              <a:t>1</a:t>
            </a:r>
            <a:r>
              <a:rPr lang="fr-CA" smtClean="0">
                <a:solidFill>
                  <a:srgbClr val="000000"/>
                </a:solidFill>
                <a:latin typeface="News Gothic MT"/>
              </a:rPr>
              <a:t>. Dans la carence fonctionnelle en fer, le taux de ferritine peut être normal (c.-à-d. des réserves de fer suffisantes), mais le fer des réserves ne peut pas être mobilisé en quantité suffisante. Cette carence peut se produire même si l’apport alimentaire en fer est suffisant</a:t>
            </a:r>
            <a:r>
              <a:rPr lang="fr-CA" baseline="30000" smtClean="0">
                <a:solidFill>
                  <a:srgbClr val="000000"/>
                </a:solidFill>
                <a:latin typeface="News Gothic MT"/>
              </a:rPr>
              <a:t>2</a:t>
            </a:r>
            <a:r>
              <a:rPr lang="fr-CA" smtClean="0">
                <a:solidFill>
                  <a:srgbClr val="000000"/>
                </a:solidFill>
                <a:latin typeface="News Gothic MT"/>
              </a:rPr>
              <a:t>. Donc, la carence en fer est définie comme un état dans lequel les réserves de fer sont épuisées ou ne peuvent pas être mobilisées et qui se manifeste par des signes d’altération de l’apport de fer aux tissus, y compris des érythrocytes et de leurs précurseurs dans la moelle osseuse</a:t>
            </a:r>
            <a:r>
              <a:rPr lang="fr-CA" baseline="30000" smtClean="0">
                <a:solidFill>
                  <a:srgbClr val="000000"/>
                </a:solidFill>
                <a:latin typeface="News Gothic MT"/>
              </a:rPr>
              <a:t>1</a:t>
            </a:r>
            <a:r>
              <a:rPr lang="fr-CA" smtClean="0">
                <a:solidFill>
                  <a:srgbClr val="000000"/>
                </a:solidFill>
                <a:latin typeface="News Gothic MT"/>
              </a:rPr>
              <a:t>. Les stades les plus graves de la carence en fer sont associés à l’anémie</a:t>
            </a:r>
            <a:r>
              <a:rPr lang="fr-CA" baseline="30000" smtClean="0">
                <a:solidFill>
                  <a:srgbClr val="000000"/>
                </a:solidFill>
                <a:latin typeface="News Gothic MT"/>
              </a:rPr>
              <a:t>1</a:t>
            </a:r>
            <a:r>
              <a:rPr lang="fr-CA" smtClean="0">
                <a:solidFill>
                  <a:srgbClr val="000000"/>
                </a:solidFill>
                <a:latin typeface="News Gothic MT"/>
              </a:rPr>
              <a:t>. La carence absolue en fer peut aussi être définie précisément comme étant une carence en fer caractérisée par une coloration faible ou nulle d’un frottis de moelle osseuse après coloration spécifique du fer, et la carence fonctionnelle en fer, comme étant une réponse à l’administration i.v. de fer</a:t>
            </a:r>
            <a:r>
              <a:rPr lang="fr-CA" i="1" smtClean="0">
                <a:solidFill>
                  <a:srgbClr val="000000"/>
                </a:solidFill>
                <a:latin typeface="News Gothic MT"/>
              </a:rPr>
              <a:t> </a:t>
            </a:r>
            <a:r>
              <a:rPr lang="fr-CA" smtClean="0">
                <a:solidFill>
                  <a:srgbClr val="000000"/>
                </a:solidFill>
                <a:latin typeface="News Gothic MT"/>
              </a:rPr>
              <a:t> qui se traduit par une élévation du taux d’hémoglobine ou une diminution de la dose requise d’agent stimulant l’érythropoïèse (et qui peut se produire chez les patients dont le taux de ferritine sérique est beaucoup plus élevé que 100 ng/mL)</a:t>
            </a:r>
            <a:r>
              <a:rPr lang="fr-CA" baseline="30000" smtClean="0">
                <a:solidFill>
                  <a:srgbClr val="000000"/>
                </a:solidFill>
                <a:latin typeface="News Gothic MT"/>
              </a:rPr>
              <a:t>3</a:t>
            </a:r>
            <a:r>
              <a:rPr lang="fr-CA" smtClean="0">
                <a:solidFill>
                  <a:srgbClr val="000000"/>
                </a:solidFill>
                <a:latin typeface="News Gothic MT"/>
              </a:rPr>
              <a:t>.</a:t>
            </a:r>
          </a:p>
          <a:p>
            <a:endParaRPr lang="en-GB" smtClean="0">
              <a:latin typeface="News Gothic MT"/>
            </a:endParaRPr>
          </a:p>
          <a:p>
            <a:r>
              <a:rPr lang="fr-CA" smtClean="0">
                <a:solidFill>
                  <a:srgbClr val="000000"/>
                </a:solidFill>
                <a:latin typeface="News Gothic MT"/>
              </a:rPr>
              <a:t>1. Organisation mondiale de la Santé. Iron Deficiency anemia, Assessment, Prevention and Control: a Guide for Programme Managers. Genève, Organisation mondiale de la Santé, 2001.</a:t>
            </a:r>
          </a:p>
          <a:p>
            <a:r>
              <a:rPr lang="fr-CA" smtClean="0">
                <a:latin typeface="News Gothic MT"/>
              </a:rPr>
              <a:t>2. Covic A, Mircescu G. The safety and efficacy of intravenous ferric carboxymaltose in anaemic patients undergoing haemodialysis: a multi-centre, open-label, clinical study. Nephrol Dial Transplant 2010, 25(8):2722-2730.</a:t>
            </a:r>
          </a:p>
          <a:p>
            <a:r>
              <a:rPr lang="fr-CA" smtClean="0">
                <a:latin typeface="News Gothic MT"/>
              </a:rPr>
              <a:t>3. Wish JB. Assessing iron status: beyond serum ferritin and transferrin saturation. Clin J Am Soc Nephrol 2006, 1 Suppl 1:S4-8.</a:t>
            </a:r>
          </a:p>
        </p:txBody>
      </p:sp>
      <p:sp>
        <p:nvSpPr>
          <p:cNvPr id="4" name="Slide Number Placeholder 3"/>
          <p:cNvSpPr>
            <a:spLocks noGrp="1"/>
          </p:cNvSpPr>
          <p:nvPr>
            <p:ph type="sldNum" sz="quarter" idx="5"/>
          </p:nvPr>
        </p:nvSpPr>
        <p:spPr/>
        <p:txBody>
          <a:bodyPr/>
          <a:lstStyle/>
          <a:p>
            <a:pPr>
              <a:defRPr/>
            </a:pPr>
            <a:fld id="{7E5B4F6D-D62E-4A73-8501-02F63FC3E758}" type="slidenum">
              <a:rPr lang="en-US" smtClean="0"/>
              <a:pPr>
                <a:defRPr/>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p:cNvSpPr>
          <p:nvPr>
            <p:ph type="sldImg"/>
          </p:nvPr>
        </p:nvSpPr>
        <p:spPr>
          <a:ln/>
        </p:spPr>
      </p:sp>
      <p:sp>
        <p:nvSpPr>
          <p:cNvPr id="146434" name="Notes Placeholder 2"/>
          <p:cNvSpPr>
            <a:spLocks noGrp="1"/>
          </p:cNvSpPr>
          <p:nvPr>
            <p:ph type="body" idx="1"/>
          </p:nvPr>
        </p:nvSpPr>
        <p:spPr>
          <a:noFill/>
          <a:ln/>
        </p:spPr>
        <p:txBody>
          <a:bodyPr/>
          <a:lstStyle/>
          <a:p>
            <a:r>
              <a:rPr lang="fr-CA" b="1" smtClean="0">
                <a:solidFill>
                  <a:srgbClr val="000000"/>
                </a:solidFill>
                <a:latin typeface="Arial" charset="0"/>
              </a:rPr>
              <a:t>Réponse : C</a:t>
            </a:r>
          </a:p>
        </p:txBody>
      </p:sp>
      <p:sp>
        <p:nvSpPr>
          <p:cNvPr id="4" name="Slide Number Placeholder 3"/>
          <p:cNvSpPr>
            <a:spLocks noGrp="1"/>
          </p:cNvSpPr>
          <p:nvPr>
            <p:ph type="sldNum" sz="quarter" idx="5"/>
          </p:nvPr>
        </p:nvSpPr>
        <p:spPr/>
        <p:txBody>
          <a:bodyPr/>
          <a:lstStyle/>
          <a:p>
            <a:pPr>
              <a:defRPr/>
            </a:pPr>
            <a:fld id="{9BD9DE7B-B123-4C39-BD72-68227786DB8D}" type="slidenum">
              <a:rPr lang="en-US" smtClean="0"/>
              <a:pPr>
                <a:defRPr/>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e l'image des diapositives 1"/>
          <p:cNvSpPr>
            <a:spLocks noGrp="1" noRot="1" noChangeAspect="1"/>
          </p:cNvSpPr>
          <p:nvPr>
            <p:ph type="sldImg"/>
          </p:nvPr>
        </p:nvSpPr>
        <p:spPr>
          <a:ln/>
        </p:spPr>
      </p:sp>
      <p:sp>
        <p:nvSpPr>
          <p:cNvPr id="22530" name="Espace réservé des commentaires 2"/>
          <p:cNvSpPr>
            <a:spLocks noGrp="1"/>
          </p:cNvSpPr>
          <p:nvPr>
            <p:ph type="body" idx="1"/>
          </p:nvPr>
        </p:nvSpPr>
        <p:spPr>
          <a:noFill/>
          <a:ln/>
        </p:spPr>
        <p:txBody>
          <a:bodyPr/>
          <a:lstStyle/>
          <a:p>
            <a:r>
              <a:rPr lang="fr-CA" smtClean="0">
                <a:solidFill>
                  <a:srgbClr val="000000"/>
                </a:solidFill>
                <a:latin typeface="Arial" charset="0"/>
              </a:rPr>
              <a:t>Demander aux participantes de faire part de leurs commentaires.</a:t>
            </a:r>
          </a:p>
        </p:txBody>
      </p:sp>
      <p:sp>
        <p:nvSpPr>
          <p:cNvPr id="4" name="Espace réservé du numéro de diapositive 3"/>
          <p:cNvSpPr>
            <a:spLocks noGrp="1"/>
          </p:cNvSpPr>
          <p:nvPr>
            <p:ph type="sldNum" sz="quarter" idx="5"/>
          </p:nvPr>
        </p:nvSpPr>
        <p:spPr/>
        <p:txBody>
          <a:bodyPr/>
          <a:lstStyle/>
          <a:p>
            <a:pPr>
              <a:defRPr/>
            </a:pPr>
            <a:fld id="{82E57970-B1F6-42C4-848C-E62F66F02A7E}" type="slidenum">
              <a:rPr lang="en-US" smtClean="0"/>
              <a:pPr>
                <a:defRPr/>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p:cNvSpPr>
          <p:nvPr>
            <p:ph type="sldImg"/>
          </p:nvPr>
        </p:nvSpPr>
        <p:spPr>
          <a:ln/>
        </p:spPr>
      </p:sp>
      <p:sp>
        <p:nvSpPr>
          <p:cNvPr id="148482" name="Notes Placeholder 2"/>
          <p:cNvSpPr>
            <a:spLocks noGrp="1"/>
          </p:cNvSpPr>
          <p:nvPr>
            <p:ph type="body" idx="1"/>
          </p:nvPr>
        </p:nvSpPr>
        <p:spPr>
          <a:noFill/>
          <a:ln/>
        </p:spPr>
        <p:txBody>
          <a:bodyPr/>
          <a:lstStyle/>
          <a:p>
            <a:r>
              <a:rPr lang="fr-CA" smtClean="0">
                <a:latin typeface="Arial" charset="0"/>
              </a:rPr>
              <a:t>Chez les patients atteints d’IRC, il y a d’autres causes de la carence en fer. Par exemple, les patients hémodialysés subissent des pertes sanguines répétées en raison de la rétention de sang dans le dialyseur et dans la tubulure de dialyse. D’autres causes contribuant à la carence en fer chez les patients hémodialysés et les autres patients atteints d’IRC sont les suivantes :</a:t>
            </a:r>
          </a:p>
          <a:p>
            <a:r>
              <a:rPr lang="fr-CA" smtClean="0">
                <a:latin typeface="Arial" charset="0"/>
              </a:rPr>
              <a:t>des prélèvements sanguins fréquents pour les analyses de laboratoire, une perte sanguine due à des interventions chirurgicales (comme la création d’un accès vasculaire), l’altération de l’absorption du fer causée par des médicaments comme les antiacides et les chélateurs de phosphore et une diminution de l’absorption du fer due à l’inflammation. Le lecteur peut consulter les manuels courants de médecine et de pédiatrie qui traitent plus en profondeur du diagnostic et de l’évaluation des patients présentant une carence en fer connue ou présumée.</a:t>
            </a:r>
          </a:p>
        </p:txBody>
      </p:sp>
      <p:sp>
        <p:nvSpPr>
          <p:cNvPr id="4" name="Slide Number Placeholder 3"/>
          <p:cNvSpPr>
            <a:spLocks noGrp="1"/>
          </p:cNvSpPr>
          <p:nvPr>
            <p:ph type="sldNum" sz="quarter" idx="5"/>
          </p:nvPr>
        </p:nvSpPr>
        <p:spPr/>
        <p:txBody>
          <a:bodyPr/>
          <a:lstStyle/>
          <a:p>
            <a:pPr>
              <a:defRPr/>
            </a:pPr>
            <a:fld id="{71252F4B-358A-4BC2-A566-DA18A7A08EEA}" type="slidenum">
              <a:rPr lang="en-US" smtClean="0"/>
              <a:pPr>
                <a:defRPr/>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p:txBody>
          <a:bodyPr/>
          <a:lstStyle/>
          <a:p>
            <a:pPr fontAlgn="auto">
              <a:spcBef>
                <a:spcPts val="0"/>
              </a:spcBef>
              <a:spcAft>
                <a:spcPct val="40000"/>
              </a:spcAft>
              <a:defRPr/>
            </a:pPr>
            <a:r>
              <a:rPr lang="fr-CA" dirty="0" smtClean="0">
                <a:solidFill>
                  <a:srgbClr val="000000"/>
                </a:solidFill>
              </a:rPr>
              <a:t>Les </a:t>
            </a:r>
            <a:r>
              <a:rPr lang="fr-CA" b="1" dirty="0" smtClean="0">
                <a:solidFill>
                  <a:srgbClr val="000000"/>
                </a:solidFill>
              </a:rPr>
              <a:t>symptômes généraux de l’anémie sont causés par </a:t>
            </a:r>
            <a:r>
              <a:rPr lang="fr-CA" dirty="0" smtClean="0">
                <a:solidFill>
                  <a:srgbClr val="000000"/>
                </a:solidFill>
              </a:rPr>
              <a:t>l’absence d’hémoglobine circulante et </a:t>
            </a:r>
            <a:r>
              <a:rPr lang="fr-CA" b="1" dirty="0" smtClean="0">
                <a:solidFill>
                  <a:srgbClr val="000000"/>
                </a:solidFill>
              </a:rPr>
              <a:t>la diminution de l’apport d’oxygène aux organes et aux tissus de l’organisme qu’elle provoque</a:t>
            </a:r>
            <a:r>
              <a:rPr lang="fr-CA" baseline="30000" dirty="0" smtClean="0">
                <a:solidFill>
                  <a:srgbClr val="000000"/>
                </a:solidFill>
              </a:rPr>
              <a:t>1</a:t>
            </a:r>
            <a:r>
              <a:rPr lang="fr-CA" b="1" dirty="0" smtClean="0"/>
              <a:t>.</a:t>
            </a:r>
          </a:p>
          <a:p>
            <a:pPr fontAlgn="auto">
              <a:spcBef>
                <a:spcPts val="0"/>
              </a:spcBef>
              <a:spcAft>
                <a:spcPct val="40000"/>
              </a:spcAft>
              <a:defRPr/>
            </a:pPr>
            <a:r>
              <a:rPr lang="fr-CA" dirty="0" smtClean="0">
                <a:solidFill>
                  <a:srgbClr val="000000"/>
                </a:solidFill>
              </a:rPr>
              <a:t>Les symptômes courants de l’anémie sont</a:t>
            </a:r>
            <a:r>
              <a:rPr lang="fr-CA" baseline="30000" dirty="0" smtClean="0">
                <a:solidFill>
                  <a:srgbClr val="000000"/>
                </a:solidFill>
              </a:rPr>
              <a:t>1</a:t>
            </a:r>
            <a:r>
              <a:rPr lang="fr-CA" dirty="0" smtClean="0"/>
              <a:t> :</a:t>
            </a:r>
          </a:p>
          <a:p>
            <a:pPr marL="180000" indent="-180000" fontAlgn="auto">
              <a:spcBef>
                <a:spcPts val="0"/>
              </a:spcBef>
              <a:spcAft>
                <a:spcPct val="40000"/>
              </a:spcAft>
              <a:buFont typeface="Arial" pitchFamily="34" charset="0"/>
              <a:buChar char="•"/>
              <a:defRPr/>
            </a:pPr>
            <a:r>
              <a:rPr lang="fr-CA" b="1" dirty="0" smtClean="0">
                <a:solidFill>
                  <a:srgbClr val="000000"/>
                </a:solidFill>
              </a:rPr>
              <a:t>la fatigue,</a:t>
            </a:r>
          </a:p>
          <a:p>
            <a:pPr marL="180000" indent="-180000" fontAlgn="auto">
              <a:spcBef>
                <a:spcPts val="0"/>
              </a:spcBef>
              <a:spcAft>
                <a:spcPct val="40000"/>
              </a:spcAft>
              <a:buFont typeface="Arial" pitchFamily="34" charset="0"/>
              <a:buChar char="•"/>
              <a:defRPr/>
            </a:pPr>
            <a:r>
              <a:rPr lang="fr-CA" b="1" dirty="0" smtClean="0">
                <a:solidFill>
                  <a:srgbClr val="000000"/>
                </a:solidFill>
              </a:rPr>
              <a:t>les maux de tête,</a:t>
            </a:r>
          </a:p>
          <a:p>
            <a:pPr marL="180000" indent="-180000" fontAlgn="auto">
              <a:spcBef>
                <a:spcPts val="0"/>
              </a:spcBef>
              <a:spcAft>
                <a:spcPct val="40000"/>
              </a:spcAft>
              <a:buFont typeface="Arial" pitchFamily="34" charset="0"/>
              <a:buChar char="•"/>
              <a:defRPr/>
            </a:pPr>
            <a:r>
              <a:rPr lang="fr-CA" b="1" dirty="0" smtClean="0">
                <a:solidFill>
                  <a:srgbClr val="000000"/>
                </a:solidFill>
              </a:rPr>
              <a:t>la lipothymie.</a:t>
            </a:r>
          </a:p>
          <a:p>
            <a:pPr fontAlgn="auto">
              <a:spcBef>
                <a:spcPts val="0"/>
              </a:spcBef>
              <a:spcAft>
                <a:spcPct val="40000"/>
              </a:spcAft>
              <a:defRPr/>
            </a:pPr>
            <a:r>
              <a:rPr lang="fr-CA" dirty="0" smtClean="0">
                <a:solidFill>
                  <a:srgbClr val="000000"/>
                </a:solidFill>
              </a:rPr>
              <a:t>Pour poser un diagnostic, le médecin recherche les signes suivants</a:t>
            </a:r>
            <a:r>
              <a:rPr lang="fr-CA" baseline="30000" dirty="0" smtClean="0">
                <a:solidFill>
                  <a:srgbClr val="000000"/>
                </a:solidFill>
              </a:rPr>
              <a:t>2</a:t>
            </a:r>
            <a:r>
              <a:rPr lang="fr-CA" dirty="0" smtClean="0"/>
              <a:t> :</a:t>
            </a:r>
          </a:p>
          <a:p>
            <a:pPr marL="180000" indent="-180000" fontAlgn="auto">
              <a:spcBef>
                <a:spcPts val="0"/>
              </a:spcBef>
              <a:spcAft>
                <a:spcPct val="40000"/>
              </a:spcAft>
              <a:buFont typeface="Arial" pitchFamily="34" charset="0"/>
              <a:buChar char="•"/>
              <a:defRPr/>
            </a:pPr>
            <a:r>
              <a:rPr lang="fr-CA" dirty="0" smtClean="0">
                <a:solidFill>
                  <a:srgbClr val="000000"/>
                </a:solidFill>
              </a:rPr>
              <a:t>une pâleur de la peau,</a:t>
            </a:r>
          </a:p>
          <a:p>
            <a:pPr marL="180000" indent="-180000" fontAlgn="auto">
              <a:spcBef>
                <a:spcPts val="0"/>
              </a:spcBef>
              <a:spcAft>
                <a:spcPct val="40000"/>
              </a:spcAft>
              <a:buFont typeface="Arial" pitchFamily="34" charset="0"/>
              <a:buChar char="•"/>
              <a:defRPr/>
            </a:pPr>
            <a:r>
              <a:rPr lang="fr-CA" dirty="0" smtClean="0">
                <a:solidFill>
                  <a:srgbClr val="000000"/>
                </a:solidFill>
              </a:rPr>
              <a:t>une tachycardie,</a:t>
            </a:r>
          </a:p>
          <a:p>
            <a:pPr marL="180000" indent="-180000" fontAlgn="auto">
              <a:spcBef>
                <a:spcPts val="0"/>
              </a:spcBef>
              <a:spcAft>
                <a:spcPct val="40000"/>
              </a:spcAft>
              <a:buFont typeface="Arial" pitchFamily="34" charset="0"/>
              <a:buChar char="•"/>
              <a:defRPr/>
            </a:pPr>
            <a:r>
              <a:rPr lang="fr-CA" dirty="0" smtClean="0">
                <a:solidFill>
                  <a:srgbClr val="000000"/>
                </a:solidFill>
              </a:rPr>
              <a:t>un souffle systolique.</a:t>
            </a:r>
          </a:p>
        </p:txBody>
      </p:sp>
      <p:sp>
        <p:nvSpPr>
          <p:cNvPr id="150531" name="Slide Number Placeholder 3"/>
          <p:cNvSpPr>
            <a:spLocks noGrp="1"/>
          </p:cNvSpPr>
          <p:nvPr>
            <p:ph type="sldNum" sz="quarter" idx="5"/>
          </p:nvPr>
        </p:nvSpPr>
        <p:spPr>
          <a:noFill/>
        </p:spPr>
        <p:txBody>
          <a:bodyPr/>
          <a:lstStyle/>
          <a:p>
            <a:pPr defTabSz="930275"/>
            <a:fld id="{EACCBDB0-0450-4188-AB55-80AEF150F114}" type="slidenum">
              <a:rPr lang="en-US" smtClean="0">
                <a:latin typeface="Arial" charset="0"/>
                <a:cs typeface="Arial" charset="0"/>
              </a:rPr>
              <a:pPr defTabSz="930275"/>
              <a:t>25</a:t>
            </a:fld>
            <a:endParaRPr lang="en-US" smtClean="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a:ln/>
        </p:spPr>
      </p:sp>
      <p:sp>
        <p:nvSpPr>
          <p:cNvPr id="3" name="Notes Placeholder 2"/>
          <p:cNvSpPr>
            <a:spLocks noGrp="1"/>
          </p:cNvSpPr>
          <p:nvPr>
            <p:ph type="body" idx="1"/>
          </p:nvPr>
        </p:nvSpPr>
        <p:spPr>
          <a:xfrm>
            <a:off x="336550" y="4216400"/>
            <a:ext cx="6408738" cy="4383088"/>
          </a:xfrm>
        </p:spPr>
        <p:txBody>
          <a:bodyPr>
            <a:noAutofit/>
          </a:bodyPr>
          <a:lstStyle/>
          <a:p>
            <a:pPr marL="514350" indent="-514350">
              <a:buFont typeface="Arial" pitchFamily="34" charset="0"/>
              <a:buChar char="•"/>
              <a:defRPr/>
            </a:pPr>
            <a:r>
              <a:rPr lang="fr-CA" sz="800" dirty="0" smtClean="0">
                <a:solidFill>
                  <a:srgbClr val="000000"/>
                </a:solidFill>
              </a:rPr>
              <a:t>L’hémogramme comprend :</a:t>
            </a:r>
          </a:p>
          <a:p>
            <a:pPr marL="944563" lvl="1" indent="-514350">
              <a:buFont typeface="Arial" pitchFamily="34" charset="0"/>
              <a:buChar char="•"/>
              <a:defRPr/>
            </a:pPr>
            <a:r>
              <a:rPr lang="fr-CA" sz="800" dirty="0" smtClean="0">
                <a:solidFill>
                  <a:srgbClr val="000000"/>
                </a:solidFill>
              </a:rPr>
              <a:t>le taux d’hémoglobine,</a:t>
            </a:r>
          </a:p>
          <a:p>
            <a:pPr marL="944563" lvl="1" indent="-514350">
              <a:buFont typeface="Arial" pitchFamily="34" charset="0"/>
              <a:buChar char="•"/>
              <a:defRPr/>
            </a:pPr>
            <a:r>
              <a:rPr lang="fr-CA" sz="800" dirty="0" smtClean="0">
                <a:solidFill>
                  <a:srgbClr val="000000"/>
                </a:solidFill>
              </a:rPr>
              <a:t>les indices érythrocytaires,</a:t>
            </a:r>
          </a:p>
          <a:p>
            <a:pPr marL="944563" lvl="1" indent="-514350">
              <a:buFont typeface="Arial" pitchFamily="34" charset="0"/>
              <a:buChar char="•"/>
              <a:defRPr/>
            </a:pPr>
            <a:r>
              <a:rPr lang="fr-CA" sz="800" dirty="0" smtClean="0">
                <a:solidFill>
                  <a:srgbClr val="000000"/>
                </a:solidFill>
              </a:rPr>
              <a:t>la numération des globules blancs et la formule leucocytaire, </a:t>
            </a:r>
          </a:p>
          <a:p>
            <a:pPr marL="944563" lvl="1" indent="-514350">
              <a:buFont typeface="Arial" pitchFamily="34" charset="0"/>
              <a:buChar char="•"/>
              <a:defRPr/>
            </a:pPr>
            <a:r>
              <a:rPr lang="fr-CA" sz="800" dirty="0" smtClean="0">
                <a:solidFill>
                  <a:srgbClr val="000000"/>
                </a:solidFill>
              </a:rPr>
              <a:t>la numération plaquettaire.</a:t>
            </a:r>
          </a:p>
          <a:p>
            <a:pPr>
              <a:buFont typeface="Arial" pitchFamily="34" charset="0"/>
              <a:buChar char="•"/>
              <a:defRPr/>
            </a:pPr>
            <a:r>
              <a:rPr lang="fr-CA" sz="800" dirty="0" smtClean="0">
                <a:solidFill>
                  <a:srgbClr val="000000"/>
                </a:solidFill>
              </a:rPr>
              <a:t>L’hémogramme renseigne sur la gravité de l’anémie et la qualité de fonctionnement de la moelle osseuse.</a:t>
            </a:r>
          </a:p>
          <a:p>
            <a:pPr>
              <a:buFont typeface="Arial" pitchFamily="34" charset="0"/>
              <a:buChar char="•"/>
              <a:defRPr/>
            </a:pPr>
            <a:r>
              <a:rPr lang="fr-CA" sz="800" dirty="0" smtClean="0">
                <a:solidFill>
                  <a:srgbClr val="000000"/>
                </a:solidFill>
              </a:rPr>
              <a:t>Le taux d’hémoglobine et le nombre absolu de réticulocytes sont de meilleures méthodes d’évaluation de la gravité de l’anémie que l’hématocrite.</a:t>
            </a:r>
          </a:p>
          <a:p>
            <a:pPr>
              <a:buFont typeface="Arial" pitchFamily="34" charset="0"/>
              <a:buChar char="•"/>
              <a:defRPr/>
            </a:pPr>
            <a:r>
              <a:rPr lang="fr-CA" sz="800" dirty="0" smtClean="0">
                <a:solidFill>
                  <a:srgbClr val="000000"/>
                </a:solidFill>
              </a:rPr>
              <a:t>L’anémie associée à l’IRC est hypoproliférative et, généralement, normochrome et normocytaire. </a:t>
            </a:r>
          </a:p>
          <a:p>
            <a:pPr lvl="1">
              <a:buFont typeface="Arial" pitchFamily="34" charset="0"/>
              <a:buChar char="•"/>
              <a:defRPr/>
            </a:pPr>
            <a:r>
              <a:rPr lang="fr-CA" sz="800" dirty="0" smtClean="0">
                <a:solidFill>
                  <a:srgbClr val="000000"/>
                </a:solidFill>
              </a:rPr>
              <a:t>À cet égard, il est impossible de la distinguer morphologiquement de l’anémie associée à une maladie chronique.</a:t>
            </a:r>
          </a:p>
          <a:p>
            <a:pPr lvl="1">
              <a:buFont typeface="Arial" pitchFamily="34" charset="0"/>
              <a:buChar char="•"/>
              <a:defRPr/>
            </a:pPr>
            <a:r>
              <a:rPr lang="fr-CA" sz="800" dirty="0" smtClean="0">
                <a:solidFill>
                  <a:srgbClr val="000000"/>
                </a:solidFill>
              </a:rPr>
              <a:t>Les carences en folates ou en vitamine B</a:t>
            </a:r>
            <a:r>
              <a:rPr lang="fr-CA" sz="800" baseline="-25000" dirty="0" smtClean="0">
                <a:solidFill>
                  <a:srgbClr val="000000"/>
                </a:solidFill>
              </a:rPr>
              <a:t>12</a:t>
            </a:r>
            <a:r>
              <a:rPr lang="fr-CA" sz="800" dirty="0" smtClean="0">
                <a:solidFill>
                  <a:srgbClr val="000000"/>
                </a:solidFill>
              </a:rPr>
              <a:t> peuvent entraîner une macrocytose, tandis que la carence en fer ou des troubles héréditaires de la production d’Hb (p. ex., thalassémie α ou β) peuvent provoquer une microcytose.</a:t>
            </a:r>
          </a:p>
          <a:p>
            <a:pPr>
              <a:buFont typeface="Arial" pitchFamily="34" charset="0"/>
              <a:buChar char="•"/>
              <a:defRPr/>
            </a:pPr>
            <a:r>
              <a:rPr lang="fr-CA" sz="800" dirty="0" smtClean="0">
                <a:solidFill>
                  <a:srgbClr val="000000"/>
                </a:solidFill>
              </a:rPr>
              <a:t>Les anomalies de la numération des globules blancs, de la formule leucocytaire ou de la numération plaquettaire ne sont pas caractéristiques de l’anémie associée à l’IRC.</a:t>
            </a:r>
          </a:p>
          <a:p>
            <a:pPr>
              <a:buFont typeface="Arial" pitchFamily="34" charset="0"/>
              <a:buChar char="•"/>
              <a:defRPr/>
            </a:pPr>
            <a:r>
              <a:rPr lang="fr-CA" sz="800" dirty="0" smtClean="0">
                <a:solidFill>
                  <a:srgbClr val="000000"/>
                </a:solidFill>
              </a:rPr>
              <a:t>L’évaluation du bilan ferrique comporte deux aspects importants et distincts : </a:t>
            </a:r>
          </a:p>
          <a:p>
            <a:pPr marL="773113" lvl="1" indent="-342900">
              <a:buFont typeface="+mj-lt"/>
              <a:buAutoNum type="arabicPeriod"/>
              <a:defRPr/>
            </a:pPr>
            <a:r>
              <a:rPr lang="fr-CA" sz="800" dirty="0" smtClean="0">
                <a:solidFill>
                  <a:srgbClr val="000000"/>
                </a:solidFill>
              </a:rPr>
              <a:t>la présence ou l’absence de réserves de fer, </a:t>
            </a:r>
          </a:p>
          <a:p>
            <a:pPr marL="773113" lvl="1" indent="-342900">
              <a:buFont typeface="+mj-lt"/>
              <a:buAutoNum type="arabicPeriod"/>
              <a:defRPr/>
            </a:pPr>
            <a:r>
              <a:rPr lang="fr-CA" sz="800" dirty="0" smtClean="0">
                <a:solidFill>
                  <a:srgbClr val="000000"/>
                </a:solidFill>
              </a:rPr>
              <a:t>la disponibilité du fer pour l’érythropoïèse en cours. </a:t>
            </a:r>
          </a:p>
          <a:p>
            <a:pPr>
              <a:buFont typeface="Arial" pitchFamily="34" charset="0"/>
              <a:buChar char="•"/>
              <a:defRPr/>
            </a:pPr>
            <a:r>
              <a:rPr lang="fr-CA" sz="800" dirty="0" smtClean="0">
                <a:solidFill>
                  <a:srgbClr val="000000"/>
                </a:solidFill>
              </a:rPr>
              <a:t>Le dosage de la ferritine sérique est la méthode d’analyse la plus utilisée pour évaluer les réserves de fer.</a:t>
            </a:r>
          </a:p>
          <a:p>
            <a:pPr lvl="1">
              <a:buFont typeface="Arial" pitchFamily="34" charset="0"/>
              <a:buChar char="•"/>
              <a:defRPr/>
            </a:pPr>
            <a:r>
              <a:rPr lang="fr-CA" sz="800" dirty="0" smtClean="0">
                <a:solidFill>
                  <a:srgbClr val="000000"/>
                </a:solidFill>
              </a:rPr>
              <a:t>L’analyse du fer contenu dans un frottis de moelle osseuse (prélevé par aspiration) après coloration spécifique est la méthode de référence.</a:t>
            </a:r>
          </a:p>
          <a:p>
            <a:pPr>
              <a:buFont typeface="Arial" pitchFamily="34" charset="0"/>
              <a:buChar char="•"/>
              <a:defRPr/>
            </a:pPr>
            <a:r>
              <a:rPr lang="fr-CA" sz="800" dirty="0" smtClean="0">
                <a:solidFill>
                  <a:srgbClr val="000000"/>
                </a:solidFill>
              </a:rPr>
              <a:t>Le coefficient de saturation en fer de la transferrine (TSAT; fer sérique x 100 divisé par la capacité totale de fixation du fer par la transferrine) est la mesure de la disponibilité du fer pour l’érythropoïèse utilisée le plus souvent.</a:t>
            </a:r>
          </a:p>
          <a:p>
            <a:pPr>
              <a:buFont typeface="Arial" pitchFamily="34" charset="0"/>
              <a:buChar char="•"/>
              <a:defRPr/>
            </a:pPr>
            <a:r>
              <a:rPr lang="fr-CA" sz="800" dirty="0" smtClean="0">
                <a:solidFill>
                  <a:srgbClr val="000000"/>
                </a:solidFill>
              </a:rPr>
              <a:t>Comme la ferritine sérique est un « réactif de phase aiguë » dont le taux est influencé par l’inflammation, les valeurs de la ferritine doivent être interprétées avec prudence chez les patients atteints d’IRC, et particulièrement chez les patients sous dialyse qui pourraient présenter une inflammation subclinique.</a:t>
            </a:r>
          </a:p>
          <a:p>
            <a:pPr>
              <a:buFont typeface="Arial" pitchFamily="34" charset="0"/>
              <a:buChar char="•"/>
              <a:defRPr/>
            </a:pPr>
            <a:r>
              <a:rPr lang="fr-CA" sz="800" dirty="0" smtClean="0">
                <a:solidFill>
                  <a:srgbClr val="000000"/>
                </a:solidFill>
              </a:rPr>
              <a:t>Un taux de ferritine sérique égal ou inférieur à 30 ng/mL (30 mg/L) indique une grave carence en fer et est un facteur prédictif important de l’absence de réserves de fer dans la moelle osseuse.</a:t>
            </a:r>
          </a:p>
          <a:p>
            <a:pPr lvl="1">
              <a:buFont typeface="Arial" pitchFamily="34" charset="0"/>
              <a:buChar char="•"/>
              <a:defRPr/>
            </a:pPr>
            <a:r>
              <a:rPr lang="fr-CA" sz="800" dirty="0" smtClean="0">
                <a:solidFill>
                  <a:srgbClr val="000000"/>
                </a:solidFill>
              </a:rPr>
              <a:t>Cependant, un taux de ferritine égal ou supérieur à 30 ng/mL (30 mg/L) n’indique pas nécessairement que les réserves de fer de la moelle osseuse sont normales ou suffisantes.</a:t>
            </a:r>
          </a:p>
          <a:p>
            <a:pPr lvl="1">
              <a:buFont typeface="Arial" pitchFamily="34" charset="0"/>
              <a:buChar char="•"/>
              <a:defRPr/>
            </a:pPr>
            <a:r>
              <a:rPr lang="fr-CA" sz="800" dirty="0" smtClean="0">
                <a:solidFill>
                  <a:srgbClr val="000000"/>
                </a:solidFill>
              </a:rPr>
              <a:t>La plupart des patients atteints d’IRC, y compris ceux qui sont sous hémodialyse, dont le taux de ferritine est égal ou supérieur à 300 ng/mL (300 mg/L) ont des réserves de fer dans la moelle osseuse normales.</a:t>
            </a:r>
          </a:p>
          <a:p>
            <a:pPr>
              <a:buFont typeface="Arial" pitchFamily="34" charset="0"/>
              <a:buChar char="•"/>
              <a:defRPr/>
            </a:pPr>
            <a:r>
              <a:rPr lang="fr-CA" sz="800" dirty="0" smtClean="0">
                <a:solidFill>
                  <a:srgbClr val="C00000"/>
                </a:solidFill>
              </a:rPr>
              <a:t>On utilise souvent ensemble le taux de ferritine sérique et le TSAT pour évaluer le bilan ferrique, diagnostiquer une carence en fer et prédire la réponse érythropoïétique à l’administration d’un supplément de fer.</a:t>
            </a:r>
          </a:p>
          <a:p>
            <a:pPr>
              <a:buFont typeface="Arial" pitchFamily="34" charset="0"/>
              <a:buChar char="•"/>
              <a:defRPr/>
            </a:pPr>
            <a:endParaRPr lang="en-US" sz="800" dirty="0" smtClean="0"/>
          </a:p>
          <a:p>
            <a:pPr>
              <a:defRPr/>
            </a:pPr>
            <a:endParaRPr lang="en-CA" sz="800" dirty="0"/>
          </a:p>
        </p:txBody>
      </p:sp>
      <p:sp>
        <p:nvSpPr>
          <p:cNvPr id="4" name="Slide Number Placeholder 3"/>
          <p:cNvSpPr>
            <a:spLocks noGrp="1"/>
          </p:cNvSpPr>
          <p:nvPr>
            <p:ph type="sldNum" sz="quarter" idx="5"/>
          </p:nvPr>
        </p:nvSpPr>
        <p:spPr/>
        <p:txBody>
          <a:bodyPr/>
          <a:lstStyle/>
          <a:p>
            <a:pPr>
              <a:defRPr/>
            </a:pPr>
            <a:fld id="{D5C62208-D244-4F28-AAE9-6EFAA7CBF90E}" type="slidenum">
              <a:rPr lang="en-US" smtClean="0"/>
              <a:pPr>
                <a:defRPr/>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p:cNvSpPr>
          <p:nvPr>
            <p:ph type="sldImg"/>
          </p:nvPr>
        </p:nvSpPr>
        <p:spPr>
          <a:ln/>
        </p:spPr>
      </p:sp>
      <p:sp>
        <p:nvSpPr>
          <p:cNvPr id="154626" name="Notes Placeholder 2"/>
          <p:cNvSpPr>
            <a:spLocks noGrp="1"/>
          </p:cNvSpPr>
          <p:nvPr>
            <p:ph type="body" idx="1"/>
          </p:nvPr>
        </p:nvSpPr>
        <p:spPr>
          <a:noFill/>
          <a:ln/>
        </p:spPr>
        <p:txBody>
          <a:bodyPr/>
          <a:lstStyle/>
          <a:p>
            <a:r>
              <a:rPr lang="fr-CA" smtClean="0">
                <a:solidFill>
                  <a:srgbClr val="000000"/>
                </a:solidFill>
                <a:latin typeface="Arial" charset="0"/>
              </a:rPr>
              <a:t>Bien qu’elles soient rares, les carences en folates et en vitamine B</a:t>
            </a:r>
            <a:r>
              <a:rPr lang="fr-CA" baseline="-25000" smtClean="0">
                <a:solidFill>
                  <a:srgbClr val="000000"/>
                </a:solidFill>
                <a:latin typeface="Arial" charset="0"/>
              </a:rPr>
              <a:t>12</a:t>
            </a:r>
            <a:r>
              <a:rPr lang="fr-CA" smtClean="0">
                <a:solidFill>
                  <a:srgbClr val="000000"/>
                </a:solidFill>
                <a:latin typeface="Arial" charset="0"/>
              </a:rPr>
              <a:t> constituent une cause importante d’une anémie traitable et sont normalement associées à des indices érythrocytaires macrocytaires. Des données limitées indiquent une prévalence des carences en vitamine B</a:t>
            </a:r>
            <a:r>
              <a:rPr lang="fr-CA" baseline="-25000" smtClean="0">
                <a:solidFill>
                  <a:srgbClr val="000000"/>
                </a:solidFill>
                <a:latin typeface="Arial" charset="0"/>
              </a:rPr>
              <a:t>12</a:t>
            </a:r>
            <a:r>
              <a:rPr lang="fr-CA" smtClean="0">
                <a:solidFill>
                  <a:srgbClr val="000000"/>
                </a:solidFill>
                <a:latin typeface="Arial" charset="0"/>
              </a:rPr>
              <a:t> et en folates chez 10 % des patients hémodialysés; la prévalence chez les patients atteints d’IRC n’est pas connue. Néanmoins, étant donné que ces carences peuvent être facilement corrigées et que, dans le cas de la vitamine B</a:t>
            </a:r>
            <a:r>
              <a:rPr lang="fr-CA" baseline="-25000" smtClean="0">
                <a:solidFill>
                  <a:srgbClr val="000000"/>
                </a:solidFill>
                <a:latin typeface="Arial" charset="0"/>
              </a:rPr>
              <a:t>12</a:t>
            </a:r>
            <a:r>
              <a:rPr lang="fr-CA" smtClean="0">
                <a:solidFill>
                  <a:srgbClr val="000000"/>
                </a:solidFill>
                <a:latin typeface="Arial" charset="0"/>
              </a:rPr>
              <a:t>, la carence peut indiquer d’autres processus morbides sous-jacents, le dosage des folates et celui de la vitamine B</a:t>
            </a:r>
            <a:r>
              <a:rPr lang="fr-CA" baseline="-25000" smtClean="0">
                <a:solidFill>
                  <a:srgbClr val="000000"/>
                </a:solidFill>
                <a:latin typeface="Arial" charset="0"/>
              </a:rPr>
              <a:t>12</a:t>
            </a:r>
            <a:r>
              <a:rPr lang="fr-CA" smtClean="0">
                <a:solidFill>
                  <a:srgbClr val="000000"/>
                </a:solidFill>
                <a:latin typeface="Arial" charset="0"/>
              </a:rPr>
              <a:t> sont généralement considérés comme des éléments standard d’une évaluation de l’anémie, surtout en présence d’une macrocytose. Chez la plupart des patients, le dosage des folates sériques est la meilleure méthode pour détecter une carence en folates; on peut mesurer le taux de folates érythrocytaires lorsque le dosage du taux de folates sériques donne un résultat équivoque ou qu’un apport alimentaire récent risque de masquer une carence sous-jacente en folates si seul le taux sérique est mesuré.</a:t>
            </a:r>
          </a:p>
        </p:txBody>
      </p:sp>
      <p:sp>
        <p:nvSpPr>
          <p:cNvPr id="4" name="Slide Number Placeholder 3"/>
          <p:cNvSpPr>
            <a:spLocks noGrp="1"/>
          </p:cNvSpPr>
          <p:nvPr>
            <p:ph type="sldNum" sz="quarter" idx="5"/>
          </p:nvPr>
        </p:nvSpPr>
        <p:spPr/>
        <p:txBody>
          <a:bodyPr/>
          <a:lstStyle/>
          <a:p>
            <a:pPr>
              <a:defRPr/>
            </a:pPr>
            <a:fld id="{B5ECB3B7-97FB-4E99-AECD-7866A23A9DEF}" type="slidenum">
              <a:rPr lang="en-US" smtClean="0"/>
              <a:pPr>
                <a:defRPr/>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fr-CA" b="1" smtClean="0">
                <a:solidFill>
                  <a:srgbClr val="000000"/>
                </a:solidFill>
                <a:latin typeface="Arial" charset="0"/>
              </a:rPr>
              <a:t>Réponse : A</a:t>
            </a:r>
          </a:p>
        </p:txBody>
      </p:sp>
      <p:sp>
        <p:nvSpPr>
          <p:cNvPr id="4" name="Slide Number Placeholder 3"/>
          <p:cNvSpPr>
            <a:spLocks noGrp="1"/>
          </p:cNvSpPr>
          <p:nvPr>
            <p:ph type="sldNum" sz="quarter" idx="5"/>
          </p:nvPr>
        </p:nvSpPr>
        <p:spPr/>
        <p:txBody>
          <a:bodyPr/>
          <a:lstStyle/>
          <a:p>
            <a:pPr>
              <a:defRPr/>
            </a:pPr>
            <a:fld id="{30E1558E-F50F-4196-9F63-171AA34CADDF}" type="slidenum">
              <a:rPr lang="en-US" smtClean="0"/>
              <a:pPr>
                <a:defRPr/>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a:defRPr/>
            </a:pPr>
            <a:r>
              <a:rPr lang="fr-CA" dirty="0" smtClean="0">
                <a:solidFill>
                  <a:srgbClr val="000000"/>
                </a:solidFill>
              </a:rPr>
              <a:t>Comme on n’en sait très peu sur l’apparition et la progression de l’anémie chez les patients atteints d’IRC, la fréquence optimale du dosage de l’Hb n’est pas précisément établie.</a:t>
            </a:r>
          </a:p>
          <a:p>
            <a:pPr>
              <a:defRPr/>
            </a:pPr>
            <a:r>
              <a:rPr lang="fr-CA" dirty="0" smtClean="0">
                <a:solidFill>
                  <a:srgbClr val="000000"/>
                </a:solidFill>
              </a:rPr>
              <a:t>Cependant, il a été observé qu’en l’absence d’un traitement par un agent stimulant l’érythropoïèse, il se produit souvent une diminution graduelle du taux d’Hb au fil du temps chez les patients atteints d’IRC à mesure que la filtration glomérulaire décroît. </a:t>
            </a:r>
          </a:p>
          <a:p>
            <a:pPr>
              <a:defRPr/>
            </a:pPr>
            <a:r>
              <a:rPr lang="fr-CA" dirty="0" smtClean="0">
                <a:solidFill>
                  <a:srgbClr val="000000"/>
                </a:solidFill>
              </a:rPr>
              <a:t>La fréquence du dosage de l’Hb, quel que soit le stade de l’IRC, doit dépendre du taux d’Hb (c.-à-d. être plus fréquent chez les patients présentant une anémie plus grave) et de la vitesse de diminution du taux d’Hb. Au fur et à mesure du déclin de la fonction rénale et aux stades plus avancés de l’IRC, l’incidence et la prévalence de l’anémie augmentent. </a:t>
            </a:r>
          </a:p>
          <a:p>
            <a:pPr>
              <a:defRPr/>
            </a:pPr>
            <a:r>
              <a:rPr lang="fr-CA" dirty="0" smtClean="0">
                <a:solidFill>
                  <a:srgbClr val="000000"/>
                </a:solidFill>
              </a:rPr>
              <a:t>Un dosage plus fréquent de l’Hb est recommandé chez les patients IRC 5 HD et IRC 5 DP anémiques qui ne reçoivent pas un ASE; on recommande un dosage au moins une fois par mois chez les patients IRC 5 HD et au moins tous les 3 mois chez les patients IRC 5 PD. Chez les patients IRC 5 HD, le dosage de l’Hb est normalement effectué avant  la séance d’hémodialyse de milieu de semaine afin de minimiser la variabilité de l’Hb due à l’intervalle plus long entre la dernière dialyse d’une semaine et la première de la semaine suivante. </a:t>
            </a:r>
          </a:p>
          <a:p>
            <a:pPr>
              <a:defRPr/>
            </a:pPr>
            <a:r>
              <a:rPr lang="fr-CA" dirty="0" smtClean="0">
                <a:solidFill>
                  <a:srgbClr val="000000"/>
                </a:solidFill>
              </a:rPr>
              <a:t>Comme pour tous les patients, le dosage de l’Hb doit être effectué dès qu’il y a une indication clinique, comme après une chirurgie lourde, une hospitalisation ou une hémorragie.</a:t>
            </a:r>
          </a:p>
          <a:p>
            <a:pPr>
              <a:defRPr/>
            </a:pPr>
            <a:r>
              <a:rPr lang="fr-CA" dirty="0" smtClean="0">
                <a:solidFill>
                  <a:srgbClr val="000000"/>
                </a:solidFill>
              </a:rPr>
              <a:t>Il n’existe pas d’éléments de preuve directs pour la population d’enfants atteints d’IRC qui permettent de recommander une fréquence du dosage de l’Hb différente de celle établie pour les adultes. Il faut tenir compte de la possibilité d’une diminution du taux d’Hb et d’une anémie, même aux premiers stades de l’IRC, et exercer une surveillance en conséquence chez les patients. Chez les enfants atteints d’IRC 5 HD, une surveillance de l’anémie une fois par mois est une pratique clinique courante.</a:t>
            </a:r>
          </a:p>
        </p:txBody>
      </p:sp>
      <p:sp>
        <p:nvSpPr>
          <p:cNvPr id="4" name="Slide Number Placeholder 3"/>
          <p:cNvSpPr>
            <a:spLocks noGrp="1"/>
          </p:cNvSpPr>
          <p:nvPr>
            <p:ph type="sldNum" sz="quarter" idx="5"/>
          </p:nvPr>
        </p:nvSpPr>
        <p:spPr/>
        <p:txBody>
          <a:bodyPr/>
          <a:lstStyle/>
          <a:p>
            <a:pPr>
              <a:defRPr/>
            </a:pPr>
            <a:fld id="{A1A3C402-7A0F-4D2F-B0AF-F8B88ED431C8}" type="slidenum">
              <a:rPr lang="en-GB" smtClean="0"/>
              <a:pPr>
                <a:defRPr/>
              </a:pPr>
              <a:t>29</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p:cNvSpPr>
          <p:nvPr>
            <p:ph type="sldImg"/>
          </p:nvPr>
        </p:nvSpPr>
        <p:spPr>
          <a:ln/>
        </p:spPr>
      </p:sp>
      <p:sp>
        <p:nvSpPr>
          <p:cNvPr id="160770" name="Notes Placeholder 2"/>
          <p:cNvSpPr>
            <a:spLocks noGrp="1"/>
          </p:cNvSpPr>
          <p:nvPr>
            <p:ph type="body" idx="1"/>
          </p:nvPr>
        </p:nvSpPr>
        <p:spPr>
          <a:noFill/>
          <a:ln/>
        </p:spPr>
        <p:txBody>
          <a:bodyPr/>
          <a:lstStyle/>
          <a:p>
            <a:r>
              <a:rPr lang="fr-CA" b="1" smtClean="0">
                <a:solidFill>
                  <a:srgbClr val="000000"/>
                </a:solidFill>
                <a:latin typeface="Arial" charset="0"/>
              </a:rPr>
              <a:t>Réponse : A</a:t>
            </a:r>
          </a:p>
        </p:txBody>
      </p:sp>
      <p:sp>
        <p:nvSpPr>
          <p:cNvPr id="4" name="Slide Number Placeholder 3"/>
          <p:cNvSpPr>
            <a:spLocks noGrp="1"/>
          </p:cNvSpPr>
          <p:nvPr>
            <p:ph type="sldNum" sz="quarter" idx="5"/>
          </p:nvPr>
        </p:nvSpPr>
        <p:spPr/>
        <p:txBody>
          <a:bodyPr/>
          <a:lstStyle/>
          <a:p>
            <a:pPr>
              <a:defRPr/>
            </a:pPr>
            <a:fld id="{0718939F-90DC-4C71-90A5-F97F745958AE}" type="slidenum">
              <a:rPr lang="en-US" smtClean="0"/>
              <a:pPr>
                <a:defRPr/>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p:cNvSpPr>
          <p:nvPr>
            <p:ph type="sldImg"/>
          </p:nvPr>
        </p:nvSpPr>
        <p:spPr>
          <a:ln/>
        </p:spPr>
      </p:sp>
      <p:sp>
        <p:nvSpPr>
          <p:cNvPr id="162818" name="Notes Placeholder 2"/>
          <p:cNvSpPr>
            <a:spLocks noGrp="1"/>
          </p:cNvSpPr>
          <p:nvPr>
            <p:ph type="body" idx="1"/>
          </p:nvPr>
        </p:nvSpPr>
        <p:spPr>
          <a:noFill/>
          <a:ln/>
        </p:spPr>
        <p:txBody>
          <a:bodyPr/>
          <a:lstStyle/>
          <a:p>
            <a:r>
              <a:rPr lang="fr-CA" smtClean="0">
                <a:solidFill>
                  <a:srgbClr val="000000"/>
                </a:solidFill>
                <a:latin typeface="Arial" charset="0"/>
              </a:rPr>
              <a:t>Les taux d’Hb qui permettent de diagnostiquer une anémie sont établis en fonction du sexe et de l’âge. </a:t>
            </a:r>
          </a:p>
          <a:p>
            <a:r>
              <a:rPr lang="fr-CA" smtClean="0">
                <a:solidFill>
                  <a:srgbClr val="000000"/>
                </a:solidFill>
                <a:latin typeface="Arial" charset="0"/>
              </a:rPr>
              <a:t>Ces valeurs seuils ont été définies pour le diagnostic de l’anémie et l’évaluation des causes de l’anémie, mais pas nécessairement pour le traitement de l’anémie. Plutôt que de se fier à une seule valeur d’analyse de laboratoire en l’absence d’une cause évidente du faible taux d’Hb, il faut confirmer que la valeur est inférieure aux valeurs seuils définies pour le diagnostic de l’anémie avant de procéder à un bilan diagnostique.</a:t>
            </a:r>
          </a:p>
        </p:txBody>
      </p:sp>
      <p:sp>
        <p:nvSpPr>
          <p:cNvPr id="4" name="Slide Number Placeholder 3"/>
          <p:cNvSpPr>
            <a:spLocks noGrp="1"/>
          </p:cNvSpPr>
          <p:nvPr>
            <p:ph type="sldNum" sz="quarter" idx="5"/>
          </p:nvPr>
        </p:nvSpPr>
        <p:spPr/>
        <p:txBody>
          <a:bodyPr/>
          <a:lstStyle/>
          <a:p>
            <a:pPr>
              <a:defRPr/>
            </a:pPr>
            <a:fld id="{2DD5E00C-8573-417B-96FC-58479EE3B544}" type="slidenum">
              <a:rPr lang="en-GB" smtClean="0"/>
              <a:pPr>
                <a:defRPr/>
              </a:pPr>
              <a:t>31</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p:cNvSpPr>
            <a:spLocks noGrp="1" noRot="1" noChangeAspect="1"/>
          </p:cNvSpPr>
          <p:nvPr>
            <p:ph type="sldImg"/>
          </p:nvPr>
        </p:nvSpPr>
        <p:spPr>
          <a:ln/>
        </p:spPr>
      </p:sp>
      <p:sp>
        <p:nvSpPr>
          <p:cNvPr id="164866" name="Notes Placeholder 2"/>
          <p:cNvSpPr>
            <a:spLocks noGrp="1"/>
          </p:cNvSpPr>
          <p:nvPr>
            <p:ph type="body" idx="1"/>
          </p:nvPr>
        </p:nvSpPr>
        <p:spPr>
          <a:noFill/>
          <a:ln/>
        </p:spPr>
        <p:txBody>
          <a:bodyPr/>
          <a:lstStyle/>
          <a:p>
            <a:r>
              <a:rPr lang="fr-CA" smtClean="0">
                <a:solidFill>
                  <a:srgbClr val="000000"/>
                </a:solidFill>
                <a:latin typeface="Arial" charset="0"/>
              </a:rPr>
              <a:t>Les suppléments de fer sont largement utilisés chez les patients atteints d’IRC pour traiter une carence en fer, pour prévenir son apparition chez les patients qui reçoivent un ASE, pour augmenter le taux d’Hb en présence ou en l’absence d’un traitement par ASE et pour diminuer la dose d’ASE chez les patients qui reçoivent ce type de traitement. L’administration de fer est appropriée lorsque les réserves de fer de la moelle osseuse sont insuffisantes ou chez les patients susceptibles de présenter une réponse érythropoïétique significative sur la plan clinique. Cependant, il est prudent d’éviter d’administrer un supplément de fer aux patients peu susceptibles d’en tirer un bienfait clinique important, c.-à-d. éviter les transfusions sanguines et atténuer les symptômes de l’anémie, et à ceux chez qui les risques du traitement l’emportent sur les avantages. Il y a assez peu de données sur les bienfaits cliniques à long terme d’un traitement par un supplément de fer autres que l’effet direct sur le taux d’Hb. De même, il existe peu de données sur les effets indésirables à long terme de ce type de traitement lorsque l’apport de fer dépasse la quantité requise pour reconstituer les réserves de fer de la moelle osseuse. Étant donné que la ponction de la moelle osseuse (par aspiration) est rarement réalisée en clinique, on évalue normalement l’apport de fer à l’aide des analyses sanguines du bilan ferrique sans connaître les réserves de fer de la moelle osseuse.</a:t>
            </a:r>
          </a:p>
        </p:txBody>
      </p:sp>
      <p:sp>
        <p:nvSpPr>
          <p:cNvPr id="4" name="Slide Number Placeholder 3"/>
          <p:cNvSpPr>
            <a:spLocks noGrp="1"/>
          </p:cNvSpPr>
          <p:nvPr>
            <p:ph type="sldNum" sz="quarter" idx="5"/>
          </p:nvPr>
        </p:nvSpPr>
        <p:spPr/>
        <p:txBody>
          <a:bodyPr/>
          <a:lstStyle/>
          <a:p>
            <a:pPr>
              <a:defRPr/>
            </a:pPr>
            <a:fld id="{E023E9E2-97B4-4CCC-9248-2929FFF9B382}" type="slidenum">
              <a:rPr lang="en-US" smtClean="0"/>
              <a:pPr>
                <a:defRPr/>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Image Placeholder 1"/>
          <p:cNvSpPr>
            <a:spLocks noGrp="1" noRot="1" noChangeAspect="1"/>
          </p:cNvSpPr>
          <p:nvPr>
            <p:ph type="sldImg"/>
          </p:nvPr>
        </p:nvSpPr>
        <p:spPr>
          <a:ln/>
        </p:spPr>
      </p:sp>
      <p:sp>
        <p:nvSpPr>
          <p:cNvPr id="166914" name="Notes Placeholder 2"/>
          <p:cNvSpPr>
            <a:spLocks noGrp="1"/>
          </p:cNvSpPr>
          <p:nvPr>
            <p:ph type="body" idx="1"/>
          </p:nvPr>
        </p:nvSpPr>
        <p:spPr>
          <a:noFill/>
          <a:ln/>
        </p:spPr>
        <p:txBody>
          <a:bodyPr/>
          <a:lstStyle/>
          <a:p>
            <a:r>
              <a:rPr lang="fr-CA" b="1" smtClean="0">
                <a:solidFill>
                  <a:srgbClr val="000000"/>
                </a:solidFill>
                <a:latin typeface="Arial" charset="0"/>
              </a:rPr>
              <a:t>Réponse : B: Faux</a:t>
            </a:r>
          </a:p>
        </p:txBody>
      </p:sp>
      <p:sp>
        <p:nvSpPr>
          <p:cNvPr id="4" name="Slide Number Placeholder 3"/>
          <p:cNvSpPr>
            <a:spLocks noGrp="1"/>
          </p:cNvSpPr>
          <p:nvPr>
            <p:ph type="sldNum" sz="quarter" idx="5"/>
          </p:nvPr>
        </p:nvSpPr>
        <p:spPr/>
        <p:txBody>
          <a:bodyPr/>
          <a:lstStyle/>
          <a:p>
            <a:pPr>
              <a:defRPr/>
            </a:pPr>
            <a:fld id="{11BE5FC8-64DB-49C3-B032-D6D5EC7AA413}" type="slidenum">
              <a:rPr lang="en-US" smtClean="0"/>
              <a:pPr>
                <a:defRPr/>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ce réservé de l'image des diapositives 1"/>
          <p:cNvSpPr>
            <a:spLocks noGrp="1" noRot="1" noChangeAspect="1"/>
          </p:cNvSpPr>
          <p:nvPr>
            <p:ph type="sldImg"/>
          </p:nvPr>
        </p:nvSpPr>
        <p:spPr>
          <a:ln/>
        </p:spPr>
      </p:sp>
      <p:sp>
        <p:nvSpPr>
          <p:cNvPr id="26626" name="Espace réservé des commentaires 2"/>
          <p:cNvSpPr>
            <a:spLocks noGrp="1"/>
          </p:cNvSpPr>
          <p:nvPr>
            <p:ph type="body" idx="1"/>
          </p:nvPr>
        </p:nvSpPr>
        <p:spPr>
          <a:noFill/>
          <a:ln/>
        </p:spPr>
        <p:txBody>
          <a:bodyPr/>
          <a:lstStyle/>
          <a:p>
            <a:r>
              <a:rPr lang="fr-CA" smtClean="0">
                <a:solidFill>
                  <a:srgbClr val="000000"/>
                </a:solidFill>
                <a:latin typeface="Arial Narrow" pitchFamily="34" charset="0"/>
              </a:rPr>
              <a:t>Fondés sur les résultats de l’évaluation des besoins, les objectifs d’apprentissage de ce programme sont :</a:t>
            </a:r>
          </a:p>
          <a:p>
            <a:endParaRPr lang="fr-FR" smtClean="0">
              <a:latin typeface="Arial" charset="0"/>
            </a:endParaRPr>
          </a:p>
        </p:txBody>
      </p:sp>
      <p:sp>
        <p:nvSpPr>
          <p:cNvPr id="2" name="Espace réservé du numéro de diapositive 1"/>
          <p:cNvSpPr>
            <a:spLocks noGrp="1"/>
          </p:cNvSpPr>
          <p:nvPr>
            <p:ph type="sldNum" sz="quarter" idx="5"/>
          </p:nvPr>
        </p:nvSpPr>
        <p:spPr/>
        <p:txBody>
          <a:bodyPr/>
          <a:lstStyle/>
          <a:p>
            <a:pPr>
              <a:defRPr/>
            </a:pPr>
            <a:fld id="{77D1221F-A298-4727-B172-C22F69ED7FAB}" type="slidenum">
              <a:rPr lang="en-US" smtClean="0"/>
              <a:pPr>
                <a:defRPr/>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Espace réservé de l'image des diapositives 1"/>
          <p:cNvSpPr>
            <a:spLocks noGrp="1" noRot="1" noChangeAspect="1"/>
          </p:cNvSpPr>
          <p:nvPr>
            <p:ph type="sldImg"/>
          </p:nvPr>
        </p:nvSpPr>
        <p:spPr>
          <a:ln/>
        </p:spPr>
      </p:sp>
      <p:sp>
        <p:nvSpPr>
          <p:cNvPr id="168962" name="Espace réservé des commentaires 2"/>
          <p:cNvSpPr>
            <a:spLocks noGrp="1"/>
          </p:cNvSpPr>
          <p:nvPr>
            <p:ph type="body" idx="1"/>
          </p:nvPr>
        </p:nvSpPr>
        <p:spPr>
          <a:noFill/>
          <a:ln/>
        </p:spPr>
        <p:txBody>
          <a:bodyPr/>
          <a:lstStyle/>
          <a:p>
            <a:endParaRPr lang="fr-CA" smtClean="0">
              <a:latin typeface="Arial" charset="0"/>
            </a:endParaRPr>
          </a:p>
        </p:txBody>
      </p:sp>
      <p:sp>
        <p:nvSpPr>
          <p:cNvPr id="4" name="Espace réservé du numéro de diapositive 3"/>
          <p:cNvSpPr>
            <a:spLocks noGrp="1"/>
          </p:cNvSpPr>
          <p:nvPr>
            <p:ph type="sldNum" sz="quarter" idx="5"/>
          </p:nvPr>
        </p:nvSpPr>
        <p:spPr/>
        <p:txBody>
          <a:bodyPr/>
          <a:lstStyle/>
          <a:p>
            <a:pPr>
              <a:defRPr/>
            </a:pPr>
            <a:fld id="{081ED2C5-12B9-4001-B5DF-2D48822EB5BC}" type="slidenum">
              <a:rPr lang="en-US" smtClean="0"/>
              <a:pPr>
                <a:defRPr/>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a:defRPr/>
            </a:pPr>
            <a:r>
              <a:rPr lang="fr-CA" dirty="0" smtClean="0">
                <a:solidFill>
                  <a:srgbClr val="000000"/>
                </a:solidFill>
              </a:rPr>
              <a:t>Chez les patients présentant une anémie associée à l’IRC, le traitement par supplément de fer permet d’assurer des réserves de fer suffisantes pour l’érythropoïèse, de corriger la carence en fer et, chez les patients qui reçoivent un ASE, de prévenir l’apparition d’une carence en fer. L’administration d’un supplément de fer, surtout par voie i.v., peut stimuler l’érythropoïèse et augmenter le taux d’hémoglobine chez les patients atteints d’IRC qui présentent une anémie, même lorsque le TSAT et le taux de ferritine n’indiquent pas une carence absolue en fer et que les analyses de moelle osseuse révèlent des réserves de fer suffisantes. En outre, il a été démontré que l’administration de fer, surtout par voie i.v., améliore constamment la réponse érythropoïétique à un traitement par ASE. L’équilibre optimal qu’il faut atteindre chez tout patient entre le taux d’hémoglobine, la dose de protéines érythropoïétiques et la dose de fer pour obtenir un bienfait clinique maximal tout en réduisant au minimum le risque potentiel n’est pas connu. Il est difficile de prescrire un supplément de fer à un patient atteint d’IRC car la mesure du TSAT et du taux de ferritine sérique est peu utile au moment du diagnostic pour évaluer les réserves de fer de l’organisme ou prédire la réponse de l’Hb à l’administration du supplément de fer. Même l’analyse d’un échantillon de moelle osseuse, considéré comme la « méthode de référence » pour évaluer les réserves de fer, ne permet pas de prédire avec une grande exactitude la réponse érythropoïétique à l’administration d’un supplément de fer chez les patients atteints d’IRC. Il est important de prendre sérieusement en considération l’innocuité à court et à long terme des préparations de fer i.v., si elle est connue, lorsqu’on prescrit un supplément de fer ainsi que les toxicités potentielles encore inconnues. Chez chaque patient, il faut tenir compte du taux d’Hb actuel et voulu, de la dose d’ASE et de ses tendances au fil du temps, de l’évaluation de la réponse de l’Hb à l’administration d’un supplément de fer, des pertes sanguines persistantes et de la variation des résultats de l’évaluation du bilan ferrique. Bien que la plupart des études observationnelles n’aient pas fourni de preuves solides attestant que l’administration prolongée de fer par voie i.v. entraîne une toxicité importante, le bienfait clinique de ce traitement n’a pas été démontré de façon convaincante en dépit des résultats encourageants d’un essai contrôlé à répartition aléatoire mené récemment auprès de patients atteints d’insuffisance cardiaque (dont certains présentaient une IRC légère).</a:t>
            </a:r>
          </a:p>
          <a:p>
            <a:pPr>
              <a:defRPr/>
            </a:pPr>
            <a:endParaRPr lang="en-CA" dirty="0" smtClean="0"/>
          </a:p>
          <a:p>
            <a:pPr marL="174625" indent="-174625" fontAlgn="auto">
              <a:spcBef>
                <a:spcPts val="0"/>
              </a:spcBef>
              <a:spcAft>
                <a:spcPts val="0"/>
              </a:spcAft>
              <a:buFont typeface="Arial" pitchFamily="34" charset="0"/>
              <a:buChar char="•"/>
              <a:defRPr/>
            </a:pPr>
            <a:r>
              <a:rPr lang="fr-CA" dirty="0" smtClean="0">
                <a:solidFill>
                  <a:srgbClr val="000000"/>
                </a:solidFill>
                <a:latin typeface="Calibri" pitchFamily="18" charset="0"/>
              </a:rPr>
              <a:t>Chez tous les enfants atteints d’IRC et anémiques qui ne reçoivent pas de fer ni un traitement par ASE, nous recommandons l’administration de fer par voie orale (ou par voie i.v. chez les enfants hémodialysés) lorsque le TSAT est égal ou inférieur à 20 % et le taux de ferritine, égal ou inférieur à 100 ng/mL (100 µg/L).</a:t>
            </a:r>
          </a:p>
          <a:p>
            <a:pPr marL="174625" indent="-174625" fontAlgn="auto">
              <a:spcBef>
                <a:spcPts val="0"/>
              </a:spcBef>
              <a:spcAft>
                <a:spcPts val="0"/>
              </a:spcAft>
              <a:buFont typeface="Arial" pitchFamily="34" charset="0"/>
              <a:buChar char="•"/>
              <a:defRPr/>
            </a:pPr>
            <a:r>
              <a:rPr lang="fr-CA" dirty="0" smtClean="0">
                <a:solidFill>
                  <a:srgbClr val="000000"/>
                </a:solidFill>
                <a:latin typeface="Calibri" pitchFamily="18" charset="0"/>
              </a:rPr>
              <a:t>Chez tous les enfants atteints d’IRC qui reçoivent un ASE mais non un supplément de fer, nous recommandons l’administration de fer par voie orale (ou par voie i.v. chez les enfants hémodialysés) pour maintenir le TSAT supérieur à 20 % et le taux de ferritine supérieur à 100 ng/mL (100 µg/L). </a:t>
            </a:r>
          </a:p>
          <a:p>
            <a:pPr>
              <a:defRPr/>
            </a:pPr>
            <a:endParaRPr lang="en-CA" dirty="0"/>
          </a:p>
        </p:txBody>
      </p:sp>
      <p:sp>
        <p:nvSpPr>
          <p:cNvPr id="4" name="Slide Number Placeholder 3"/>
          <p:cNvSpPr>
            <a:spLocks noGrp="1"/>
          </p:cNvSpPr>
          <p:nvPr>
            <p:ph type="sldNum" sz="quarter" idx="5"/>
          </p:nvPr>
        </p:nvSpPr>
        <p:spPr/>
        <p:txBody>
          <a:bodyPr/>
          <a:lstStyle/>
          <a:p>
            <a:pPr>
              <a:defRPr/>
            </a:pPr>
            <a:fld id="{783DCED0-AC8F-4ACE-800D-929F456E12CF}" type="slidenum">
              <a:rPr lang="en-US" smtClean="0"/>
              <a:pPr>
                <a:defRPr/>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p:cNvSpPr>
          <p:nvPr>
            <p:ph type="sldImg"/>
          </p:nvPr>
        </p:nvSpPr>
        <p:spPr>
          <a:ln/>
        </p:spPr>
      </p:sp>
      <p:sp>
        <p:nvSpPr>
          <p:cNvPr id="173058" name="Notes Placeholder 2"/>
          <p:cNvSpPr>
            <a:spLocks noGrp="1"/>
          </p:cNvSpPr>
          <p:nvPr>
            <p:ph type="body" idx="1"/>
          </p:nvPr>
        </p:nvSpPr>
        <p:spPr>
          <a:noFill/>
          <a:ln/>
        </p:spPr>
        <p:txBody>
          <a:bodyPr/>
          <a:lstStyle/>
          <a:p>
            <a:r>
              <a:rPr lang="fr-CA" smtClean="0">
                <a:solidFill>
                  <a:srgbClr val="000000"/>
                </a:solidFill>
                <a:latin typeface="Arial" charset="0"/>
              </a:rPr>
              <a:t>Il est difficile de prescrire un supplément de fer à un patient atteint d’IRC car la mesure du TSAT et du taux de ferritine sérique est peu utile au moment du diagnostic pour évaluer les réserves de fer de l’organisme ou prédire la réponse de l’Hb à l’administration du supplément. Même l’analyse d’un échantillon de moelle osseuse, considéré comme la « méthode de référence » pour évaluer les réserves de fer, ne permet pas de prédire avec une grande exactitude la réponse érythropoïétique à l’administration d’un supplément de fer chez les patients atteints d’IRC. Il est important de prendre sérieusement en considération l’innocuité à court et à long terme des préparations de fer i.v., si elle est connue, lorsqu’on prescrit un supplément de fer ainsi que les toxicités potentielles encore inconnues. Chez chaque patient, il faut tenir compte du taux d’Hb actuel et voulu, de la dose d’ASE et de ses tendances au fil du temps, de l’évaluation de la réponse de l’Hb à l’administration d’un supplément de fer, des pertes sanguines persistantes et de la variation des résultats de l’évaluation du bilan ferrique. Bien que la plupart des études observationnelles n’aient pas fourni de preuves solides attestant que l’administration prolongée de fer par voie i.v. entraîne une toxicité importante, le bienfait clinique de ce traitement n’a pas été démontré de façon convaincante en dépit des résultats encourageants d’un essai contrôlé à répartition aléatoire mené récemment auprès de patients atteints d’insuffisance cardiaque (dont certains présentaient une IRC légère).</a:t>
            </a:r>
          </a:p>
          <a:p>
            <a:endParaRPr lang="en-CA" smtClean="0">
              <a:latin typeface="Arial" charset="0"/>
            </a:endParaRPr>
          </a:p>
        </p:txBody>
      </p:sp>
      <p:sp>
        <p:nvSpPr>
          <p:cNvPr id="4" name="Slide Number Placeholder 3"/>
          <p:cNvSpPr>
            <a:spLocks noGrp="1"/>
          </p:cNvSpPr>
          <p:nvPr>
            <p:ph type="sldNum" sz="quarter" idx="5"/>
          </p:nvPr>
        </p:nvSpPr>
        <p:spPr/>
        <p:txBody>
          <a:bodyPr/>
          <a:lstStyle/>
          <a:p>
            <a:pPr>
              <a:defRPr/>
            </a:pPr>
            <a:fld id="{25B0DDA1-C120-4B27-98F6-ED5602C724F9}" type="slidenum">
              <a:rPr lang="en-US" smtClean="0"/>
              <a:pPr>
                <a:defRPr/>
              </a:pPr>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p:cNvSpPr>
            <a:spLocks noGrp="1" noRot="1" noChangeAspect="1"/>
          </p:cNvSpPr>
          <p:nvPr>
            <p:ph type="sldImg"/>
          </p:nvPr>
        </p:nvSpPr>
        <p:spPr>
          <a:ln/>
        </p:spPr>
      </p:sp>
      <p:sp>
        <p:nvSpPr>
          <p:cNvPr id="175106" name="Notes Placeholder 2"/>
          <p:cNvSpPr>
            <a:spLocks noGrp="1"/>
          </p:cNvSpPr>
          <p:nvPr>
            <p:ph type="body" idx="1"/>
          </p:nvPr>
        </p:nvSpPr>
        <p:spPr>
          <a:noFill/>
          <a:ln/>
        </p:spPr>
        <p:txBody>
          <a:bodyPr/>
          <a:lstStyle/>
          <a:p>
            <a:r>
              <a:rPr lang="fr-CA" smtClean="0">
                <a:solidFill>
                  <a:srgbClr val="000000"/>
                </a:solidFill>
                <a:latin typeface="Arial" charset="0"/>
              </a:rPr>
              <a:t>Les suppléments de fer oraux sont peu coûteux, faciles à se procurer et ne nécessitent pas un accès veineux, une préoccupation particulière chez les patients IRC non HD. Bien qu’ils ne soient pas associés à des effets indésirables graves, leurs effets indésirables gastro-intestinaux sont fréquents et peuvent diminuer l’observance thérapeutique. Ceci conjugué à une absorption variable dans le tractus gastro-intestinal peut limiter l’efficacité des suppléments de fer oraux. On prescrit normalement une dose de supplément de fer qui procure environ 200 mg de fer élémentaire par jour (p. ex., 325 mg de sulfate ferreux trois fois par jour; un comprimé procure une dose de 65 mg de fer élémentaire). Chez certains patients, une dose quotidienne plus faible peut être utile et mieux tolérée. Bien que le sulfate ferreux soit généralement disponible et peu coûteux, d’autres préparations de fer orales peuvent aussi être utilisées; aucunes données importantes n’indiquent que les autres préparations de fer orales sont plus efficaces que le sulfate ferreux ou qu’elles sont associées à un moins grand nombre d’effets indésirables. Si l’administration orale de fer pendant 1 à 3 mois ne permet pas d’atteindre les objectifs visés, il est alors approprié d’envisager l’administration i.v.</a:t>
            </a:r>
          </a:p>
        </p:txBody>
      </p:sp>
      <p:sp>
        <p:nvSpPr>
          <p:cNvPr id="4" name="Slide Number Placeholder 3"/>
          <p:cNvSpPr>
            <a:spLocks noGrp="1"/>
          </p:cNvSpPr>
          <p:nvPr>
            <p:ph type="sldNum" sz="quarter" idx="5"/>
          </p:nvPr>
        </p:nvSpPr>
        <p:spPr/>
        <p:txBody>
          <a:bodyPr/>
          <a:lstStyle/>
          <a:p>
            <a:pPr>
              <a:defRPr/>
            </a:pPr>
            <a:fld id="{1DC1851C-C45E-4281-8FFB-FA7CB78ABC5C}" type="slidenum">
              <a:rPr lang="en-US" smtClean="0"/>
              <a:pPr>
                <a:defRPr/>
              </a:pPr>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p:cNvSpPr>
            <a:spLocks noGrp="1" noRot="1" noChangeAspect="1"/>
          </p:cNvSpPr>
          <p:nvPr>
            <p:ph type="sldImg"/>
          </p:nvPr>
        </p:nvSpPr>
        <p:spPr>
          <a:ln/>
        </p:spPr>
      </p:sp>
      <p:sp>
        <p:nvSpPr>
          <p:cNvPr id="177154" name="Notes Placeholder 2"/>
          <p:cNvSpPr>
            <a:spLocks noGrp="1"/>
          </p:cNvSpPr>
          <p:nvPr>
            <p:ph type="body" idx="1"/>
          </p:nvPr>
        </p:nvSpPr>
        <p:spPr>
          <a:noFill/>
          <a:ln/>
        </p:spPr>
        <p:txBody>
          <a:bodyPr/>
          <a:lstStyle/>
          <a:p>
            <a:r>
              <a:rPr lang="fr-CA" smtClean="0">
                <a:solidFill>
                  <a:srgbClr val="000000"/>
                </a:solidFill>
                <a:latin typeface="Arial" charset="0"/>
              </a:rPr>
              <a:t>Les suppléments de fer oraux sont peu coûteux, faciles à se procurer et ne nécessitent pas un accès veineux, une préoccupation particulière chez les patients IRC non HD. Bien qu’ils ne soient pas associés à des effets indésirables graves, leurs effets indésirables gastro-intestinaux sont fréquents et peuvent diminuer l’observance thérapeutique. Ceci conjugué à une absorption variable dans le tractus gastro-intestinal peut limiter l’efficacité des suppléments de fer oraux. On prescrit normalement une dose de supplément de fer qui procure environ 200 mg de fer élémentaire par jour (p. ex., 325 mg de sulfate ferreux trois fois par jour; un comprimé procure une dose de 65 mg de fer élémentaire). Chez certains patients, une dose quotidienne plus faible peut être utile et mieux tolérée. Bien que le sulfate ferreux soit généralement disponible et peu coûteux, d’autres préparations de fer orales peuvent aussi être utilisées; aucunes données importantes n’indiquent que les autres préparations de fer orales sont plus efficaces que le sulfate ferreux ou qu’elles sont associées à un moins grand nombre d’effets indésirables. Si l’administration orale de fer pendant 1 à 3 mois ne permet pas d’atteindre les objectifs visés, il est alors approprié d’envisager l’administration i.v.</a:t>
            </a:r>
          </a:p>
        </p:txBody>
      </p:sp>
      <p:sp>
        <p:nvSpPr>
          <p:cNvPr id="4" name="Slide Number Placeholder 3"/>
          <p:cNvSpPr>
            <a:spLocks noGrp="1"/>
          </p:cNvSpPr>
          <p:nvPr>
            <p:ph type="sldNum" sz="quarter" idx="5"/>
          </p:nvPr>
        </p:nvSpPr>
        <p:spPr/>
        <p:txBody>
          <a:bodyPr/>
          <a:lstStyle/>
          <a:p>
            <a:pPr>
              <a:defRPr/>
            </a:pPr>
            <a:fld id="{3B56F6C1-9D6C-43B7-AE0C-8D07B0E0B2F7}" type="slidenum">
              <a:rPr lang="en-US" smtClean="0"/>
              <a:pPr>
                <a:defRPr/>
              </a:pPr>
              <a:t>38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p:cNvSpPr>
          <p:nvPr>
            <p:ph type="sldImg"/>
          </p:nvPr>
        </p:nvSpPr>
        <p:spPr>
          <a:ln/>
        </p:spPr>
      </p:sp>
      <p:sp>
        <p:nvSpPr>
          <p:cNvPr id="179202" name="Notes Placeholder 2"/>
          <p:cNvSpPr>
            <a:spLocks noGrp="1"/>
          </p:cNvSpPr>
          <p:nvPr>
            <p:ph type="body" idx="1"/>
          </p:nvPr>
        </p:nvSpPr>
        <p:spPr>
          <a:noFill/>
          <a:ln/>
        </p:spPr>
        <p:txBody>
          <a:bodyPr/>
          <a:lstStyle/>
          <a:p>
            <a:r>
              <a:rPr lang="fr-CA" b="1" smtClean="0">
                <a:solidFill>
                  <a:srgbClr val="000000"/>
                </a:solidFill>
                <a:latin typeface="Arial" charset="0"/>
              </a:rPr>
              <a:t>Réponse : G</a:t>
            </a:r>
          </a:p>
        </p:txBody>
      </p:sp>
      <p:sp>
        <p:nvSpPr>
          <p:cNvPr id="4" name="Slide Number Placeholder 3"/>
          <p:cNvSpPr>
            <a:spLocks noGrp="1"/>
          </p:cNvSpPr>
          <p:nvPr>
            <p:ph type="sldNum" sz="quarter" idx="5"/>
          </p:nvPr>
        </p:nvSpPr>
        <p:spPr/>
        <p:txBody>
          <a:bodyPr/>
          <a:lstStyle/>
          <a:p>
            <a:pPr>
              <a:defRPr/>
            </a:pPr>
            <a:fld id="{8EB35396-08C8-4704-8303-18CEBBEFD078}" type="slidenum">
              <a:rPr lang="en-US" smtClean="0"/>
              <a:pPr>
                <a:defRPr/>
              </a:pPr>
              <a:t>39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fr-CA" dirty="0" smtClean="0">
                <a:solidFill>
                  <a:srgbClr val="000000"/>
                </a:solidFill>
              </a:rPr>
              <a:t>En l’absence d’essais cliniques qui indiquent clairement la fréquence optimale de l’évaluation du bilan ferrique et conformément aux lignes directrices antérieures, le groupe de travail recommande de procéder à l’évaluation du bilan ferrique au moins tous les 3 mois chez les patients qui reçoivent un ASE, qu’ils reçoivent ou non un supplément de fer. Une diminution du TSAT et (ou) du taux de ferritine indique probablement une perte sanguine persistante ou l’utilisation des réserves de fer disponibles et peut servir à prévoir si l’administration de fer future ou supplémentaire sera nécessaire. Chez les patients recevant un supplément de fer oral, l’évaluation du bilan ferrique peut également servir à évaluer l’observance thérapeutique. L’augmentation du TSAT et (ou) du taux de ferritine peut indiquer que la dose de supplément de fer est trop élevée et peut être diminuée ou que le traitement peut être arrêté. Une élévation du taux de ferritine et un TSAT stable ou à la baisse peuvent également indiquer la présence d’une inflammation, d’une infection ou d’autres situations cliniques qui induisent la production de réactifs de phase aiguë pendant laquelle il faudra peut-être réévaluer l’opportunité de l’administration de fer continue.</a:t>
            </a:r>
          </a:p>
          <a:p>
            <a:pPr>
              <a:defRPr/>
            </a:pPr>
            <a:r>
              <a:rPr lang="fr-CA" dirty="0" smtClean="0">
                <a:solidFill>
                  <a:srgbClr val="000000"/>
                </a:solidFill>
              </a:rPr>
              <a:t>Une évaluation du bilan ferrique plus fréquente peut convenir dans certaines circonstances, notamment après l’instauration d’un traitement par supplément de fer ou ASE ou lorsque la dose ou la fréquence d’administration d’un ESA est augmentée. L’évaluation du bilan du fer est également importante chez les patients qui répondent moins bien au traitement par ASE.</a:t>
            </a:r>
          </a:p>
          <a:p>
            <a:pPr>
              <a:defRPr/>
            </a:pPr>
            <a:r>
              <a:rPr lang="fr-CA" dirty="0" smtClean="0">
                <a:solidFill>
                  <a:srgbClr val="000000"/>
                </a:solidFill>
              </a:rPr>
              <a:t>Malgré l’absence de données se rapportant à la population des enfants atteints d’IRC, on considère que cette recommandation est applicable aux enfants puisqu’il n’existe aucune raison de faire une recommandation différente.</a:t>
            </a:r>
          </a:p>
        </p:txBody>
      </p:sp>
      <p:sp>
        <p:nvSpPr>
          <p:cNvPr id="4" name="Slide Number Placeholder 3"/>
          <p:cNvSpPr>
            <a:spLocks noGrp="1"/>
          </p:cNvSpPr>
          <p:nvPr>
            <p:ph type="sldNum" sz="quarter" idx="5"/>
          </p:nvPr>
        </p:nvSpPr>
        <p:spPr/>
        <p:txBody>
          <a:bodyPr/>
          <a:lstStyle/>
          <a:p>
            <a:pPr>
              <a:defRPr/>
            </a:pPr>
            <a:fld id="{F7409243-ED8A-4FB4-B901-4D4700799508}" type="slidenum">
              <a:rPr lang="en-US" smtClean="0"/>
              <a:pPr>
                <a:defRPr/>
              </a:pPr>
              <a:t>40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Image Placeholder 1"/>
          <p:cNvSpPr>
            <a:spLocks noGrp="1" noRot="1" noChangeAspect="1"/>
          </p:cNvSpPr>
          <p:nvPr>
            <p:ph type="sldImg"/>
          </p:nvPr>
        </p:nvSpPr>
        <p:spPr>
          <a:ln/>
        </p:spPr>
      </p:sp>
      <p:sp>
        <p:nvSpPr>
          <p:cNvPr id="183298" name="Notes Placeholder 2"/>
          <p:cNvSpPr>
            <a:spLocks noGrp="1"/>
          </p:cNvSpPr>
          <p:nvPr>
            <p:ph type="body" idx="1"/>
          </p:nvPr>
        </p:nvSpPr>
        <p:spPr>
          <a:noFill/>
          <a:ln/>
        </p:spPr>
        <p:txBody>
          <a:bodyPr/>
          <a:lstStyle/>
          <a:p>
            <a:r>
              <a:rPr lang="fr-CA" smtClean="0">
                <a:solidFill>
                  <a:srgbClr val="000000"/>
                </a:solidFill>
                <a:latin typeface="Arial" charset="0"/>
              </a:rPr>
              <a:t>Chez tous les patients qui reçoivent du fer, il est important de tenir compte des effets toxiques aigus et à court terme associés à l’administration de fer et d’exclure la présence d’une infection active avant d’instaurer l’administration i.v. de fer.</a:t>
            </a:r>
          </a:p>
        </p:txBody>
      </p:sp>
      <p:sp>
        <p:nvSpPr>
          <p:cNvPr id="4" name="Slide Number Placeholder 3"/>
          <p:cNvSpPr>
            <a:spLocks noGrp="1"/>
          </p:cNvSpPr>
          <p:nvPr>
            <p:ph type="sldNum" sz="quarter" idx="5"/>
          </p:nvPr>
        </p:nvSpPr>
        <p:spPr/>
        <p:txBody>
          <a:bodyPr/>
          <a:lstStyle/>
          <a:p>
            <a:pPr>
              <a:defRPr/>
            </a:pPr>
            <a:fld id="{8CA0AE4C-C907-47AB-AFE2-7DA22874E7BE}" type="slidenum">
              <a:rPr lang="en-US" smtClean="0"/>
              <a:pPr>
                <a:defRPr/>
              </a:pPr>
              <a:t>41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a:ln/>
        </p:spPr>
      </p:sp>
      <p:sp>
        <p:nvSpPr>
          <p:cNvPr id="185346" name="Notes Placeholder 2"/>
          <p:cNvSpPr>
            <a:spLocks noGrp="1"/>
          </p:cNvSpPr>
          <p:nvPr>
            <p:ph type="body" idx="1"/>
          </p:nvPr>
        </p:nvSpPr>
        <p:spPr>
          <a:noFill/>
          <a:ln/>
        </p:spPr>
        <p:txBody>
          <a:bodyPr/>
          <a:lstStyle/>
          <a:p>
            <a:r>
              <a:rPr lang="fr-CA" smtClean="0">
                <a:solidFill>
                  <a:srgbClr val="000000"/>
                </a:solidFill>
                <a:latin typeface="Arial" charset="0"/>
              </a:rPr>
              <a:t>Des réactions d’hypersensibilité graves, dont l’anaphylaxie et des réactions anaphylactoïdes qui mettent la vie en danger ou qui sont mortelles, ont été signalées chez des patients recevant un produit de fer i.v. </a:t>
            </a:r>
          </a:p>
          <a:p>
            <a:endParaRPr lang="en-CA" smtClean="0">
              <a:latin typeface="Arial" charset="0"/>
            </a:endParaRPr>
          </a:p>
          <a:p>
            <a:r>
              <a:rPr lang="fr-CA" smtClean="0">
                <a:solidFill>
                  <a:srgbClr val="000000"/>
                </a:solidFill>
                <a:latin typeface="Arial" charset="0"/>
              </a:rPr>
              <a:t>Les produits de fer i.v. ne devraient être administrés que lorsque le personnel et les traitements nécessaires à la prise en charge de l’anaphylaxie et des autres réactions d’hypersensibilité sont rapidement accessibles.</a:t>
            </a:r>
          </a:p>
          <a:p>
            <a:endParaRPr lang="en-US" smtClean="0">
              <a:latin typeface="Arial" charset="0"/>
            </a:endParaRPr>
          </a:p>
          <a:p>
            <a:r>
              <a:rPr lang="fr-CA" smtClean="0">
                <a:solidFill>
                  <a:srgbClr val="000000"/>
                </a:solidFill>
                <a:latin typeface="Arial" charset="0"/>
              </a:rPr>
              <a:t>Il faut toujours consigner toutes les interventions conformément aux normes de pratique de votre établissement.</a:t>
            </a:r>
          </a:p>
          <a:p>
            <a:endParaRPr lang="en-US" smtClean="0">
              <a:latin typeface="Arial" charset="0"/>
            </a:endParaRPr>
          </a:p>
        </p:txBody>
      </p:sp>
      <p:sp>
        <p:nvSpPr>
          <p:cNvPr id="4" name="Slide Number Placeholder 3"/>
          <p:cNvSpPr>
            <a:spLocks noGrp="1"/>
          </p:cNvSpPr>
          <p:nvPr>
            <p:ph type="sldNum" sz="quarter" idx="5"/>
          </p:nvPr>
        </p:nvSpPr>
        <p:spPr/>
        <p:txBody>
          <a:bodyPr/>
          <a:lstStyle/>
          <a:p>
            <a:pPr>
              <a:defRPr/>
            </a:pPr>
            <a:fld id="{6DE2B168-F411-4647-BC68-0C7B84DFAA20}" type="slidenum">
              <a:rPr lang="ja-JP" altLang="en-US" smtClean="0">
                <a:solidFill>
                  <a:prstClr val="black"/>
                </a:solidFill>
              </a:rPr>
              <a:pPr>
                <a:defRPr/>
              </a:pPr>
              <a:t>42</a:t>
            </a:fld>
            <a:endParaRPr lang="ja-JP" alt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p:cNvSpPr>
          <p:nvPr>
            <p:ph type="sldImg"/>
          </p:nvPr>
        </p:nvSpPr>
        <p:spPr>
          <a:ln/>
        </p:spPr>
      </p:sp>
      <p:sp>
        <p:nvSpPr>
          <p:cNvPr id="187394" name="Notes Placeholder 2"/>
          <p:cNvSpPr>
            <a:spLocks noGrp="1"/>
          </p:cNvSpPr>
          <p:nvPr>
            <p:ph type="body" idx="1"/>
          </p:nvPr>
        </p:nvSpPr>
        <p:spPr>
          <a:noFill/>
          <a:ln/>
        </p:spPr>
        <p:txBody>
          <a:bodyPr/>
          <a:lstStyle/>
          <a:p>
            <a:r>
              <a:rPr lang="fr-CA" b="1" smtClean="0">
                <a:solidFill>
                  <a:srgbClr val="000000"/>
                </a:solidFill>
                <a:latin typeface="Arial" charset="0"/>
              </a:rPr>
              <a:t>Réponse : A: Vrai</a:t>
            </a:r>
          </a:p>
        </p:txBody>
      </p:sp>
      <p:sp>
        <p:nvSpPr>
          <p:cNvPr id="4" name="Slide Number Placeholder 3"/>
          <p:cNvSpPr>
            <a:spLocks noGrp="1"/>
          </p:cNvSpPr>
          <p:nvPr>
            <p:ph type="sldNum" sz="quarter" idx="5"/>
          </p:nvPr>
        </p:nvSpPr>
        <p:spPr/>
        <p:txBody>
          <a:bodyPr/>
          <a:lstStyle/>
          <a:p>
            <a:pPr>
              <a:defRPr/>
            </a:pPr>
            <a:fld id="{A4C7A9E8-AB10-4844-BCC1-4D2DD2F34DC9}" type="slidenum">
              <a:rPr lang="en-US" smtClean="0"/>
              <a:pPr>
                <a:defRPr/>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p:spPr>
        <p:txBody>
          <a:bodyPr/>
          <a:lstStyle/>
          <a:p>
            <a:r>
              <a:rPr lang="fr-CA" smtClean="0">
                <a:solidFill>
                  <a:srgbClr val="000000"/>
                </a:solidFill>
                <a:latin typeface="Arial" charset="0"/>
              </a:rPr>
              <a:t>Réponse : ? Pour moi, réponse C!</a:t>
            </a:r>
          </a:p>
        </p:txBody>
      </p:sp>
      <p:sp>
        <p:nvSpPr>
          <p:cNvPr id="4" name="Slide Number Placeholder 3"/>
          <p:cNvSpPr>
            <a:spLocks noGrp="1"/>
          </p:cNvSpPr>
          <p:nvPr>
            <p:ph type="sldNum" sz="quarter" idx="5"/>
          </p:nvPr>
        </p:nvSpPr>
        <p:spPr/>
        <p:txBody>
          <a:bodyPr/>
          <a:lstStyle/>
          <a:p>
            <a:pPr>
              <a:defRPr/>
            </a:pPr>
            <a:fld id="{2747077F-BEB8-416E-8633-16613F2F1958}" type="slidenum">
              <a:rPr lang="en-US" smtClean="0"/>
              <a:pPr>
                <a:defRPr/>
              </a:pPr>
              <a:t>7</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Image Placeholder 1"/>
          <p:cNvSpPr>
            <a:spLocks noGrp="1" noRot="1" noChangeAspect="1"/>
          </p:cNvSpPr>
          <p:nvPr>
            <p:ph type="sldImg"/>
          </p:nvPr>
        </p:nvSpPr>
        <p:spPr>
          <a:ln/>
        </p:spPr>
      </p:sp>
      <p:sp>
        <p:nvSpPr>
          <p:cNvPr id="189442" name="Notes Placeholder 2"/>
          <p:cNvSpPr>
            <a:spLocks noGrp="1"/>
          </p:cNvSpPr>
          <p:nvPr>
            <p:ph type="body" idx="1"/>
          </p:nvPr>
        </p:nvSpPr>
        <p:spPr>
          <a:noFill/>
          <a:ln/>
        </p:spPr>
        <p:txBody>
          <a:bodyPr/>
          <a:lstStyle/>
          <a:p>
            <a:r>
              <a:rPr lang="en-CA" smtClean="0">
                <a:latin typeface="Arial" charset="0"/>
              </a:rPr>
              <a:t>Renforcer que c’est un exemple de protocole...</a:t>
            </a:r>
          </a:p>
        </p:txBody>
      </p:sp>
      <p:sp>
        <p:nvSpPr>
          <p:cNvPr id="4" name="Slide Number Placeholder 3"/>
          <p:cNvSpPr>
            <a:spLocks noGrp="1"/>
          </p:cNvSpPr>
          <p:nvPr>
            <p:ph type="sldNum" sz="quarter" idx="5"/>
          </p:nvPr>
        </p:nvSpPr>
        <p:spPr/>
        <p:txBody>
          <a:bodyPr/>
          <a:lstStyle/>
          <a:p>
            <a:pPr>
              <a:defRPr/>
            </a:pPr>
            <a:fld id="{66E52B53-EF7B-422F-B201-23B89F137AD0}" type="slidenum">
              <a:rPr lang="en-US" smtClean="0"/>
              <a:pPr>
                <a:defRPr/>
              </a:pPr>
              <a:t>44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Espace réservé de l'image des diapositives 1"/>
          <p:cNvSpPr>
            <a:spLocks noGrp="1" noRot="1" noChangeAspect="1"/>
          </p:cNvSpPr>
          <p:nvPr>
            <p:ph type="sldImg"/>
          </p:nvPr>
        </p:nvSpPr>
        <p:spPr>
          <a:ln/>
        </p:spPr>
      </p:sp>
      <p:sp>
        <p:nvSpPr>
          <p:cNvPr id="3" name="Espace réservé des commentaires 2"/>
          <p:cNvSpPr>
            <a:spLocks noGrp="1"/>
          </p:cNvSpPr>
          <p:nvPr>
            <p:ph type="body" idx="1"/>
          </p:nvPr>
        </p:nvSpPr>
        <p:spPr/>
        <p:txBody>
          <a:bodyPr/>
          <a:lstStyle/>
          <a:p>
            <a:pPr>
              <a:defRPr/>
            </a:pPr>
            <a:r>
              <a:rPr lang="fr-FR" dirty="0" smtClean="0"/>
              <a:t>Voici un bel exemple de protocole. Quand vous développez un </a:t>
            </a:r>
            <a:r>
              <a:rPr lang="fr-FR" dirty="0" err="1" smtClean="0"/>
              <a:t>protocole,voici</a:t>
            </a:r>
            <a:r>
              <a:rPr lang="fr-FR" dirty="0" smtClean="0"/>
              <a:t> les éléments que vous devez considérer, pour n’en nommer que quelques uns :</a:t>
            </a:r>
            <a:endParaRPr lang="fr-CA" dirty="0" smtClean="0"/>
          </a:p>
          <a:p>
            <a:pPr marL="171450" indent="-171450">
              <a:buFont typeface="Arial"/>
              <a:buChar char="•"/>
              <a:defRPr/>
            </a:pPr>
            <a:r>
              <a:rPr lang="fr-CA" dirty="0" smtClean="0"/>
              <a:t>Le patient</a:t>
            </a:r>
          </a:p>
          <a:p>
            <a:pPr marL="171450" indent="-171450">
              <a:buFont typeface="Arial"/>
              <a:buChar char="•"/>
              <a:defRPr/>
            </a:pPr>
            <a:r>
              <a:rPr lang="fr-CA" dirty="0" smtClean="0"/>
              <a:t>Sévérité de l’anémie</a:t>
            </a:r>
          </a:p>
          <a:p>
            <a:pPr marL="171450" indent="-171450">
              <a:buFont typeface="Arial"/>
              <a:buChar char="•"/>
              <a:defRPr/>
            </a:pPr>
            <a:r>
              <a:rPr lang="fr-CA" dirty="0" smtClean="0"/>
              <a:t>Type de préparation de fer</a:t>
            </a:r>
          </a:p>
          <a:p>
            <a:pPr marL="171450" indent="-171450">
              <a:buFont typeface="Arial"/>
              <a:buChar char="•"/>
              <a:defRPr/>
            </a:pPr>
            <a:r>
              <a:rPr lang="fr-CA" dirty="0" smtClean="0"/>
              <a:t>Voie d’administration</a:t>
            </a:r>
          </a:p>
          <a:p>
            <a:pPr marL="171450" indent="-171450">
              <a:buFont typeface="Arial"/>
              <a:buChar char="•"/>
              <a:defRPr/>
            </a:pPr>
            <a:r>
              <a:rPr lang="fr-CA" dirty="0" smtClean="0"/>
              <a:t>Suivi après administration</a:t>
            </a:r>
          </a:p>
          <a:p>
            <a:pPr marL="171450" indent="-171450">
              <a:buFont typeface="Arial"/>
              <a:buChar char="•"/>
              <a:defRPr/>
            </a:pPr>
            <a:r>
              <a:rPr lang="fr-CA" dirty="0" smtClean="0"/>
              <a:t>Signes vitaux</a:t>
            </a:r>
          </a:p>
          <a:p>
            <a:pPr marL="171450" indent="-171450">
              <a:buFont typeface="Arial"/>
              <a:buChar char="•"/>
              <a:defRPr/>
            </a:pPr>
            <a:r>
              <a:rPr lang="fr-CA" dirty="0" smtClean="0"/>
              <a:t>Effets secondaires</a:t>
            </a:r>
          </a:p>
          <a:p>
            <a:pPr marL="171450" indent="-171450">
              <a:buFont typeface="Arial"/>
              <a:buChar char="•"/>
              <a:defRPr/>
            </a:pPr>
            <a:r>
              <a:rPr lang="fr-CA" dirty="0" smtClean="0"/>
              <a:t>Coûts</a:t>
            </a:r>
          </a:p>
          <a:p>
            <a:pPr marL="171450" indent="-171450">
              <a:buFont typeface="Arial"/>
              <a:buChar char="•"/>
              <a:defRPr/>
            </a:pPr>
            <a:r>
              <a:rPr lang="fr-CA" dirty="0" smtClean="0"/>
              <a:t>Etc.</a:t>
            </a:r>
          </a:p>
          <a:p>
            <a:pPr marL="171450" indent="-171450">
              <a:buFont typeface="Arial"/>
              <a:buChar char="•"/>
              <a:defRPr/>
            </a:pPr>
            <a:r>
              <a:rPr lang="fr-CA" dirty="0" smtClean="0"/>
              <a:t>Le patient (encore et toujours)</a:t>
            </a:r>
          </a:p>
          <a:p>
            <a:pPr marL="171450" indent="-171450">
              <a:buFont typeface="Arial"/>
              <a:buChar char="•"/>
              <a:defRPr/>
            </a:pPr>
            <a:endParaRPr lang="fr-FR" dirty="0"/>
          </a:p>
        </p:txBody>
      </p:sp>
      <p:sp>
        <p:nvSpPr>
          <p:cNvPr id="4" name="Espace réservé du numéro de diapositive 3"/>
          <p:cNvSpPr>
            <a:spLocks noGrp="1"/>
          </p:cNvSpPr>
          <p:nvPr>
            <p:ph type="sldNum" sz="quarter" idx="5"/>
          </p:nvPr>
        </p:nvSpPr>
        <p:spPr/>
        <p:txBody>
          <a:bodyPr/>
          <a:lstStyle/>
          <a:p>
            <a:pPr>
              <a:defRPr/>
            </a:pPr>
            <a:fld id="{732C7F9C-AEE7-4388-BFB3-633C497A57D9}" type="slidenum">
              <a:rPr lang="en-US" smtClean="0"/>
              <a:pPr>
                <a:defRPr/>
              </a:pPr>
              <a:t>45</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Espace réservé de l'image des diapositives 1"/>
          <p:cNvSpPr>
            <a:spLocks noGrp="1" noRot="1" noChangeAspect="1"/>
          </p:cNvSpPr>
          <p:nvPr>
            <p:ph type="sldImg"/>
          </p:nvPr>
        </p:nvSpPr>
        <p:spPr>
          <a:ln/>
        </p:spPr>
      </p:sp>
      <p:sp>
        <p:nvSpPr>
          <p:cNvPr id="197634" name="Espace réservé des commentaires 2"/>
          <p:cNvSpPr>
            <a:spLocks noGrp="1"/>
          </p:cNvSpPr>
          <p:nvPr>
            <p:ph type="body" idx="1"/>
          </p:nvPr>
        </p:nvSpPr>
        <p:spPr>
          <a:noFill/>
          <a:ln/>
        </p:spPr>
        <p:txBody>
          <a:bodyPr/>
          <a:lstStyle/>
          <a:p>
            <a:r>
              <a:rPr lang="fr-FR" b="1" smtClean="0">
                <a:latin typeface="Arial" charset="0"/>
              </a:rPr>
              <a:t>ANSWER: B</a:t>
            </a:r>
          </a:p>
          <a:p>
            <a:endParaRPr lang="fr-FR" b="1" smtClean="0">
              <a:latin typeface="Arial" charset="0"/>
            </a:endParaRPr>
          </a:p>
          <a:p>
            <a:r>
              <a:rPr lang="fr-FR" smtClean="0">
                <a:latin typeface="Arial" charset="0"/>
              </a:rPr>
              <a:t>June 2005-Absolute ID  low ferritin and low iron % saturation</a:t>
            </a:r>
          </a:p>
          <a:p>
            <a:r>
              <a:rPr lang="en-US" smtClean="0">
                <a:latin typeface="Arial" charset="0"/>
              </a:rPr>
              <a:t>Aug/2005- Functional ID  high ferritin and low iron % saturation</a:t>
            </a:r>
          </a:p>
          <a:p>
            <a:r>
              <a:rPr lang="en-US" smtClean="0">
                <a:latin typeface="Arial" charset="0"/>
              </a:rPr>
              <a:t>July 2006   Functional ID  high ferritin and low iron % sat</a:t>
            </a:r>
          </a:p>
          <a:p>
            <a:r>
              <a:rPr lang="en-US" smtClean="0">
                <a:latin typeface="Arial" charset="0"/>
              </a:rPr>
              <a:t>Mar/ 2012  Functional ID  high ferritin and low Iron % sat</a:t>
            </a:r>
          </a:p>
          <a:p>
            <a:r>
              <a:rPr lang="en-US" smtClean="0">
                <a:latin typeface="Arial" charset="0"/>
              </a:rPr>
              <a:t>May 2013- Iron stores within range for both ferritin and Iron 55 saturation.</a:t>
            </a:r>
          </a:p>
          <a:p>
            <a:r>
              <a:rPr lang="en-US" smtClean="0">
                <a:latin typeface="Arial" charset="0"/>
              </a:rPr>
              <a:t> </a:t>
            </a:r>
            <a:endParaRPr lang="fr-FR" smtClean="0">
              <a:latin typeface="Arial" charset="0"/>
            </a:endParaRPr>
          </a:p>
          <a:p>
            <a:endParaRPr lang="fr-FR" smtClean="0">
              <a:latin typeface="Arial" charset="0"/>
            </a:endParaRPr>
          </a:p>
        </p:txBody>
      </p:sp>
      <p:sp>
        <p:nvSpPr>
          <p:cNvPr id="4" name="Espace réservé du numéro de diapositive 3"/>
          <p:cNvSpPr>
            <a:spLocks noGrp="1"/>
          </p:cNvSpPr>
          <p:nvPr>
            <p:ph type="sldNum" sz="quarter" idx="5"/>
          </p:nvPr>
        </p:nvSpPr>
        <p:spPr/>
        <p:txBody>
          <a:bodyPr/>
          <a:lstStyle/>
          <a:p>
            <a:pPr>
              <a:defRPr/>
            </a:pPr>
            <a:fld id="{4AA1E9FB-3407-4A84-8F2A-306975025FB9}" type="slidenum">
              <a:rPr lang="en-US" smtClean="0"/>
              <a:pPr>
                <a:defRPr/>
              </a:pPr>
              <a:t>49</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Espace réservé de l'image des diapositives 1"/>
          <p:cNvSpPr>
            <a:spLocks noGrp="1" noRot="1" noChangeAspect="1"/>
          </p:cNvSpPr>
          <p:nvPr>
            <p:ph type="sldImg"/>
          </p:nvPr>
        </p:nvSpPr>
        <p:spPr>
          <a:ln/>
        </p:spPr>
      </p:sp>
      <p:sp>
        <p:nvSpPr>
          <p:cNvPr id="199682" name="Espace réservé des commentaires 2"/>
          <p:cNvSpPr>
            <a:spLocks noGrp="1"/>
          </p:cNvSpPr>
          <p:nvPr>
            <p:ph type="body" idx="1"/>
          </p:nvPr>
        </p:nvSpPr>
        <p:spPr>
          <a:noFill/>
          <a:ln/>
        </p:spPr>
        <p:txBody>
          <a:bodyPr/>
          <a:lstStyle/>
          <a:p>
            <a:r>
              <a:rPr lang="fr-FR" b="1" smtClean="0">
                <a:latin typeface="Arial" charset="0"/>
              </a:rPr>
              <a:t>Réponse : F</a:t>
            </a:r>
          </a:p>
          <a:p>
            <a:endParaRPr lang="fr-FR" smtClean="0">
              <a:latin typeface="Arial" charset="0"/>
            </a:endParaRPr>
          </a:p>
        </p:txBody>
      </p:sp>
      <p:sp>
        <p:nvSpPr>
          <p:cNvPr id="4" name="Espace réservé du numéro de diapositive 3"/>
          <p:cNvSpPr>
            <a:spLocks noGrp="1"/>
          </p:cNvSpPr>
          <p:nvPr>
            <p:ph type="sldNum" sz="quarter" idx="5"/>
          </p:nvPr>
        </p:nvSpPr>
        <p:spPr/>
        <p:txBody>
          <a:bodyPr/>
          <a:lstStyle/>
          <a:p>
            <a:pPr>
              <a:defRPr/>
            </a:pPr>
            <a:fld id="{795B2B19-A659-4167-95AC-9A844CF1C130}" type="slidenum">
              <a:rPr lang="en-US" smtClean="0"/>
              <a:pPr>
                <a:defRPr/>
              </a:pPr>
              <a:t>50</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Espace réservé de l'image des diapositives 1"/>
          <p:cNvSpPr>
            <a:spLocks noGrp="1" noRot="1" noChangeAspect="1"/>
          </p:cNvSpPr>
          <p:nvPr>
            <p:ph type="sldImg"/>
          </p:nvPr>
        </p:nvSpPr>
        <p:spPr>
          <a:ln/>
        </p:spPr>
      </p:sp>
      <p:sp>
        <p:nvSpPr>
          <p:cNvPr id="201730" name="Espace réservé des commentaires 2"/>
          <p:cNvSpPr>
            <a:spLocks noGrp="1"/>
          </p:cNvSpPr>
          <p:nvPr>
            <p:ph type="body" idx="1"/>
          </p:nvPr>
        </p:nvSpPr>
        <p:spPr>
          <a:noFill/>
          <a:ln/>
        </p:spPr>
        <p:txBody>
          <a:bodyPr/>
          <a:lstStyle/>
          <a:p>
            <a:r>
              <a:rPr lang="fr-CA" b="1" smtClean="0">
                <a:latin typeface="Arial" charset="0"/>
              </a:rPr>
              <a:t>Réponse: B</a:t>
            </a:r>
          </a:p>
          <a:p>
            <a:r>
              <a:rPr lang="fr-CA" smtClean="0">
                <a:latin typeface="Arial" charset="0"/>
              </a:rPr>
              <a:t>Tel que discuté précédemment à la slide 19. un tratement avec un supplément de fer IV est plus approprié dans l’anémie functionnelle car les suppléments de fer oraux ne sont pas aussi efficaces.</a:t>
            </a:r>
          </a:p>
          <a:p>
            <a:endParaRPr lang="en-CA" smtClean="0">
              <a:latin typeface="Arial" charset="0"/>
            </a:endParaRPr>
          </a:p>
          <a:p>
            <a:endParaRPr lang="fr-FR" smtClean="0">
              <a:latin typeface="Arial" charset="0"/>
            </a:endParaRPr>
          </a:p>
        </p:txBody>
      </p:sp>
      <p:sp>
        <p:nvSpPr>
          <p:cNvPr id="4" name="Espace réservé du numéro de diapositive 3"/>
          <p:cNvSpPr>
            <a:spLocks noGrp="1"/>
          </p:cNvSpPr>
          <p:nvPr>
            <p:ph type="sldNum" sz="quarter" idx="5"/>
          </p:nvPr>
        </p:nvSpPr>
        <p:spPr/>
        <p:txBody>
          <a:bodyPr/>
          <a:lstStyle/>
          <a:p>
            <a:pPr>
              <a:defRPr/>
            </a:pPr>
            <a:fld id="{9A15BE52-6CEE-411C-9D37-3E8EB6095760}" type="slidenum">
              <a:rPr lang="en-US" smtClean="0"/>
              <a:pPr>
                <a:defRPr/>
              </a:pPr>
              <a:t>51</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Espace réservé de l'image des diapositives 1"/>
          <p:cNvSpPr>
            <a:spLocks noGrp="1" noRot="1" noChangeAspect="1"/>
          </p:cNvSpPr>
          <p:nvPr>
            <p:ph type="sldImg"/>
          </p:nvPr>
        </p:nvSpPr>
        <p:spPr>
          <a:ln/>
        </p:spPr>
      </p:sp>
      <p:sp>
        <p:nvSpPr>
          <p:cNvPr id="206850" name="Espace réservé des commentaires 2"/>
          <p:cNvSpPr>
            <a:spLocks noGrp="1"/>
          </p:cNvSpPr>
          <p:nvPr>
            <p:ph type="body" idx="1"/>
          </p:nvPr>
        </p:nvSpPr>
        <p:spPr>
          <a:noFill/>
          <a:ln/>
        </p:spPr>
        <p:txBody>
          <a:bodyPr/>
          <a:lstStyle/>
          <a:p>
            <a:r>
              <a:rPr lang="fr-FR" smtClean="0">
                <a:latin typeface="Arial" charset="0"/>
              </a:rPr>
              <a:t>N’hésitez pas si vous voulez avoir ce programme dans votre centre ou votre unité..Il est disponible!</a:t>
            </a:r>
          </a:p>
        </p:txBody>
      </p:sp>
      <p:sp>
        <p:nvSpPr>
          <p:cNvPr id="4" name="Espace réservé du numéro de diapositive 3"/>
          <p:cNvSpPr>
            <a:spLocks noGrp="1"/>
          </p:cNvSpPr>
          <p:nvPr>
            <p:ph type="sldNum" sz="quarter" idx="5"/>
          </p:nvPr>
        </p:nvSpPr>
        <p:spPr/>
        <p:txBody>
          <a:bodyPr/>
          <a:lstStyle/>
          <a:p>
            <a:pPr>
              <a:defRPr/>
            </a:pPr>
            <a:fld id="{E7399E4B-35EF-4EC2-BEBC-BD209F30B7DD}" type="slidenum">
              <a:rPr lang="en-US" smtClean="0"/>
              <a:pPr>
                <a:defRPr/>
              </a:pPr>
              <a:t>55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p:spPr>
        <p:txBody>
          <a:bodyPr/>
          <a:lstStyle/>
          <a:p>
            <a:r>
              <a:rPr lang="fr-CA" smtClean="0">
                <a:solidFill>
                  <a:srgbClr val="000000"/>
                </a:solidFill>
                <a:latin typeface="Arial" charset="0"/>
              </a:rPr>
              <a:t>Réponse : ? Pour moi, réponse C!</a:t>
            </a:r>
          </a:p>
        </p:txBody>
      </p:sp>
      <p:sp>
        <p:nvSpPr>
          <p:cNvPr id="4" name="Slide Number Placeholder 3"/>
          <p:cNvSpPr>
            <a:spLocks noGrp="1"/>
          </p:cNvSpPr>
          <p:nvPr>
            <p:ph type="sldNum" sz="quarter" idx="5"/>
          </p:nvPr>
        </p:nvSpPr>
        <p:spPr/>
        <p:txBody>
          <a:bodyPr/>
          <a:lstStyle/>
          <a:p>
            <a:pPr>
              <a:defRPr/>
            </a:pPr>
            <a:fld id="{2747077F-BEB8-416E-8633-16613F2F1958}"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p:spPr>
        <p:txBody>
          <a:bodyPr/>
          <a:lstStyle/>
          <a:p>
            <a:r>
              <a:rPr lang="fr-CA" smtClean="0">
                <a:solidFill>
                  <a:srgbClr val="000000"/>
                </a:solidFill>
                <a:latin typeface="Arial" charset="0"/>
              </a:rPr>
              <a:t>Réponse : ? Pour moi, réponse C!</a:t>
            </a:r>
          </a:p>
        </p:txBody>
      </p:sp>
      <p:sp>
        <p:nvSpPr>
          <p:cNvPr id="4" name="Slide Number Placeholder 3"/>
          <p:cNvSpPr>
            <a:spLocks noGrp="1"/>
          </p:cNvSpPr>
          <p:nvPr>
            <p:ph type="sldNum" sz="quarter" idx="5"/>
          </p:nvPr>
        </p:nvSpPr>
        <p:spPr/>
        <p:txBody>
          <a:bodyPr/>
          <a:lstStyle/>
          <a:p>
            <a:pPr>
              <a:defRPr/>
            </a:pPr>
            <a:fld id="{580D7D0D-24BB-4281-BD6B-2E982D65EE14}"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r>
              <a:rPr lang="fr-CA" dirty="0" smtClean="0">
                <a:solidFill>
                  <a:srgbClr val="000000"/>
                </a:solidFill>
              </a:rPr>
              <a:t>L’érythropoïèse est le processus de formation des globules rouges; elle est stimulée par la baisse de l’oxygénation du sang par le rein qui libère l’hormone EPO. Cette hormone stimule la prolifération et la différenciation des précurseurs des globules rouges présents dans la moelle osseuse. </a:t>
            </a:r>
          </a:p>
          <a:p>
            <a:pPr>
              <a:defRPr/>
            </a:pPr>
            <a:endParaRPr lang="en-GB" dirty="0" smtClean="0"/>
          </a:p>
          <a:p>
            <a:pPr>
              <a:defRPr/>
            </a:pPr>
            <a:r>
              <a:rPr lang="fr-CA" dirty="0" smtClean="0">
                <a:solidFill>
                  <a:srgbClr val="000000"/>
                </a:solidFill>
              </a:rPr>
              <a:t>Notes sur l’</a:t>
            </a:r>
            <a:r>
              <a:rPr lang="fr-CA" dirty="0" smtClean="0">
                <a:solidFill>
                  <a:srgbClr val="000000"/>
                </a:solidFill>
                <a:latin typeface="Calibri" pitchFamily="18" charset="0"/>
              </a:rPr>
              <a:t>érythropoïétine :</a:t>
            </a:r>
          </a:p>
          <a:p>
            <a:pPr>
              <a:defRPr/>
            </a:pPr>
            <a:endParaRPr lang="en-GB" dirty="0" smtClean="0">
              <a:latin typeface="+mn-lt"/>
            </a:endParaRPr>
          </a:p>
          <a:p>
            <a:pPr>
              <a:buFont typeface="Arial" pitchFamily="34" charset="0"/>
              <a:buChar char="•"/>
              <a:defRPr/>
            </a:pPr>
            <a:r>
              <a:rPr lang="fr-CA" dirty="0" smtClean="0">
                <a:solidFill>
                  <a:srgbClr val="000000"/>
                </a:solidFill>
              </a:rPr>
              <a:t>une glycoprotéine synthétisée par le rein;</a:t>
            </a:r>
          </a:p>
          <a:p>
            <a:pPr>
              <a:buFont typeface="Arial" pitchFamily="34" charset="0"/>
              <a:buChar char="•"/>
              <a:defRPr/>
            </a:pPr>
            <a:r>
              <a:rPr lang="fr-CA" dirty="0" smtClean="0">
                <a:solidFill>
                  <a:srgbClr val="000000"/>
                </a:solidFill>
              </a:rPr>
              <a:t>un poids moléculaire d’environ 30 400 daltons;</a:t>
            </a:r>
          </a:p>
          <a:p>
            <a:pPr>
              <a:buFont typeface="Arial" pitchFamily="34" charset="0"/>
              <a:buChar char="•"/>
              <a:defRPr/>
            </a:pPr>
            <a:r>
              <a:rPr lang="fr-CA" dirty="0" smtClean="0">
                <a:solidFill>
                  <a:srgbClr val="000000"/>
                </a:solidFill>
              </a:rPr>
              <a:t>une protéine constituée de 198 acides aminés;</a:t>
            </a:r>
          </a:p>
          <a:p>
            <a:pPr>
              <a:buFont typeface="Arial" pitchFamily="34" charset="0"/>
              <a:buChar char="•"/>
              <a:defRPr/>
            </a:pPr>
            <a:r>
              <a:rPr lang="fr-CA" dirty="0" smtClean="0">
                <a:solidFill>
                  <a:srgbClr val="000000"/>
                </a:solidFill>
              </a:rPr>
              <a:t>différente des autres facteurs de croissance hématopoïétiques, sa production ayant principalement lieu dans le rein plutôt que dans la moelle osseuse.</a:t>
            </a:r>
          </a:p>
          <a:p>
            <a:pPr>
              <a:defRPr/>
            </a:pPr>
            <a:endParaRPr lang="en-GB" dirty="0" smtClean="0">
              <a:latin typeface="+mn-lt"/>
            </a:endParaRPr>
          </a:p>
          <a:p>
            <a:pPr>
              <a:defRPr/>
            </a:pPr>
            <a:endParaRPr lang="en-GB" dirty="0" smtClean="0">
              <a:latin typeface="+mn-lt"/>
            </a:endParaRPr>
          </a:p>
          <a:p>
            <a:pPr>
              <a:defRPr/>
            </a:pPr>
            <a:endParaRPr lang="en-GB" dirty="0"/>
          </a:p>
        </p:txBody>
      </p:sp>
      <p:sp>
        <p:nvSpPr>
          <p:cNvPr id="4" name="Slide Number Placeholder 3"/>
          <p:cNvSpPr>
            <a:spLocks noGrp="1"/>
          </p:cNvSpPr>
          <p:nvPr>
            <p:ph type="sldNum" sz="quarter" idx="5"/>
          </p:nvPr>
        </p:nvSpPr>
        <p:spPr/>
        <p:txBody>
          <a:bodyPr/>
          <a:lstStyle/>
          <a:p>
            <a:pPr>
              <a:defRPr/>
            </a:pPr>
            <a:fld id="{668A0103-9C50-4E80-9DD0-EB7DD56D61B3}" type="slidenum">
              <a:rPr lang="en-GB" smtClean="0"/>
              <a:pPr>
                <a:defRPr/>
              </a:pPr>
              <a:t>10</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txBox="1">
            <a:spLocks noGrp="1" noChangeArrowheads="1"/>
          </p:cNvSpPr>
          <p:nvPr/>
        </p:nvSpPr>
        <p:spPr bwMode="auto">
          <a:xfrm>
            <a:off x="3970338" y="8828088"/>
            <a:ext cx="3038475" cy="466725"/>
          </a:xfrm>
          <a:prstGeom prst="rect">
            <a:avLst/>
          </a:prstGeom>
          <a:noFill/>
          <a:ln w="9525">
            <a:noFill/>
            <a:miter lim="800000"/>
            <a:headEnd/>
            <a:tailEnd/>
          </a:ln>
        </p:spPr>
        <p:txBody>
          <a:bodyPr lIns="91282" tIns="45639" rIns="91282" bIns="45639" anchor="b"/>
          <a:lstStyle/>
          <a:p>
            <a:pPr algn="r" defTabSz="901700"/>
            <a:fld id="{3F9D94A5-4B78-4376-9FF6-B90E339ECC27}" type="slidenum">
              <a:rPr lang="en-US" sz="1400"/>
              <a:pPr algn="r" defTabSz="901700"/>
              <a:t>12</a:t>
            </a:fld>
            <a:endParaRPr lang="en-US" sz="1400"/>
          </a:p>
        </p:txBody>
      </p:sp>
      <p:sp>
        <p:nvSpPr>
          <p:cNvPr id="34818" name="Slide Image Placeholder 1"/>
          <p:cNvSpPr>
            <a:spLocks noGrp="1" noRot="1" noChangeAspect="1" noTextEdit="1"/>
          </p:cNvSpPr>
          <p:nvPr>
            <p:ph type="sldImg"/>
          </p:nvPr>
        </p:nvSpPr>
        <p:spPr>
          <a:xfrm>
            <a:off x="1243013" y="688975"/>
            <a:ext cx="4614862" cy="3462338"/>
          </a:xfrm>
          <a:ln/>
        </p:spPr>
      </p:sp>
      <p:sp>
        <p:nvSpPr>
          <p:cNvPr id="65540" name="Notes Placeholder 2"/>
          <p:cNvSpPr>
            <a:spLocks noGrp="1"/>
          </p:cNvSpPr>
          <p:nvPr>
            <p:ph type="body" idx="1"/>
          </p:nvPr>
        </p:nvSpPr>
        <p:spPr>
          <a:xfrm>
            <a:off x="700088" y="4395788"/>
            <a:ext cx="5686425" cy="4367212"/>
          </a:xfrm>
          <a:ln/>
        </p:spPr>
        <p:txBody>
          <a:bodyPr lIns="91966" tIns="45982" rIns="91966" bIns="45982">
            <a:normAutofit fontScale="92500" lnSpcReduction="10000"/>
          </a:bodyPr>
          <a:lstStyle/>
          <a:p>
            <a:pPr marL="171187" indent="-171187">
              <a:spcBef>
                <a:spcPts val="291"/>
              </a:spcBef>
              <a:tabLst>
                <a:tab pos="0" algn="l"/>
              </a:tabLst>
              <a:defRPr/>
            </a:pPr>
            <a:r>
              <a:rPr lang="fr-CA" b="1" u="sng" dirty="0" smtClean="0">
                <a:solidFill>
                  <a:srgbClr val="000000"/>
                </a:solidFill>
              </a:rPr>
              <a:t>Points principaux</a:t>
            </a:r>
          </a:p>
          <a:p>
            <a:pPr marL="171005" indent="-171005">
              <a:spcBef>
                <a:spcPts val="291"/>
              </a:spcBef>
              <a:buFont typeface="Arial" pitchFamily="34" charset="0"/>
              <a:buChar char="•"/>
              <a:defRPr/>
            </a:pPr>
            <a:r>
              <a:rPr lang="fr-CA" dirty="0" smtClean="0">
                <a:solidFill>
                  <a:srgbClr val="000000"/>
                </a:solidFill>
              </a:rPr>
              <a:t>Différentes étapes de l’érythropoïèse dépendent particulièrement du fer ou de l’érythropoïétine; le manque de l’un ou l’autre de ces substrats entraîne une diminution de la production d’érythrocytes</a:t>
            </a:r>
            <a:r>
              <a:rPr lang="fr-CA" baseline="30000" dirty="0" smtClean="0">
                <a:solidFill>
                  <a:srgbClr val="000000"/>
                </a:solidFill>
              </a:rPr>
              <a:t>1</a:t>
            </a:r>
            <a:r>
              <a:rPr lang="fr-CA" dirty="0" smtClean="0"/>
              <a:t>.</a:t>
            </a:r>
          </a:p>
          <a:p>
            <a:pPr marL="171005" indent="-171005">
              <a:spcBef>
                <a:spcPts val="291"/>
              </a:spcBef>
              <a:buFont typeface="Arial" pitchFamily="34" charset="0"/>
              <a:buChar char="•"/>
              <a:defRPr/>
            </a:pPr>
            <a:r>
              <a:rPr lang="fr-CA" dirty="0" smtClean="0">
                <a:solidFill>
                  <a:srgbClr val="000000"/>
                </a:solidFill>
              </a:rPr>
              <a:t>Le fer peut également intervenir dans plusieurs processus non hématologiques comme la fonction cognitive, la performance physique et la fonction immunitaire</a:t>
            </a:r>
            <a:r>
              <a:rPr lang="fr-CA" baseline="30000" dirty="0" smtClean="0">
                <a:solidFill>
                  <a:srgbClr val="000000"/>
                </a:solidFill>
              </a:rPr>
              <a:t>2</a:t>
            </a:r>
            <a:r>
              <a:rPr lang="fr-CA" dirty="0" smtClean="0"/>
              <a:t>.</a:t>
            </a:r>
          </a:p>
          <a:p>
            <a:pPr marL="171005" indent="-171005">
              <a:spcBef>
                <a:spcPts val="291"/>
              </a:spcBef>
              <a:buFont typeface="Arial" pitchFamily="34" charset="0"/>
              <a:buChar char="•"/>
              <a:defRPr/>
            </a:pPr>
            <a:r>
              <a:rPr lang="fr-CA" dirty="0" smtClean="0">
                <a:solidFill>
                  <a:srgbClr val="000000"/>
                </a:solidFill>
              </a:rPr>
              <a:t>L’administration de fer est indispensable à la production de globules rouges sains.</a:t>
            </a:r>
          </a:p>
          <a:p>
            <a:pPr marL="171005" indent="-171005">
              <a:spcBef>
                <a:spcPts val="291"/>
              </a:spcBef>
              <a:tabLst>
                <a:tab pos="0" algn="l"/>
              </a:tabLst>
              <a:defRPr/>
            </a:pPr>
            <a:r>
              <a:rPr lang="fr-CA" b="1" u="sng" dirty="0" smtClean="0">
                <a:solidFill>
                  <a:srgbClr val="000000"/>
                </a:solidFill>
              </a:rPr>
              <a:t>Contexte</a:t>
            </a:r>
          </a:p>
          <a:p>
            <a:pPr marL="171005" indent="-171005">
              <a:spcBef>
                <a:spcPts val="291"/>
              </a:spcBef>
              <a:buFontTx/>
              <a:buChar char="•"/>
              <a:tabLst>
                <a:tab pos="0" algn="l"/>
              </a:tabLst>
              <a:defRPr/>
            </a:pPr>
            <a:r>
              <a:rPr lang="fr-CA" dirty="0" smtClean="0">
                <a:solidFill>
                  <a:srgbClr val="000000"/>
                </a:solidFill>
              </a:rPr>
              <a:t>L’érythropoïétine est le facteur de croissance essentiel à la stimulation de la production des globules rouges et le fer est le substrat essentiel à la formation de l’hémoglobine (Hb). Pendant l’érythropoïèse, l’incorporation du fer dans l’hème a lieu au niveau de l’érythroblaste</a:t>
            </a:r>
            <a:r>
              <a:rPr lang="fr-CA" baseline="30000" dirty="0" smtClean="0">
                <a:solidFill>
                  <a:srgbClr val="000000"/>
                </a:solidFill>
              </a:rPr>
              <a:t>1</a:t>
            </a:r>
            <a:r>
              <a:rPr lang="fr-CA" dirty="0" smtClean="0"/>
              <a:t>.</a:t>
            </a:r>
          </a:p>
          <a:p>
            <a:pPr marL="171005" indent="-171005">
              <a:spcBef>
                <a:spcPts val="291"/>
              </a:spcBef>
              <a:buFontTx/>
              <a:buChar char="•"/>
              <a:tabLst>
                <a:tab pos="0" algn="l"/>
              </a:tabLst>
              <a:defRPr/>
            </a:pPr>
            <a:r>
              <a:rPr lang="fr-CA" dirty="0" smtClean="0">
                <a:solidFill>
                  <a:srgbClr val="000000"/>
                </a:solidFill>
              </a:rPr>
              <a:t>Tous les érythrocytes se développent à partir de cellules souches pluripotentes. Les progéniteurs les plus primitifs de la lignée érythrocytaire sont les précurseurs BFU-E (</a:t>
            </a:r>
            <a:r>
              <a:rPr lang="fr-CA" i="1" dirty="0" smtClean="0">
                <a:solidFill>
                  <a:srgbClr val="000000"/>
                </a:solidFill>
              </a:rPr>
              <a:t>burst-forming units-erythroid</a:t>
            </a:r>
            <a:r>
              <a:rPr lang="fr-CA" dirty="0" smtClean="0">
                <a:solidFill>
                  <a:srgbClr val="000000"/>
                </a:solidFill>
              </a:rPr>
              <a:t>). Les précurseurs CFU-E (</a:t>
            </a:r>
            <a:r>
              <a:rPr lang="fr-CA" i="1" dirty="0" smtClean="0">
                <a:solidFill>
                  <a:srgbClr val="000000"/>
                </a:solidFill>
              </a:rPr>
              <a:t>colony-forming units-erythroid</a:t>
            </a:r>
            <a:r>
              <a:rPr lang="fr-CA" dirty="0" smtClean="0">
                <a:solidFill>
                  <a:srgbClr val="000000"/>
                </a:solidFill>
              </a:rPr>
              <a:t>) sont plus différenciés et, lorsqu’ils sont stimulés, entraînent éventuellement la formation de réticulocytes.</a:t>
            </a:r>
            <a:r>
              <a:rPr lang="fr-CA" baseline="30000" dirty="0" smtClean="0">
                <a:solidFill>
                  <a:srgbClr val="000000"/>
                </a:solidFill>
              </a:rPr>
              <a:t>1</a:t>
            </a:r>
          </a:p>
          <a:p>
            <a:pPr marL="171187" indent="-171187">
              <a:lnSpc>
                <a:spcPct val="90000"/>
              </a:lnSpc>
              <a:buFontTx/>
              <a:buChar char="•"/>
              <a:tabLst>
                <a:tab pos="0" algn="l"/>
              </a:tabLst>
              <a:defRPr/>
            </a:pPr>
            <a:endParaRPr lang="en-US" dirty="0" smtClean="0"/>
          </a:p>
          <a:p>
            <a:pPr marL="171187" indent="-171187">
              <a:spcBef>
                <a:spcPts val="291"/>
              </a:spcBef>
              <a:tabLst>
                <a:tab pos="0" algn="l"/>
              </a:tabLst>
              <a:defRPr/>
            </a:pPr>
            <a:r>
              <a:rPr lang="fr-CA" b="1" u="sng" dirty="0" smtClean="0">
                <a:solidFill>
                  <a:srgbClr val="000000"/>
                </a:solidFill>
              </a:rPr>
              <a:t>Références</a:t>
            </a:r>
          </a:p>
          <a:p>
            <a:pPr>
              <a:spcBef>
                <a:spcPts val="291"/>
              </a:spcBef>
              <a:tabLst>
                <a:tab pos="0" algn="l"/>
              </a:tabLst>
              <a:defRPr/>
            </a:pPr>
            <a:r>
              <a:rPr lang="fr-CA" dirty="0" smtClean="0">
                <a:solidFill>
                  <a:srgbClr val="000000"/>
                </a:solidFill>
              </a:rPr>
              <a:t>	</a:t>
            </a:r>
            <a:r>
              <a:rPr lang="fr-CA" baseline="30000" dirty="0" smtClean="0">
                <a:solidFill>
                  <a:srgbClr val="000000"/>
                </a:solidFill>
              </a:rPr>
              <a:t>1</a:t>
            </a:r>
            <a:r>
              <a:rPr lang="fr-CA" dirty="0" smtClean="0">
                <a:solidFill>
                  <a:srgbClr val="000000"/>
                </a:solidFill>
              </a:rPr>
              <a:t> Bron D, Meuleman N, Mascaux C. Biological basis of anemia. </a:t>
            </a:r>
            <a:r>
              <a:rPr lang="fr-CA" i="1" dirty="0" smtClean="0">
                <a:solidFill>
                  <a:srgbClr val="000000"/>
                </a:solidFill>
              </a:rPr>
              <a:t>Semin Oncol</a:t>
            </a:r>
            <a:r>
              <a:rPr lang="fr-CA" dirty="0" smtClean="0">
                <a:solidFill>
                  <a:srgbClr val="000000"/>
                </a:solidFill>
              </a:rPr>
              <a:t> 2001;28(2 suppl 8):1-6.</a:t>
            </a:r>
          </a:p>
          <a:p>
            <a:pPr>
              <a:spcBef>
                <a:spcPts val="291"/>
              </a:spcBef>
              <a:tabLst>
                <a:tab pos="0" algn="l"/>
              </a:tabLst>
              <a:defRPr/>
            </a:pPr>
            <a:r>
              <a:rPr lang="fr-CA" baseline="30000" dirty="0" smtClean="0">
                <a:solidFill>
                  <a:srgbClr val="000000"/>
                </a:solidFill>
              </a:rPr>
              <a:t>2</a:t>
            </a:r>
            <a:r>
              <a:rPr lang="fr-CA" dirty="0" smtClean="0">
                <a:solidFill>
                  <a:srgbClr val="000000"/>
                </a:solidFill>
              </a:rPr>
              <a:t> Agarwal R. Nonhematological benefits of iron. </a:t>
            </a:r>
            <a:r>
              <a:rPr lang="fr-CA" i="1" dirty="0" smtClean="0">
                <a:solidFill>
                  <a:srgbClr val="000000"/>
                </a:solidFill>
              </a:rPr>
              <a:t>Am J Nephrol</a:t>
            </a:r>
            <a:r>
              <a:rPr lang="fr-CA" dirty="0" smtClean="0">
                <a:solidFill>
                  <a:srgbClr val="000000"/>
                </a:solidFill>
              </a:rPr>
              <a:t> 2007;27:565-571. </a:t>
            </a:r>
            <a:r>
              <a:rPr lang="en" dirty="0" smtClean="0"/>
              <a:t/>
            </a:r>
            <a:br>
              <a:rPr lang="en" dirty="0" smtClean="0"/>
            </a:br>
            <a:endParaRPr lang="en" dirty="0" smtClean="0"/>
          </a:p>
          <a:p>
            <a:pPr marL="171187" indent="-171187">
              <a:lnSpc>
                <a:spcPct val="80000"/>
              </a:lnSpc>
              <a:tabLst>
                <a:tab pos="0" algn="l"/>
              </a:tabLst>
              <a:defRPr/>
            </a:pPr>
            <a:r>
              <a:rPr lang="en-US" sz="900" dirty="0" smtClean="0"/>
              <a:t>	</a:t>
            </a:r>
          </a:p>
        </p:txBody>
      </p:sp>
      <p:sp>
        <p:nvSpPr>
          <p:cNvPr id="2" name="Espace réservé du numéro de diapositive 1"/>
          <p:cNvSpPr>
            <a:spLocks noGrp="1"/>
          </p:cNvSpPr>
          <p:nvPr>
            <p:ph type="sldNum" sz="quarter" idx="5"/>
          </p:nvPr>
        </p:nvSpPr>
        <p:spPr/>
        <p:txBody>
          <a:bodyPr/>
          <a:lstStyle/>
          <a:p>
            <a:pPr>
              <a:defRPr/>
            </a:pPr>
            <a:fld id="{8771AEEA-BEB3-440D-992D-C1885D747659}" type="slidenum">
              <a:rPr lang="en-US" smtClean="0"/>
              <a:pPr>
                <a:defRPr/>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p:spPr>
        <p:txBody>
          <a:bodyPr/>
          <a:lstStyle/>
          <a:p>
            <a:r>
              <a:rPr lang="fr-CA" b="1" smtClean="0">
                <a:solidFill>
                  <a:srgbClr val="000000"/>
                </a:solidFill>
                <a:latin typeface="Arial" charset="0"/>
              </a:rPr>
              <a:t>Réponse : D</a:t>
            </a:r>
          </a:p>
          <a:p>
            <a:endParaRPr lang="en-CA" smtClean="0">
              <a:latin typeface="Arial" charset="0"/>
            </a:endParaRPr>
          </a:p>
        </p:txBody>
      </p:sp>
      <p:sp>
        <p:nvSpPr>
          <p:cNvPr id="4" name="Slide Number Placeholder 3"/>
          <p:cNvSpPr>
            <a:spLocks noGrp="1"/>
          </p:cNvSpPr>
          <p:nvPr>
            <p:ph type="sldNum" sz="quarter" idx="5"/>
          </p:nvPr>
        </p:nvSpPr>
        <p:spPr/>
        <p:txBody>
          <a:bodyPr/>
          <a:lstStyle/>
          <a:p>
            <a:pPr>
              <a:defRPr/>
            </a:pPr>
            <a:fld id="{07BC020A-BB86-44FA-BD0D-20A4D07FDCBB}"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A"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2630323C-7CAA-42AD-A829-862B08CCE876}" type="datetime1">
              <a:rPr lang="fr-CA"/>
              <a:pPr>
                <a:defRPr/>
              </a:pPr>
              <a:t>2013-09-25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05646C4-204C-4BDB-BB0E-A457CC4F5BDC}" type="slidenum">
              <a:rPr lang="en-US"/>
              <a:pPr>
                <a:defRPr/>
              </a:pPr>
              <a:t>‹#›</a:t>
            </a:fld>
            <a:r>
              <a:rPr lang="en-US"/>
              <a:t> </a:t>
            </a:r>
            <a:endParaRPr lang="en-US" dirty="0">
              <a:cs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733AF720-BD5D-4F47-9057-A34E1378597E}" type="datetime1">
              <a:rPr lang="fr-CA"/>
              <a:pPr>
                <a:defRPr/>
              </a:pPr>
              <a:t>2013-09-25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7CD666E-10D6-41AA-BD9B-B1853331FEB6}" type="slidenum">
              <a:rPr lang="en-US"/>
              <a:pPr>
                <a:defRPr/>
              </a:pPr>
              <a:t>‹#›</a:t>
            </a:fld>
            <a:r>
              <a:rPr lang="en-US"/>
              <a:t> </a:t>
            </a:r>
            <a:endParaRPr lang="en-US" dirty="0">
              <a:cs typeface="Arial"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A"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96EEF72F-CE6B-4270-BC77-79DACE259AF6}" type="datetime1">
              <a:rPr lang="fr-CA"/>
              <a:pPr>
                <a:defRPr/>
              </a:pPr>
              <a:t>2013-09-25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D1D0615-B61E-4DB8-B4FB-B4698255D686}" type="slidenum">
              <a:rPr lang="en-US"/>
              <a:pPr>
                <a:defRPr/>
              </a:pPr>
              <a:t>‹#›</a:t>
            </a:fld>
            <a:r>
              <a:rPr lang="en-US"/>
              <a:t> </a:t>
            </a:r>
            <a:endParaRPr lang="en-US" dirty="0">
              <a:cs typeface="Arial"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タイトル 1"/>
          <p:cNvSpPr>
            <a:spLocks noGrp="1"/>
          </p:cNvSpPr>
          <p:nvPr>
            <p:ph type="title"/>
          </p:nvPr>
        </p:nvSpPr>
        <p:spPr bwMode="white">
          <a:xfrm>
            <a:off x="395289" y="151199"/>
            <a:ext cx="7380000" cy="720000"/>
          </a:xfrm>
          <a:prstGeom prst="rect">
            <a:avLst/>
          </a:prstGeom>
        </p:spPr>
        <p:txBody>
          <a:bodyPr/>
          <a:lstStyle>
            <a:lvl1pPr>
              <a:defRPr>
                <a:solidFill>
                  <a:schemeClr val="bg1"/>
                </a:solidFill>
              </a:defRPr>
            </a:lvl1pPr>
          </a:lstStyle>
          <a:p>
            <a:r>
              <a:rPr lang="en-US" altLang="ja-JP" dirty="0" smtClean="0"/>
              <a:t>Click to edit Master title style</a:t>
            </a:r>
            <a:endParaRPr lang="ja-JP" altLang="en-US" dirty="0"/>
          </a:p>
        </p:txBody>
      </p:sp>
      <p:sp>
        <p:nvSpPr>
          <p:cNvPr id="3" name="コンテンツ プレースホルダ 2"/>
          <p:cNvSpPr>
            <a:spLocks noGrp="1"/>
          </p:cNvSpPr>
          <p:nvPr>
            <p:ph idx="1"/>
          </p:nvPr>
        </p:nvSpPr>
        <p:spPr>
          <a:xfrm>
            <a:off x="396000" y="1236664"/>
            <a:ext cx="8280000" cy="4896000"/>
          </a:xfrm>
        </p:spPr>
        <p:txBody>
          <a:bodyPr>
            <a:normAutofit/>
          </a:bodyPr>
          <a:lstStyle>
            <a:lvl1pPr marL="233363" indent="-233363">
              <a:lnSpc>
                <a:spcPct val="100000"/>
              </a:lnSpc>
              <a:spcBef>
                <a:spcPts val="800"/>
              </a:spcBef>
              <a:defRPr sz="2200"/>
            </a:lvl1pPr>
            <a:lvl2pPr marL="455613" indent="-222250">
              <a:lnSpc>
                <a:spcPct val="100000"/>
              </a:lnSpc>
              <a:spcBef>
                <a:spcPts val="800"/>
              </a:spcBef>
              <a:defRPr sz="2000"/>
            </a:lvl2pPr>
            <a:lvl3pPr marL="741363" indent="-285750">
              <a:lnSpc>
                <a:spcPct val="100000"/>
              </a:lnSpc>
              <a:spcBef>
                <a:spcPts val="800"/>
              </a:spcBef>
              <a:buSzPct val="80000"/>
              <a:buFont typeface="Lucida Grande"/>
              <a:buChar char="—"/>
              <a:defRPr sz="1600">
                <a:solidFill>
                  <a:srgbClr val="636363"/>
                </a:solidFill>
              </a:defRPr>
            </a:lvl3pPr>
            <a:lvl4pPr>
              <a:lnSpc>
                <a:spcPct val="100000"/>
              </a:lnSpc>
              <a:spcBef>
                <a:spcPts val="800"/>
              </a:spcBef>
              <a:defRPr sz="1400"/>
            </a:lvl4pPr>
            <a:lvl5pPr>
              <a:lnSpc>
                <a:spcPct val="100000"/>
              </a:lnSpc>
              <a:spcBef>
                <a:spcPts val="800"/>
              </a:spcBef>
              <a:defRPr sz="1400"/>
            </a:lvl5pPr>
          </a:lstStyle>
          <a:p>
            <a:pPr lvl="0"/>
            <a:r>
              <a:rPr lang="en-US" altLang="ja-JP" dirty="0" smtClean="0"/>
              <a:t>Click to edit Master text styles</a:t>
            </a:r>
          </a:p>
          <a:p>
            <a:pPr lvl="1"/>
            <a:r>
              <a:rPr lang="en-US" altLang="ja-JP" dirty="0" smtClean="0"/>
              <a:t>Second level</a:t>
            </a:r>
          </a:p>
          <a:p>
            <a:pPr lvl="2"/>
            <a:r>
              <a:rPr lang="en-US" altLang="ja-JP" dirty="0" smtClean="0"/>
              <a:t>Third level</a:t>
            </a:r>
          </a:p>
        </p:txBody>
      </p:sp>
      <p:sp>
        <p:nvSpPr>
          <p:cNvPr id="5" name="コンテンツ プレースホルダ 2"/>
          <p:cNvSpPr>
            <a:spLocks noGrp="1"/>
          </p:cNvSpPr>
          <p:nvPr>
            <p:ph idx="10"/>
          </p:nvPr>
        </p:nvSpPr>
        <p:spPr>
          <a:xfrm>
            <a:off x="395536" y="6165304"/>
            <a:ext cx="8280000" cy="359496"/>
          </a:xfrm>
        </p:spPr>
        <p:txBody>
          <a:bodyPr anchor="b">
            <a:normAutofit/>
          </a:bodyPr>
          <a:lstStyle>
            <a:lvl1pPr marL="0" indent="0">
              <a:lnSpc>
                <a:spcPct val="100000"/>
              </a:lnSpc>
              <a:spcBef>
                <a:spcPts val="800"/>
              </a:spcBef>
              <a:buFontTx/>
              <a:buNone/>
              <a:defRPr sz="800"/>
            </a:lvl1pPr>
            <a:lvl2pPr marL="455613" indent="-222250">
              <a:lnSpc>
                <a:spcPct val="100000"/>
              </a:lnSpc>
              <a:spcBef>
                <a:spcPts val="800"/>
              </a:spcBef>
              <a:defRPr sz="2000"/>
            </a:lvl2pPr>
            <a:lvl3pPr marL="741363" indent="-285750">
              <a:lnSpc>
                <a:spcPct val="100000"/>
              </a:lnSpc>
              <a:spcBef>
                <a:spcPts val="800"/>
              </a:spcBef>
              <a:buSzPct val="80000"/>
              <a:buFont typeface="Lucida Grande"/>
              <a:buChar char="—"/>
              <a:defRPr sz="1600">
                <a:solidFill>
                  <a:srgbClr val="636363"/>
                </a:solidFill>
              </a:defRPr>
            </a:lvl3pPr>
            <a:lvl4pPr>
              <a:lnSpc>
                <a:spcPct val="100000"/>
              </a:lnSpc>
              <a:spcBef>
                <a:spcPts val="800"/>
              </a:spcBef>
              <a:defRPr sz="1400"/>
            </a:lvl4pPr>
            <a:lvl5pPr>
              <a:lnSpc>
                <a:spcPct val="100000"/>
              </a:lnSpc>
              <a:spcBef>
                <a:spcPts val="800"/>
              </a:spcBef>
              <a:defRPr sz="1400"/>
            </a:lvl5pPr>
          </a:lstStyle>
          <a:p>
            <a:pPr lvl="0"/>
            <a:r>
              <a:rPr lang="en-US" altLang="ja-JP" dirty="0" smtClean="0"/>
              <a:t>Click to edit Master text styles</a:t>
            </a:r>
          </a:p>
        </p:txBody>
      </p:sp>
      <p:sp>
        <p:nvSpPr>
          <p:cNvPr id="6" name="Espace réservé du numéro de diapositive 5"/>
          <p:cNvSpPr>
            <a:spLocks noGrp="1"/>
          </p:cNvSpPr>
          <p:nvPr>
            <p:ph type="sldNum" sz="quarter" idx="11"/>
          </p:nvPr>
        </p:nvSpPr>
        <p:spPr/>
        <p:txBody>
          <a:bodyPr/>
          <a:lstStyle>
            <a:lvl1pPr algn="r">
              <a:defRPr sz="1400" b="1">
                <a:solidFill>
                  <a:schemeClr val="tx1">
                    <a:tint val="75000"/>
                  </a:schemeClr>
                </a:solidFill>
              </a:defRPr>
            </a:lvl1pPr>
          </a:lstStyle>
          <a:p>
            <a:pPr>
              <a:defRPr/>
            </a:pPr>
            <a:fld id="{029F7547-8C67-47F9-B19C-708F4814693B}" type="slidenum">
              <a:rPr lang="en-US"/>
              <a:pPr>
                <a:defRPr/>
              </a:pPr>
              <a:t>‹#›</a:t>
            </a:fld>
            <a:r>
              <a:rPr lang="en-US"/>
              <a:t> </a:t>
            </a:r>
            <a:endParaRPr lang="en-US" dirty="0">
              <a:cs typeface="Arial" charset="0"/>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Vide">
    <p:spTree>
      <p:nvGrpSpPr>
        <p:cNvPr id="1" name=""/>
        <p:cNvGrpSpPr/>
        <p:nvPr/>
      </p:nvGrpSpPr>
      <p:grpSpPr>
        <a:xfrm>
          <a:off x="0" y="0"/>
          <a:ext cx="0" cy="0"/>
          <a:chOff x="0" y="0"/>
          <a:chExt cx="0" cy="0"/>
        </a:xfrm>
      </p:grpSpPr>
      <p:pic>
        <p:nvPicPr>
          <p:cNvPr id="4" name="Picture 6" descr="shutterstock_61253824-small-fade.png"/>
          <p:cNvPicPr>
            <a:picLocks noChangeAspect="1"/>
          </p:cNvPicPr>
          <p:nvPr userDrawn="1"/>
        </p:nvPicPr>
        <p:blipFill>
          <a:blip r:embed="rId2" cstate="print"/>
          <a:srcRect l="6029" t="28644" r="15697" b="127"/>
          <a:stretch>
            <a:fillRect/>
          </a:stretch>
        </p:blipFill>
        <p:spPr bwMode="auto">
          <a:xfrm>
            <a:off x="0" y="-26988"/>
            <a:ext cx="9144000" cy="6254751"/>
          </a:xfrm>
          <a:prstGeom prst="rect">
            <a:avLst/>
          </a:prstGeom>
          <a:noFill/>
          <a:ln w="9525">
            <a:noFill/>
            <a:miter lim="800000"/>
            <a:headEnd/>
            <a:tailEnd/>
          </a:ln>
        </p:spPr>
      </p:pic>
      <p:pic>
        <p:nvPicPr>
          <p:cNvPr id="5" name="Picture 7" descr="swirls blur-07.png"/>
          <p:cNvPicPr>
            <a:picLocks noChangeAspect="1"/>
          </p:cNvPicPr>
          <p:nvPr userDrawn="1"/>
        </p:nvPicPr>
        <p:blipFill>
          <a:blip r:embed="rId3" cstate="print"/>
          <a:srcRect l="2206" t="29054" r="2206"/>
          <a:stretch>
            <a:fillRect/>
          </a:stretch>
        </p:blipFill>
        <p:spPr bwMode="auto">
          <a:xfrm>
            <a:off x="0" y="0"/>
            <a:ext cx="9144000" cy="2314575"/>
          </a:xfrm>
          <a:prstGeom prst="rect">
            <a:avLst/>
          </a:prstGeom>
          <a:noFill/>
          <a:ln w="9525">
            <a:noFill/>
            <a:miter lim="800000"/>
            <a:headEnd/>
            <a:tailEnd/>
          </a:ln>
        </p:spPr>
      </p:pic>
      <p:pic>
        <p:nvPicPr>
          <p:cNvPr id="6" name="Picture 8" descr="dots2-02.png"/>
          <p:cNvPicPr>
            <a:picLocks noChangeAspect="1"/>
          </p:cNvPicPr>
          <p:nvPr userDrawn="1"/>
        </p:nvPicPr>
        <p:blipFill>
          <a:blip r:embed="rId4" cstate="print"/>
          <a:srcRect b="5783"/>
          <a:stretch>
            <a:fillRect/>
          </a:stretch>
        </p:blipFill>
        <p:spPr bwMode="auto">
          <a:xfrm>
            <a:off x="6931025" y="2276475"/>
            <a:ext cx="2212975" cy="4581525"/>
          </a:xfrm>
          <a:prstGeom prst="rect">
            <a:avLst/>
          </a:prstGeom>
          <a:noFill/>
          <a:ln w="9525">
            <a:noFill/>
            <a:miter lim="800000"/>
            <a:headEnd/>
            <a:tailEnd/>
          </a:ln>
        </p:spPr>
      </p:pic>
      <p:sp>
        <p:nvSpPr>
          <p:cNvPr id="9" name="Titre 1"/>
          <p:cNvSpPr>
            <a:spLocks noGrp="1"/>
          </p:cNvSpPr>
          <p:nvPr>
            <p:ph type="title"/>
          </p:nvPr>
        </p:nvSpPr>
        <p:spPr>
          <a:xfrm>
            <a:off x="611188" y="188913"/>
            <a:ext cx="7921625" cy="1439862"/>
          </a:xfrm>
        </p:spPr>
        <p:txBody>
          <a:bodyPr>
            <a:noAutofit/>
          </a:bodyPr>
          <a:lstStyle>
            <a:lvl1pPr algn="ctr">
              <a:defRPr sz="4000" b="1">
                <a:solidFill>
                  <a:schemeClr val="bg1"/>
                </a:solidFill>
                <a:latin typeface="Arial Narrow" pitchFamily="34" charset="0"/>
              </a:defRPr>
            </a:lvl1pPr>
          </a:lstStyle>
          <a:p>
            <a:r>
              <a:rPr lang="fr-FR" dirty="0" smtClean="0"/>
              <a:t>Cliquez pour modifier le style du titre</a:t>
            </a:r>
            <a:endParaRPr lang="fr-CA" dirty="0"/>
          </a:p>
        </p:txBody>
      </p:sp>
      <p:sp>
        <p:nvSpPr>
          <p:cNvPr id="10" name="Espace réservé du contenu 2"/>
          <p:cNvSpPr>
            <a:spLocks noGrp="1"/>
          </p:cNvSpPr>
          <p:nvPr>
            <p:ph idx="1"/>
          </p:nvPr>
        </p:nvSpPr>
        <p:spPr>
          <a:xfrm>
            <a:off x="611187" y="1848211"/>
            <a:ext cx="7921625" cy="4579578"/>
          </a:xfrm>
        </p:spPr>
        <p:txBody>
          <a:bodyPr/>
          <a:lstStyle>
            <a:lvl1pPr>
              <a:defRPr sz="2800">
                <a:solidFill>
                  <a:schemeClr val="bg1"/>
                </a:solidFill>
                <a:latin typeface="Arial Narrow" pitchFamily="34" charset="0"/>
              </a:defRPr>
            </a:lvl1pPr>
            <a:lvl2pPr marL="714375" indent="-357188">
              <a:buClr>
                <a:schemeClr val="accent4">
                  <a:lumMod val="50000"/>
                </a:schemeClr>
              </a:buClr>
              <a:defRPr sz="2400">
                <a:solidFill>
                  <a:schemeClr val="bg1"/>
                </a:solidFill>
                <a:latin typeface="Arial Narrow" pitchFamily="34" charset="0"/>
              </a:defRPr>
            </a:lvl2pPr>
            <a:lvl3pPr marL="900113" indent="-185738">
              <a:buClr>
                <a:schemeClr val="accent4">
                  <a:lumMod val="50000"/>
                </a:schemeClr>
              </a:buClr>
              <a:tabLst/>
              <a:defRPr sz="2200">
                <a:solidFill>
                  <a:schemeClr val="bg1"/>
                </a:solidFill>
                <a:latin typeface="Arial Narrow" pitchFamily="34" charset="0"/>
              </a:defRPr>
            </a:lvl3pPr>
            <a:lvl4pPr marL="1257300" indent="-185738">
              <a:buClr>
                <a:schemeClr val="accent4">
                  <a:lumMod val="50000"/>
                </a:schemeClr>
              </a:buClr>
              <a:defRPr>
                <a:solidFill>
                  <a:schemeClr val="bg1"/>
                </a:solidFill>
                <a:latin typeface="Arial Narrow" pitchFamily="34" charset="0"/>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7" name="Espace réservé de la date 3"/>
          <p:cNvSpPr>
            <a:spLocks noGrp="1"/>
          </p:cNvSpPr>
          <p:nvPr>
            <p:ph type="dt" sz="half" idx="10"/>
          </p:nvPr>
        </p:nvSpPr>
        <p:spPr/>
        <p:txBody>
          <a:bodyPr/>
          <a:lstStyle>
            <a:lvl1pPr>
              <a:defRPr/>
            </a:lvl1pPr>
          </a:lstStyle>
          <a:p>
            <a:pPr>
              <a:defRPr/>
            </a:pPr>
            <a:fld id="{CBE4BD2B-4065-4B14-8FA5-68C50954F005}" type="datetime1">
              <a:rPr lang="fr-CA"/>
              <a:pPr>
                <a:defRPr/>
              </a:pPr>
              <a:t>2013-09-25</a:t>
            </a:fld>
            <a:endParaRPr lang="fr-CA"/>
          </a:p>
        </p:txBody>
      </p:sp>
      <p:sp>
        <p:nvSpPr>
          <p:cNvPr id="8" name="Espace réservé du numéro de diapositive 5"/>
          <p:cNvSpPr>
            <a:spLocks noGrp="1"/>
          </p:cNvSpPr>
          <p:nvPr>
            <p:ph type="sldNum" sz="quarter" idx="11"/>
          </p:nvPr>
        </p:nvSpPr>
        <p:spPr/>
        <p:txBody>
          <a:bodyPr/>
          <a:lstStyle>
            <a:lvl1pPr algn="r">
              <a:defRPr sz="1400" b="1">
                <a:solidFill>
                  <a:schemeClr val="tx1">
                    <a:tint val="75000"/>
                  </a:schemeClr>
                </a:solidFill>
              </a:defRPr>
            </a:lvl1pPr>
          </a:lstStyle>
          <a:p>
            <a:pPr>
              <a:defRPr/>
            </a:pPr>
            <a:fld id="{A4CE8727-CCBF-420B-830D-75556BEB62F8}" type="slidenum">
              <a:rPr lang="en-US"/>
              <a:pPr>
                <a:defRPr/>
              </a:pPr>
              <a:t>‹#›</a:t>
            </a:fld>
            <a:r>
              <a:rPr lang="en-US"/>
              <a:t> </a:t>
            </a:r>
            <a:endParaRPr lang="en-US" dirty="0">
              <a:cs typeface="Arial"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9E3FD112-BCF2-4E11-9DB3-D2E949FFA425}" type="datetime1">
              <a:rPr lang="fr-CA"/>
              <a:pPr>
                <a:defRPr/>
              </a:pPr>
              <a:t>2013-09-25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52A6775-1357-45AF-ADAF-5099F4141AB1}" type="slidenum">
              <a:rPr lang="en-US"/>
              <a:pPr>
                <a:defRPr/>
              </a:pPr>
              <a:t>‹#›</a:t>
            </a:fld>
            <a:r>
              <a:rPr lang="en-US"/>
              <a:t> </a:t>
            </a:r>
            <a:endParaRPr lang="en-US" dirty="0">
              <a:cs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4FA191F6-E81D-4162-BD81-54F1E583FC47}" type="datetime1">
              <a:rPr lang="fr-CA"/>
              <a:pPr>
                <a:defRPr/>
              </a:pPr>
              <a:t>2013-09-25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F4B77E0-2CD0-450C-AB94-83E720CC46AE}" type="slidenum">
              <a:rPr lang="en-US"/>
              <a:pPr>
                <a:defRPr/>
              </a:pPr>
              <a:t>‹#›</a:t>
            </a:fld>
            <a:r>
              <a:rPr lang="en-US"/>
              <a:t> </a:t>
            </a:r>
            <a:endParaRPr lang="en-US" dirty="0">
              <a:cs typeface="Arial"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CD5D9928-228F-44D8-8677-701F216ACFB0}" type="datetime1">
              <a:rPr lang="fr-CA"/>
              <a:pPr>
                <a:defRPr/>
              </a:pPr>
              <a:t>2013-09-25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F0799BBD-0662-423B-A4BE-C0F79BB99298}" type="slidenum">
              <a:rPr lang="en-US"/>
              <a:pPr>
                <a:defRPr/>
              </a:pPr>
              <a:t>‹#›</a:t>
            </a:fld>
            <a:r>
              <a:rPr lang="en-US"/>
              <a:t> </a:t>
            </a:r>
            <a:endParaRPr lang="en-US" dirty="0">
              <a:cs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A"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A94BC4B2-B0A4-4859-AD8B-184A72F09E5B}" type="datetime1">
              <a:rPr lang="fr-CA"/>
              <a:pPr>
                <a:defRPr/>
              </a:pPr>
              <a:t>2013-09-25</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73A8C425-0A2D-4409-BB98-35AAF863E3E9}" type="slidenum">
              <a:rPr lang="en-US"/>
              <a:pPr>
                <a:defRPr/>
              </a:pPr>
              <a:t>‹#›</a:t>
            </a:fld>
            <a:r>
              <a:rPr lang="en-US"/>
              <a:t> </a:t>
            </a:r>
            <a:endParaRPr lang="en-US" dirty="0">
              <a:cs typeface="Arial"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e la date 3"/>
          <p:cNvSpPr>
            <a:spLocks noGrp="1"/>
          </p:cNvSpPr>
          <p:nvPr>
            <p:ph type="dt" sz="half" idx="10"/>
          </p:nvPr>
        </p:nvSpPr>
        <p:spPr/>
        <p:txBody>
          <a:bodyPr/>
          <a:lstStyle>
            <a:lvl1pPr>
              <a:defRPr/>
            </a:lvl1pPr>
          </a:lstStyle>
          <a:p>
            <a:pPr>
              <a:defRPr/>
            </a:pPr>
            <a:fld id="{E9D1312C-A7C6-457A-AA8D-F543BC977271}" type="datetime1">
              <a:rPr lang="fr-CA"/>
              <a:pPr>
                <a:defRPr/>
              </a:pPr>
              <a:t>2013-09-25</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73B83478-63F5-4B6B-9984-8D13D43DE34B}" type="slidenum">
              <a:rPr lang="en-US"/>
              <a:pPr>
                <a:defRPr/>
              </a:pPr>
              <a:t>‹#›</a:t>
            </a:fld>
            <a:r>
              <a:rPr lang="en-US"/>
              <a:t> </a:t>
            </a:r>
            <a:endParaRPr lang="en-US" dirty="0">
              <a:cs typeface="Arial"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F1E7A8E5-27D9-4392-9047-8D9DDECFF657}" type="datetime1">
              <a:rPr lang="fr-CA"/>
              <a:pPr>
                <a:defRPr/>
              </a:pPr>
              <a:t>2013-09-25</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C15D6221-888A-46CA-BBC8-AF794FB08870}" type="slidenum">
              <a:rPr lang="en-US"/>
              <a:pPr>
                <a:defRPr/>
              </a:pPr>
              <a:t>‹#›</a:t>
            </a:fld>
            <a:r>
              <a:rPr lang="en-US"/>
              <a:t> </a:t>
            </a:r>
            <a:endParaRPr lang="en-US" dirty="0">
              <a:cs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3EE38F4B-5E4B-450E-8ECE-B4CA75764D88}" type="datetime1">
              <a:rPr lang="fr-CA"/>
              <a:pPr>
                <a:defRPr/>
              </a:pPr>
              <a:t>2013-09-25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7D4D32E-63C2-46A4-A20E-490B3D6EC64B}" type="slidenum">
              <a:rPr lang="en-US"/>
              <a:pPr>
                <a:defRPr/>
              </a:pPr>
              <a:t>‹#›</a:t>
            </a:fld>
            <a:r>
              <a:rPr lang="en-US"/>
              <a:t> </a:t>
            </a:r>
            <a:endParaRPr lang="en-US" dirty="0">
              <a:cs typeface="Arial"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5DA175F7-2F23-4CF3-B202-4E87AD4A15AF}" type="datetime1">
              <a:rPr lang="fr-CA"/>
              <a:pPr>
                <a:defRPr/>
              </a:pPr>
              <a:t>2013-09-25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FFA5C2E5-2216-48D0-AC17-861F3A2D9644}" type="slidenum">
              <a:rPr lang="en-US"/>
              <a:pPr>
                <a:defRPr/>
              </a:pPr>
              <a:t>‹#›</a:t>
            </a:fld>
            <a:r>
              <a:rPr lang="en-US"/>
              <a:t> </a:t>
            </a:r>
            <a:endParaRPr lang="en-US" dirty="0">
              <a:cs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62"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et modifiez le titre</a:t>
            </a:r>
            <a:endParaRPr lang="fr-FR" smtClean="0"/>
          </a:p>
        </p:txBody>
      </p:sp>
      <p:sp>
        <p:nvSpPr>
          <p:cNvPr id="143363"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pPr>
              <a:defRPr/>
            </a:pPr>
            <a:fld id="{F631C987-C1A9-4170-BD0D-10A8FD81F910}" type="datetime1">
              <a:rPr lang="fr-CA"/>
              <a:pPr>
                <a:defRPr/>
              </a:pPr>
              <a:t>2013-09-25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4"/>
          </p:nvPr>
        </p:nvSpPr>
        <p:spPr>
          <a:xfrm>
            <a:off x="5940425" y="6492875"/>
            <a:ext cx="2133600" cy="365125"/>
          </a:xfrm>
          <a:prstGeom prst="rect">
            <a:avLst/>
          </a:prstGeom>
        </p:spPr>
        <p:txBody>
          <a:bodyPr vert="horz" lIns="91440" tIns="45720" rIns="91440" bIns="45720" rtlCol="0" anchor="ctr"/>
          <a:lstStyle>
            <a:lvl1pPr algn="r">
              <a:defRPr sz="1400" b="1">
                <a:solidFill>
                  <a:schemeClr val="tx1">
                    <a:tint val="75000"/>
                  </a:schemeClr>
                </a:solidFill>
                <a:latin typeface="Arial" pitchFamily="34" charset="0"/>
                <a:cs typeface="Arial" pitchFamily="34" charset="0"/>
              </a:defRPr>
            </a:lvl1pPr>
          </a:lstStyle>
          <a:p>
            <a:pPr>
              <a:defRPr/>
            </a:pPr>
            <a:fld id="{0603BCE2-4D99-474F-B8BE-4D16F47AA55C}" type="slidenum">
              <a:rPr lang="en-US"/>
              <a:pPr>
                <a:defRPr/>
              </a:pPr>
              <a:t>‹#›</a:t>
            </a:fld>
            <a:r>
              <a:rPr lang="en-US"/>
              <a:t> </a:t>
            </a:r>
            <a:endParaRPr lang="en-US" dirty="0"/>
          </a:p>
        </p:txBody>
      </p:sp>
      <p:sp>
        <p:nvSpPr>
          <p:cNvPr id="7" name="ZoneTexte 6"/>
          <p:cNvSpPr txBox="1"/>
          <p:nvPr userDrawn="1"/>
        </p:nvSpPr>
        <p:spPr>
          <a:xfrm>
            <a:off x="6756400" y="6400800"/>
            <a:ext cx="184150" cy="338138"/>
          </a:xfrm>
          <a:prstGeom prst="rect">
            <a:avLst/>
          </a:prstGeom>
          <a:noFill/>
        </p:spPr>
        <p:txBody>
          <a:bodyPr wrap="none">
            <a:spAutoFit/>
          </a:bodyPr>
          <a:lstStyle/>
          <a:p>
            <a:pPr>
              <a:defRPr/>
            </a:pPr>
            <a:endParaRPr lang="fr-FR">
              <a:latin typeface="Arial" pitchFamily="34" charset="0"/>
              <a:cs typeface="Arial" pitchFamily="34" charset="0"/>
            </a:endParaRPr>
          </a:p>
        </p:txBody>
      </p:sp>
      <p:pic>
        <p:nvPicPr>
          <p:cNvPr id="143368" name="Picture 6" descr="dots2-02.png"/>
          <p:cNvPicPr>
            <a:picLocks noChangeAspect="1"/>
          </p:cNvPicPr>
          <p:nvPr userDrawn="1"/>
        </p:nvPicPr>
        <p:blipFill>
          <a:blip r:embed="rId15" cstate="print"/>
          <a:srcRect b="5783"/>
          <a:stretch>
            <a:fillRect/>
          </a:stretch>
        </p:blipFill>
        <p:spPr bwMode="auto">
          <a:xfrm>
            <a:off x="6931025" y="2133600"/>
            <a:ext cx="2212975" cy="4581525"/>
          </a:xfrm>
          <a:prstGeom prst="rect">
            <a:avLst/>
          </a:prstGeom>
          <a:noFill/>
          <a:ln w="9525">
            <a:noFill/>
            <a:miter lim="800000"/>
            <a:headEnd/>
            <a:tailEnd/>
          </a:ln>
        </p:spPr>
      </p:pic>
      <p:pic>
        <p:nvPicPr>
          <p:cNvPr id="143369" name="Picture 6" descr="shutterstock_61253824-small-fade.png"/>
          <p:cNvPicPr>
            <a:picLocks noChangeAspect="1"/>
          </p:cNvPicPr>
          <p:nvPr userDrawn="1"/>
        </p:nvPicPr>
        <p:blipFill>
          <a:blip r:embed="rId16" cstate="print"/>
          <a:srcRect l="6029" t="46198" r="15697" b="35252"/>
          <a:stretch>
            <a:fillRect/>
          </a:stretch>
        </p:blipFill>
        <p:spPr bwMode="auto">
          <a:xfrm>
            <a:off x="0" y="-26988"/>
            <a:ext cx="9144000" cy="1511301"/>
          </a:xfrm>
          <a:prstGeom prst="rect">
            <a:avLst/>
          </a:prstGeom>
          <a:noFill/>
          <a:ln w="9525">
            <a:noFill/>
            <a:miter lim="800000"/>
            <a:headEnd/>
            <a:tailEnd/>
          </a:ln>
        </p:spPr>
      </p:pic>
      <p:pic>
        <p:nvPicPr>
          <p:cNvPr id="143370" name="Picture 7" descr="swirls blur fade-06.png"/>
          <p:cNvPicPr>
            <a:picLocks noChangeAspect="1"/>
          </p:cNvPicPr>
          <p:nvPr userDrawn="1"/>
        </p:nvPicPr>
        <p:blipFill>
          <a:blip r:embed="rId17" cstate="print"/>
          <a:srcRect l="3276" t="27492" r="4427"/>
          <a:stretch>
            <a:fillRect/>
          </a:stretch>
        </p:blipFill>
        <p:spPr bwMode="auto">
          <a:xfrm>
            <a:off x="0" y="-531813"/>
            <a:ext cx="9144000" cy="273050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59" r:id="rId1"/>
    <p:sldLayoutId id="2147484460" r:id="rId2"/>
    <p:sldLayoutId id="2147484461" r:id="rId3"/>
    <p:sldLayoutId id="2147484462" r:id="rId4"/>
    <p:sldLayoutId id="2147484463" r:id="rId5"/>
    <p:sldLayoutId id="2147484464" r:id="rId6"/>
    <p:sldLayoutId id="2147484465" r:id="rId7"/>
    <p:sldLayoutId id="2147484466" r:id="rId8"/>
    <p:sldLayoutId id="2147484467" r:id="rId9"/>
    <p:sldLayoutId id="2147484468" r:id="rId10"/>
    <p:sldLayoutId id="2147484469" r:id="rId11"/>
    <p:sldLayoutId id="2147484470" r:id="rId12"/>
    <p:sldLayoutId id="2147484471" r:id="rId13"/>
  </p:sldLayoutIdLst>
  <p:transition spd="slow"/>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3.xml"/><Relationship Id="rId7" Type="http://schemas.openxmlformats.org/officeDocument/2006/relationships/notesSlide" Target="../notesSlides/notesSlide15.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slideLayout" Target="../slideLayouts/slideLayout5.xml"/><Relationship Id="rId5" Type="http://schemas.openxmlformats.org/officeDocument/2006/relationships/tags" Target="../tags/tag5.xml"/><Relationship Id="rId4" Type="http://schemas.openxmlformats.org/officeDocument/2006/relationships/tags" Target="../tags/tag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slideLayout" Target="../slideLayouts/slideLayout2.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tags" Target="../tags/tag17.xml"/><Relationship Id="rId2" Type="http://schemas.openxmlformats.org/officeDocument/2006/relationships/tags" Target="../tags/tag7.xml"/><Relationship Id="rId16" Type="http://schemas.openxmlformats.org/officeDocument/2006/relationships/image" Target="../media/image17.png"/><Relationship Id="rId1" Type="http://schemas.openxmlformats.org/officeDocument/2006/relationships/vmlDrawing" Target="../drawings/vmlDrawing2.v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oleObject" Target="../embeddings/oleObject2.bin"/><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hyperlink" Target="http://www.google.ca/url?sa=i&amp;rct=j&amp;q=images+of+medical+patients&amp;source=images&amp;cd=&amp;cad=rja&amp;docid=RjRKVxfckWOL3M&amp;tbnid=5Fj-SnliLTdPRM:&amp;ved=0CAUQjRw&amp;url=https://www.bcbsri.com/understand-my-plan/supporting-your-health/improving-health/large-employers/patient-centered-medical&amp;ei=txvxUf3SKIfY8gTKv4CQDA&amp;bvm=bv.49784469,d.eWU&amp;psig=AFQjCNH9YVMIdJUxoz5NYW0KeVQB45s5qg&amp;ust=1374841998095402" TargetMode="External"/><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7410" name="Image 2" descr="pptSlideFront.jpg"/>
          <p:cNvPicPr>
            <a:picLocks noChangeAspect="1"/>
          </p:cNvPicPr>
          <p:nvPr/>
        </p:nvPicPr>
        <p:blipFill>
          <a:blip r:embed="rId2" cstate="print"/>
          <a:srcRect/>
          <a:stretch>
            <a:fillRect/>
          </a:stretch>
        </p:blipFill>
        <p:spPr bwMode="auto">
          <a:xfrm>
            <a:off x="0" y="-12700"/>
            <a:ext cx="9161463" cy="6870700"/>
          </a:xfrm>
          <a:prstGeom prst="rect">
            <a:avLst/>
          </a:prstGeom>
          <a:noFill/>
          <a:ln w="9525">
            <a:noFill/>
            <a:miter lim="800000"/>
            <a:headEnd/>
            <a:tailEnd/>
          </a:ln>
        </p:spPr>
      </p:pic>
      <p:sp>
        <p:nvSpPr>
          <p:cNvPr id="17411" name="Title 3"/>
          <p:cNvSpPr>
            <a:spLocks noGrp="1"/>
          </p:cNvSpPr>
          <p:nvPr>
            <p:ph type="ctrTitle"/>
          </p:nvPr>
        </p:nvSpPr>
        <p:spPr>
          <a:xfrm>
            <a:off x="468313" y="1125538"/>
            <a:ext cx="8051800" cy="1362075"/>
          </a:xfrm>
        </p:spPr>
        <p:txBody>
          <a:bodyPr/>
          <a:lstStyle/>
          <a:p>
            <a:pPr eaLnBrk="1" hangingPunct="1">
              <a:lnSpc>
                <a:spcPct val="90000"/>
              </a:lnSpc>
            </a:pPr>
            <a:r>
              <a:rPr lang="fr-CA" b="1" dirty="0" smtClean="0">
                <a:solidFill>
                  <a:srgbClr val="331E41"/>
                </a:solidFill>
                <a:latin typeface="Arial Narrow" pitchFamily="34" charset="0"/>
              </a:rPr>
              <a:t>Allez de l’avant </a:t>
            </a:r>
            <a:br>
              <a:rPr lang="fr-CA" b="1" dirty="0" smtClean="0">
                <a:solidFill>
                  <a:srgbClr val="331E41"/>
                </a:solidFill>
                <a:latin typeface="Arial Narrow" pitchFamily="34" charset="0"/>
              </a:rPr>
            </a:br>
            <a:r>
              <a:rPr lang="fr-CA" b="1" dirty="0" smtClean="0">
                <a:solidFill>
                  <a:srgbClr val="331E41"/>
                </a:solidFill>
                <a:latin typeface="Arial Narrow" pitchFamily="34" charset="0"/>
              </a:rPr>
              <a:t>avec l’anémie ferriprive</a:t>
            </a:r>
            <a:endParaRPr lang="en-US" dirty="0" smtClean="0"/>
          </a:p>
        </p:txBody>
      </p:sp>
      <p:sp>
        <p:nvSpPr>
          <p:cNvPr id="17412" name="Subtitle 4"/>
          <p:cNvSpPr>
            <a:spLocks noGrp="1"/>
          </p:cNvSpPr>
          <p:nvPr>
            <p:ph type="subTitle" idx="1"/>
          </p:nvPr>
        </p:nvSpPr>
        <p:spPr>
          <a:xfrm>
            <a:off x="650875" y="2708275"/>
            <a:ext cx="7835900" cy="576263"/>
          </a:xfrm>
        </p:spPr>
        <p:txBody>
          <a:bodyPr/>
          <a:lstStyle/>
          <a:p>
            <a:pPr eaLnBrk="1" hangingPunct="1"/>
            <a:r>
              <a:rPr lang="fr-CA" sz="2800" b="1" smtClean="0">
                <a:solidFill>
                  <a:srgbClr val="910000"/>
                </a:solidFill>
                <a:latin typeface="Arial Narrow" pitchFamily="34" charset="0"/>
              </a:rPr>
              <a:t>L’importance de l’approche centrée sur le patient </a:t>
            </a:r>
          </a:p>
        </p:txBody>
      </p:sp>
      <p:sp>
        <p:nvSpPr>
          <p:cNvPr id="17413" name="Subtitle 4"/>
          <p:cNvSpPr txBox="1">
            <a:spLocks/>
          </p:cNvSpPr>
          <p:nvPr/>
        </p:nvSpPr>
        <p:spPr bwMode="auto">
          <a:xfrm>
            <a:off x="-107950" y="3429000"/>
            <a:ext cx="9144000" cy="1358900"/>
          </a:xfrm>
          <a:prstGeom prst="rect">
            <a:avLst/>
          </a:prstGeom>
          <a:noFill/>
          <a:ln w="9525">
            <a:noFill/>
            <a:miter lim="800000"/>
            <a:headEnd/>
            <a:tailEnd/>
          </a:ln>
        </p:spPr>
        <p:txBody>
          <a:bodyPr lIns="86493" tIns="121090" rIns="86493" bIns="34922"/>
          <a:lstStyle/>
          <a:p>
            <a:pPr algn="ctr" eaLnBrk="0" hangingPunct="0">
              <a:buClr>
                <a:srgbClr val="D81E05"/>
              </a:buClr>
              <a:buSzPct val="125000"/>
            </a:pPr>
            <a:r>
              <a:rPr lang="fr-CA" sz="2400" b="1">
                <a:solidFill>
                  <a:srgbClr val="000000"/>
                </a:solidFill>
                <a:latin typeface="Calibri" pitchFamily="34" charset="0"/>
              </a:rPr>
              <a:t>M</a:t>
            </a:r>
            <a:r>
              <a:rPr lang="fr-CA" sz="2400" b="1" baseline="30000">
                <a:solidFill>
                  <a:srgbClr val="000000"/>
                </a:solidFill>
                <a:latin typeface="Calibri" pitchFamily="34" charset="0"/>
              </a:rPr>
              <a:t>me</a:t>
            </a:r>
            <a:r>
              <a:rPr lang="fr-CA" sz="2400" b="1">
                <a:solidFill>
                  <a:srgbClr val="000000"/>
                </a:solidFill>
                <a:latin typeface="Calibri" pitchFamily="34" charset="0"/>
              </a:rPr>
              <a:t> Johanne Gawryluk</a:t>
            </a:r>
          </a:p>
          <a:p>
            <a:pPr algn="ctr" eaLnBrk="0" hangingPunct="0">
              <a:buClr>
                <a:srgbClr val="D81E05"/>
              </a:buClr>
              <a:buSzPct val="125000"/>
            </a:pPr>
            <a:r>
              <a:rPr lang="fr-CA" sz="2400" b="1">
                <a:latin typeface="Calibri" pitchFamily="34" charset="0"/>
              </a:rPr>
              <a:t>Inf., BSc</a:t>
            </a:r>
            <a:r>
              <a:rPr lang="fr-CA" sz="2400" b="1">
                <a:solidFill>
                  <a:srgbClr val="000000"/>
                </a:solidFill>
                <a:latin typeface="Calibri" pitchFamily="34" charset="0"/>
              </a:rPr>
              <a:t>., C Néph(C) </a:t>
            </a:r>
          </a:p>
          <a:p>
            <a:pPr algn="ctr" eaLnBrk="0" hangingPunct="0">
              <a:buClr>
                <a:srgbClr val="D81E05"/>
              </a:buClr>
              <a:buSzPct val="125000"/>
            </a:pPr>
            <a:r>
              <a:rPr lang="fr-CA" sz="2400" b="1">
                <a:solidFill>
                  <a:srgbClr val="000000"/>
                </a:solidFill>
                <a:latin typeface="Calibri" pitchFamily="34" charset="0"/>
              </a:rPr>
              <a:t>Infirmière Chef </a:t>
            </a:r>
          </a:p>
          <a:p>
            <a:pPr algn="ctr" eaLnBrk="0" hangingPunct="0">
              <a:buClr>
                <a:srgbClr val="D81E05"/>
              </a:buClr>
              <a:buSzPct val="125000"/>
            </a:pPr>
            <a:r>
              <a:rPr lang="fr-CA" sz="2400" b="1">
                <a:solidFill>
                  <a:srgbClr val="000000"/>
                </a:solidFill>
                <a:latin typeface="Calibri" pitchFamily="34" charset="0"/>
              </a:rPr>
              <a:t>Hôpital Général Juif</a:t>
            </a:r>
            <a:endParaRPr lang="en-CA" sz="2400" b="1">
              <a:latin typeface="Calibri" pitchFamily="34" charset="0"/>
            </a:endParaRPr>
          </a:p>
        </p:txBody>
      </p:sp>
      <p:pic>
        <p:nvPicPr>
          <p:cNvPr id="17414" name="Image 1" descr="Capture d’écran 2013-08-27 à 21.12.26.png"/>
          <p:cNvPicPr>
            <a:picLocks noChangeAspect="1"/>
          </p:cNvPicPr>
          <p:nvPr/>
        </p:nvPicPr>
        <p:blipFill>
          <a:blip r:embed="rId3" cstate="print"/>
          <a:srcRect/>
          <a:stretch>
            <a:fillRect/>
          </a:stretch>
        </p:blipFill>
        <p:spPr bwMode="auto">
          <a:xfrm>
            <a:off x="3654425" y="5373688"/>
            <a:ext cx="1709738" cy="99536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txBox="1">
            <a:spLocks/>
          </p:cNvSpPr>
          <p:nvPr/>
        </p:nvSpPr>
        <p:spPr bwMode="auto">
          <a:xfrm>
            <a:off x="107950" y="476250"/>
            <a:ext cx="8964613" cy="576263"/>
          </a:xfrm>
          <a:prstGeom prst="rect">
            <a:avLst/>
          </a:prstGeom>
          <a:noFill/>
          <a:ln w="9525">
            <a:noFill/>
            <a:miter lim="800000"/>
            <a:headEnd/>
            <a:tailEnd/>
          </a:ln>
        </p:spPr>
        <p:txBody>
          <a:bodyPr/>
          <a:lstStyle/>
          <a:p>
            <a:pPr algn="ctr"/>
            <a:r>
              <a:rPr lang="fr-CA" sz="4000" b="1" dirty="0">
                <a:solidFill>
                  <a:srgbClr val="FFFFFF"/>
                </a:solidFill>
                <a:latin typeface="Arial Narrow" pitchFamily="34" charset="0"/>
              </a:rPr>
              <a:t>Le rein </a:t>
            </a:r>
            <a:r>
              <a:rPr lang="fr-CA" sz="4000" b="1" dirty="0" smtClean="0">
                <a:solidFill>
                  <a:srgbClr val="FFFFFF"/>
                </a:solidFill>
                <a:latin typeface="Arial Narrow" pitchFamily="34" charset="0"/>
              </a:rPr>
              <a:t>contrôle</a:t>
            </a:r>
            <a:r>
              <a:rPr lang="fr-CA" sz="4000" b="1" dirty="0" smtClean="0">
                <a:solidFill>
                  <a:srgbClr val="FFFFFF"/>
                </a:solidFill>
                <a:latin typeface="Arial Narrow" pitchFamily="34" charset="0"/>
              </a:rPr>
              <a:t> </a:t>
            </a:r>
            <a:r>
              <a:rPr lang="fr-CA" sz="4000" b="1" dirty="0">
                <a:solidFill>
                  <a:srgbClr val="FFFFFF"/>
                </a:solidFill>
                <a:latin typeface="Arial Narrow" pitchFamily="34" charset="0"/>
              </a:rPr>
              <a:t>l’érythropoïèse</a:t>
            </a:r>
          </a:p>
        </p:txBody>
      </p:sp>
      <p:grpSp>
        <p:nvGrpSpPr>
          <p:cNvPr id="31746" name="Group 351"/>
          <p:cNvGrpSpPr>
            <a:grpSpLocks noChangeAspect="1"/>
          </p:cNvGrpSpPr>
          <p:nvPr/>
        </p:nvGrpSpPr>
        <p:grpSpPr bwMode="auto">
          <a:xfrm>
            <a:off x="179388" y="2852738"/>
            <a:ext cx="1257300" cy="1800225"/>
            <a:chOff x="3521" y="1492"/>
            <a:chExt cx="1756" cy="2514"/>
          </a:xfrm>
        </p:grpSpPr>
        <p:sp>
          <p:nvSpPr>
            <p:cNvPr id="222220" name="Freeform 333"/>
            <p:cNvSpPr>
              <a:spLocks/>
            </p:cNvSpPr>
            <p:nvPr/>
          </p:nvSpPr>
          <p:spPr bwMode="auto">
            <a:xfrm>
              <a:off x="3521" y="1492"/>
              <a:ext cx="1561" cy="2514"/>
            </a:xfrm>
            <a:custGeom>
              <a:avLst/>
              <a:gdLst>
                <a:gd name="T0" fmla="*/ 25888 w 503"/>
                <a:gd name="T1" fmla="*/ 660206 h 760"/>
                <a:gd name="T2" fmla="*/ 50930 w 503"/>
                <a:gd name="T3" fmla="*/ 757286 h 760"/>
                <a:gd name="T4" fmla="*/ 256473 w 503"/>
                <a:gd name="T5" fmla="*/ 974751 h 760"/>
                <a:gd name="T6" fmla="*/ 256473 w 503"/>
                <a:gd name="T7" fmla="*/ 974751 h 760"/>
                <a:gd name="T8" fmla="*/ 279462 w 503"/>
                <a:gd name="T9" fmla="*/ 970768 h 760"/>
                <a:gd name="T10" fmla="*/ 403855 w 503"/>
                <a:gd name="T11" fmla="*/ 817401 h 760"/>
                <a:gd name="T12" fmla="*/ 404693 w 503"/>
                <a:gd name="T13" fmla="*/ 623790 h 760"/>
                <a:gd name="T14" fmla="*/ 381405 w 503"/>
                <a:gd name="T15" fmla="*/ 510901 h 760"/>
                <a:gd name="T16" fmla="*/ 407294 w 503"/>
                <a:gd name="T17" fmla="*/ 383742 h 760"/>
                <a:gd name="T18" fmla="*/ 446713 w 503"/>
                <a:gd name="T19" fmla="*/ 211097 h 760"/>
                <a:gd name="T20" fmla="*/ 282361 w 503"/>
                <a:gd name="T21" fmla="*/ 1194 h 760"/>
                <a:gd name="T22" fmla="*/ 106191 w 503"/>
                <a:gd name="T23" fmla="*/ 114083 h 760"/>
                <a:gd name="T24" fmla="*/ 83211 w 503"/>
                <a:gd name="T25" fmla="*/ 170261 h 760"/>
                <a:gd name="T26" fmla="*/ 44620 w 503"/>
                <a:gd name="T27" fmla="*/ 288293 h 760"/>
                <a:gd name="T28" fmla="*/ 16979 w 503"/>
                <a:gd name="T29" fmla="*/ 417883 h 760"/>
                <a:gd name="T30" fmla="*/ 25888 w 503"/>
                <a:gd name="T31" fmla="*/ 660206 h 7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3"/>
                <a:gd name="T49" fmla="*/ 0 h 760"/>
                <a:gd name="T50" fmla="*/ 503 w 503"/>
                <a:gd name="T51" fmla="*/ 760 h 7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3" h="760">
                  <a:moveTo>
                    <a:pt x="29" y="504"/>
                  </a:moveTo>
                  <a:cubicBezTo>
                    <a:pt x="38" y="531"/>
                    <a:pt x="53" y="567"/>
                    <a:pt x="57" y="578"/>
                  </a:cubicBezTo>
                  <a:cubicBezTo>
                    <a:pt x="75" y="633"/>
                    <a:pt x="151" y="760"/>
                    <a:pt x="287" y="744"/>
                  </a:cubicBezTo>
                  <a:cubicBezTo>
                    <a:pt x="287" y="744"/>
                    <a:pt x="287" y="744"/>
                    <a:pt x="287" y="744"/>
                  </a:cubicBezTo>
                  <a:cubicBezTo>
                    <a:pt x="296" y="744"/>
                    <a:pt x="304" y="743"/>
                    <a:pt x="313" y="741"/>
                  </a:cubicBezTo>
                  <a:cubicBezTo>
                    <a:pt x="401" y="727"/>
                    <a:pt x="440" y="674"/>
                    <a:pt x="452" y="624"/>
                  </a:cubicBezTo>
                  <a:cubicBezTo>
                    <a:pt x="461" y="585"/>
                    <a:pt x="466" y="513"/>
                    <a:pt x="453" y="476"/>
                  </a:cubicBezTo>
                  <a:cubicBezTo>
                    <a:pt x="441" y="439"/>
                    <a:pt x="429" y="426"/>
                    <a:pt x="427" y="390"/>
                  </a:cubicBezTo>
                  <a:cubicBezTo>
                    <a:pt x="426" y="353"/>
                    <a:pt x="440" y="316"/>
                    <a:pt x="456" y="293"/>
                  </a:cubicBezTo>
                  <a:cubicBezTo>
                    <a:pt x="472" y="270"/>
                    <a:pt x="503" y="230"/>
                    <a:pt x="500" y="161"/>
                  </a:cubicBezTo>
                  <a:cubicBezTo>
                    <a:pt x="493" y="86"/>
                    <a:pt x="448" y="5"/>
                    <a:pt x="316" y="1"/>
                  </a:cubicBezTo>
                  <a:cubicBezTo>
                    <a:pt x="237" y="0"/>
                    <a:pt x="164" y="23"/>
                    <a:pt x="119" y="87"/>
                  </a:cubicBezTo>
                  <a:cubicBezTo>
                    <a:pt x="106" y="105"/>
                    <a:pt x="98" y="119"/>
                    <a:pt x="93" y="130"/>
                  </a:cubicBezTo>
                  <a:cubicBezTo>
                    <a:pt x="82" y="157"/>
                    <a:pt x="62" y="197"/>
                    <a:pt x="50" y="220"/>
                  </a:cubicBezTo>
                  <a:cubicBezTo>
                    <a:pt x="40" y="241"/>
                    <a:pt x="28" y="272"/>
                    <a:pt x="19" y="319"/>
                  </a:cubicBezTo>
                  <a:cubicBezTo>
                    <a:pt x="0" y="416"/>
                    <a:pt x="19" y="478"/>
                    <a:pt x="29" y="504"/>
                  </a:cubicBezTo>
                  <a:close/>
                </a:path>
              </a:pathLst>
            </a:custGeom>
            <a:solidFill>
              <a:srgbClr val="802444"/>
            </a:solidFill>
            <a:ln w="9525">
              <a:noFill/>
              <a:round/>
              <a:headEnd/>
              <a:tailEnd/>
            </a:ln>
          </p:spPr>
          <p:txBody>
            <a:bodyPr/>
            <a:lstStyle/>
            <a:p>
              <a:endParaRPr lang="en-GB"/>
            </a:p>
          </p:txBody>
        </p:sp>
        <p:sp>
          <p:nvSpPr>
            <p:cNvPr id="222221" name="Freeform 334"/>
            <p:cNvSpPr>
              <a:spLocks/>
            </p:cNvSpPr>
            <p:nvPr/>
          </p:nvSpPr>
          <p:spPr bwMode="auto">
            <a:xfrm>
              <a:off x="4843" y="2462"/>
              <a:ext cx="434" cy="1452"/>
            </a:xfrm>
            <a:custGeom>
              <a:avLst/>
              <a:gdLst>
                <a:gd name="T0" fmla="*/ 24016 w 140"/>
                <a:gd name="T1" fmla="*/ 239458 h 439"/>
                <a:gd name="T2" fmla="*/ 837 w 140"/>
                <a:gd name="T3" fmla="*/ 127108 h 439"/>
                <a:gd name="T4" fmla="*/ 26601 w 140"/>
                <a:gd name="T5" fmla="*/ 0 h 439"/>
                <a:gd name="T6" fmla="*/ 27522 w 140"/>
                <a:gd name="T7" fmla="*/ 1194 h 439"/>
                <a:gd name="T8" fmla="*/ 120798 w 140"/>
                <a:gd name="T9" fmla="*/ 281466 h 439"/>
                <a:gd name="T10" fmla="*/ 120798 w 140"/>
                <a:gd name="T11" fmla="*/ 574804 h 439"/>
                <a:gd name="T12" fmla="*/ 86152 w 140"/>
                <a:gd name="T13" fmla="*/ 574804 h 439"/>
                <a:gd name="T14" fmla="*/ 75256 w 140"/>
                <a:gd name="T15" fmla="*/ 362630 h 439"/>
                <a:gd name="T16" fmla="*/ 30002 w 140"/>
                <a:gd name="T17" fmla="*/ 285416 h 439"/>
                <a:gd name="T18" fmla="*/ 24016 w 140"/>
                <a:gd name="T19" fmla="*/ 239458 h 4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0"/>
                <a:gd name="T31" fmla="*/ 0 h 439"/>
                <a:gd name="T32" fmla="*/ 140 w 140"/>
                <a:gd name="T33" fmla="*/ 439 h 4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0" h="439">
                  <a:moveTo>
                    <a:pt x="27" y="183"/>
                  </a:moveTo>
                  <a:cubicBezTo>
                    <a:pt x="15" y="146"/>
                    <a:pt x="3" y="133"/>
                    <a:pt x="1" y="97"/>
                  </a:cubicBezTo>
                  <a:cubicBezTo>
                    <a:pt x="0" y="60"/>
                    <a:pt x="14" y="23"/>
                    <a:pt x="30" y="0"/>
                  </a:cubicBezTo>
                  <a:cubicBezTo>
                    <a:pt x="31" y="1"/>
                    <a:pt x="31" y="1"/>
                    <a:pt x="31" y="1"/>
                  </a:cubicBezTo>
                  <a:cubicBezTo>
                    <a:pt x="82" y="40"/>
                    <a:pt x="132" y="76"/>
                    <a:pt x="136" y="215"/>
                  </a:cubicBezTo>
                  <a:cubicBezTo>
                    <a:pt x="140" y="367"/>
                    <a:pt x="136" y="439"/>
                    <a:pt x="136" y="439"/>
                  </a:cubicBezTo>
                  <a:cubicBezTo>
                    <a:pt x="97" y="439"/>
                    <a:pt x="97" y="439"/>
                    <a:pt x="97" y="439"/>
                  </a:cubicBezTo>
                  <a:cubicBezTo>
                    <a:pt x="97" y="384"/>
                    <a:pt x="96" y="338"/>
                    <a:pt x="85" y="277"/>
                  </a:cubicBezTo>
                  <a:cubicBezTo>
                    <a:pt x="79" y="249"/>
                    <a:pt x="62" y="221"/>
                    <a:pt x="34" y="218"/>
                  </a:cubicBezTo>
                  <a:cubicBezTo>
                    <a:pt x="33" y="205"/>
                    <a:pt x="31" y="193"/>
                    <a:pt x="27" y="183"/>
                  </a:cubicBezTo>
                  <a:close/>
                </a:path>
              </a:pathLst>
            </a:custGeom>
            <a:solidFill>
              <a:srgbClr val="FDC270"/>
            </a:solidFill>
            <a:ln w="9525">
              <a:noFill/>
              <a:round/>
              <a:headEnd/>
              <a:tailEnd/>
            </a:ln>
          </p:spPr>
          <p:txBody>
            <a:bodyPr/>
            <a:lstStyle/>
            <a:p>
              <a:endParaRPr lang="en-GB"/>
            </a:p>
          </p:txBody>
        </p:sp>
        <p:sp>
          <p:nvSpPr>
            <p:cNvPr id="222222" name="Freeform 335"/>
            <p:cNvSpPr>
              <a:spLocks/>
            </p:cNvSpPr>
            <p:nvPr/>
          </p:nvSpPr>
          <p:spPr bwMode="auto">
            <a:xfrm>
              <a:off x="3595" y="1506"/>
              <a:ext cx="916" cy="1356"/>
            </a:xfrm>
            <a:custGeom>
              <a:avLst/>
              <a:gdLst>
                <a:gd name="T0" fmla="*/ 59217 w 295"/>
                <a:gd name="T1" fmla="*/ 314192 h 410"/>
                <a:gd name="T2" fmla="*/ 124666 w 295"/>
                <a:gd name="T3" fmla="*/ 142506 h 410"/>
                <a:gd name="T4" fmla="*/ 264382 w 295"/>
                <a:gd name="T5" fmla="*/ 14251 h 410"/>
                <a:gd name="T6" fmla="*/ 87747 w 295"/>
                <a:gd name="T7" fmla="*/ 144057 h 410"/>
                <a:gd name="T8" fmla="*/ 43049 w 295"/>
                <a:gd name="T9" fmla="*/ 285359 h 410"/>
                <a:gd name="T10" fmla="*/ 4639 w 295"/>
                <a:gd name="T11" fmla="*/ 536602 h 410"/>
                <a:gd name="T12" fmla="*/ 59217 w 295"/>
                <a:gd name="T13" fmla="*/ 314192 h 410"/>
                <a:gd name="T14" fmla="*/ 0 60000 65536"/>
                <a:gd name="T15" fmla="*/ 0 60000 65536"/>
                <a:gd name="T16" fmla="*/ 0 60000 65536"/>
                <a:gd name="T17" fmla="*/ 0 60000 65536"/>
                <a:gd name="T18" fmla="*/ 0 60000 65536"/>
                <a:gd name="T19" fmla="*/ 0 60000 65536"/>
                <a:gd name="T20" fmla="*/ 0 60000 65536"/>
                <a:gd name="T21" fmla="*/ 0 w 295"/>
                <a:gd name="T22" fmla="*/ 0 h 410"/>
                <a:gd name="T23" fmla="*/ 295 w 295"/>
                <a:gd name="T24" fmla="*/ 410 h 4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5" h="410">
                  <a:moveTo>
                    <a:pt x="66" y="240"/>
                  </a:moveTo>
                  <a:cubicBezTo>
                    <a:pt x="81" y="210"/>
                    <a:pt x="107" y="154"/>
                    <a:pt x="139" y="109"/>
                  </a:cubicBezTo>
                  <a:cubicBezTo>
                    <a:pt x="184" y="46"/>
                    <a:pt x="266" y="13"/>
                    <a:pt x="295" y="11"/>
                  </a:cubicBezTo>
                  <a:cubicBezTo>
                    <a:pt x="224" y="0"/>
                    <a:pt x="126" y="51"/>
                    <a:pt x="98" y="110"/>
                  </a:cubicBezTo>
                  <a:cubicBezTo>
                    <a:pt x="70" y="169"/>
                    <a:pt x="63" y="189"/>
                    <a:pt x="48" y="218"/>
                  </a:cubicBezTo>
                  <a:cubicBezTo>
                    <a:pt x="32" y="247"/>
                    <a:pt x="0" y="333"/>
                    <a:pt x="5" y="410"/>
                  </a:cubicBezTo>
                  <a:cubicBezTo>
                    <a:pt x="13" y="366"/>
                    <a:pt x="54" y="255"/>
                    <a:pt x="66" y="240"/>
                  </a:cubicBezTo>
                  <a:close/>
                </a:path>
              </a:pathLst>
            </a:custGeom>
            <a:solidFill>
              <a:srgbClr val="A45B6F"/>
            </a:solidFill>
            <a:ln w="9525">
              <a:noFill/>
              <a:round/>
              <a:headEnd/>
              <a:tailEnd/>
            </a:ln>
          </p:spPr>
          <p:txBody>
            <a:bodyPr/>
            <a:lstStyle/>
            <a:p>
              <a:endParaRPr lang="en-GB"/>
            </a:p>
          </p:txBody>
        </p:sp>
        <p:sp>
          <p:nvSpPr>
            <p:cNvPr id="222223" name="Freeform 336"/>
            <p:cNvSpPr>
              <a:spLocks/>
            </p:cNvSpPr>
            <p:nvPr/>
          </p:nvSpPr>
          <p:spPr bwMode="auto">
            <a:xfrm>
              <a:off x="3744" y="1506"/>
              <a:ext cx="767" cy="721"/>
            </a:xfrm>
            <a:custGeom>
              <a:avLst/>
              <a:gdLst>
                <a:gd name="T0" fmla="*/ 43054 w 247"/>
                <a:gd name="T1" fmla="*/ 142867 h 218"/>
                <a:gd name="T2" fmla="*/ 20451 w 247"/>
                <a:gd name="T3" fmla="*/ 217282 h 218"/>
                <a:gd name="T4" fmla="*/ 0 w 247"/>
                <a:gd name="T5" fmla="*/ 285364 h 218"/>
                <a:gd name="T6" fmla="*/ 0 w 247"/>
                <a:gd name="T7" fmla="*/ 285364 h 218"/>
                <a:gd name="T8" fmla="*/ 23442 w 247"/>
                <a:gd name="T9" fmla="*/ 218473 h 218"/>
                <a:gd name="T10" fmla="*/ 46498 w 247"/>
                <a:gd name="T11" fmla="*/ 145252 h 218"/>
                <a:gd name="T12" fmla="*/ 221492 w 247"/>
                <a:gd name="T13" fmla="*/ 14251 h 218"/>
                <a:gd name="T14" fmla="*/ 221492 w 247"/>
                <a:gd name="T15" fmla="*/ 14251 h 218"/>
                <a:gd name="T16" fmla="*/ 43054 w 247"/>
                <a:gd name="T17" fmla="*/ 142867 h 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7"/>
                <a:gd name="T28" fmla="*/ 0 h 218"/>
                <a:gd name="T29" fmla="*/ 247 w 247"/>
                <a:gd name="T30" fmla="*/ 218 h 2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7" h="218">
                  <a:moveTo>
                    <a:pt x="48" y="109"/>
                  </a:moveTo>
                  <a:cubicBezTo>
                    <a:pt x="23" y="166"/>
                    <a:pt x="23" y="166"/>
                    <a:pt x="23" y="166"/>
                  </a:cubicBezTo>
                  <a:cubicBezTo>
                    <a:pt x="13" y="187"/>
                    <a:pt x="9" y="201"/>
                    <a:pt x="0" y="218"/>
                  </a:cubicBezTo>
                  <a:cubicBezTo>
                    <a:pt x="0" y="218"/>
                    <a:pt x="0" y="218"/>
                    <a:pt x="0" y="218"/>
                  </a:cubicBezTo>
                  <a:cubicBezTo>
                    <a:pt x="9" y="201"/>
                    <a:pt x="17" y="188"/>
                    <a:pt x="26" y="167"/>
                  </a:cubicBezTo>
                  <a:cubicBezTo>
                    <a:pt x="52" y="111"/>
                    <a:pt x="52" y="111"/>
                    <a:pt x="52" y="111"/>
                  </a:cubicBezTo>
                  <a:cubicBezTo>
                    <a:pt x="80" y="52"/>
                    <a:pt x="178" y="0"/>
                    <a:pt x="247" y="11"/>
                  </a:cubicBezTo>
                  <a:cubicBezTo>
                    <a:pt x="247" y="11"/>
                    <a:pt x="247" y="11"/>
                    <a:pt x="247" y="11"/>
                  </a:cubicBezTo>
                  <a:cubicBezTo>
                    <a:pt x="176" y="0"/>
                    <a:pt x="77" y="47"/>
                    <a:pt x="48" y="109"/>
                  </a:cubicBezTo>
                  <a:close/>
                </a:path>
              </a:pathLst>
            </a:custGeom>
            <a:solidFill>
              <a:srgbClr val="FFFFFF"/>
            </a:solidFill>
            <a:ln w="9525">
              <a:noFill/>
              <a:round/>
              <a:headEnd/>
              <a:tailEnd/>
            </a:ln>
          </p:spPr>
          <p:txBody>
            <a:bodyPr/>
            <a:lstStyle/>
            <a:p>
              <a:endParaRPr lang="en-GB"/>
            </a:p>
          </p:txBody>
        </p:sp>
        <p:sp>
          <p:nvSpPr>
            <p:cNvPr id="222224" name="Freeform 337"/>
            <p:cNvSpPr>
              <a:spLocks/>
            </p:cNvSpPr>
            <p:nvPr/>
          </p:nvSpPr>
          <p:spPr bwMode="auto">
            <a:xfrm>
              <a:off x="3847" y="2991"/>
              <a:ext cx="1108" cy="956"/>
            </a:xfrm>
            <a:custGeom>
              <a:avLst/>
              <a:gdLst>
                <a:gd name="T0" fmla="*/ 304697 w 357"/>
                <a:gd name="T1" fmla="*/ 44307 h 289"/>
                <a:gd name="T2" fmla="*/ 291454 w 357"/>
                <a:gd name="T3" fmla="*/ 250376 h 289"/>
                <a:gd name="T4" fmla="*/ 123230 w 357"/>
                <a:gd name="T5" fmla="*/ 357670 h 289"/>
                <a:gd name="T6" fmla="*/ 0 w 357"/>
                <a:gd name="T7" fmla="*/ 239589 h 289"/>
                <a:gd name="T8" fmla="*/ 175939 w 357"/>
                <a:gd name="T9" fmla="*/ 255520 h 289"/>
                <a:gd name="T10" fmla="*/ 295703 w 357"/>
                <a:gd name="T11" fmla="*/ 60228 h 289"/>
                <a:gd name="T12" fmla="*/ 278719 w 357"/>
                <a:gd name="T13" fmla="*/ 0 h 289"/>
                <a:gd name="T14" fmla="*/ 304697 w 357"/>
                <a:gd name="T15" fmla="*/ 44307 h 289"/>
                <a:gd name="T16" fmla="*/ 0 60000 65536"/>
                <a:gd name="T17" fmla="*/ 0 60000 65536"/>
                <a:gd name="T18" fmla="*/ 0 60000 65536"/>
                <a:gd name="T19" fmla="*/ 0 60000 65536"/>
                <a:gd name="T20" fmla="*/ 0 60000 65536"/>
                <a:gd name="T21" fmla="*/ 0 60000 65536"/>
                <a:gd name="T22" fmla="*/ 0 60000 65536"/>
                <a:gd name="T23" fmla="*/ 0 60000 65536"/>
                <a:gd name="T24" fmla="*/ 0 w 357"/>
                <a:gd name="T25" fmla="*/ 0 h 289"/>
                <a:gd name="T26" fmla="*/ 357 w 357"/>
                <a:gd name="T27" fmla="*/ 289 h 2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7" h="289">
                  <a:moveTo>
                    <a:pt x="341" y="34"/>
                  </a:moveTo>
                  <a:cubicBezTo>
                    <a:pt x="357" y="70"/>
                    <a:pt x="345" y="149"/>
                    <a:pt x="326" y="191"/>
                  </a:cubicBezTo>
                  <a:cubicBezTo>
                    <a:pt x="308" y="233"/>
                    <a:pt x="236" y="289"/>
                    <a:pt x="138" y="273"/>
                  </a:cubicBezTo>
                  <a:cubicBezTo>
                    <a:pt x="89" y="265"/>
                    <a:pt x="29" y="231"/>
                    <a:pt x="0" y="183"/>
                  </a:cubicBezTo>
                  <a:cubicBezTo>
                    <a:pt x="27" y="204"/>
                    <a:pt x="126" y="226"/>
                    <a:pt x="197" y="195"/>
                  </a:cubicBezTo>
                  <a:cubicBezTo>
                    <a:pt x="268" y="163"/>
                    <a:pt x="346" y="123"/>
                    <a:pt x="331" y="46"/>
                  </a:cubicBezTo>
                  <a:cubicBezTo>
                    <a:pt x="324" y="9"/>
                    <a:pt x="320" y="6"/>
                    <a:pt x="312" y="0"/>
                  </a:cubicBezTo>
                  <a:cubicBezTo>
                    <a:pt x="323" y="2"/>
                    <a:pt x="335" y="14"/>
                    <a:pt x="341" y="34"/>
                  </a:cubicBezTo>
                  <a:close/>
                </a:path>
              </a:pathLst>
            </a:custGeom>
            <a:solidFill>
              <a:srgbClr val="701C3A"/>
            </a:solidFill>
            <a:ln w="9525">
              <a:noFill/>
              <a:round/>
              <a:headEnd/>
              <a:tailEnd/>
            </a:ln>
          </p:spPr>
          <p:txBody>
            <a:bodyPr/>
            <a:lstStyle/>
            <a:p>
              <a:endParaRPr lang="en-GB"/>
            </a:p>
          </p:txBody>
        </p:sp>
        <p:sp>
          <p:nvSpPr>
            <p:cNvPr id="222225" name="Freeform 338"/>
            <p:cNvSpPr>
              <a:spLocks/>
            </p:cNvSpPr>
            <p:nvPr/>
          </p:nvSpPr>
          <p:spPr bwMode="auto">
            <a:xfrm>
              <a:off x="4700" y="1565"/>
              <a:ext cx="351" cy="986"/>
            </a:xfrm>
            <a:custGeom>
              <a:avLst/>
              <a:gdLst>
                <a:gd name="T0" fmla="*/ 0 w 113"/>
                <a:gd name="T1" fmla="*/ 0 h 298"/>
                <a:gd name="T2" fmla="*/ 98028 w 113"/>
                <a:gd name="T3" fmla="*/ 181229 h 298"/>
                <a:gd name="T4" fmla="*/ 55778 w 113"/>
                <a:gd name="T5" fmla="*/ 355711 h 298"/>
                <a:gd name="T6" fmla="*/ 5479 w 113"/>
                <a:gd name="T7" fmla="*/ 386998 h 298"/>
                <a:gd name="T8" fmla="*/ 54638 w 113"/>
                <a:gd name="T9" fmla="*/ 304518 h 298"/>
                <a:gd name="T10" fmla="*/ 64798 w 113"/>
                <a:gd name="T11" fmla="*/ 136376 h 298"/>
                <a:gd name="T12" fmla="*/ 0 w 113"/>
                <a:gd name="T13" fmla="*/ 0 h 298"/>
                <a:gd name="T14" fmla="*/ 0 60000 65536"/>
                <a:gd name="T15" fmla="*/ 0 60000 65536"/>
                <a:gd name="T16" fmla="*/ 0 60000 65536"/>
                <a:gd name="T17" fmla="*/ 0 60000 65536"/>
                <a:gd name="T18" fmla="*/ 0 60000 65536"/>
                <a:gd name="T19" fmla="*/ 0 60000 65536"/>
                <a:gd name="T20" fmla="*/ 0 60000 65536"/>
                <a:gd name="T21" fmla="*/ 0 w 113"/>
                <a:gd name="T22" fmla="*/ 0 h 298"/>
                <a:gd name="T23" fmla="*/ 113 w 113"/>
                <a:gd name="T24" fmla="*/ 298 h 2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298">
                  <a:moveTo>
                    <a:pt x="0" y="0"/>
                  </a:moveTo>
                  <a:cubicBezTo>
                    <a:pt x="36" y="14"/>
                    <a:pt x="106" y="47"/>
                    <a:pt x="109" y="138"/>
                  </a:cubicBezTo>
                  <a:cubicBezTo>
                    <a:pt x="113" y="228"/>
                    <a:pt x="77" y="256"/>
                    <a:pt x="62" y="271"/>
                  </a:cubicBezTo>
                  <a:cubicBezTo>
                    <a:pt x="48" y="285"/>
                    <a:pt x="18" y="298"/>
                    <a:pt x="6" y="295"/>
                  </a:cubicBezTo>
                  <a:cubicBezTo>
                    <a:pt x="25" y="286"/>
                    <a:pt x="50" y="261"/>
                    <a:pt x="61" y="232"/>
                  </a:cubicBezTo>
                  <a:cubicBezTo>
                    <a:pt x="74" y="198"/>
                    <a:pt x="85" y="164"/>
                    <a:pt x="72" y="104"/>
                  </a:cubicBezTo>
                  <a:cubicBezTo>
                    <a:pt x="60" y="50"/>
                    <a:pt x="43" y="24"/>
                    <a:pt x="0" y="0"/>
                  </a:cubicBezTo>
                  <a:close/>
                </a:path>
              </a:pathLst>
            </a:custGeom>
            <a:solidFill>
              <a:srgbClr val="701C3A"/>
            </a:solidFill>
            <a:ln w="9525">
              <a:noFill/>
              <a:round/>
              <a:headEnd/>
              <a:tailEnd/>
            </a:ln>
          </p:spPr>
          <p:txBody>
            <a:bodyPr/>
            <a:lstStyle/>
            <a:p>
              <a:endParaRPr lang="en-GB"/>
            </a:p>
          </p:txBody>
        </p:sp>
        <p:sp>
          <p:nvSpPr>
            <p:cNvPr id="222226" name="Freeform 339"/>
            <p:cNvSpPr>
              <a:spLocks/>
            </p:cNvSpPr>
            <p:nvPr/>
          </p:nvSpPr>
          <p:spPr bwMode="auto">
            <a:xfrm>
              <a:off x="3704" y="1671"/>
              <a:ext cx="515" cy="850"/>
            </a:xfrm>
            <a:custGeom>
              <a:avLst/>
              <a:gdLst>
                <a:gd name="T0" fmla="*/ 148050 w 166"/>
                <a:gd name="T1" fmla="*/ 0 h 257"/>
                <a:gd name="T2" fmla="*/ 85701 w 166"/>
                <a:gd name="T3" fmla="*/ 115120 h 257"/>
                <a:gd name="T4" fmla="*/ 58915 w 166"/>
                <a:gd name="T5" fmla="*/ 223983 h 257"/>
                <a:gd name="T6" fmla="*/ 0 w 166"/>
                <a:gd name="T7" fmla="*/ 336359 h 257"/>
                <a:gd name="T8" fmla="*/ 25862 w 166"/>
                <a:gd name="T9" fmla="*/ 190006 h 257"/>
                <a:gd name="T10" fmla="*/ 78472 w 166"/>
                <a:gd name="T11" fmla="*/ 74777 h 257"/>
                <a:gd name="T12" fmla="*/ 0 60000 65536"/>
                <a:gd name="T13" fmla="*/ 0 60000 65536"/>
                <a:gd name="T14" fmla="*/ 0 60000 65536"/>
                <a:gd name="T15" fmla="*/ 0 60000 65536"/>
                <a:gd name="T16" fmla="*/ 0 60000 65536"/>
                <a:gd name="T17" fmla="*/ 0 60000 65536"/>
                <a:gd name="T18" fmla="*/ 0 w 166"/>
                <a:gd name="T19" fmla="*/ 0 h 257"/>
                <a:gd name="T20" fmla="*/ 166 w 166"/>
                <a:gd name="T21" fmla="*/ 257 h 257"/>
              </a:gdLst>
              <a:ahLst/>
              <a:cxnLst>
                <a:cxn ang="T12">
                  <a:pos x="T0" y="T1"/>
                </a:cxn>
                <a:cxn ang="T13">
                  <a:pos x="T2" y="T3"/>
                </a:cxn>
                <a:cxn ang="T14">
                  <a:pos x="T4" y="T5"/>
                </a:cxn>
                <a:cxn ang="T15">
                  <a:pos x="T6" y="T7"/>
                </a:cxn>
                <a:cxn ang="T16">
                  <a:pos x="T8" y="T9"/>
                </a:cxn>
                <a:cxn ang="T17">
                  <a:pos x="T10" y="T11"/>
                </a:cxn>
              </a:cxnLst>
              <a:rect l="T18" t="T19" r="T20" b="T21"/>
              <a:pathLst>
                <a:path w="166" h="257">
                  <a:moveTo>
                    <a:pt x="166" y="0"/>
                  </a:moveTo>
                  <a:cubicBezTo>
                    <a:pt x="141" y="16"/>
                    <a:pt x="103" y="60"/>
                    <a:pt x="96" y="88"/>
                  </a:cubicBezTo>
                  <a:cubicBezTo>
                    <a:pt x="88" y="120"/>
                    <a:pt x="93" y="145"/>
                    <a:pt x="66" y="171"/>
                  </a:cubicBezTo>
                  <a:cubicBezTo>
                    <a:pt x="44" y="191"/>
                    <a:pt x="12" y="228"/>
                    <a:pt x="0" y="257"/>
                  </a:cubicBezTo>
                  <a:cubicBezTo>
                    <a:pt x="13" y="226"/>
                    <a:pt x="13" y="174"/>
                    <a:pt x="29" y="145"/>
                  </a:cubicBezTo>
                  <a:cubicBezTo>
                    <a:pt x="46" y="114"/>
                    <a:pt x="65" y="83"/>
                    <a:pt x="88" y="57"/>
                  </a:cubicBezTo>
                </a:path>
              </a:pathLst>
            </a:custGeom>
            <a:solidFill>
              <a:srgbClr val="A45B6F"/>
            </a:solidFill>
            <a:ln w="9525">
              <a:noFill/>
              <a:round/>
              <a:headEnd/>
              <a:tailEnd/>
            </a:ln>
          </p:spPr>
          <p:txBody>
            <a:bodyPr/>
            <a:lstStyle/>
            <a:p>
              <a:endParaRPr lang="en-GB"/>
            </a:p>
          </p:txBody>
        </p:sp>
        <p:sp>
          <p:nvSpPr>
            <p:cNvPr id="222227" name="Freeform 340"/>
            <p:cNvSpPr>
              <a:spLocks/>
            </p:cNvSpPr>
            <p:nvPr/>
          </p:nvSpPr>
          <p:spPr bwMode="auto">
            <a:xfrm>
              <a:off x="4902" y="2495"/>
              <a:ext cx="357" cy="1399"/>
            </a:xfrm>
            <a:custGeom>
              <a:avLst/>
              <a:gdLst>
                <a:gd name="T0" fmla="*/ 21625 w 115"/>
                <a:gd name="T1" fmla="*/ 15806 h 423"/>
                <a:gd name="T2" fmla="*/ 99473 w 115"/>
                <a:gd name="T3" fmla="*/ 303563 h 423"/>
                <a:gd name="T4" fmla="*/ 100311 w 115"/>
                <a:gd name="T5" fmla="*/ 553617 h 423"/>
                <a:gd name="T6" fmla="*/ 77010 w 115"/>
                <a:gd name="T7" fmla="*/ 189999 h 423"/>
                <a:gd name="T8" fmla="*/ 12355 w 115"/>
                <a:gd name="T9" fmla="*/ 48227 h 423"/>
                <a:gd name="T10" fmla="*/ 21625 w 115"/>
                <a:gd name="T11" fmla="*/ 15806 h 423"/>
                <a:gd name="T12" fmla="*/ 0 60000 65536"/>
                <a:gd name="T13" fmla="*/ 0 60000 65536"/>
                <a:gd name="T14" fmla="*/ 0 60000 65536"/>
                <a:gd name="T15" fmla="*/ 0 60000 65536"/>
                <a:gd name="T16" fmla="*/ 0 60000 65536"/>
                <a:gd name="T17" fmla="*/ 0 60000 65536"/>
                <a:gd name="T18" fmla="*/ 0 w 115"/>
                <a:gd name="T19" fmla="*/ 0 h 423"/>
                <a:gd name="T20" fmla="*/ 115 w 115"/>
                <a:gd name="T21" fmla="*/ 423 h 423"/>
              </a:gdLst>
              <a:ahLst/>
              <a:cxnLst>
                <a:cxn ang="T12">
                  <a:pos x="T0" y="T1"/>
                </a:cxn>
                <a:cxn ang="T13">
                  <a:pos x="T2" y="T3"/>
                </a:cxn>
                <a:cxn ang="T14">
                  <a:pos x="T4" y="T5"/>
                </a:cxn>
                <a:cxn ang="T15">
                  <a:pos x="T6" y="T7"/>
                </a:cxn>
                <a:cxn ang="T16">
                  <a:pos x="T8" y="T9"/>
                </a:cxn>
                <a:cxn ang="T17">
                  <a:pos x="T10" y="T11"/>
                </a:cxn>
              </a:cxnLst>
              <a:rect l="T18" t="T19" r="T20" b="T21"/>
              <a:pathLst>
                <a:path w="115" h="423">
                  <a:moveTo>
                    <a:pt x="24" y="12"/>
                  </a:moveTo>
                  <a:cubicBezTo>
                    <a:pt x="52" y="31"/>
                    <a:pt x="102" y="65"/>
                    <a:pt x="111" y="232"/>
                  </a:cubicBezTo>
                  <a:cubicBezTo>
                    <a:pt x="114" y="296"/>
                    <a:pt x="112" y="423"/>
                    <a:pt x="112" y="423"/>
                  </a:cubicBezTo>
                  <a:cubicBezTo>
                    <a:pt x="115" y="350"/>
                    <a:pt x="103" y="198"/>
                    <a:pt x="86" y="145"/>
                  </a:cubicBezTo>
                  <a:cubicBezTo>
                    <a:pt x="69" y="91"/>
                    <a:pt x="29" y="49"/>
                    <a:pt x="14" y="37"/>
                  </a:cubicBezTo>
                  <a:cubicBezTo>
                    <a:pt x="0" y="25"/>
                    <a:pt x="7" y="0"/>
                    <a:pt x="24" y="12"/>
                  </a:cubicBezTo>
                  <a:close/>
                </a:path>
              </a:pathLst>
            </a:custGeom>
            <a:solidFill>
              <a:srgbClr val="FED69C"/>
            </a:solidFill>
            <a:ln w="9525">
              <a:noFill/>
              <a:round/>
              <a:headEnd/>
              <a:tailEnd/>
            </a:ln>
          </p:spPr>
          <p:txBody>
            <a:bodyPr/>
            <a:lstStyle/>
            <a:p>
              <a:endParaRPr lang="en-GB"/>
            </a:p>
          </p:txBody>
        </p:sp>
        <p:sp>
          <p:nvSpPr>
            <p:cNvPr id="222228" name="Freeform 341"/>
            <p:cNvSpPr>
              <a:spLocks/>
            </p:cNvSpPr>
            <p:nvPr/>
          </p:nvSpPr>
          <p:spPr bwMode="auto">
            <a:xfrm>
              <a:off x="4858" y="2746"/>
              <a:ext cx="289" cy="781"/>
            </a:xfrm>
            <a:custGeom>
              <a:avLst/>
              <a:gdLst>
                <a:gd name="T0" fmla="*/ 3446 w 93"/>
                <a:gd name="T1" fmla="*/ 3955 h 236"/>
                <a:gd name="T2" fmla="*/ 17073 w 93"/>
                <a:gd name="T3" fmla="*/ 92125 h 236"/>
                <a:gd name="T4" fmla="*/ 32436 w 93"/>
                <a:gd name="T5" fmla="*/ 155194 h 236"/>
                <a:gd name="T6" fmla="*/ 63136 w 93"/>
                <a:gd name="T7" fmla="*/ 198496 h 236"/>
                <a:gd name="T8" fmla="*/ 83754 w 93"/>
                <a:gd name="T9" fmla="*/ 310050 h 236"/>
                <a:gd name="T10" fmla="*/ 78229 w 93"/>
                <a:gd name="T11" fmla="*/ 233761 h 236"/>
                <a:gd name="T12" fmla="*/ 73853 w 93"/>
                <a:gd name="T13" fmla="*/ 194545 h 236"/>
                <a:gd name="T14" fmla="*/ 41408 w 93"/>
                <a:gd name="T15" fmla="*/ 124596 h 236"/>
                <a:gd name="T16" fmla="*/ 19689 w 93"/>
                <a:gd name="T17" fmla="*/ 53968 h 236"/>
                <a:gd name="T18" fmla="*/ 5494 w 93"/>
                <a:gd name="T19" fmla="*/ 0 h 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236"/>
                <a:gd name="T32" fmla="*/ 93 w 93"/>
                <a:gd name="T33" fmla="*/ 236 h 2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236">
                  <a:moveTo>
                    <a:pt x="4" y="3"/>
                  </a:moveTo>
                  <a:cubicBezTo>
                    <a:pt x="0" y="26"/>
                    <a:pt x="11" y="48"/>
                    <a:pt x="19" y="70"/>
                  </a:cubicBezTo>
                  <a:cubicBezTo>
                    <a:pt x="26" y="86"/>
                    <a:pt x="28" y="102"/>
                    <a:pt x="36" y="118"/>
                  </a:cubicBezTo>
                  <a:cubicBezTo>
                    <a:pt x="45" y="133"/>
                    <a:pt x="60" y="136"/>
                    <a:pt x="70" y="151"/>
                  </a:cubicBezTo>
                  <a:cubicBezTo>
                    <a:pt x="83" y="171"/>
                    <a:pt x="87" y="205"/>
                    <a:pt x="93" y="236"/>
                  </a:cubicBezTo>
                  <a:cubicBezTo>
                    <a:pt x="93" y="223"/>
                    <a:pt x="91" y="191"/>
                    <a:pt x="87" y="178"/>
                  </a:cubicBezTo>
                  <a:cubicBezTo>
                    <a:pt x="84" y="166"/>
                    <a:pt x="86" y="159"/>
                    <a:pt x="82" y="148"/>
                  </a:cubicBezTo>
                  <a:cubicBezTo>
                    <a:pt x="75" y="129"/>
                    <a:pt x="55" y="112"/>
                    <a:pt x="46" y="95"/>
                  </a:cubicBezTo>
                  <a:cubicBezTo>
                    <a:pt x="35" y="73"/>
                    <a:pt x="36" y="62"/>
                    <a:pt x="22" y="41"/>
                  </a:cubicBezTo>
                  <a:cubicBezTo>
                    <a:pt x="14" y="29"/>
                    <a:pt x="4" y="15"/>
                    <a:pt x="6" y="0"/>
                  </a:cubicBezTo>
                </a:path>
              </a:pathLst>
            </a:custGeom>
            <a:solidFill>
              <a:srgbClr val="FEAF49"/>
            </a:solidFill>
            <a:ln w="9525">
              <a:noFill/>
              <a:round/>
              <a:headEnd/>
              <a:tailEnd/>
            </a:ln>
          </p:spPr>
          <p:txBody>
            <a:bodyPr/>
            <a:lstStyle/>
            <a:p>
              <a:endParaRPr lang="en-GB"/>
            </a:p>
          </p:txBody>
        </p:sp>
        <p:sp>
          <p:nvSpPr>
            <p:cNvPr id="222229" name="Freeform 342"/>
            <p:cNvSpPr>
              <a:spLocks/>
            </p:cNvSpPr>
            <p:nvPr/>
          </p:nvSpPr>
          <p:spPr bwMode="auto">
            <a:xfrm>
              <a:off x="4886" y="2491"/>
              <a:ext cx="109" cy="215"/>
            </a:xfrm>
            <a:custGeom>
              <a:avLst/>
              <a:gdLst>
                <a:gd name="T0" fmla="*/ 22868 w 35"/>
                <a:gd name="T1" fmla="*/ 15811 h 65"/>
                <a:gd name="T2" fmla="*/ 2628 w 35"/>
                <a:gd name="T3" fmla="*/ 85120 h 65"/>
                <a:gd name="T4" fmla="*/ 12899 w 35"/>
                <a:gd name="T5" fmla="*/ 53849 h 65"/>
                <a:gd name="T6" fmla="*/ 30202 w 35"/>
                <a:gd name="T7" fmla="*/ 66915 h 65"/>
                <a:gd name="T8" fmla="*/ 27272 w 35"/>
                <a:gd name="T9" fmla="*/ 30034 h 65"/>
                <a:gd name="T10" fmla="*/ 0 60000 65536"/>
                <a:gd name="T11" fmla="*/ 0 60000 65536"/>
                <a:gd name="T12" fmla="*/ 0 60000 65536"/>
                <a:gd name="T13" fmla="*/ 0 60000 65536"/>
                <a:gd name="T14" fmla="*/ 0 60000 65536"/>
                <a:gd name="T15" fmla="*/ 0 w 35"/>
                <a:gd name="T16" fmla="*/ 0 h 65"/>
                <a:gd name="T17" fmla="*/ 35 w 35"/>
                <a:gd name="T18" fmla="*/ 65 h 65"/>
              </a:gdLst>
              <a:ahLst/>
              <a:cxnLst>
                <a:cxn ang="T10">
                  <a:pos x="T0" y="T1"/>
                </a:cxn>
                <a:cxn ang="T11">
                  <a:pos x="T2" y="T3"/>
                </a:cxn>
                <a:cxn ang="T12">
                  <a:pos x="T4" y="T5"/>
                </a:cxn>
                <a:cxn ang="T13">
                  <a:pos x="T6" y="T7"/>
                </a:cxn>
                <a:cxn ang="T14">
                  <a:pos x="T8" y="T9"/>
                </a:cxn>
              </a:cxnLst>
              <a:rect l="T15" t="T16" r="T17" b="T18"/>
              <a:pathLst>
                <a:path w="35" h="65">
                  <a:moveTo>
                    <a:pt x="25" y="12"/>
                  </a:moveTo>
                  <a:cubicBezTo>
                    <a:pt x="0" y="0"/>
                    <a:pt x="1" y="55"/>
                    <a:pt x="3" y="65"/>
                  </a:cubicBezTo>
                  <a:cubicBezTo>
                    <a:pt x="6" y="58"/>
                    <a:pt x="5" y="43"/>
                    <a:pt x="14" y="41"/>
                  </a:cubicBezTo>
                  <a:cubicBezTo>
                    <a:pt x="21" y="39"/>
                    <a:pt x="29" y="47"/>
                    <a:pt x="33" y="51"/>
                  </a:cubicBezTo>
                  <a:cubicBezTo>
                    <a:pt x="35" y="41"/>
                    <a:pt x="35" y="32"/>
                    <a:pt x="30" y="23"/>
                  </a:cubicBezTo>
                </a:path>
              </a:pathLst>
            </a:custGeom>
            <a:solidFill>
              <a:srgbClr val="FED69C"/>
            </a:solidFill>
            <a:ln w="9525">
              <a:noFill/>
              <a:round/>
              <a:headEnd/>
              <a:tailEnd/>
            </a:ln>
          </p:spPr>
          <p:txBody>
            <a:bodyPr/>
            <a:lstStyle/>
            <a:p>
              <a:endParaRPr lang="en-GB"/>
            </a:p>
          </p:txBody>
        </p:sp>
        <p:sp>
          <p:nvSpPr>
            <p:cNvPr id="222230" name="Freeform 343"/>
            <p:cNvSpPr>
              <a:spLocks/>
            </p:cNvSpPr>
            <p:nvPr/>
          </p:nvSpPr>
          <p:spPr bwMode="auto">
            <a:xfrm>
              <a:off x="4728" y="2796"/>
              <a:ext cx="152" cy="182"/>
            </a:xfrm>
            <a:custGeom>
              <a:avLst/>
              <a:gdLst>
                <a:gd name="T0" fmla="*/ 0 w 49"/>
                <a:gd name="T1" fmla="*/ 29027 h 55"/>
                <a:gd name="T2" fmla="*/ 7228 w 49"/>
                <a:gd name="T3" fmla="*/ 43296 h 55"/>
                <a:gd name="T4" fmla="*/ 18715 w 49"/>
                <a:gd name="T5" fmla="*/ 50010 h 55"/>
                <a:gd name="T6" fmla="*/ 43695 w 49"/>
                <a:gd name="T7" fmla="*/ 72185 h 55"/>
                <a:gd name="T8" fmla="*/ 30177 w 49"/>
                <a:gd name="T9" fmla="*/ 0 h 55"/>
                <a:gd name="T10" fmla="*/ 8890 w 49"/>
                <a:gd name="T11" fmla="*/ 34163 h 55"/>
                <a:gd name="T12" fmla="*/ 0 60000 65536"/>
                <a:gd name="T13" fmla="*/ 0 60000 65536"/>
                <a:gd name="T14" fmla="*/ 0 60000 65536"/>
                <a:gd name="T15" fmla="*/ 0 60000 65536"/>
                <a:gd name="T16" fmla="*/ 0 60000 65536"/>
                <a:gd name="T17" fmla="*/ 0 60000 65536"/>
                <a:gd name="T18" fmla="*/ 0 w 49"/>
                <a:gd name="T19" fmla="*/ 0 h 55"/>
                <a:gd name="T20" fmla="*/ 49 w 49"/>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49" h="55">
                  <a:moveTo>
                    <a:pt x="0" y="22"/>
                  </a:moveTo>
                  <a:cubicBezTo>
                    <a:pt x="3" y="25"/>
                    <a:pt x="5" y="30"/>
                    <a:pt x="8" y="33"/>
                  </a:cubicBezTo>
                  <a:cubicBezTo>
                    <a:pt x="11" y="36"/>
                    <a:pt x="17" y="37"/>
                    <a:pt x="21" y="38"/>
                  </a:cubicBezTo>
                  <a:cubicBezTo>
                    <a:pt x="31" y="43"/>
                    <a:pt x="40" y="49"/>
                    <a:pt x="49" y="55"/>
                  </a:cubicBezTo>
                  <a:cubicBezTo>
                    <a:pt x="33" y="41"/>
                    <a:pt x="34" y="20"/>
                    <a:pt x="34" y="0"/>
                  </a:cubicBezTo>
                  <a:cubicBezTo>
                    <a:pt x="33" y="12"/>
                    <a:pt x="26" y="35"/>
                    <a:pt x="10" y="26"/>
                  </a:cubicBezTo>
                </a:path>
              </a:pathLst>
            </a:custGeom>
            <a:solidFill>
              <a:srgbClr val="701C3A"/>
            </a:solidFill>
            <a:ln w="9525">
              <a:noFill/>
              <a:round/>
              <a:headEnd/>
              <a:tailEnd/>
            </a:ln>
          </p:spPr>
          <p:txBody>
            <a:bodyPr/>
            <a:lstStyle/>
            <a:p>
              <a:endParaRPr lang="en-GB"/>
            </a:p>
          </p:txBody>
        </p:sp>
        <p:sp>
          <p:nvSpPr>
            <p:cNvPr id="222231" name="Freeform 344"/>
            <p:cNvSpPr>
              <a:spLocks/>
            </p:cNvSpPr>
            <p:nvPr/>
          </p:nvSpPr>
          <p:spPr bwMode="auto">
            <a:xfrm>
              <a:off x="4511" y="2647"/>
              <a:ext cx="295" cy="394"/>
            </a:xfrm>
            <a:custGeom>
              <a:avLst/>
              <a:gdLst>
                <a:gd name="T0" fmla="*/ 42129 w 95"/>
                <a:gd name="T1" fmla="*/ 0 h 119"/>
                <a:gd name="T2" fmla="*/ 32369 w 95"/>
                <a:gd name="T3" fmla="*/ 110555 h 119"/>
                <a:gd name="T4" fmla="*/ 85156 w 95"/>
                <a:gd name="T5" fmla="*/ 135668 h 119"/>
                <a:gd name="T6" fmla="*/ 28531 w 95"/>
                <a:gd name="T7" fmla="*/ 136864 h 119"/>
                <a:gd name="T8" fmla="*/ 42129 w 95"/>
                <a:gd name="T9" fmla="*/ 0 h 119"/>
                <a:gd name="T10" fmla="*/ 0 60000 65536"/>
                <a:gd name="T11" fmla="*/ 0 60000 65536"/>
                <a:gd name="T12" fmla="*/ 0 60000 65536"/>
                <a:gd name="T13" fmla="*/ 0 60000 65536"/>
                <a:gd name="T14" fmla="*/ 0 60000 65536"/>
                <a:gd name="T15" fmla="*/ 0 w 95"/>
                <a:gd name="T16" fmla="*/ 0 h 119"/>
                <a:gd name="T17" fmla="*/ 95 w 95"/>
                <a:gd name="T18" fmla="*/ 119 h 119"/>
              </a:gdLst>
              <a:ahLst/>
              <a:cxnLst>
                <a:cxn ang="T10">
                  <a:pos x="T0" y="T1"/>
                </a:cxn>
                <a:cxn ang="T11">
                  <a:pos x="T2" y="T3"/>
                </a:cxn>
                <a:cxn ang="T12">
                  <a:pos x="T4" y="T5"/>
                </a:cxn>
                <a:cxn ang="T13">
                  <a:pos x="T6" y="T7"/>
                </a:cxn>
                <a:cxn ang="T14">
                  <a:pos x="T8" y="T9"/>
                </a:cxn>
              </a:cxnLst>
              <a:rect l="T15" t="T16" r="T17" b="T18"/>
              <a:pathLst>
                <a:path w="95" h="119">
                  <a:moveTo>
                    <a:pt x="47" y="0"/>
                  </a:moveTo>
                  <a:cubicBezTo>
                    <a:pt x="28" y="33"/>
                    <a:pt x="25" y="69"/>
                    <a:pt x="36" y="84"/>
                  </a:cubicBezTo>
                  <a:cubicBezTo>
                    <a:pt x="50" y="101"/>
                    <a:pt x="78" y="84"/>
                    <a:pt x="95" y="103"/>
                  </a:cubicBezTo>
                  <a:cubicBezTo>
                    <a:pt x="83" y="97"/>
                    <a:pt x="63" y="119"/>
                    <a:pt x="32" y="104"/>
                  </a:cubicBezTo>
                  <a:cubicBezTo>
                    <a:pt x="1" y="88"/>
                    <a:pt x="0" y="36"/>
                    <a:pt x="47" y="0"/>
                  </a:cubicBezTo>
                  <a:close/>
                </a:path>
              </a:pathLst>
            </a:custGeom>
            <a:solidFill>
              <a:srgbClr val="984961"/>
            </a:solidFill>
            <a:ln w="9525">
              <a:noFill/>
              <a:round/>
              <a:headEnd/>
              <a:tailEnd/>
            </a:ln>
          </p:spPr>
          <p:txBody>
            <a:bodyPr/>
            <a:lstStyle/>
            <a:p>
              <a:endParaRPr lang="en-GB"/>
            </a:p>
          </p:txBody>
        </p:sp>
        <p:sp>
          <p:nvSpPr>
            <p:cNvPr id="222232" name="Freeform 345"/>
            <p:cNvSpPr>
              <a:spLocks/>
            </p:cNvSpPr>
            <p:nvPr/>
          </p:nvSpPr>
          <p:spPr bwMode="auto">
            <a:xfrm>
              <a:off x="4548" y="2558"/>
              <a:ext cx="242" cy="314"/>
            </a:xfrm>
            <a:custGeom>
              <a:avLst/>
              <a:gdLst>
                <a:gd name="T0" fmla="*/ 16962 w 78"/>
                <a:gd name="T1" fmla="*/ 123888 h 95"/>
                <a:gd name="T2" fmla="*/ 26788 w 78"/>
                <a:gd name="T3" fmla="*/ 100596 h 95"/>
                <a:gd name="T4" fmla="*/ 62355 w 78"/>
                <a:gd name="T5" fmla="*/ 104179 h 95"/>
                <a:gd name="T6" fmla="*/ 66150 w 78"/>
                <a:gd name="T7" fmla="*/ 65034 h 95"/>
                <a:gd name="T8" fmla="*/ 60683 w 78"/>
                <a:gd name="T9" fmla="*/ 18123 h 95"/>
                <a:gd name="T10" fmla="*/ 17799 w 78"/>
                <a:gd name="T11" fmla="*/ 40225 h 95"/>
                <a:gd name="T12" fmla="*/ 0 w 78"/>
                <a:gd name="T13" fmla="*/ 119955 h 95"/>
                <a:gd name="T14" fmla="*/ 0 60000 65536"/>
                <a:gd name="T15" fmla="*/ 0 60000 65536"/>
                <a:gd name="T16" fmla="*/ 0 60000 65536"/>
                <a:gd name="T17" fmla="*/ 0 60000 65536"/>
                <a:gd name="T18" fmla="*/ 0 60000 65536"/>
                <a:gd name="T19" fmla="*/ 0 60000 65536"/>
                <a:gd name="T20" fmla="*/ 0 60000 65536"/>
                <a:gd name="T21" fmla="*/ 0 w 78"/>
                <a:gd name="T22" fmla="*/ 0 h 95"/>
                <a:gd name="T23" fmla="*/ 78 w 78"/>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95">
                  <a:moveTo>
                    <a:pt x="19" y="95"/>
                  </a:moveTo>
                  <a:cubicBezTo>
                    <a:pt x="16" y="87"/>
                    <a:pt x="24" y="82"/>
                    <a:pt x="30" y="77"/>
                  </a:cubicBezTo>
                  <a:cubicBezTo>
                    <a:pt x="44" y="66"/>
                    <a:pt x="63" y="84"/>
                    <a:pt x="70" y="80"/>
                  </a:cubicBezTo>
                  <a:cubicBezTo>
                    <a:pt x="78" y="76"/>
                    <a:pt x="75" y="64"/>
                    <a:pt x="74" y="50"/>
                  </a:cubicBezTo>
                  <a:cubicBezTo>
                    <a:pt x="74" y="37"/>
                    <a:pt x="76" y="22"/>
                    <a:pt x="68" y="14"/>
                  </a:cubicBezTo>
                  <a:cubicBezTo>
                    <a:pt x="55" y="0"/>
                    <a:pt x="29" y="20"/>
                    <a:pt x="20" y="31"/>
                  </a:cubicBezTo>
                  <a:cubicBezTo>
                    <a:pt x="4" y="50"/>
                    <a:pt x="0" y="67"/>
                    <a:pt x="0" y="92"/>
                  </a:cubicBezTo>
                </a:path>
              </a:pathLst>
            </a:custGeom>
            <a:solidFill>
              <a:srgbClr val="984961"/>
            </a:solidFill>
            <a:ln w="9525">
              <a:noFill/>
              <a:round/>
              <a:headEnd/>
              <a:tailEnd/>
            </a:ln>
          </p:spPr>
          <p:txBody>
            <a:bodyPr/>
            <a:lstStyle/>
            <a:p>
              <a:endParaRPr lang="en-GB"/>
            </a:p>
          </p:txBody>
        </p:sp>
        <p:sp>
          <p:nvSpPr>
            <p:cNvPr id="222233" name="Freeform 346"/>
            <p:cNvSpPr>
              <a:spLocks/>
            </p:cNvSpPr>
            <p:nvPr/>
          </p:nvSpPr>
          <p:spPr bwMode="auto">
            <a:xfrm>
              <a:off x="3521" y="1492"/>
              <a:ext cx="1561" cy="2514"/>
            </a:xfrm>
            <a:custGeom>
              <a:avLst/>
              <a:gdLst>
                <a:gd name="T0" fmla="*/ 25888 w 503"/>
                <a:gd name="T1" fmla="*/ 660206 h 760"/>
                <a:gd name="T2" fmla="*/ 50930 w 503"/>
                <a:gd name="T3" fmla="*/ 757286 h 760"/>
                <a:gd name="T4" fmla="*/ 256473 w 503"/>
                <a:gd name="T5" fmla="*/ 974751 h 760"/>
                <a:gd name="T6" fmla="*/ 256473 w 503"/>
                <a:gd name="T7" fmla="*/ 974751 h 760"/>
                <a:gd name="T8" fmla="*/ 279462 w 503"/>
                <a:gd name="T9" fmla="*/ 970768 h 760"/>
                <a:gd name="T10" fmla="*/ 403855 w 503"/>
                <a:gd name="T11" fmla="*/ 817401 h 760"/>
                <a:gd name="T12" fmla="*/ 404693 w 503"/>
                <a:gd name="T13" fmla="*/ 623790 h 760"/>
                <a:gd name="T14" fmla="*/ 381405 w 503"/>
                <a:gd name="T15" fmla="*/ 510901 h 760"/>
                <a:gd name="T16" fmla="*/ 407294 w 503"/>
                <a:gd name="T17" fmla="*/ 383742 h 760"/>
                <a:gd name="T18" fmla="*/ 446713 w 503"/>
                <a:gd name="T19" fmla="*/ 211097 h 760"/>
                <a:gd name="T20" fmla="*/ 282361 w 503"/>
                <a:gd name="T21" fmla="*/ 1194 h 760"/>
                <a:gd name="T22" fmla="*/ 106191 w 503"/>
                <a:gd name="T23" fmla="*/ 114083 h 760"/>
                <a:gd name="T24" fmla="*/ 83211 w 503"/>
                <a:gd name="T25" fmla="*/ 170261 h 760"/>
                <a:gd name="T26" fmla="*/ 44620 w 503"/>
                <a:gd name="T27" fmla="*/ 288293 h 760"/>
                <a:gd name="T28" fmla="*/ 16979 w 503"/>
                <a:gd name="T29" fmla="*/ 417883 h 760"/>
                <a:gd name="T30" fmla="*/ 25888 w 503"/>
                <a:gd name="T31" fmla="*/ 660206 h 7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3"/>
                <a:gd name="T49" fmla="*/ 0 h 760"/>
                <a:gd name="T50" fmla="*/ 503 w 503"/>
                <a:gd name="T51" fmla="*/ 760 h 7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3" h="760">
                  <a:moveTo>
                    <a:pt x="29" y="504"/>
                  </a:moveTo>
                  <a:cubicBezTo>
                    <a:pt x="38" y="531"/>
                    <a:pt x="53" y="567"/>
                    <a:pt x="57" y="578"/>
                  </a:cubicBezTo>
                  <a:cubicBezTo>
                    <a:pt x="75" y="633"/>
                    <a:pt x="151" y="760"/>
                    <a:pt x="287" y="744"/>
                  </a:cubicBezTo>
                  <a:cubicBezTo>
                    <a:pt x="287" y="744"/>
                    <a:pt x="287" y="744"/>
                    <a:pt x="287" y="744"/>
                  </a:cubicBezTo>
                  <a:cubicBezTo>
                    <a:pt x="296" y="744"/>
                    <a:pt x="304" y="743"/>
                    <a:pt x="313" y="741"/>
                  </a:cubicBezTo>
                  <a:cubicBezTo>
                    <a:pt x="401" y="727"/>
                    <a:pt x="440" y="674"/>
                    <a:pt x="452" y="624"/>
                  </a:cubicBezTo>
                  <a:cubicBezTo>
                    <a:pt x="461" y="585"/>
                    <a:pt x="466" y="513"/>
                    <a:pt x="453" y="476"/>
                  </a:cubicBezTo>
                  <a:cubicBezTo>
                    <a:pt x="441" y="439"/>
                    <a:pt x="429" y="426"/>
                    <a:pt x="427" y="390"/>
                  </a:cubicBezTo>
                  <a:cubicBezTo>
                    <a:pt x="426" y="353"/>
                    <a:pt x="440" y="316"/>
                    <a:pt x="456" y="293"/>
                  </a:cubicBezTo>
                  <a:cubicBezTo>
                    <a:pt x="472" y="270"/>
                    <a:pt x="503" y="230"/>
                    <a:pt x="500" y="161"/>
                  </a:cubicBezTo>
                  <a:cubicBezTo>
                    <a:pt x="493" y="86"/>
                    <a:pt x="448" y="5"/>
                    <a:pt x="316" y="1"/>
                  </a:cubicBezTo>
                  <a:cubicBezTo>
                    <a:pt x="237" y="0"/>
                    <a:pt x="164" y="23"/>
                    <a:pt x="119" y="87"/>
                  </a:cubicBezTo>
                  <a:cubicBezTo>
                    <a:pt x="106" y="105"/>
                    <a:pt x="98" y="119"/>
                    <a:pt x="93" y="130"/>
                  </a:cubicBezTo>
                  <a:cubicBezTo>
                    <a:pt x="82" y="157"/>
                    <a:pt x="62" y="197"/>
                    <a:pt x="50" y="220"/>
                  </a:cubicBezTo>
                  <a:cubicBezTo>
                    <a:pt x="40" y="241"/>
                    <a:pt x="28" y="272"/>
                    <a:pt x="19" y="319"/>
                  </a:cubicBezTo>
                  <a:cubicBezTo>
                    <a:pt x="0" y="416"/>
                    <a:pt x="19" y="478"/>
                    <a:pt x="29" y="504"/>
                  </a:cubicBezTo>
                  <a:close/>
                </a:path>
              </a:pathLst>
            </a:custGeom>
            <a:noFill/>
            <a:ln w="9525" cap="rnd">
              <a:solidFill>
                <a:srgbClr val="333333"/>
              </a:solidFill>
              <a:round/>
              <a:headEnd/>
              <a:tailEnd/>
            </a:ln>
          </p:spPr>
          <p:txBody>
            <a:bodyPr/>
            <a:lstStyle/>
            <a:p>
              <a:endParaRPr lang="en-GB"/>
            </a:p>
          </p:txBody>
        </p:sp>
        <p:sp>
          <p:nvSpPr>
            <p:cNvPr id="222234" name="Freeform 347"/>
            <p:cNvSpPr>
              <a:spLocks/>
            </p:cNvSpPr>
            <p:nvPr/>
          </p:nvSpPr>
          <p:spPr bwMode="auto">
            <a:xfrm>
              <a:off x="4843" y="2462"/>
              <a:ext cx="434" cy="1452"/>
            </a:xfrm>
            <a:custGeom>
              <a:avLst/>
              <a:gdLst>
                <a:gd name="T0" fmla="*/ 24016 w 140"/>
                <a:gd name="T1" fmla="*/ 239458 h 439"/>
                <a:gd name="T2" fmla="*/ 837 w 140"/>
                <a:gd name="T3" fmla="*/ 127108 h 439"/>
                <a:gd name="T4" fmla="*/ 26601 w 140"/>
                <a:gd name="T5" fmla="*/ 0 h 439"/>
                <a:gd name="T6" fmla="*/ 27522 w 140"/>
                <a:gd name="T7" fmla="*/ 1194 h 439"/>
                <a:gd name="T8" fmla="*/ 120798 w 140"/>
                <a:gd name="T9" fmla="*/ 281466 h 439"/>
                <a:gd name="T10" fmla="*/ 120798 w 140"/>
                <a:gd name="T11" fmla="*/ 574804 h 439"/>
                <a:gd name="T12" fmla="*/ 86152 w 140"/>
                <a:gd name="T13" fmla="*/ 574804 h 439"/>
                <a:gd name="T14" fmla="*/ 75256 w 140"/>
                <a:gd name="T15" fmla="*/ 362630 h 439"/>
                <a:gd name="T16" fmla="*/ 30002 w 140"/>
                <a:gd name="T17" fmla="*/ 285416 h 439"/>
                <a:gd name="T18" fmla="*/ 24016 w 140"/>
                <a:gd name="T19" fmla="*/ 239458 h 4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0"/>
                <a:gd name="T31" fmla="*/ 0 h 439"/>
                <a:gd name="T32" fmla="*/ 140 w 140"/>
                <a:gd name="T33" fmla="*/ 439 h 4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0" h="439">
                  <a:moveTo>
                    <a:pt x="27" y="183"/>
                  </a:moveTo>
                  <a:cubicBezTo>
                    <a:pt x="15" y="146"/>
                    <a:pt x="3" y="133"/>
                    <a:pt x="1" y="97"/>
                  </a:cubicBezTo>
                  <a:cubicBezTo>
                    <a:pt x="0" y="60"/>
                    <a:pt x="14" y="23"/>
                    <a:pt x="30" y="0"/>
                  </a:cubicBezTo>
                  <a:cubicBezTo>
                    <a:pt x="31" y="1"/>
                    <a:pt x="31" y="1"/>
                    <a:pt x="31" y="1"/>
                  </a:cubicBezTo>
                  <a:cubicBezTo>
                    <a:pt x="82" y="40"/>
                    <a:pt x="132" y="76"/>
                    <a:pt x="136" y="215"/>
                  </a:cubicBezTo>
                  <a:cubicBezTo>
                    <a:pt x="140" y="367"/>
                    <a:pt x="136" y="439"/>
                    <a:pt x="136" y="439"/>
                  </a:cubicBezTo>
                  <a:cubicBezTo>
                    <a:pt x="97" y="439"/>
                    <a:pt x="97" y="439"/>
                    <a:pt x="97" y="439"/>
                  </a:cubicBezTo>
                  <a:cubicBezTo>
                    <a:pt x="97" y="384"/>
                    <a:pt x="96" y="338"/>
                    <a:pt x="85" y="277"/>
                  </a:cubicBezTo>
                  <a:cubicBezTo>
                    <a:pt x="79" y="249"/>
                    <a:pt x="62" y="221"/>
                    <a:pt x="34" y="218"/>
                  </a:cubicBezTo>
                  <a:cubicBezTo>
                    <a:pt x="33" y="205"/>
                    <a:pt x="31" y="193"/>
                    <a:pt x="27" y="183"/>
                  </a:cubicBezTo>
                  <a:close/>
                </a:path>
              </a:pathLst>
            </a:custGeom>
            <a:noFill/>
            <a:ln w="9525" cap="rnd">
              <a:solidFill>
                <a:srgbClr val="333333"/>
              </a:solidFill>
              <a:round/>
              <a:headEnd/>
              <a:tailEnd/>
            </a:ln>
          </p:spPr>
          <p:txBody>
            <a:bodyPr/>
            <a:lstStyle/>
            <a:p>
              <a:endParaRPr lang="en-GB"/>
            </a:p>
          </p:txBody>
        </p:sp>
        <p:sp>
          <p:nvSpPr>
            <p:cNvPr id="222235" name="Freeform 348"/>
            <p:cNvSpPr>
              <a:spLocks/>
            </p:cNvSpPr>
            <p:nvPr/>
          </p:nvSpPr>
          <p:spPr bwMode="auto">
            <a:xfrm>
              <a:off x="4759" y="2462"/>
              <a:ext cx="177" cy="115"/>
            </a:xfrm>
            <a:custGeom>
              <a:avLst/>
              <a:gdLst>
                <a:gd name="T0" fmla="*/ 51144 w 57"/>
                <a:gd name="T1" fmla="*/ 0 h 35"/>
                <a:gd name="T2" fmla="*/ 0 w 57"/>
                <a:gd name="T3" fmla="*/ 44058 h 35"/>
                <a:gd name="T4" fmla="*/ 0 60000 65536"/>
                <a:gd name="T5" fmla="*/ 0 60000 65536"/>
                <a:gd name="T6" fmla="*/ 0 w 57"/>
                <a:gd name="T7" fmla="*/ 0 h 35"/>
                <a:gd name="T8" fmla="*/ 57 w 57"/>
                <a:gd name="T9" fmla="*/ 35 h 35"/>
              </a:gdLst>
              <a:ahLst/>
              <a:cxnLst>
                <a:cxn ang="T4">
                  <a:pos x="T0" y="T1"/>
                </a:cxn>
                <a:cxn ang="T5">
                  <a:pos x="T2" y="T3"/>
                </a:cxn>
              </a:cxnLst>
              <a:rect l="T6" t="T7" r="T8" b="T9"/>
              <a:pathLst>
                <a:path w="57" h="35">
                  <a:moveTo>
                    <a:pt x="57" y="0"/>
                  </a:moveTo>
                  <a:cubicBezTo>
                    <a:pt x="49" y="10"/>
                    <a:pt x="30" y="34"/>
                    <a:pt x="0" y="35"/>
                  </a:cubicBezTo>
                </a:path>
              </a:pathLst>
            </a:custGeom>
            <a:noFill/>
            <a:ln w="9525" cap="rnd">
              <a:solidFill>
                <a:srgbClr val="000000"/>
              </a:solidFill>
              <a:round/>
              <a:headEnd/>
              <a:tailEnd/>
            </a:ln>
          </p:spPr>
          <p:txBody>
            <a:bodyPr/>
            <a:lstStyle/>
            <a:p>
              <a:endParaRPr lang="en-GB"/>
            </a:p>
          </p:txBody>
        </p:sp>
        <p:sp>
          <p:nvSpPr>
            <p:cNvPr id="222236" name="Freeform 349"/>
            <p:cNvSpPr>
              <a:spLocks/>
            </p:cNvSpPr>
            <p:nvPr/>
          </p:nvSpPr>
          <p:spPr bwMode="auto">
            <a:xfrm>
              <a:off x="4678" y="2908"/>
              <a:ext cx="255" cy="179"/>
            </a:xfrm>
            <a:custGeom>
              <a:avLst/>
              <a:gdLst>
                <a:gd name="T0" fmla="*/ 74165 w 82"/>
                <a:gd name="T1" fmla="*/ 71610 h 54"/>
                <a:gd name="T2" fmla="*/ 0 w 82"/>
                <a:gd name="T3" fmla="*/ 6779 h 54"/>
                <a:gd name="T4" fmla="*/ 0 60000 65536"/>
                <a:gd name="T5" fmla="*/ 0 60000 65536"/>
                <a:gd name="T6" fmla="*/ 0 w 82"/>
                <a:gd name="T7" fmla="*/ 0 h 54"/>
                <a:gd name="T8" fmla="*/ 82 w 82"/>
                <a:gd name="T9" fmla="*/ 54 h 54"/>
              </a:gdLst>
              <a:ahLst/>
              <a:cxnLst>
                <a:cxn ang="T4">
                  <a:pos x="T0" y="T1"/>
                </a:cxn>
                <a:cxn ang="T5">
                  <a:pos x="T2" y="T3"/>
                </a:cxn>
              </a:cxnLst>
              <a:rect l="T6" t="T7" r="T8" b="T9"/>
              <a:pathLst>
                <a:path w="82" h="54">
                  <a:moveTo>
                    <a:pt x="82" y="54"/>
                  </a:moveTo>
                  <a:cubicBezTo>
                    <a:pt x="74" y="27"/>
                    <a:pt x="34" y="0"/>
                    <a:pt x="0" y="5"/>
                  </a:cubicBezTo>
                </a:path>
              </a:pathLst>
            </a:custGeom>
            <a:noFill/>
            <a:ln w="9525" cap="rnd">
              <a:solidFill>
                <a:srgbClr val="000000"/>
              </a:solidFill>
              <a:round/>
              <a:headEnd/>
              <a:tailEnd/>
            </a:ln>
          </p:spPr>
          <p:txBody>
            <a:bodyPr/>
            <a:lstStyle/>
            <a:p>
              <a:endParaRPr lang="en-GB"/>
            </a:p>
          </p:txBody>
        </p:sp>
        <p:sp>
          <p:nvSpPr>
            <p:cNvPr id="222237" name="Freeform 350"/>
            <p:cNvSpPr>
              <a:spLocks/>
            </p:cNvSpPr>
            <p:nvPr/>
          </p:nvSpPr>
          <p:spPr bwMode="auto">
            <a:xfrm>
              <a:off x="4697" y="2869"/>
              <a:ext cx="59" cy="59"/>
            </a:xfrm>
            <a:custGeom>
              <a:avLst/>
              <a:gdLst>
                <a:gd name="T0" fmla="*/ 17011 w 19"/>
                <a:gd name="T1" fmla="*/ 22292 h 18"/>
                <a:gd name="T2" fmla="*/ 0 w 19"/>
                <a:gd name="T3" fmla="*/ 0 h 18"/>
                <a:gd name="T4" fmla="*/ 0 60000 65536"/>
                <a:gd name="T5" fmla="*/ 0 60000 65536"/>
                <a:gd name="T6" fmla="*/ 0 w 19"/>
                <a:gd name="T7" fmla="*/ 0 h 18"/>
                <a:gd name="T8" fmla="*/ 19 w 19"/>
                <a:gd name="T9" fmla="*/ 18 h 18"/>
              </a:gdLst>
              <a:ahLst/>
              <a:cxnLst>
                <a:cxn ang="T4">
                  <a:pos x="T0" y="T1"/>
                </a:cxn>
                <a:cxn ang="T5">
                  <a:pos x="T2" y="T3"/>
                </a:cxn>
              </a:cxnLst>
              <a:rect l="T6" t="T7" r="T8" b="T9"/>
              <a:pathLst>
                <a:path w="19" h="18">
                  <a:moveTo>
                    <a:pt x="19" y="18"/>
                  </a:moveTo>
                  <a:cubicBezTo>
                    <a:pt x="10" y="13"/>
                    <a:pt x="8" y="4"/>
                    <a:pt x="0" y="0"/>
                  </a:cubicBezTo>
                </a:path>
              </a:pathLst>
            </a:custGeom>
            <a:noFill/>
            <a:ln w="9525" cap="rnd">
              <a:solidFill>
                <a:srgbClr val="000000"/>
              </a:solidFill>
              <a:round/>
              <a:headEnd/>
              <a:tailEnd/>
            </a:ln>
          </p:spPr>
          <p:txBody>
            <a:bodyPr/>
            <a:lstStyle/>
            <a:p>
              <a:endParaRPr lang="en-GB"/>
            </a:p>
          </p:txBody>
        </p:sp>
      </p:grpSp>
      <p:sp>
        <p:nvSpPr>
          <p:cNvPr id="31747" name="Content Placeholder 3"/>
          <p:cNvSpPr txBox="1">
            <a:spLocks/>
          </p:cNvSpPr>
          <p:nvPr/>
        </p:nvSpPr>
        <p:spPr bwMode="auto">
          <a:xfrm>
            <a:off x="179388" y="1557338"/>
            <a:ext cx="9217025" cy="400050"/>
          </a:xfrm>
          <a:prstGeom prst="rect">
            <a:avLst/>
          </a:prstGeom>
          <a:noFill/>
          <a:ln w="9525">
            <a:noFill/>
            <a:miter lim="800000"/>
            <a:headEnd/>
            <a:tailEnd/>
          </a:ln>
        </p:spPr>
        <p:txBody>
          <a:bodyPr>
            <a:spAutoFit/>
          </a:bodyPr>
          <a:lstStyle/>
          <a:p>
            <a:pPr>
              <a:spcBef>
                <a:spcPct val="20000"/>
              </a:spcBef>
            </a:pPr>
            <a:r>
              <a:rPr lang="fr-CA" sz="2000" b="1">
                <a:solidFill>
                  <a:srgbClr val="000000"/>
                </a:solidFill>
                <a:latin typeface="Arial Narrow" pitchFamily="34" charset="0"/>
              </a:rPr>
              <a:t>Le rein produit l’érythropoïétine (EPO), une substance qui joue un rôle clé dans l’érythropoïèse</a:t>
            </a:r>
            <a:r>
              <a:rPr lang="fr-CA" sz="2000" b="1" baseline="30000">
                <a:solidFill>
                  <a:srgbClr val="000000"/>
                </a:solidFill>
                <a:latin typeface="Arial Narrow" pitchFamily="34" charset="0"/>
              </a:rPr>
              <a:t>1</a:t>
            </a:r>
            <a:r>
              <a:rPr lang="fr-CA"/>
              <a:t>.</a:t>
            </a:r>
          </a:p>
        </p:txBody>
      </p:sp>
      <p:sp>
        <p:nvSpPr>
          <p:cNvPr id="31748" name="TextBox 24"/>
          <p:cNvSpPr txBox="1">
            <a:spLocks noChangeArrowheads="1"/>
          </p:cNvSpPr>
          <p:nvPr/>
        </p:nvSpPr>
        <p:spPr bwMode="auto">
          <a:xfrm>
            <a:off x="1476374" y="2636838"/>
            <a:ext cx="3095626" cy="1089529"/>
          </a:xfrm>
          <a:prstGeom prst="rect">
            <a:avLst/>
          </a:prstGeom>
          <a:noFill/>
          <a:ln w="9525">
            <a:noFill/>
            <a:miter lim="800000"/>
            <a:headEnd/>
            <a:tailEnd/>
          </a:ln>
        </p:spPr>
        <p:txBody>
          <a:bodyPr wrap="square">
            <a:spAutoFit/>
          </a:bodyPr>
          <a:lstStyle/>
          <a:p>
            <a:pPr>
              <a:lnSpc>
                <a:spcPct val="90000"/>
              </a:lnSpc>
            </a:pPr>
            <a:r>
              <a:rPr lang="fr-CA" sz="1800" dirty="0">
                <a:solidFill>
                  <a:srgbClr val="4F6228"/>
                </a:solidFill>
                <a:latin typeface="Arial Narrow" pitchFamily="34" charset="0"/>
              </a:rPr>
              <a:t>1. </a:t>
            </a:r>
            <a:r>
              <a:rPr lang="fr-CA" sz="1800" dirty="0">
                <a:solidFill>
                  <a:srgbClr val="000000"/>
                </a:solidFill>
                <a:latin typeface="Arial Narrow" pitchFamily="34" charset="0"/>
              </a:rPr>
              <a:t>Le rein détecte</a:t>
            </a:r>
          </a:p>
          <a:p>
            <a:pPr>
              <a:lnSpc>
                <a:spcPct val="90000"/>
              </a:lnSpc>
            </a:pPr>
            <a:r>
              <a:rPr lang="fr-CA" sz="1800" dirty="0">
                <a:solidFill>
                  <a:srgbClr val="000000"/>
                </a:solidFill>
                <a:latin typeface="Arial Narrow" pitchFamily="34" charset="0"/>
              </a:rPr>
              <a:t>    l’hypoxie (l’anémie)</a:t>
            </a:r>
          </a:p>
          <a:p>
            <a:pPr marL="177800" indent="-177800">
              <a:lnSpc>
                <a:spcPct val="90000"/>
              </a:lnSpc>
            </a:pPr>
            <a:r>
              <a:rPr lang="fr-CA" sz="1800" dirty="0">
                <a:solidFill>
                  <a:srgbClr val="000000"/>
                </a:solidFill>
                <a:latin typeface="Arial Narrow" pitchFamily="34" charset="0"/>
              </a:rPr>
              <a:t>    et </a:t>
            </a:r>
            <a:r>
              <a:rPr lang="fr-CA" sz="1800" dirty="0" smtClean="0">
                <a:solidFill>
                  <a:srgbClr val="000000"/>
                </a:solidFill>
                <a:latin typeface="Arial Narrow" pitchFamily="34" charset="0"/>
              </a:rPr>
              <a:t>augmente la production               d’EPO endogène. </a:t>
            </a:r>
            <a:endParaRPr lang="fr-CA" sz="1800" dirty="0">
              <a:solidFill>
                <a:srgbClr val="000000"/>
              </a:solidFill>
              <a:latin typeface="Arial Narrow" pitchFamily="34" charset="0"/>
            </a:endParaRPr>
          </a:p>
        </p:txBody>
      </p:sp>
      <p:grpSp>
        <p:nvGrpSpPr>
          <p:cNvPr id="31749" name="Group 3"/>
          <p:cNvGrpSpPr>
            <a:grpSpLocks noChangeAspect="1"/>
          </p:cNvGrpSpPr>
          <p:nvPr/>
        </p:nvGrpSpPr>
        <p:grpSpPr bwMode="auto">
          <a:xfrm>
            <a:off x="7837488" y="2420938"/>
            <a:ext cx="695325" cy="2879725"/>
            <a:chOff x="2494" y="969"/>
            <a:chExt cx="707" cy="2927"/>
          </a:xfrm>
        </p:grpSpPr>
        <p:grpSp>
          <p:nvGrpSpPr>
            <p:cNvPr id="31759" name="Group 4"/>
            <p:cNvGrpSpPr>
              <a:grpSpLocks/>
            </p:cNvGrpSpPr>
            <p:nvPr/>
          </p:nvGrpSpPr>
          <p:grpSpPr bwMode="auto">
            <a:xfrm>
              <a:off x="2494" y="969"/>
              <a:ext cx="707" cy="2927"/>
              <a:chOff x="2494" y="969"/>
              <a:chExt cx="707" cy="2927"/>
            </a:xfrm>
          </p:grpSpPr>
          <p:sp>
            <p:nvSpPr>
              <p:cNvPr id="32580" name="Freeform 5"/>
              <p:cNvSpPr>
                <a:spLocks/>
              </p:cNvSpPr>
              <p:nvPr/>
            </p:nvSpPr>
            <p:spPr bwMode="auto">
              <a:xfrm>
                <a:off x="2494" y="969"/>
                <a:ext cx="707" cy="2869"/>
              </a:xfrm>
              <a:custGeom>
                <a:avLst/>
                <a:gdLst>
                  <a:gd name="T0" fmla="*/ 1764 w 465"/>
                  <a:gd name="T1" fmla="*/ 16372 h 1895"/>
                  <a:gd name="T2" fmla="*/ 1755 w 465"/>
                  <a:gd name="T3" fmla="*/ 18136 h 1895"/>
                  <a:gd name="T4" fmla="*/ 853 w 465"/>
                  <a:gd name="T5" fmla="*/ 20269 h 1895"/>
                  <a:gd name="T6" fmla="*/ 379 w 465"/>
                  <a:gd name="T7" fmla="*/ 20801 h 1895"/>
                  <a:gd name="T8" fmla="*/ 359 w 465"/>
                  <a:gd name="T9" fmla="*/ 21745 h 1895"/>
                  <a:gd name="T10" fmla="*/ 330 w 465"/>
                  <a:gd name="T11" fmla="*/ 22160 h 1895"/>
                  <a:gd name="T12" fmla="*/ 330 w 465"/>
                  <a:gd name="T13" fmla="*/ 22266 h 1895"/>
                  <a:gd name="T14" fmla="*/ 636 w 465"/>
                  <a:gd name="T15" fmla="*/ 22610 h 1895"/>
                  <a:gd name="T16" fmla="*/ 640 w 465"/>
                  <a:gd name="T17" fmla="*/ 21620 h 1895"/>
                  <a:gd name="T18" fmla="*/ 667 w 465"/>
                  <a:gd name="T19" fmla="*/ 21343 h 1895"/>
                  <a:gd name="T20" fmla="*/ 2025 w 465"/>
                  <a:gd name="T21" fmla="*/ 21423 h 1895"/>
                  <a:gd name="T22" fmla="*/ 2062 w 465"/>
                  <a:gd name="T23" fmla="*/ 22702 h 1895"/>
                  <a:gd name="T24" fmla="*/ 2062 w 465"/>
                  <a:gd name="T25" fmla="*/ 22702 h 1895"/>
                  <a:gd name="T26" fmla="*/ 2545 w 465"/>
                  <a:gd name="T27" fmla="*/ 22489 h 1895"/>
                  <a:gd name="T28" fmla="*/ 2998 w 465"/>
                  <a:gd name="T29" fmla="*/ 22752 h 1895"/>
                  <a:gd name="T30" fmla="*/ 2998 w 465"/>
                  <a:gd name="T31" fmla="*/ 22752 h 1895"/>
                  <a:gd name="T32" fmla="*/ 3088 w 465"/>
                  <a:gd name="T33" fmla="*/ 21821 h 1895"/>
                  <a:gd name="T34" fmla="*/ 3126 w 465"/>
                  <a:gd name="T35" fmla="*/ 21324 h 1895"/>
                  <a:gd name="T36" fmla="*/ 4587 w 465"/>
                  <a:gd name="T37" fmla="*/ 21374 h 1895"/>
                  <a:gd name="T38" fmla="*/ 4794 w 465"/>
                  <a:gd name="T39" fmla="*/ 21995 h 1895"/>
                  <a:gd name="T40" fmla="*/ 4827 w 465"/>
                  <a:gd name="T41" fmla="*/ 21794 h 1895"/>
                  <a:gd name="T42" fmla="*/ 4931 w 465"/>
                  <a:gd name="T43" fmla="*/ 21367 h 1895"/>
                  <a:gd name="T44" fmla="*/ 4341 w 465"/>
                  <a:gd name="T45" fmla="*/ 20269 h 1895"/>
                  <a:gd name="T46" fmla="*/ 3585 w 465"/>
                  <a:gd name="T47" fmla="*/ 18869 h 1895"/>
                  <a:gd name="T48" fmla="*/ 3185 w 465"/>
                  <a:gd name="T49" fmla="*/ 12113 h 1895"/>
                  <a:gd name="T50" fmla="*/ 2714 w 465"/>
                  <a:gd name="T51" fmla="*/ 5458 h 1895"/>
                  <a:gd name="T52" fmla="*/ 2937 w 465"/>
                  <a:gd name="T53" fmla="*/ 5110 h 1895"/>
                  <a:gd name="T54" fmla="*/ 2966 w 465"/>
                  <a:gd name="T55" fmla="*/ 4566 h 1895"/>
                  <a:gd name="T56" fmla="*/ 2825 w 465"/>
                  <a:gd name="T57" fmla="*/ 4213 h 1895"/>
                  <a:gd name="T58" fmla="*/ 3079 w 465"/>
                  <a:gd name="T59" fmla="*/ 3466 h 1895"/>
                  <a:gd name="T60" fmla="*/ 3682 w 465"/>
                  <a:gd name="T61" fmla="*/ 2911 h 1895"/>
                  <a:gd name="T62" fmla="*/ 4242 w 465"/>
                  <a:gd name="T63" fmla="*/ 2890 h 1895"/>
                  <a:gd name="T64" fmla="*/ 5010 w 465"/>
                  <a:gd name="T65" fmla="*/ 2565 h 1895"/>
                  <a:gd name="T66" fmla="*/ 5011 w 465"/>
                  <a:gd name="T67" fmla="*/ 795 h 1895"/>
                  <a:gd name="T68" fmla="*/ 3257 w 465"/>
                  <a:gd name="T69" fmla="*/ 603 h 1895"/>
                  <a:gd name="T70" fmla="*/ 2875 w 465"/>
                  <a:gd name="T71" fmla="*/ 1302 h 1895"/>
                  <a:gd name="T72" fmla="*/ 2154 w 465"/>
                  <a:gd name="T73" fmla="*/ 2012 h 1895"/>
                  <a:gd name="T74" fmla="*/ 1940 w 465"/>
                  <a:gd name="T75" fmla="*/ 2118 h 1895"/>
                  <a:gd name="T76" fmla="*/ 1542 w 465"/>
                  <a:gd name="T77" fmla="*/ 1950 h 1895"/>
                  <a:gd name="T78" fmla="*/ 1283 w 465"/>
                  <a:gd name="T79" fmla="*/ 1694 h 1895"/>
                  <a:gd name="T80" fmla="*/ 788 w 465"/>
                  <a:gd name="T81" fmla="*/ 1614 h 1895"/>
                  <a:gd name="T82" fmla="*/ 310 w 465"/>
                  <a:gd name="T83" fmla="*/ 2139 h 1895"/>
                  <a:gd name="T84" fmla="*/ 123 w 465"/>
                  <a:gd name="T85" fmla="*/ 2973 h 1895"/>
                  <a:gd name="T86" fmla="*/ 41 w 465"/>
                  <a:gd name="T87" fmla="*/ 3638 h 1895"/>
                  <a:gd name="T88" fmla="*/ 576 w 465"/>
                  <a:gd name="T89" fmla="*/ 4639 h 1895"/>
                  <a:gd name="T90" fmla="*/ 782 w 465"/>
                  <a:gd name="T91" fmla="*/ 5584 h 1895"/>
                  <a:gd name="T92" fmla="*/ 1501 w 465"/>
                  <a:gd name="T93" fmla="*/ 12236 h 1895"/>
                  <a:gd name="T94" fmla="*/ 1755 w 465"/>
                  <a:gd name="T95" fmla="*/ 15570 h 18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5"/>
                  <a:gd name="T145" fmla="*/ 0 h 1895"/>
                  <a:gd name="T146" fmla="*/ 465 w 465"/>
                  <a:gd name="T147" fmla="*/ 1895 h 18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5" h="1895">
                    <a:moveTo>
                      <a:pt x="143" y="1359"/>
                    </a:moveTo>
                    <a:cubicBezTo>
                      <a:pt x="143" y="1414"/>
                      <a:pt x="143" y="1465"/>
                      <a:pt x="142" y="1506"/>
                    </a:cubicBezTo>
                    <a:cubicBezTo>
                      <a:pt x="140" y="1580"/>
                      <a:pt x="87" y="1663"/>
                      <a:pt x="69" y="1683"/>
                    </a:cubicBezTo>
                    <a:cubicBezTo>
                      <a:pt x="51" y="1701"/>
                      <a:pt x="41" y="1707"/>
                      <a:pt x="31" y="1727"/>
                    </a:cubicBezTo>
                    <a:cubicBezTo>
                      <a:pt x="15" y="1770"/>
                      <a:pt x="27" y="1777"/>
                      <a:pt x="29" y="1806"/>
                    </a:cubicBezTo>
                    <a:cubicBezTo>
                      <a:pt x="30" y="1817"/>
                      <a:pt x="28" y="1828"/>
                      <a:pt x="27" y="1840"/>
                    </a:cubicBezTo>
                    <a:cubicBezTo>
                      <a:pt x="27" y="1842"/>
                      <a:pt x="27" y="1845"/>
                      <a:pt x="27" y="1849"/>
                    </a:cubicBezTo>
                    <a:cubicBezTo>
                      <a:pt x="28" y="1870"/>
                      <a:pt x="38" y="1895"/>
                      <a:pt x="51" y="1877"/>
                    </a:cubicBezTo>
                    <a:cubicBezTo>
                      <a:pt x="62" y="1863"/>
                      <a:pt x="57" y="1819"/>
                      <a:pt x="52" y="1795"/>
                    </a:cubicBezTo>
                    <a:cubicBezTo>
                      <a:pt x="50" y="1787"/>
                      <a:pt x="46" y="1779"/>
                      <a:pt x="54" y="1772"/>
                    </a:cubicBezTo>
                    <a:cubicBezTo>
                      <a:pt x="84" y="1743"/>
                      <a:pt x="149" y="1754"/>
                      <a:pt x="164" y="1779"/>
                    </a:cubicBezTo>
                    <a:cubicBezTo>
                      <a:pt x="175" y="1805"/>
                      <a:pt x="178" y="1856"/>
                      <a:pt x="167" y="1885"/>
                    </a:cubicBezTo>
                    <a:cubicBezTo>
                      <a:pt x="167" y="1885"/>
                      <a:pt x="167" y="1885"/>
                      <a:pt x="167" y="1885"/>
                    </a:cubicBezTo>
                    <a:cubicBezTo>
                      <a:pt x="172" y="1877"/>
                      <a:pt x="188" y="1867"/>
                      <a:pt x="206" y="1867"/>
                    </a:cubicBezTo>
                    <a:cubicBezTo>
                      <a:pt x="225" y="1867"/>
                      <a:pt x="238" y="1874"/>
                      <a:pt x="243" y="1889"/>
                    </a:cubicBezTo>
                    <a:cubicBezTo>
                      <a:pt x="243" y="1889"/>
                      <a:pt x="243" y="1889"/>
                      <a:pt x="243" y="1889"/>
                    </a:cubicBezTo>
                    <a:cubicBezTo>
                      <a:pt x="256" y="1863"/>
                      <a:pt x="254" y="1834"/>
                      <a:pt x="250" y="1812"/>
                    </a:cubicBezTo>
                    <a:cubicBezTo>
                      <a:pt x="244" y="1787"/>
                      <a:pt x="246" y="1779"/>
                      <a:pt x="253" y="1771"/>
                    </a:cubicBezTo>
                    <a:cubicBezTo>
                      <a:pt x="272" y="1743"/>
                      <a:pt x="353" y="1752"/>
                      <a:pt x="371" y="1775"/>
                    </a:cubicBezTo>
                    <a:cubicBezTo>
                      <a:pt x="380" y="1785"/>
                      <a:pt x="385" y="1804"/>
                      <a:pt x="388" y="1826"/>
                    </a:cubicBezTo>
                    <a:cubicBezTo>
                      <a:pt x="388" y="1821"/>
                      <a:pt x="389" y="1816"/>
                      <a:pt x="391" y="1810"/>
                    </a:cubicBezTo>
                    <a:cubicBezTo>
                      <a:pt x="393" y="1799"/>
                      <a:pt x="399" y="1795"/>
                      <a:pt x="399" y="1774"/>
                    </a:cubicBezTo>
                    <a:cubicBezTo>
                      <a:pt x="398" y="1716"/>
                      <a:pt x="356" y="1688"/>
                      <a:pt x="351" y="1683"/>
                    </a:cubicBezTo>
                    <a:cubicBezTo>
                      <a:pt x="317" y="1650"/>
                      <a:pt x="295" y="1613"/>
                      <a:pt x="290" y="1567"/>
                    </a:cubicBezTo>
                    <a:cubicBezTo>
                      <a:pt x="273" y="1414"/>
                      <a:pt x="268" y="1157"/>
                      <a:pt x="258" y="1006"/>
                    </a:cubicBezTo>
                    <a:cubicBezTo>
                      <a:pt x="246" y="835"/>
                      <a:pt x="219" y="467"/>
                      <a:pt x="220" y="453"/>
                    </a:cubicBezTo>
                    <a:cubicBezTo>
                      <a:pt x="225" y="440"/>
                      <a:pt x="229" y="438"/>
                      <a:pt x="238" y="424"/>
                    </a:cubicBezTo>
                    <a:cubicBezTo>
                      <a:pt x="246" y="410"/>
                      <a:pt x="243" y="394"/>
                      <a:pt x="240" y="379"/>
                    </a:cubicBezTo>
                    <a:cubicBezTo>
                      <a:pt x="238" y="371"/>
                      <a:pt x="232" y="358"/>
                      <a:pt x="229" y="350"/>
                    </a:cubicBezTo>
                    <a:cubicBezTo>
                      <a:pt x="227" y="344"/>
                      <a:pt x="229" y="318"/>
                      <a:pt x="249" y="288"/>
                    </a:cubicBezTo>
                    <a:cubicBezTo>
                      <a:pt x="266" y="265"/>
                      <a:pt x="291" y="245"/>
                      <a:pt x="298" y="242"/>
                    </a:cubicBezTo>
                    <a:cubicBezTo>
                      <a:pt x="307" y="238"/>
                      <a:pt x="313" y="233"/>
                      <a:pt x="343" y="240"/>
                    </a:cubicBezTo>
                    <a:cubicBezTo>
                      <a:pt x="372" y="247"/>
                      <a:pt x="393" y="227"/>
                      <a:pt x="405" y="213"/>
                    </a:cubicBezTo>
                    <a:cubicBezTo>
                      <a:pt x="418" y="199"/>
                      <a:pt x="465" y="132"/>
                      <a:pt x="406" y="66"/>
                    </a:cubicBezTo>
                    <a:cubicBezTo>
                      <a:pt x="346" y="0"/>
                      <a:pt x="279" y="39"/>
                      <a:pt x="264" y="50"/>
                    </a:cubicBezTo>
                    <a:cubicBezTo>
                      <a:pt x="247" y="64"/>
                      <a:pt x="239" y="83"/>
                      <a:pt x="233" y="108"/>
                    </a:cubicBezTo>
                    <a:cubicBezTo>
                      <a:pt x="225" y="126"/>
                      <a:pt x="183" y="161"/>
                      <a:pt x="174" y="167"/>
                    </a:cubicBezTo>
                    <a:cubicBezTo>
                      <a:pt x="169" y="170"/>
                      <a:pt x="163" y="174"/>
                      <a:pt x="157" y="176"/>
                    </a:cubicBezTo>
                    <a:cubicBezTo>
                      <a:pt x="134" y="185"/>
                      <a:pt x="128" y="169"/>
                      <a:pt x="125" y="162"/>
                    </a:cubicBezTo>
                    <a:cubicBezTo>
                      <a:pt x="120" y="153"/>
                      <a:pt x="112" y="143"/>
                      <a:pt x="104" y="141"/>
                    </a:cubicBezTo>
                    <a:cubicBezTo>
                      <a:pt x="90" y="136"/>
                      <a:pt x="74" y="128"/>
                      <a:pt x="64" y="134"/>
                    </a:cubicBezTo>
                    <a:cubicBezTo>
                      <a:pt x="53" y="141"/>
                      <a:pt x="30" y="155"/>
                      <a:pt x="25" y="178"/>
                    </a:cubicBezTo>
                    <a:cubicBezTo>
                      <a:pt x="19" y="201"/>
                      <a:pt x="15" y="234"/>
                      <a:pt x="10" y="247"/>
                    </a:cubicBezTo>
                    <a:cubicBezTo>
                      <a:pt x="5" y="260"/>
                      <a:pt x="0" y="282"/>
                      <a:pt x="3" y="302"/>
                    </a:cubicBezTo>
                    <a:cubicBezTo>
                      <a:pt x="5" y="321"/>
                      <a:pt x="36" y="356"/>
                      <a:pt x="47" y="385"/>
                    </a:cubicBezTo>
                    <a:cubicBezTo>
                      <a:pt x="50" y="395"/>
                      <a:pt x="56" y="424"/>
                      <a:pt x="63" y="464"/>
                    </a:cubicBezTo>
                    <a:cubicBezTo>
                      <a:pt x="86" y="604"/>
                      <a:pt x="111" y="834"/>
                      <a:pt x="122" y="1016"/>
                    </a:cubicBezTo>
                    <a:cubicBezTo>
                      <a:pt x="133" y="1205"/>
                      <a:pt x="136" y="1206"/>
                      <a:pt x="142" y="1293"/>
                    </a:cubicBezTo>
                  </a:path>
                </a:pathLst>
              </a:custGeom>
              <a:solidFill>
                <a:srgbClr val="FEEAB2"/>
              </a:solidFill>
              <a:ln w="9525">
                <a:noFill/>
                <a:round/>
                <a:headEnd/>
                <a:tailEnd/>
              </a:ln>
            </p:spPr>
            <p:txBody>
              <a:bodyPr/>
              <a:lstStyle/>
              <a:p>
                <a:endParaRPr lang="en-GB"/>
              </a:p>
            </p:txBody>
          </p:sp>
          <p:sp>
            <p:nvSpPr>
              <p:cNvPr id="32581" name="Freeform 6"/>
              <p:cNvSpPr>
                <a:spLocks/>
              </p:cNvSpPr>
              <p:nvPr/>
            </p:nvSpPr>
            <p:spPr bwMode="auto">
              <a:xfrm>
                <a:off x="2856" y="969"/>
                <a:ext cx="345" cy="371"/>
              </a:xfrm>
              <a:custGeom>
                <a:avLst/>
                <a:gdLst>
                  <a:gd name="T0" fmla="*/ 325 w 227"/>
                  <a:gd name="T1" fmla="*/ 603 h 245"/>
                  <a:gd name="T2" fmla="*/ 0 w 227"/>
                  <a:gd name="T3" fmla="*/ 1098 h 245"/>
                  <a:gd name="T4" fmla="*/ 359 w 227"/>
                  <a:gd name="T5" fmla="*/ 697 h 245"/>
                  <a:gd name="T6" fmla="*/ 1916 w 227"/>
                  <a:gd name="T7" fmla="*/ 931 h 245"/>
                  <a:gd name="T8" fmla="*/ 1938 w 227"/>
                  <a:gd name="T9" fmla="*/ 2533 h 245"/>
                  <a:gd name="T10" fmla="*/ 1325 w 227"/>
                  <a:gd name="T11" fmla="*/ 2892 h 245"/>
                  <a:gd name="T12" fmla="*/ 2061 w 227"/>
                  <a:gd name="T13" fmla="*/ 2571 h 245"/>
                  <a:gd name="T14" fmla="*/ 2072 w 227"/>
                  <a:gd name="T15" fmla="*/ 795 h 245"/>
                  <a:gd name="T16" fmla="*/ 325 w 227"/>
                  <a:gd name="T17" fmla="*/ 603 h 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7"/>
                  <a:gd name="T28" fmla="*/ 0 h 245"/>
                  <a:gd name="T29" fmla="*/ 227 w 227"/>
                  <a:gd name="T30" fmla="*/ 245 h 2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7" h="245">
                    <a:moveTo>
                      <a:pt x="26" y="50"/>
                    </a:moveTo>
                    <a:cubicBezTo>
                      <a:pt x="13" y="61"/>
                      <a:pt x="6" y="74"/>
                      <a:pt x="0" y="91"/>
                    </a:cubicBezTo>
                    <a:cubicBezTo>
                      <a:pt x="8" y="78"/>
                      <a:pt x="19" y="67"/>
                      <a:pt x="29" y="58"/>
                    </a:cubicBezTo>
                    <a:cubicBezTo>
                      <a:pt x="42" y="48"/>
                      <a:pt x="102" y="19"/>
                      <a:pt x="155" y="77"/>
                    </a:cubicBezTo>
                    <a:cubicBezTo>
                      <a:pt x="208" y="136"/>
                      <a:pt x="168" y="198"/>
                      <a:pt x="157" y="210"/>
                    </a:cubicBezTo>
                    <a:cubicBezTo>
                      <a:pt x="148" y="221"/>
                      <a:pt x="130" y="238"/>
                      <a:pt x="108" y="240"/>
                    </a:cubicBezTo>
                    <a:cubicBezTo>
                      <a:pt x="136" y="245"/>
                      <a:pt x="155" y="226"/>
                      <a:pt x="167" y="213"/>
                    </a:cubicBezTo>
                    <a:cubicBezTo>
                      <a:pt x="180" y="199"/>
                      <a:pt x="227" y="132"/>
                      <a:pt x="168" y="66"/>
                    </a:cubicBezTo>
                    <a:cubicBezTo>
                      <a:pt x="108" y="0"/>
                      <a:pt x="41" y="39"/>
                      <a:pt x="26" y="50"/>
                    </a:cubicBezTo>
                    <a:close/>
                  </a:path>
                </a:pathLst>
              </a:custGeom>
              <a:solidFill>
                <a:srgbClr val="A5C7E0"/>
              </a:solidFill>
              <a:ln w="9525">
                <a:noFill/>
                <a:round/>
                <a:headEnd/>
                <a:tailEnd/>
              </a:ln>
            </p:spPr>
            <p:txBody>
              <a:bodyPr/>
              <a:lstStyle/>
              <a:p>
                <a:endParaRPr lang="en-GB"/>
              </a:p>
            </p:txBody>
          </p:sp>
          <p:sp>
            <p:nvSpPr>
              <p:cNvPr id="32582" name="Freeform 7"/>
              <p:cNvSpPr>
                <a:spLocks/>
              </p:cNvSpPr>
              <p:nvPr/>
            </p:nvSpPr>
            <p:spPr bwMode="auto">
              <a:xfrm>
                <a:off x="2589" y="3225"/>
                <a:ext cx="445" cy="621"/>
              </a:xfrm>
              <a:custGeom>
                <a:avLst/>
                <a:gdLst>
                  <a:gd name="T0" fmla="*/ 1654 w 293"/>
                  <a:gd name="T1" fmla="*/ 0 h 410"/>
                  <a:gd name="T2" fmla="*/ 1947 w 293"/>
                  <a:gd name="T3" fmla="*/ 1546 h 410"/>
                  <a:gd name="T4" fmla="*/ 3148 w 293"/>
                  <a:gd name="T5" fmla="*/ 3188 h 410"/>
                  <a:gd name="T6" fmla="*/ 3499 w 293"/>
                  <a:gd name="T7" fmla="*/ 3311 h 410"/>
                  <a:gd name="T8" fmla="*/ 3282 w 293"/>
                  <a:gd name="T9" fmla="*/ 3490 h 410"/>
                  <a:gd name="T10" fmla="*/ 3118 w 293"/>
                  <a:gd name="T11" fmla="*/ 3794 h 410"/>
                  <a:gd name="T12" fmla="*/ 2726 w 293"/>
                  <a:gd name="T13" fmla="*/ 4757 h 410"/>
                  <a:gd name="T14" fmla="*/ 2309 w 293"/>
                  <a:gd name="T15" fmla="*/ 4836 h 410"/>
                  <a:gd name="T16" fmla="*/ 2223 w 293"/>
                  <a:gd name="T17" fmla="*/ 4551 h 410"/>
                  <a:gd name="T18" fmla="*/ 1681 w 293"/>
                  <a:gd name="T19" fmla="*/ 4417 h 410"/>
                  <a:gd name="T20" fmla="*/ 1201 w 293"/>
                  <a:gd name="T21" fmla="*/ 4673 h 410"/>
                  <a:gd name="T22" fmla="*/ 1250 w 293"/>
                  <a:gd name="T23" fmla="*/ 4294 h 410"/>
                  <a:gd name="T24" fmla="*/ 680 w 293"/>
                  <a:gd name="T25" fmla="*/ 4409 h 410"/>
                  <a:gd name="T26" fmla="*/ 112 w 293"/>
                  <a:gd name="T27" fmla="*/ 3721 h 410"/>
                  <a:gd name="T28" fmla="*/ 112 w 293"/>
                  <a:gd name="T29" fmla="*/ 3099 h 410"/>
                  <a:gd name="T30" fmla="*/ 688 w 293"/>
                  <a:gd name="T31" fmla="*/ 2464 h 410"/>
                  <a:gd name="T32" fmla="*/ 1485 w 293"/>
                  <a:gd name="T33" fmla="*/ 560 h 410"/>
                  <a:gd name="T34" fmla="*/ 1654 w 293"/>
                  <a:gd name="T35" fmla="*/ 0 h 4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3"/>
                  <a:gd name="T55" fmla="*/ 0 h 410"/>
                  <a:gd name="T56" fmla="*/ 293 w 293"/>
                  <a:gd name="T57" fmla="*/ 410 h 4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3" h="410">
                    <a:moveTo>
                      <a:pt x="135" y="0"/>
                    </a:moveTo>
                    <a:cubicBezTo>
                      <a:pt x="146" y="2"/>
                      <a:pt x="132" y="37"/>
                      <a:pt x="159" y="128"/>
                    </a:cubicBezTo>
                    <a:cubicBezTo>
                      <a:pt x="185" y="219"/>
                      <a:pt x="236" y="254"/>
                      <a:pt x="257" y="264"/>
                    </a:cubicBezTo>
                    <a:cubicBezTo>
                      <a:pt x="260" y="266"/>
                      <a:pt x="283" y="272"/>
                      <a:pt x="285" y="274"/>
                    </a:cubicBezTo>
                    <a:cubicBezTo>
                      <a:pt x="293" y="288"/>
                      <a:pt x="271" y="286"/>
                      <a:pt x="267" y="289"/>
                    </a:cubicBezTo>
                    <a:cubicBezTo>
                      <a:pt x="260" y="295"/>
                      <a:pt x="256" y="305"/>
                      <a:pt x="254" y="314"/>
                    </a:cubicBezTo>
                    <a:cubicBezTo>
                      <a:pt x="246" y="348"/>
                      <a:pt x="257" y="372"/>
                      <a:pt x="222" y="394"/>
                    </a:cubicBezTo>
                    <a:cubicBezTo>
                      <a:pt x="212" y="399"/>
                      <a:pt x="197" y="410"/>
                      <a:pt x="188" y="401"/>
                    </a:cubicBezTo>
                    <a:cubicBezTo>
                      <a:pt x="181" y="394"/>
                      <a:pt x="186" y="384"/>
                      <a:pt x="181" y="377"/>
                    </a:cubicBezTo>
                    <a:cubicBezTo>
                      <a:pt x="173" y="365"/>
                      <a:pt x="151" y="363"/>
                      <a:pt x="137" y="366"/>
                    </a:cubicBezTo>
                    <a:cubicBezTo>
                      <a:pt x="124" y="368"/>
                      <a:pt x="107" y="389"/>
                      <a:pt x="98" y="387"/>
                    </a:cubicBezTo>
                    <a:cubicBezTo>
                      <a:pt x="97" y="377"/>
                      <a:pt x="102" y="366"/>
                      <a:pt x="102" y="356"/>
                    </a:cubicBezTo>
                    <a:cubicBezTo>
                      <a:pt x="86" y="360"/>
                      <a:pt x="72" y="371"/>
                      <a:pt x="55" y="365"/>
                    </a:cubicBezTo>
                    <a:cubicBezTo>
                      <a:pt x="33" y="358"/>
                      <a:pt x="16" y="329"/>
                      <a:pt x="9" y="308"/>
                    </a:cubicBezTo>
                    <a:cubicBezTo>
                      <a:pt x="4" y="292"/>
                      <a:pt x="0" y="272"/>
                      <a:pt x="9" y="257"/>
                    </a:cubicBezTo>
                    <a:cubicBezTo>
                      <a:pt x="17" y="244"/>
                      <a:pt x="48" y="216"/>
                      <a:pt x="56" y="204"/>
                    </a:cubicBezTo>
                    <a:cubicBezTo>
                      <a:pt x="113" y="134"/>
                      <a:pt x="121" y="94"/>
                      <a:pt x="121" y="46"/>
                    </a:cubicBezTo>
                    <a:cubicBezTo>
                      <a:pt x="124" y="11"/>
                      <a:pt x="129" y="2"/>
                      <a:pt x="135" y="0"/>
                    </a:cubicBezTo>
                    <a:close/>
                  </a:path>
                </a:pathLst>
              </a:custGeom>
              <a:solidFill>
                <a:srgbClr val="FADC88"/>
              </a:solidFill>
              <a:ln w="9525">
                <a:noFill/>
                <a:round/>
                <a:headEnd/>
                <a:tailEnd/>
              </a:ln>
            </p:spPr>
            <p:txBody>
              <a:bodyPr/>
              <a:lstStyle/>
              <a:p>
                <a:endParaRPr lang="en-GB"/>
              </a:p>
            </p:txBody>
          </p:sp>
          <p:sp>
            <p:nvSpPr>
              <p:cNvPr id="32583" name="Freeform 8"/>
              <p:cNvSpPr>
                <a:spLocks/>
              </p:cNvSpPr>
              <p:nvPr/>
            </p:nvSpPr>
            <p:spPr bwMode="auto">
              <a:xfrm>
                <a:off x="2844" y="3490"/>
                <a:ext cx="144" cy="147"/>
              </a:xfrm>
              <a:custGeom>
                <a:avLst/>
                <a:gdLst>
                  <a:gd name="T0" fmla="*/ 41 w 95"/>
                  <a:gd name="T1" fmla="*/ 0 h 97"/>
                  <a:gd name="T2" fmla="*/ 729 w 95"/>
                  <a:gd name="T3" fmla="*/ 540 h 97"/>
                  <a:gd name="T4" fmla="*/ 1149 w 95"/>
                  <a:gd name="T5" fmla="*/ 1135 h 97"/>
                  <a:gd name="T6" fmla="*/ 749 w 95"/>
                  <a:gd name="T7" fmla="*/ 1012 h 97"/>
                  <a:gd name="T8" fmla="*/ 0 w 95"/>
                  <a:gd name="T9" fmla="*/ 1031 h 97"/>
                  <a:gd name="T10" fmla="*/ 0 60000 65536"/>
                  <a:gd name="T11" fmla="*/ 0 60000 65536"/>
                  <a:gd name="T12" fmla="*/ 0 60000 65536"/>
                  <a:gd name="T13" fmla="*/ 0 60000 65536"/>
                  <a:gd name="T14" fmla="*/ 0 60000 65536"/>
                  <a:gd name="T15" fmla="*/ 0 w 95"/>
                  <a:gd name="T16" fmla="*/ 0 h 97"/>
                  <a:gd name="T17" fmla="*/ 95 w 95"/>
                  <a:gd name="T18" fmla="*/ 97 h 97"/>
                </a:gdLst>
                <a:ahLst/>
                <a:cxnLst>
                  <a:cxn ang="T10">
                    <a:pos x="T0" y="T1"/>
                  </a:cxn>
                  <a:cxn ang="T11">
                    <a:pos x="T2" y="T3"/>
                  </a:cxn>
                  <a:cxn ang="T12">
                    <a:pos x="T4" y="T5"/>
                  </a:cxn>
                  <a:cxn ang="T13">
                    <a:pos x="T6" y="T7"/>
                  </a:cxn>
                  <a:cxn ang="T14">
                    <a:pos x="T8" y="T9"/>
                  </a:cxn>
                </a:cxnLst>
                <a:rect l="T15" t="T16" r="T17" b="T18"/>
                <a:pathLst>
                  <a:path w="95" h="97">
                    <a:moveTo>
                      <a:pt x="3" y="0"/>
                    </a:moveTo>
                    <a:cubicBezTo>
                      <a:pt x="16" y="24"/>
                      <a:pt x="39" y="29"/>
                      <a:pt x="60" y="44"/>
                    </a:cubicBezTo>
                    <a:cubicBezTo>
                      <a:pt x="76" y="55"/>
                      <a:pt x="88" y="77"/>
                      <a:pt x="95" y="94"/>
                    </a:cubicBezTo>
                    <a:cubicBezTo>
                      <a:pt x="85" y="97"/>
                      <a:pt x="72" y="86"/>
                      <a:pt x="62" y="84"/>
                    </a:cubicBezTo>
                    <a:cubicBezTo>
                      <a:pt x="40" y="77"/>
                      <a:pt x="22" y="78"/>
                      <a:pt x="0" y="85"/>
                    </a:cubicBezTo>
                  </a:path>
                </a:pathLst>
              </a:custGeom>
              <a:solidFill>
                <a:srgbClr val="FADC88"/>
              </a:solidFill>
              <a:ln w="9525">
                <a:noFill/>
                <a:round/>
                <a:headEnd/>
                <a:tailEnd/>
              </a:ln>
            </p:spPr>
            <p:txBody>
              <a:bodyPr/>
              <a:lstStyle/>
              <a:p>
                <a:endParaRPr lang="en-GB"/>
              </a:p>
            </p:txBody>
          </p:sp>
          <p:sp>
            <p:nvSpPr>
              <p:cNvPr id="32584" name="Freeform 9"/>
              <p:cNvSpPr>
                <a:spLocks/>
              </p:cNvSpPr>
              <p:nvPr/>
            </p:nvSpPr>
            <p:spPr bwMode="auto">
              <a:xfrm>
                <a:off x="2736" y="2793"/>
                <a:ext cx="135" cy="412"/>
              </a:xfrm>
              <a:custGeom>
                <a:avLst/>
                <a:gdLst>
                  <a:gd name="T0" fmla="*/ 617 w 89"/>
                  <a:gd name="T1" fmla="*/ 3188 h 272"/>
                  <a:gd name="T2" fmla="*/ 617 w 89"/>
                  <a:gd name="T3" fmla="*/ 3193 h 272"/>
                  <a:gd name="T4" fmla="*/ 1045 w 89"/>
                  <a:gd name="T5" fmla="*/ 776 h 272"/>
                  <a:gd name="T6" fmla="*/ 1045 w 89"/>
                  <a:gd name="T7" fmla="*/ 183 h 272"/>
                  <a:gd name="T8" fmla="*/ 1086 w 89"/>
                  <a:gd name="T9" fmla="*/ 183 h 272"/>
                  <a:gd name="T10" fmla="*/ 950 w 89"/>
                  <a:gd name="T11" fmla="*/ 48 h 272"/>
                  <a:gd name="T12" fmla="*/ 378 w 89"/>
                  <a:gd name="T13" fmla="*/ 156 h 272"/>
                  <a:gd name="T14" fmla="*/ 0 w 89"/>
                  <a:gd name="T15" fmla="*/ 204 h 272"/>
                  <a:gd name="T16" fmla="*/ 135 w 89"/>
                  <a:gd name="T17" fmla="*/ 606 h 272"/>
                  <a:gd name="T18" fmla="*/ 89 w 89"/>
                  <a:gd name="T19" fmla="*/ 838 h 272"/>
                  <a:gd name="T20" fmla="*/ 170 w 89"/>
                  <a:gd name="T21" fmla="*/ 677 h 272"/>
                  <a:gd name="T22" fmla="*/ 170 w 89"/>
                  <a:gd name="T23" fmla="*/ 532 h 272"/>
                  <a:gd name="T24" fmla="*/ 170 w 89"/>
                  <a:gd name="T25" fmla="*/ 513 h 272"/>
                  <a:gd name="T26" fmla="*/ 258 w 89"/>
                  <a:gd name="T27" fmla="*/ 2322 h 272"/>
                  <a:gd name="T28" fmla="*/ 561 w 89"/>
                  <a:gd name="T29" fmla="*/ 3284 h 2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
                  <a:gd name="T46" fmla="*/ 0 h 272"/>
                  <a:gd name="T47" fmla="*/ 89 w 89"/>
                  <a:gd name="T48" fmla="*/ 272 h 27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 h="272">
                    <a:moveTo>
                      <a:pt x="51" y="264"/>
                    </a:moveTo>
                    <a:cubicBezTo>
                      <a:pt x="51" y="264"/>
                      <a:pt x="51" y="264"/>
                      <a:pt x="51" y="265"/>
                    </a:cubicBezTo>
                    <a:cubicBezTo>
                      <a:pt x="78" y="206"/>
                      <a:pt x="85" y="115"/>
                      <a:pt x="86" y="64"/>
                    </a:cubicBezTo>
                    <a:cubicBezTo>
                      <a:pt x="87" y="43"/>
                      <a:pt x="86" y="15"/>
                      <a:pt x="86" y="15"/>
                    </a:cubicBezTo>
                    <a:cubicBezTo>
                      <a:pt x="89" y="15"/>
                      <a:pt x="89" y="15"/>
                      <a:pt x="89" y="15"/>
                    </a:cubicBezTo>
                    <a:cubicBezTo>
                      <a:pt x="89" y="6"/>
                      <a:pt x="89" y="0"/>
                      <a:pt x="78" y="4"/>
                    </a:cubicBezTo>
                    <a:cubicBezTo>
                      <a:pt x="63" y="10"/>
                      <a:pt x="47" y="11"/>
                      <a:pt x="31" y="13"/>
                    </a:cubicBezTo>
                    <a:cubicBezTo>
                      <a:pt x="23" y="14"/>
                      <a:pt x="10" y="18"/>
                      <a:pt x="0" y="17"/>
                    </a:cubicBezTo>
                    <a:cubicBezTo>
                      <a:pt x="6" y="29"/>
                      <a:pt x="11" y="42"/>
                      <a:pt x="11" y="50"/>
                    </a:cubicBezTo>
                    <a:cubicBezTo>
                      <a:pt x="12" y="58"/>
                      <a:pt x="8" y="62"/>
                      <a:pt x="7" y="69"/>
                    </a:cubicBezTo>
                    <a:cubicBezTo>
                      <a:pt x="10" y="65"/>
                      <a:pt x="13" y="60"/>
                      <a:pt x="14" y="56"/>
                    </a:cubicBezTo>
                    <a:cubicBezTo>
                      <a:pt x="14" y="51"/>
                      <a:pt x="14" y="47"/>
                      <a:pt x="14" y="44"/>
                    </a:cubicBezTo>
                    <a:cubicBezTo>
                      <a:pt x="14" y="43"/>
                      <a:pt x="14" y="43"/>
                      <a:pt x="14" y="43"/>
                    </a:cubicBezTo>
                    <a:cubicBezTo>
                      <a:pt x="24" y="87"/>
                      <a:pt x="9" y="146"/>
                      <a:pt x="21" y="192"/>
                    </a:cubicBezTo>
                    <a:cubicBezTo>
                      <a:pt x="33" y="232"/>
                      <a:pt x="43" y="264"/>
                      <a:pt x="46" y="272"/>
                    </a:cubicBezTo>
                  </a:path>
                </a:pathLst>
              </a:custGeom>
              <a:solidFill>
                <a:srgbClr val="F9D472"/>
              </a:solidFill>
              <a:ln w="9525">
                <a:noFill/>
                <a:round/>
                <a:headEnd/>
                <a:tailEnd/>
              </a:ln>
            </p:spPr>
            <p:txBody>
              <a:bodyPr/>
              <a:lstStyle/>
              <a:p>
                <a:endParaRPr lang="en-GB"/>
              </a:p>
            </p:txBody>
          </p:sp>
          <p:sp>
            <p:nvSpPr>
              <p:cNvPr id="32585" name="Freeform 10"/>
              <p:cNvSpPr>
                <a:spLocks noEditPoints="1"/>
              </p:cNvSpPr>
              <p:nvPr/>
            </p:nvSpPr>
            <p:spPr bwMode="auto">
              <a:xfrm>
                <a:off x="2742" y="2833"/>
                <a:ext cx="113" cy="372"/>
              </a:xfrm>
              <a:custGeom>
                <a:avLst/>
                <a:gdLst>
                  <a:gd name="T0" fmla="*/ 554 w 74"/>
                  <a:gd name="T1" fmla="*/ 2655 h 246"/>
                  <a:gd name="T2" fmla="*/ 554 w 74"/>
                  <a:gd name="T3" fmla="*/ 2642 h 246"/>
                  <a:gd name="T4" fmla="*/ 554 w 74"/>
                  <a:gd name="T5" fmla="*/ 2642 h 246"/>
                  <a:gd name="T6" fmla="*/ 554 w 74"/>
                  <a:gd name="T7" fmla="*/ 2655 h 246"/>
                  <a:gd name="T8" fmla="*/ 411 w 74"/>
                  <a:gd name="T9" fmla="*/ 2032 h 246"/>
                  <a:gd name="T10" fmla="*/ 318 w 74"/>
                  <a:gd name="T11" fmla="*/ 1662 h 246"/>
                  <a:gd name="T12" fmla="*/ 318 w 74"/>
                  <a:gd name="T13" fmla="*/ 1287 h 246"/>
                  <a:gd name="T14" fmla="*/ 359 w 74"/>
                  <a:gd name="T15" fmla="*/ 622 h 246"/>
                  <a:gd name="T16" fmla="*/ 441 w 74"/>
                  <a:gd name="T17" fmla="*/ 325 h 246"/>
                  <a:gd name="T18" fmla="*/ 580 w 74"/>
                  <a:gd name="T19" fmla="*/ 110 h 246"/>
                  <a:gd name="T20" fmla="*/ 49 w 74"/>
                  <a:gd name="T21" fmla="*/ 41 h 246"/>
                  <a:gd name="T22" fmla="*/ 0 w 74"/>
                  <a:gd name="T23" fmla="*/ 0 h 246"/>
                  <a:gd name="T24" fmla="*/ 93 w 74"/>
                  <a:gd name="T25" fmla="*/ 284 h 246"/>
                  <a:gd name="T26" fmla="*/ 41 w 74"/>
                  <a:gd name="T27" fmla="*/ 513 h 246"/>
                  <a:gd name="T28" fmla="*/ 124 w 74"/>
                  <a:gd name="T29" fmla="*/ 357 h 246"/>
                  <a:gd name="T30" fmla="*/ 124 w 74"/>
                  <a:gd name="T31" fmla="*/ 215 h 246"/>
                  <a:gd name="T32" fmla="*/ 124 w 74"/>
                  <a:gd name="T33" fmla="*/ 204 h 246"/>
                  <a:gd name="T34" fmla="*/ 217 w 74"/>
                  <a:gd name="T35" fmla="*/ 1990 h 246"/>
                  <a:gd name="T36" fmla="*/ 534 w 74"/>
                  <a:gd name="T37" fmla="*/ 2943 h 246"/>
                  <a:gd name="T38" fmla="*/ 599 w 74"/>
                  <a:gd name="T39" fmla="*/ 2847 h 246"/>
                  <a:gd name="T40" fmla="*/ 939 w 74"/>
                  <a:gd name="T41" fmla="*/ 1653 h 246"/>
                  <a:gd name="T42" fmla="*/ 411 w 74"/>
                  <a:gd name="T43" fmla="*/ 2032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4"/>
                  <a:gd name="T67" fmla="*/ 0 h 246"/>
                  <a:gd name="T68" fmla="*/ 74 w 74"/>
                  <a:gd name="T69" fmla="*/ 246 h 2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4" h="246">
                    <a:moveTo>
                      <a:pt x="44" y="222"/>
                    </a:moveTo>
                    <a:cubicBezTo>
                      <a:pt x="44" y="221"/>
                      <a:pt x="44" y="221"/>
                      <a:pt x="44" y="221"/>
                    </a:cubicBezTo>
                    <a:cubicBezTo>
                      <a:pt x="44" y="221"/>
                      <a:pt x="44" y="221"/>
                      <a:pt x="44" y="221"/>
                    </a:cubicBezTo>
                    <a:cubicBezTo>
                      <a:pt x="44" y="221"/>
                      <a:pt x="44" y="221"/>
                      <a:pt x="44" y="222"/>
                    </a:cubicBezTo>
                    <a:close/>
                    <a:moveTo>
                      <a:pt x="32" y="170"/>
                    </a:moveTo>
                    <a:cubicBezTo>
                      <a:pt x="28" y="162"/>
                      <a:pt x="26" y="148"/>
                      <a:pt x="25" y="139"/>
                    </a:cubicBezTo>
                    <a:cubicBezTo>
                      <a:pt x="25" y="129"/>
                      <a:pt x="26" y="119"/>
                      <a:pt x="25" y="108"/>
                    </a:cubicBezTo>
                    <a:cubicBezTo>
                      <a:pt x="24" y="89"/>
                      <a:pt x="25" y="71"/>
                      <a:pt x="28" y="52"/>
                    </a:cubicBezTo>
                    <a:cubicBezTo>
                      <a:pt x="30" y="44"/>
                      <a:pt x="32" y="35"/>
                      <a:pt x="35" y="27"/>
                    </a:cubicBezTo>
                    <a:cubicBezTo>
                      <a:pt x="38" y="19"/>
                      <a:pt x="41" y="15"/>
                      <a:pt x="46" y="9"/>
                    </a:cubicBezTo>
                    <a:cubicBezTo>
                      <a:pt x="26" y="12"/>
                      <a:pt x="17" y="15"/>
                      <a:pt x="4" y="3"/>
                    </a:cubicBezTo>
                    <a:cubicBezTo>
                      <a:pt x="0" y="0"/>
                      <a:pt x="0" y="0"/>
                      <a:pt x="0" y="0"/>
                    </a:cubicBezTo>
                    <a:cubicBezTo>
                      <a:pt x="4" y="9"/>
                      <a:pt x="7" y="18"/>
                      <a:pt x="7" y="24"/>
                    </a:cubicBezTo>
                    <a:cubicBezTo>
                      <a:pt x="8" y="32"/>
                      <a:pt x="4" y="36"/>
                      <a:pt x="3" y="43"/>
                    </a:cubicBezTo>
                    <a:cubicBezTo>
                      <a:pt x="6" y="39"/>
                      <a:pt x="9" y="34"/>
                      <a:pt x="10" y="30"/>
                    </a:cubicBezTo>
                    <a:cubicBezTo>
                      <a:pt x="10" y="25"/>
                      <a:pt x="10" y="21"/>
                      <a:pt x="10" y="18"/>
                    </a:cubicBezTo>
                    <a:cubicBezTo>
                      <a:pt x="10" y="17"/>
                      <a:pt x="10" y="17"/>
                      <a:pt x="10" y="17"/>
                    </a:cubicBezTo>
                    <a:cubicBezTo>
                      <a:pt x="20" y="61"/>
                      <a:pt x="5" y="120"/>
                      <a:pt x="17" y="166"/>
                    </a:cubicBezTo>
                    <a:cubicBezTo>
                      <a:pt x="29" y="206"/>
                      <a:pt x="39" y="238"/>
                      <a:pt x="42" y="246"/>
                    </a:cubicBezTo>
                    <a:cubicBezTo>
                      <a:pt x="47" y="238"/>
                      <a:pt x="47" y="238"/>
                      <a:pt x="47" y="238"/>
                    </a:cubicBezTo>
                    <a:cubicBezTo>
                      <a:pt x="60" y="210"/>
                      <a:pt x="69" y="174"/>
                      <a:pt x="74" y="138"/>
                    </a:cubicBezTo>
                    <a:cubicBezTo>
                      <a:pt x="60" y="162"/>
                      <a:pt x="42" y="190"/>
                      <a:pt x="32" y="170"/>
                    </a:cubicBezTo>
                    <a:close/>
                  </a:path>
                </a:pathLst>
              </a:custGeom>
              <a:solidFill>
                <a:srgbClr val="DDBF6C"/>
              </a:solidFill>
              <a:ln w="9525">
                <a:noFill/>
                <a:round/>
                <a:headEnd/>
                <a:tailEnd/>
              </a:ln>
            </p:spPr>
            <p:txBody>
              <a:bodyPr/>
              <a:lstStyle/>
              <a:p>
                <a:endParaRPr lang="en-GB"/>
              </a:p>
            </p:txBody>
          </p:sp>
          <p:sp>
            <p:nvSpPr>
              <p:cNvPr id="32586" name="Freeform 11"/>
              <p:cNvSpPr>
                <a:spLocks/>
              </p:cNvSpPr>
              <p:nvPr/>
            </p:nvSpPr>
            <p:spPr bwMode="auto">
              <a:xfrm>
                <a:off x="2525" y="3608"/>
                <a:ext cx="241" cy="274"/>
              </a:xfrm>
              <a:custGeom>
                <a:avLst/>
                <a:gdLst>
                  <a:gd name="T0" fmla="*/ 391 w 159"/>
                  <a:gd name="T1" fmla="*/ 633 h 181"/>
                  <a:gd name="T2" fmla="*/ 418 w 159"/>
                  <a:gd name="T3" fmla="*/ 351 h 181"/>
                  <a:gd name="T4" fmla="*/ 1742 w 159"/>
                  <a:gd name="T5" fmla="*/ 431 h 181"/>
                  <a:gd name="T6" fmla="*/ 1696 w 159"/>
                  <a:gd name="T7" fmla="*/ 1851 h 181"/>
                  <a:gd name="T8" fmla="*/ 714 w 159"/>
                  <a:gd name="T9" fmla="*/ 2138 h 181"/>
                  <a:gd name="T10" fmla="*/ 205 w 159"/>
                  <a:gd name="T11" fmla="*/ 1870 h 181"/>
                  <a:gd name="T12" fmla="*/ 89 w 159"/>
                  <a:gd name="T13" fmla="*/ 1203 h 181"/>
                  <a:gd name="T14" fmla="*/ 377 w 159"/>
                  <a:gd name="T15" fmla="*/ 1614 h 181"/>
                  <a:gd name="T16" fmla="*/ 391 w 159"/>
                  <a:gd name="T17" fmla="*/ 633 h 1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
                  <a:gd name="T28" fmla="*/ 0 h 181"/>
                  <a:gd name="T29" fmla="*/ 159 w 159"/>
                  <a:gd name="T30" fmla="*/ 181 h 1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 h="181">
                    <a:moveTo>
                      <a:pt x="32" y="52"/>
                    </a:moveTo>
                    <a:cubicBezTo>
                      <a:pt x="30" y="44"/>
                      <a:pt x="26" y="36"/>
                      <a:pt x="34" y="29"/>
                    </a:cubicBezTo>
                    <a:cubicBezTo>
                      <a:pt x="64" y="0"/>
                      <a:pt x="129" y="11"/>
                      <a:pt x="144" y="36"/>
                    </a:cubicBezTo>
                    <a:cubicBezTo>
                      <a:pt x="156" y="66"/>
                      <a:pt x="159" y="129"/>
                      <a:pt x="140" y="154"/>
                    </a:cubicBezTo>
                    <a:cubicBezTo>
                      <a:pt x="128" y="171"/>
                      <a:pt x="90" y="181"/>
                      <a:pt x="59" y="178"/>
                    </a:cubicBezTo>
                    <a:cubicBezTo>
                      <a:pt x="42" y="176"/>
                      <a:pt x="28" y="171"/>
                      <a:pt x="17" y="155"/>
                    </a:cubicBezTo>
                    <a:cubicBezTo>
                      <a:pt x="0" y="129"/>
                      <a:pt x="4" y="110"/>
                      <a:pt x="7" y="100"/>
                    </a:cubicBezTo>
                    <a:cubicBezTo>
                      <a:pt x="6" y="122"/>
                      <a:pt x="17" y="153"/>
                      <a:pt x="31" y="134"/>
                    </a:cubicBezTo>
                    <a:cubicBezTo>
                      <a:pt x="42" y="120"/>
                      <a:pt x="37" y="76"/>
                      <a:pt x="32" y="52"/>
                    </a:cubicBezTo>
                    <a:close/>
                  </a:path>
                </a:pathLst>
              </a:custGeom>
              <a:solidFill>
                <a:srgbClr val="A5C7E0"/>
              </a:solidFill>
              <a:ln w="9525">
                <a:noFill/>
                <a:round/>
                <a:headEnd/>
                <a:tailEnd/>
              </a:ln>
            </p:spPr>
            <p:txBody>
              <a:bodyPr/>
              <a:lstStyle/>
              <a:p>
                <a:endParaRPr lang="en-GB"/>
              </a:p>
            </p:txBody>
          </p:sp>
          <p:sp>
            <p:nvSpPr>
              <p:cNvPr id="32587" name="Freeform 12"/>
              <p:cNvSpPr>
                <a:spLocks/>
              </p:cNvSpPr>
              <p:nvPr/>
            </p:nvSpPr>
            <p:spPr bwMode="auto">
              <a:xfrm>
                <a:off x="2864" y="3608"/>
                <a:ext cx="229" cy="288"/>
              </a:xfrm>
              <a:custGeom>
                <a:avLst/>
                <a:gdLst>
                  <a:gd name="T0" fmla="*/ 89 w 151"/>
                  <a:gd name="T1" fmla="*/ 838 h 190"/>
                  <a:gd name="T2" fmla="*/ 0 w 151"/>
                  <a:gd name="T3" fmla="*/ 1769 h 190"/>
                  <a:gd name="T4" fmla="*/ 264 w 151"/>
                  <a:gd name="T5" fmla="*/ 2075 h 190"/>
                  <a:gd name="T6" fmla="*/ 1741 w 151"/>
                  <a:gd name="T7" fmla="*/ 1911 h 190"/>
                  <a:gd name="T8" fmla="*/ 1554 w 151"/>
                  <a:gd name="T9" fmla="*/ 391 h 190"/>
                  <a:gd name="T10" fmla="*/ 121 w 151"/>
                  <a:gd name="T11" fmla="*/ 338 h 190"/>
                  <a:gd name="T12" fmla="*/ 89 w 151"/>
                  <a:gd name="T13" fmla="*/ 838 h 190"/>
                  <a:gd name="T14" fmla="*/ 0 60000 65536"/>
                  <a:gd name="T15" fmla="*/ 0 60000 65536"/>
                  <a:gd name="T16" fmla="*/ 0 60000 65536"/>
                  <a:gd name="T17" fmla="*/ 0 60000 65536"/>
                  <a:gd name="T18" fmla="*/ 0 60000 65536"/>
                  <a:gd name="T19" fmla="*/ 0 60000 65536"/>
                  <a:gd name="T20" fmla="*/ 0 60000 65536"/>
                  <a:gd name="T21" fmla="*/ 0 w 151"/>
                  <a:gd name="T22" fmla="*/ 0 h 190"/>
                  <a:gd name="T23" fmla="*/ 151 w 151"/>
                  <a:gd name="T24" fmla="*/ 190 h 1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 h="190">
                    <a:moveTo>
                      <a:pt x="7" y="69"/>
                    </a:moveTo>
                    <a:cubicBezTo>
                      <a:pt x="11" y="91"/>
                      <a:pt x="13" y="120"/>
                      <a:pt x="0" y="146"/>
                    </a:cubicBezTo>
                    <a:cubicBezTo>
                      <a:pt x="0" y="146"/>
                      <a:pt x="0" y="157"/>
                      <a:pt x="22" y="171"/>
                    </a:cubicBezTo>
                    <a:cubicBezTo>
                      <a:pt x="49" y="190"/>
                      <a:pt x="135" y="188"/>
                      <a:pt x="143" y="158"/>
                    </a:cubicBezTo>
                    <a:cubicBezTo>
                      <a:pt x="151" y="127"/>
                      <a:pt x="147" y="55"/>
                      <a:pt x="128" y="32"/>
                    </a:cubicBezTo>
                    <a:cubicBezTo>
                      <a:pt x="110" y="9"/>
                      <a:pt x="29" y="0"/>
                      <a:pt x="10" y="28"/>
                    </a:cubicBezTo>
                    <a:cubicBezTo>
                      <a:pt x="3" y="36"/>
                      <a:pt x="1" y="44"/>
                      <a:pt x="7" y="69"/>
                    </a:cubicBezTo>
                    <a:close/>
                  </a:path>
                </a:pathLst>
              </a:custGeom>
              <a:solidFill>
                <a:srgbClr val="A5C7E0"/>
              </a:solidFill>
              <a:ln w="9525">
                <a:noFill/>
                <a:round/>
                <a:headEnd/>
                <a:tailEnd/>
              </a:ln>
            </p:spPr>
            <p:txBody>
              <a:bodyPr/>
              <a:lstStyle/>
              <a:p>
                <a:endParaRPr lang="en-GB"/>
              </a:p>
            </p:txBody>
          </p:sp>
          <p:sp>
            <p:nvSpPr>
              <p:cNvPr id="32588" name="Freeform 13"/>
              <p:cNvSpPr>
                <a:spLocks/>
              </p:cNvSpPr>
              <p:nvPr/>
            </p:nvSpPr>
            <p:spPr bwMode="auto">
              <a:xfrm>
                <a:off x="2672" y="1765"/>
                <a:ext cx="169" cy="1037"/>
              </a:xfrm>
              <a:custGeom>
                <a:avLst/>
                <a:gdLst>
                  <a:gd name="T0" fmla="*/ 94 w 111"/>
                  <a:gd name="T1" fmla="*/ 663 h 685"/>
                  <a:gd name="T2" fmla="*/ 877 w 111"/>
                  <a:gd name="T3" fmla="*/ 540 h 685"/>
                  <a:gd name="T4" fmla="*/ 924 w 111"/>
                  <a:gd name="T5" fmla="*/ 1267 h 685"/>
                  <a:gd name="T6" fmla="*/ 1069 w 111"/>
                  <a:gd name="T7" fmla="*/ 2180 h 685"/>
                  <a:gd name="T8" fmla="*/ 1069 w 111"/>
                  <a:gd name="T9" fmla="*/ 2881 h 685"/>
                  <a:gd name="T10" fmla="*/ 1122 w 111"/>
                  <a:gd name="T11" fmla="*/ 3509 h 685"/>
                  <a:gd name="T12" fmla="*/ 1171 w 111"/>
                  <a:gd name="T13" fmla="*/ 4272 h 685"/>
                  <a:gd name="T14" fmla="*/ 1221 w 111"/>
                  <a:gd name="T15" fmla="*/ 5386 h 685"/>
                  <a:gd name="T16" fmla="*/ 1268 w 111"/>
                  <a:gd name="T17" fmla="*/ 5909 h 685"/>
                  <a:gd name="T18" fmla="*/ 1335 w 111"/>
                  <a:gd name="T19" fmla="*/ 6717 h 685"/>
                  <a:gd name="T20" fmla="*/ 1379 w 111"/>
                  <a:gd name="T21" fmla="*/ 7934 h 685"/>
                  <a:gd name="T22" fmla="*/ 1379 w 111"/>
                  <a:gd name="T23" fmla="*/ 7827 h 685"/>
                  <a:gd name="T24" fmla="*/ 1379 w 111"/>
                  <a:gd name="T25" fmla="*/ 8002 h 685"/>
                  <a:gd name="T26" fmla="*/ 906 w 111"/>
                  <a:gd name="T27" fmla="*/ 8246 h 685"/>
                  <a:gd name="T28" fmla="*/ 639 w 111"/>
                  <a:gd name="T29" fmla="*/ 8002 h 685"/>
                  <a:gd name="T30" fmla="*/ 639 w 111"/>
                  <a:gd name="T31" fmla="*/ 8002 h 685"/>
                  <a:gd name="T32" fmla="*/ 565 w 111"/>
                  <a:gd name="T33" fmla="*/ 6582 h 685"/>
                  <a:gd name="T34" fmla="*/ 547 w 111"/>
                  <a:gd name="T35" fmla="*/ 6110 h 685"/>
                  <a:gd name="T36" fmla="*/ 533 w 111"/>
                  <a:gd name="T37" fmla="*/ 5619 h 685"/>
                  <a:gd name="T38" fmla="*/ 484 w 111"/>
                  <a:gd name="T39" fmla="*/ 4875 h 685"/>
                  <a:gd name="T40" fmla="*/ 403 w 111"/>
                  <a:gd name="T41" fmla="*/ 4316 h 685"/>
                  <a:gd name="T42" fmla="*/ 378 w 111"/>
                  <a:gd name="T43" fmla="*/ 3888 h 685"/>
                  <a:gd name="T44" fmla="*/ 248 w 111"/>
                  <a:gd name="T45" fmla="*/ 3046 h 685"/>
                  <a:gd name="T46" fmla="*/ 174 w 111"/>
                  <a:gd name="T47" fmla="*/ 2248 h 685"/>
                  <a:gd name="T48" fmla="*/ 143 w 111"/>
                  <a:gd name="T49" fmla="*/ 1409 h 685"/>
                  <a:gd name="T50" fmla="*/ 94 w 111"/>
                  <a:gd name="T51" fmla="*/ 1025 h 685"/>
                  <a:gd name="T52" fmla="*/ 94 w 111"/>
                  <a:gd name="T53" fmla="*/ 663 h 6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
                  <a:gd name="T82" fmla="*/ 0 h 685"/>
                  <a:gd name="T83" fmla="*/ 111 w 111"/>
                  <a:gd name="T84" fmla="*/ 685 h 6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 h="685">
                    <a:moveTo>
                      <a:pt x="8" y="55"/>
                    </a:moveTo>
                    <a:cubicBezTo>
                      <a:pt x="0" y="7"/>
                      <a:pt x="62" y="0"/>
                      <a:pt x="70" y="45"/>
                    </a:cubicBezTo>
                    <a:cubicBezTo>
                      <a:pt x="76" y="75"/>
                      <a:pt x="68" y="89"/>
                      <a:pt x="74" y="105"/>
                    </a:cubicBezTo>
                    <a:cubicBezTo>
                      <a:pt x="80" y="121"/>
                      <a:pt x="86" y="163"/>
                      <a:pt x="86" y="181"/>
                    </a:cubicBezTo>
                    <a:cubicBezTo>
                      <a:pt x="86" y="199"/>
                      <a:pt x="84" y="217"/>
                      <a:pt x="86" y="239"/>
                    </a:cubicBezTo>
                    <a:cubicBezTo>
                      <a:pt x="88" y="261"/>
                      <a:pt x="88" y="275"/>
                      <a:pt x="90" y="291"/>
                    </a:cubicBezTo>
                    <a:cubicBezTo>
                      <a:pt x="92" y="307"/>
                      <a:pt x="94" y="335"/>
                      <a:pt x="94" y="355"/>
                    </a:cubicBezTo>
                    <a:cubicBezTo>
                      <a:pt x="94" y="379"/>
                      <a:pt x="100" y="431"/>
                      <a:pt x="98" y="447"/>
                    </a:cubicBezTo>
                    <a:cubicBezTo>
                      <a:pt x="96" y="463"/>
                      <a:pt x="102" y="477"/>
                      <a:pt x="102" y="491"/>
                    </a:cubicBezTo>
                    <a:cubicBezTo>
                      <a:pt x="102" y="505"/>
                      <a:pt x="105" y="542"/>
                      <a:pt x="107" y="558"/>
                    </a:cubicBezTo>
                    <a:cubicBezTo>
                      <a:pt x="109" y="574"/>
                      <a:pt x="111" y="644"/>
                      <a:pt x="111" y="659"/>
                    </a:cubicBezTo>
                    <a:cubicBezTo>
                      <a:pt x="110" y="672"/>
                      <a:pt x="111" y="644"/>
                      <a:pt x="111" y="650"/>
                    </a:cubicBezTo>
                    <a:cubicBezTo>
                      <a:pt x="111" y="656"/>
                      <a:pt x="111" y="665"/>
                      <a:pt x="111" y="665"/>
                    </a:cubicBezTo>
                    <a:cubicBezTo>
                      <a:pt x="73" y="685"/>
                      <a:pt x="73" y="685"/>
                      <a:pt x="73" y="685"/>
                    </a:cubicBezTo>
                    <a:cubicBezTo>
                      <a:pt x="51" y="665"/>
                      <a:pt x="51" y="665"/>
                      <a:pt x="51" y="665"/>
                    </a:cubicBezTo>
                    <a:cubicBezTo>
                      <a:pt x="51" y="665"/>
                      <a:pt x="52" y="672"/>
                      <a:pt x="51" y="665"/>
                    </a:cubicBezTo>
                    <a:cubicBezTo>
                      <a:pt x="51" y="659"/>
                      <a:pt x="46" y="563"/>
                      <a:pt x="45" y="547"/>
                    </a:cubicBezTo>
                    <a:cubicBezTo>
                      <a:pt x="43" y="523"/>
                      <a:pt x="46" y="519"/>
                      <a:pt x="44" y="507"/>
                    </a:cubicBezTo>
                    <a:cubicBezTo>
                      <a:pt x="42" y="495"/>
                      <a:pt x="43" y="481"/>
                      <a:pt x="43" y="467"/>
                    </a:cubicBezTo>
                    <a:cubicBezTo>
                      <a:pt x="43" y="453"/>
                      <a:pt x="39" y="425"/>
                      <a:pt x="39" y="405"/>
                    </a:cubicBezTo>
                    <a:cubicBezTo>
                      <a:pt x="39" y="385"/>
                      <a:pt x="32" y="377"/>
                      <a:pt x="32" y="359"/>
                    </a:cubicBezTo>
                    <a:cubicBezTo>
                      <a:pt x="32" y="341"/>
                      <a:pt x="32" y="343"/>
                      <a:pt x="30" y="323"/>
                    </a:cubicBezTo>
                    <a:cubicBezTo>
                      <a:pt x="28" y="303"/>
                      <a:pt x="18" y="279"/>
                      <a:pt x="20" y="253"/>
                    </a:cubicBezTo>
                    <a:cubicBezTo>
                      <a:pt x="22" y="227"/>
                      <a:pt x="14" y="201"/>
                      <a:pt x="14" y="187"/>
                    </a:cubicBezTo>
                    <a:cubicBezTo>
                      <a:pt x="14" y="173"/>
                      <a:pt x="12" y="117"/>
                      <a:pt x="12" y="117"/>
                    </a:cubicBezTo>
                    <a:cubicBezTo>
                      <a:pt x="12" y="117"/>
                      <a:pt x="8" y="95"/>
                      <a:pt x="8" y="85"/>
                    </a:cubicBezTo>
                    <a:cubicBezTo>
                      <a:pt x="8" y="75"/>
                      <a:pt x="8" y="55"/>
                      <a:pt x="8" y="55"/>
                    </a:cubicBezTo>
                    <a:close/>
                  </a:path>
                </a:pathLst>
              </a:custGeom>
              <a:solidFill>
                <a:srgbClr val="DDBF6C"/>
              </a:solidFill>
              <a:ln w="9525">
                <a:noFill/>
                <a:round/>
                <a:headEnd/>
                <a:tailEnd/>
              </a:ln>
            </p:spPr>
            <p:txBody>
              <a:bodyPr/>
              <a:lstStyle/>
              <a:p>
                <a:endParaRPr lang="en-GB"/>
              </a:p>
            </p:txBody>
          </p:sp>
          <p:sp>
            <p:nvSpPr>
              <p:cNvPr id="32589" name="Freeform 14"/>
              <p:cNvSpPr>
                <a:spLocks/>
              </p:cNvSpPr>
              <p:nvPr/>
            </p:nvSpPr>
            <p:spPr bwMode="auto">
              <a:xfrm>
                <a:off x="2704" y="2730"/>
                <a:ext cx="187" cy="122"/>
              </a:xfrm>
              <a:custGeom>
                <a:avLst/>
                <a:gdLst>
                  <a:gd name="T0" fmla="*/ 1498 w 123"/>
                  <a:gd name="T1" fmla="*/ 0 h 81"/>
                  <a:gd name="T2" fmla="*/ 1096 w 123"/>
                  <a:gd name="T3" fmla="*/ 48 h 81"/>
                  <a:gd name="T4" fmla="*/ 763 w 123"/>
                  <a:gd name="T5" fmla="*/ 488 h 81"/>
                  <a:gd name="T6" fmla="*/ 397 w 123"/>
                  <a:gd name="T7" fmla="*/ 89 h 81"/>
                  <a:gd name="T8" fmla="*/ 0 w 123"/>
                  <a:gd name="T9" fmla="*/ 120 h 81"/>
                  <a:gd name="T10" fmla="*/ 830 w 123"/>
                  <a:gd name="T11" fmla="*/ 884 h 81"/>
                  <a:gd name="T12" fmla="*/ 1498 w 123"/>
                  <a:gd name="T13" fmla="*/ 0 h 81"/>
                  <a:gd name="T14" fmla="*/ 0 60000 65536"/>
                  <a:gd name="T15" fmla="*/ 0 60000 65536"/>
                  <a:gd name="T16" fmla="*/ 0 60000 65536"/>
                  <a:gd name="T17" fmla="*/ 0 60000 65536"/>
                  <a:gd name="T18" fmla="*/ 0 60000 65536"/>
                  <a:gd name="T19" fmla="*/ 0 60000 65536"/>
                  <a:gd name="T20" fmla="*/ 0 60000 65536"/>
                  <a:gd name="T21" fmla="*/ 0 w 123"/>
                  <a:gd name="T22" fmla="*/ 0 h 81"/>
                  <a:gd name="T23" fmla="*/ 123 w 123"/>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 h="81">
                    <a:moveTo>
                      <a:pt x="121" y="0"/>
                    </a:moveTo>
                    <a:cubicBezTo>
                      <a:pt x="89" y="4"/>
                      <a:pt x="89" y="4"/>
                      <a:pt x="89" y="4"/>
                    </a:cubicBezTo>
                    <a:cubicBezTo>
                      <a:pt x="89" y="10"/>
                      <a:pt x="89" y="38"/>
                      <a:pt x="62" y="42"/>
                    </a:cubicBezTo>
                    <a:cubicBezTo>
                      <a:pt x="35" y="45"/>
                      <a:pt x="32" y="10"/>
                      <a:pt x="32" y="7"/>
                    </a:cubicBezTo>
                    <a:cubicBezTo>
                      <a:pt x="0" y="10"/>
                      <a:pt x="0" y="10"/>
                      <a:pt x="0" y="10"/>
                    </a:cubicBezTo>
                    <a:cubicBezTo>
                      <a:pt x="7" y="64"/>
                      <a:pt x="37" y="81"/>
                      <a:pt x="67" y="76"/>
                    </a:cubicBezTo>
                    <a:cubicBezTo>
                      <a:pt x="108" y="70"/>
                      <a:pt x="123" y="43"/>
                      <a:pt x="121" y="0"/>
                    </a:cubicBezTo>
                    <a:close/>
                  </a:path>
                </a:pathLst>
              </a:custGeom>
              <a:solidFill>
                <a:srgbClr val="FFF4D5"/>
              </a:solidFill>
              <a:ln w="9525">
                <a:noFill/>
                <a:round/>
                <a:headEnd/>
                <a:tailEnd/>
              </a:ln>
            </p:spPr>
            <p:txBody>
              <a:bodyPr/>
              <a:lstStyle/>
              <a:p>
                <a:endParaRPr lang="en-GB"/>
              </a:p>
            </p:txBody>
          </p:sp>
          <p:sp>
            <p:nvSpPr>
              <p:cNvPr id="32590" name="Freeform 15"/>
              <p:cNvSpPr>
                <a:spLocks/>
              </p:cNvSpPr>
              <p:nvPr/>
            </p:nvSpPr>
            <p:spPr bwMode="auto">
              <a:xfrm>
                <a:off x="2808" y="2816"/>
                <a:ext cx="68" cy="391"/>
              </a:xfrm>
              <a:custGeom>
                <a:avLst/>
                <a:gdLst>
                  <a:gd name="T0" fmla="*/ 461 w 45"/>
                  <a:gd name="T1" fmla="*/ 0 h 258"/>
                  <a:gd name="T2" fmla="*/ 461 w 45"/>
                  <a:gd name="T3" fmla="*/ 593 h 258"/>
                  <a:gd name="T4" fmla="*/ 0 w 45"/>
                  <a:gd name="T5" fmla="*/ 3128 h 258"/>
                  <a:gd name="T6" fmla="*/ 0 w 45"/>
                  <a:gd name="T7" fmla="*/ 3128 h 258"/>
                  <a:gd name="T8" fmla="*/ 539 w 45"/>
                  <a:gd name="T9" fmla="*/ 593 h 258"/>
                  <a:gd name="T10" fmla="*/ 521 w 45"/>
                  <a:gd name="T11" fmla="*/ 0 h 258"/>
                  <a:gd name="T12" fmla="*/ 461 w 45"/>
                  <a:gd name="T13" fmla="*/ 0 h 258"/>
                  <a:gd name="T14" fmla="*/ 0 60000 65536"/>
                  <a:gd name="T15" fmla="*/ 0 60000 65536"/>
                  <a:gd name="T16" fmla="*/ 0 60000 65536"/>
                  <a:gd name="T17" fmla="*/ 0 60000 65536"/>
                  <a:gd name="T18" fmla="*/ 0 60000 65536"/>
                  <a:gd name="T19" fmla="*/ 0 60000 65536"/>
                  <a:gd name="T20" fmla="*/ 0 60000 65536"/>
                  <a:gd name="T21" fmla="*/ 0 w 45"/>
                  <a:gd name="T22" fmla="*/ 0 h 258"/>
                  <a:gd name="T23" fmla="*/ 45 w 45"/>
                  <a:gd name="T24" fmla="*/ 258 h 2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258">
                    <a:moveTo>
                      <a:pt x="39" y="0"/>
                    </a:moveTo>
                    <a:cubicBezTo>
                      <a:pt x="39" y="0"/>
                      <a:pt x="40" y="28"/>
                      <a:pt x="39" y="49"/>
                    </a:cubicBezTo>
                    <a:cubicBezTo>
                      <a:pt x="38" y="102"/>
                      <a:pt x="31" y="201"/>
                      <a:pt x="0" y="258"/>
                    </a:cubicBezTo>
                    <a:cubicBezTo>
                      <a:pt x="0" y="258"/>
                      <a:pt x="0" y="258"/>
                      <a:pt x="0" y="258"/>
                    </a:cubicBezTo>
                    <a:cubicBezTo>
                      <a:pt x="31" y="199"/>
                      <a:pt x="43" y="103"/>
                      <a:pt x="45" y="49"/>
                    </a:cubicBezTo>
                    <a:cubicBezTo>
                      <a:pt x="45" y="28"/>
                      <a:pt x="44" y="0"/>
                      <a:pt x="44" y="0"/>
                    </a:cubicBezTo>
                    <a:lnTo>
                      <a:pt x="39" y="0"/>
                    </a:lnTo>
                    <a:close/>
                  </a:path>
                </a:pathLst>
              </a:custGeom>
              <a:solidFill>
                <a:srgbClr val="FFF8E6"/>
              </a:solidFill>
              <a:ln w="9525">
                <a:noFill/>
                <a:round/>
                <a:headEnd/>
                <a:tailEnd/>
              </a:ln>
            </p:spPr>
            <p:txBody>
              <a:bodyPr/>
              <a:lstStyle/>
              <a:p>
                <a:endParaRPr lang="en-GB"/>
              </a:p>
            </p:txBody>
          </p:sp>
          <p:sp>
            <p:nvSpPr>
              <p:cNvPr id="32591" name="Freeform 16"/>
              <p:cNvSpPr>
                <a:spLocks noEditPoints="1"/>
              </p:cNvSpPr>
              <p:nvPr/>
            </p:nvSpPr>
            <p:spPr bwMode="auto">
              <a:xfrm>
                <a:off x="2674" y="2730"/>
                <a:ext cx="223" cy="209"/>
              </a:xfrm>
              <a:custGeom>
                <a:avLst/>
                <a:gdLst>
                  <a:gd name="T0" fmla="*/ 1775 w 147"/>
                  <a:gd name="T1" fmla="*/ 0 h 138"/>
                  <a:gd name="T2" fmla="*/ 1722 w 147"/>
                  <a:gd name="T3" fmla="*/ 0 h 138"/>
                  <a:gd name="T4" fmla="*/ 1550 w 147"/>
                  <a:gd name="T5" fmla="*/ 683 h 138"/>
                  <a:gd name="T6" fmla="*/ 1607 w 147"/>
                  <a:gd name="T7" fmla="*/ 683 h 138"/>
                  <a:gd name="T8" fmla="*/ 1775 w 147"/>
                  <a:gd name="T9" fmla="*/ 0 h 138"/>
                  <a:gd name="T10" fmla="*/ 619 w 147"/>
                  <a:gd name="T11" fmla="*/ 918 h 138"/>
                  <a:gd name="T12" fmla="*/ 513 w 147"/>
                  <a:gd name="T13" fmla="*/ 748 h 138"/>
                  <a:gd name="T14" fmla="*/ 513 w 147"/>
                  <a:gd name="T15" fmla="*/ 748 h 138"/>
                  <a:gd name="T16" fmla="*/ 499 w 147"/>
                  <a:gd name="T17" fmla="*/ 748 h 138"/>
                  <a:gd name="T18" fmla="*/ 493 w 147"/>
                  <a:gd name="T19" fmla="*/ 727 h 138"/>
                  <a:gd name="T20" fmla="*/ 244 w 147"/>
                  <a:gd name="T21" fmla="*/ 121 h 138"/>
                  <a:gd name="T22" fmla="*/ 191 w 147"/>
                  <a:gd name="T23" fmla="*/ 121 h 138"/>
                  <a:gd name="T24" fmla="*/ 440 w 147"/>
                  <a:gd name="T25" fmla="*/ 775 h 138"/>
                  <a:gd name="T26" fmla="*/ 499 w 147"/>
                  <a:gd name="T27" fmla="*/ 848 h 138"/>
                  <a:gd name="T28" fmla="*/ 593 w 147"/>
                  <a:gd name="T29" fmla="*/ 1156 h 138"/>
                  <a:gd name="T30" fmla="*/ 18 w 147"/>
                  <a:gd name="T31" fmla="*/ 1667 h 138"/>
                  <a:gd name="T32" fmla="*/ 0 w 147"/>
                  <a:gd name="T33" fmla="*/ 1667 h 138"/>
                  <a:gd name="T34" fmla="*/ 667 w 147"/>
                  <a:gd name="T35" fmla="*/ 1177 h 138"/>
                  <a:gd name="T36" fmla="*/ 619 w 147"/>
                  <a:gd name="T37" fmla="*/ 918 h 138"/>
                  <a:gd name="T38" fmla="*/ 619 w 147"/>
                  <a:gd name="T39" fmla="*/ 918 h 1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7"/>
                  <a:gd name="T61" fmla="*/ 0 h 138"/>
                  <a:gd name="T62" fmla="*/ 147 w 147"/>
                  <a:gd name="T63" fmla="*/ 138 h 1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7" h="138">
                    <a:moveTo>
                      <a:pt x="146" y="0"/>
                    </a:moveTo>
                    <a:cubicBezTo>
                      <a:pt x="141" y="0"/>
                      <a:pt x="141" y="0"/>
                      <a:pt x="141" y="0"/>
                    </a:cubicBezTo>
                    <a:cubicBezTo>
                      <a:pt x="142" y="24"/>
                      <a:pt x="138" y="43"/>
                      <a:pt x="127" y="57"/>
                    </a:cubicBezTo>
                    <a:cubicBezTo>
                      <a:pt x="132" y="57"/>
                      <a:pt x="132" y="57"/>
                      <a:pt x="132" y="57"/>
                    </a:cubicBezTo>
                    <a:cubicBezTo>
                      <a:pt x="142" y="43"/>
                      <a:pt x="147" y="24"/>
                      <a:pt x="146" y="0"/>
                    </a:cubicBezTo>
                    <a:close/>
                    <a:moveTo>
                      <a:pt x="51" y="76"/>
                    </a:moveTo>
                    <a:cubicBezTo>
                      <a:pt x="49" y="72"/>
                      <a:pt x="45" y="65"/>
                      <a:pt x="42" y="62"/>
                    </a:cubicBezTo>
                    <a:cubicBezTo>
                      <a:pt x="42" y="62"/>
                      <a:pt x="42" y="62"/>
                      <a:pt x="42" y="62"/>
                    </a:cubicBezTo>
                    <a:cubicBezTo>
                      <a:pt x="42" y="62"/>
                      <a:pt x="42" y="62"/>
                      <a:pt x="41" y="62"/>
                    </a:cubicBezTo>
                    <a:cubicBezTo>
                      <a:pt x="41" y="61"/>
                      <a:pt x="40" y="60"/>
                      <a:pt x="40" y="60"/>
                    </a:cubicBezTo>
                    <a:cubicBezTo>
                      <a:pt x="30" y="49"/>
                      <a:pt x="23" y="33"/>
                      <a:pt x="20" y="10"/>
                    </a:cubicBezTo>
                    <a:cubicBezTo>
                      <a:pt x="16" y="10"/>
                      <a:pt x="16" y="10"/>
                      <a:pt x="16" y="10"/>
                    </a:cubicBezTo>
                    <a:cubicBezTo>
                      <a:pt x="19" y="35"/>
                      <a:pt x="26" y="52"/>
                      <a:pt x="36" y="64"/>
                    </a:cubicBezTo>
                    <a:cubicBezTo>
                      <a:pt x="36" y="64"/>
                      <a:pt x="39" y="68"/>
                      <a:pt x="41" y="70"/>
                    </a:cubicBezTo>
                    <a:cubicBezTo>
                      <a:pt x="46" y="77"/>
                      <a:pt x="51" y="86"/>
                      <a:pt x="49" y="96"/>
                    </a:cubicBezTo>
                    <a:cubicBezTo>
                      <a:pt x="46" y="112"/>
                      <a:pt x="30" y="125"/>
                      <a:pt x="1" y="138"/>
                    </a:cubicBezTo>
                    <a:cubicBezTo>
                      <a:pt x="0" y="138"/>
                      <a:pt x="0" y="138"/>
                      <a:pt x="0" y="138"/>
                    </a:cubicBezTo>
                    <a:cubicBezTo>
                      <a:pt x="28" y="130"/>
                      <a:pt x="51" y="115"/>
                      <a:pt x="55" y="98"/>
                    </a:cubicBezTo>
                    <a:cubicBezTo>
                      <a:pt x="56" y="90"/>
                      <a:pt x="54" y="82"/>
                      <a:pt x="51" y="76"/>
                    </a:cubicBezTo>
                    <a:cubicBezTo>
                      <a:pt x="51" y="76"/>
                      <a:pt x="51" y="76"/>
                      <a:pt x="51" y="76"/>
                    </a:cubicBezTo>
                    <a:close/>
                  </a:path>
                </a:pathLst>
              </a:custGeom>
              <a:solidFill>
                <a:srgbClr val="FFF8E6"/>
              </a:solidFill>
              <a:ln w="9525">
                <a:noFill/>
                <a:round/>
                <a:headEnd/>
                <a:tailEnd/>
              </a:ln>
            </p:spPr>
            <p:txBody>
              <a:bodyPr/>
              <a:lstStyle/>
              <a:p>
                <a:endParaRPr lang="en-GB"/>
              </a:p>
            </p:txBody>
          </p:sp>
          <p:sp>
            <p:nvSpPr>
              <p:cNvPr id="32592" name="Freeform 17"/>
              <p:cNvSpPr>
                <a:spLocks/>
              </p:cNvSpPr>
              <p:nvPr/>
            </p:nvSpPr>
            <p:spPr bwMode="auto">
              <a:xfrm>
                <a:off x="2674" y="2858"/>
                <a:ext cx="134" cy="349"/>
              </a:xfrm>
              <a:custGeom>
                <a:avLst/>
                <a:gdLst>
                  <a:gd name="T0" fmla="*/ 770 w 88"/>
                  <a:gd name="T1" fmla="*/ 1816 h 230"/>
                  <a:gd name="T2" fmla="*/ 688 w 88"/>
                  <a:gd name="T3" fmla="*/ 0 h 230"/>
                  <a:gd name="T4" fmla="*/ 688 w 88"/>
                  <a:gd name="T5" fmla="*/ 18 h 230"/>
                  <a:gd name="T6" fmla="*/ 688 w 88"/>
                  <a:gd name="T7" fmla="*/ 161 h 230"/>
                  <a:gd name="T8" fmla="*/ 27 w 88"/>
                  <a:gd name="T9" fmla="*/ 642 h 230"/>
                  <a:gd name="T10" fmla="*/ 0 w 88"/>
                  <a:gd name="T11" fmla="*/ 642 h 230"/>
                  <a:gd name="T12" fmla="*/ 387 w 88"/>
                  <a:gd name="T13" fmla="*/ 1648 h 230"/>
                  <a:gd name="T14" fmla="*/ 1099 w 88"/>
                  <a:gd name="T15" fmla="*/ 2809 h 230"/>
                  <a:gd name="T16" fmla="*/ 770 w 88"/>
                  <a:gd name="T17" fmla="*/ 1816 h 2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230"/>
                  <a:gd name="T29" fmla="*/ 88 w 88"/>
                  <a:gd name="T30" fmla="*/ 230 h 2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230">
                    <a:moveTo>
                      <a:pt x="62" y="149"/>
                    </a:moveTo>
                    <a:cubicBezTo>
                      <a:pt x="50" y="103"/>
                      <a:pt x="65" y="44"/>
                      <a:pt x="55" y="0"/>
                    </a:cubicBezTo>
                    <a:cubicBezTo>
                      <a:pt x="55" y="1"/>
                      <a:pt x="55" y="1"/>
                      <a:pt x="55" y="1"/>
                    </a:cubicBezTo>
                    <a:cubicBezTo>
                      <a:pt x="55" y="4"/>
                      <a:pt x="55" y="8"/>
                      <a:pt x="55" y="13"/>
                    </a:cubicBezTo>
                    <a:cubicBezTo>
                      <a:pt x="51" y="29"/>
                      <a:pt x="29" y="44"/>
                      <a:pt x="2" y="53"/>
                    </a:cubicBezTo>
                    <a:cubicBezTo>
                      <a:pt x="0" y="53"/>
                      <a:pt x="0" y="53"/>
                      <a:pt x="0" y="53"/>
                    </a:cubicBezTo>
                    <a:cubicBezTo>
                      <a:pt x="0" y="53"/>
                      <a:pt x="2" y="87"/>
                      <a:pt x="31" y="135"/>
                    </a:cubicBezTo>
                    <a:cubicBezTo>
                      <a:pt x="49" y="166"/>
                      <a:pt x="75" y="197"/>
                      <a:pt x="88" y="230"/>
                    </a:cubicBezTo>
                    <a:cubicBezTo>
                      <a:pt x="88" y="230"/>
                      <a:pt x="75" y="195"/>
                      <a:pt x="62" y="149"/>
                    </a:cubicBezTo>
                    <a:close/>
                  </a:path>
                </a:pathLst>
              </a:custGeom>
              <a:solidFill>
                <a:srgbClr val="FFF6DC"/>
              </a:solidFill>
              <a:ln w="9525">
                <a:noFill/>
                <a:round/>
                <a:headEnd/>
                <a:tailEnd/>
              </a:ln>
            </p:spPr>
            <p:txBody>
              <a:bodyPr/>
              <a:lstStyle/>
              <a:p>
                <a:endParaRPr lang="en-GB"/>
              </a:p>
            </p:txBody>
          </p:sp>
          <p:sp>
            <p:nvSpPr>
              <p:cNvPr id="32593" name="Freeform 18"/>
              <p:cNvSpPr>
                <a:spLocks/>
              </p:cNvSpPr>
              <p:nvPr/>
            </p:nvSpPr>
            <p:spPr bwMode="auto">
              <a:xfrm>
                <a:off x="2534" y="3594"/>
                <a:ext cx="96" cy="217"/>
              </a:xfrm>
              <a:custGeom>
                <a:avLst/>
                <a:gdLst>
                  <a:gd name="T0" fmla="*/ 785 w 63"/>
                  <a:gd name="T1" fmla="*/ 0 h 143"/>
                  <a:gd name="T2" fmla="*/ 49 w 63"/>
                  <a:gd name="T3" fmla="*/ 622 h 143"/>
                  <a:gd name="T4" fmla="*/ 93 w 63"/>
                  <a:gd name="T5" fmla="*/ 1076 h 143"/>
                  <a:gd name="T6" fmla="*/ 75 w 63"/>
                  <a:gd name="T7" fmla="*/ 1554 h 143"/>
                  <a:gd name="T8" fmla="*/ 302 w 63"/>
                  <a:gd name="T9" fmla="*/ 1510 h 143"/>
                  <a:gd name="T10" fmla="*/ 265 w 63"/>
                  <a:gd name="T11" fmla="*/ 992 h 143"/>
                  <a:gd name="T12" fmla="*/ 218 w 63"/>
                  <a:gd name="T13" fmla="*/ 499 h 143"/>
                  <a:gd name="T14" fmla="*/ 674 w 63"/>
                  <a:gd name="T15" fmla="*/ 208 h 143"/>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143"/>
                  <a:gd name="T26" fmla="*/ 63 w 63"/>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143">
                    <a:moveTo>
                      <a:pt x="63" y="0"/>
                    </a:moveTo>
                    <a:cubicBezTo>
                      <a:pt x="41" y="23"/>
                      <a:pt x="4" y="7"/>
                      <a:pt x="4" y="51"/>
                    </a:cubicBezTo>
                    <a:cubicBezTo>
                      <a:pt x="5" y="63"/>
                      <a:pt x="7" y="76"/>
                      <a:pt x="7" y="88"/>
                    </a:cubicBezTo>
                    <a:cubicBezTo>
                      <a:pt x="7" y="102"/>
                      <a:pt x="0" y="114"/>
                      <a:pt x="6" y="127"/>
                    </a:cubicBezTo>
                    <a:cubicBezTo>
                      <a:pt x="13" y="143"/>
                      <a:pt x="20" y="140"/>
                      <a:pt x="24" y="124"/>
                    </a:cubicBezTo>
                    <a:cubicBezTo>
                      <a:pt x="29" y="111"/>
                      <a:pt x="24" y="94"/>
                      <a:pt x="21" y="81"/>
                    </a:cubicBezTo>
                    <a:cubicBezTo>
                      <a:pt x="19" y="70"/>
                      <a:pt x="13" y="50"/>
                      <a:pt x="18" y="41"/>
                    </a:cubicBezTo>
                    <a:cubicBezTo>
                      <a:pt x="23" y="28"/>
                      <a:pt x="43" y="22"/>
                      <a:pt x="54" y="17"/>
                    </a:cubicBezTo>
                  </a:path>
                </a:pathLst>
              </a:custGeom>
              <a:solidFill>
                <a:srgbClr val="FADC88"/>
              </a:solidFill>
              <a:ln w="9525">
                <a:noFill/>
                <a:round/>
                <a:headEnd/>
                <a:tailEnd/>
              </a:ln>
            </p:spPr>
            <p:txBody>
              <a:bodyPr/>
              <a:lstStyle/>
              <a:p>
                <a:endParaRPr lang="en-GB"/>
              </a:p>
            </p:txBody>
          </p:sp>
          <p:sp>
            <p:nvSpPr>
              <p:cNvPr id="32594" name="Freeform 19"/>
              <p:cNvSpPr>
                <a:spLocks/>
              </p:cNvSpPr>
              <p:nvPr/>
            </p:nvSpPr>
            <p:spPr bwMode="auto">
              <a:xfrm>
                <a:off x="2615" y="3264"/>
                <a:ext cx="170" cy="333"/>
              </a:xfrm>
              <a:custGeom>
                <a:avLst/>
                <a:gdLst>
                  <a:gd name="T0" fmla="*/ 1371 w 112"/>
                  <a:gd name="T1" fmla="*/ 0 h 220"/>
                  <a:gd name="T2" fmla="*/ 1179 w 112"/>
                  <a:gd name="T3" fmla="*/ 978 h 220"/>
                  <a:gd name="T4" fmla="*/ 0 w 112"/>
                  <a:gd name="T5" fmla="*/ 2646 h 220"/>
                  <a:gd name="T6" fmla="*/ 1149 w 112"/>
                  <a:gd name="T7" fmla="*/ 1430 h 220"/>
                  <a:gd name="T8" fmla="*/ 1249 w 112"/>
                  <a:gd name="T9" fmla="*/ 931 h 220"/>
                  <a:gd name="T10" fmla="*/ 1322 w 112"/>
                  <a:gd name="T11" fmla="*/ 73 h 220"/>
                  <a:gd name="T12" fmla="*/ 1371 w 112"/>
                  <a:gd name="T13" fmla="*/ 0 h 220"/>
                  <a:gd name="T14" fmla="*/ 0 60000 65536"/>
                  <a:gd name="T15" fmla="*/ 0 60000 65536"/>
                  <a:gd name="T16" fmla="*/ 0 60000 65536"/>
                  <a:gd name="T17" fmla="*/ 0 60000 65536"/>
                  <a:gd name="T18" fmla="*/ 0 60000 65536"/>
                  <a:gd name="T19" fmla="*/ 0 60000 65536"/>
                  <a:gd name="T20" fmla="*/ 0 60000 65536"/>
                  <a:gd name="T21" fmla="*/ 0 w 112"/>
                  <a:gd name="T22" fmla="*/ 0 h 220"/>
                  <a:gd name="T23" fmla="*/ 112 w 112"/>
                  <a:gd name="T24" fmla="*/ 220 h 2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220">
                    <a:moveTo>
                      <a:pt x="112" y="0"/>
                    </a:moveTo>
                    <a:cubicBezTo>
                      <a:pt x="99" y="4"/>
                      <a:pt x="104" y="47"/>
                      <a:pt x="96" y="81"/>
                    </a:cubicBezTo>
                    <a:cubicBezTo>
                      <a:pt x="89" y="115"/>
                      <a:pt x="68" y="180"/>
                      <a:pt x="0" y="220"/>
                    </a:cubicBezTo>
                    <a:cubicBezTo>
                      <a:pt x="46" y="199"/>
                      <a:pt x="83" y="146"/>
                      <a:pt x="94" y="119"/>
                    </a:cubicBezTo>
                    <a:cubicBezTo>
                      <a:pt x="98" y="109"/>
                      <a:pt x="101" y="94"/>
                      <a:pt x="102" y="77"/>
                    </a:cubicBezTo>
                    <a:cubicBezTo>
                      <a:pt x="104" y="56"/>
                      <a:pt x="107" y="11"/>
                      <a:pt x="108" y="6"/>
                    </a:cubicBezTo>
                    <a:cubicBezTo>
                      <a:pt x="108" y="3"/>
                      <a:pt x="111" y="0"/>
                      <a:pt x="112" y="0"/>
                    </a:cubicBezTo>
                  </a:path>
                </a:pathLst>
              </a:custGeom>
              <a:solidFill>
                <a:srgbClr val="DDBF6C"/>
              </a:solidFill>
              <a:ln w="9525">
                <a:noFill/>
                <a:round/>
                <a:headEnd/>
                <a:tailEnd/>
              </a:ln>
            </p:spPr>
            <p:txBody>
              <a:bodyPr/>
              <a:lstStyle/>
              <a:p>
                <a:endParaRPr lang="en-GB"/>
              </a:p>
            </p:txBody>
          </p:sp>
          <p:sp>
            <p:nvSpPr>
              <p:cNvPr id="32595" name="Freeform 20"/>
              <p:cNvSpPr>
                <a:spLocks/>
              </p:cNvSpPr>
              <p:nvPr/>
            </p:nvSpPr>
            <p:spPr bwMode="auto">
              <a:xfrm>
                <a:off x="2540" y="3628"/>
                <a:ext cx="73" cy="189"/>
              </a:xfrm>
              <a:custGeom>
                <a:avLst/>
                <a:gdLst>
                  <a:gd name="T0" fmla="*/ 0 w 48"/>
                  <a:gd name="T1" fmla="*/ 1173 h 125"/>
                  <a:gd name="T2" fmla="*/ 114 w 48"/>
                  <a:gd name="T3" fmla="*/ 1432 h 125"/>
                  <a:gd name="T4" fmla="*/ 268 w 48"/>
                  <a:gd name="T5" fmla="*/ 1314 h 125"/>
                  <a:gd name="T6" fmla="*/ 298 w 48"/>
                  <a:gd name="T7" fmla="*/ 1045 h 125"/>
                  <a:gd name="T8" fmla="*/ 298 w 48"/>
                  <a:gd name="T9" fmla="*/ 789 h 125"/>
                  <a:gd name="T10" fmla="*/ 217 w 48"/>
                  <a:gd name="T11" fmla="*/ 298 h 125"/>
                  <a:gd name="T12" fmla="*/ 330 w 48"/>
                  <a:gd name="T13" fmla="*/ 142 h 125"/>
                  <a:gd name="T14" fmla="*/ 595 w 48"/>
                  <a:gd name="T15" fmla="*/ 27 h 125"/>
                  <a:gd name="T16" fmla="*/ 217 w 48"/>
                  <a:gd name="T17" fmla="*/ 166 h 125"/>
                  <a:gd name="T18" fmla="*/ 93 w 48"/>
                  <a:gd name="T19" fmla="*/ 398 h 125"/>
                  <a:gd name="T20" fmla="*/ 123 w 48"/>
                  <a:gd name="T21" fmla="*/ 602 h 125"/>
                  <a:gd name="T22" fmla="*/ 217 w 48"/>
                  <a:gd name="T23" fmla="*/ 818 h 125"/>
                  <a:gd name="T24" fmla="*/ 123 w 48"/>
                  <a:gd name="T25" fmla="*/ 1045 h 125"/>
                  <a:gd name="T26" fmla="*/ 114 w 48"/>
                  <a:gd name="T27" fmla="*/ 1093 h 125"/>
                  <a:gd name="T28" fmla="*/ 41 w 48"/>
                  <a:gd name="T29" fmla="*/ 1031 h 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125"/>
                  <a:gd name="T47" fmla="*/ 48 w 48"/>
                  <a:gd name="T48" fmla="*/ 125 h 1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125">
                    <a:moveTo>
                      <a:pt x="0" y="98"/>
                    </a:moveTo>
                    <a:cubicBezTo>
                      <a:pt x="0" y="102"/>
                      <a:pt x="5" y="117"/>
                      <a:pt x="9" y="120"/>
                    </a:cubicBezTo>
                    <a:cubicBezTo>
                      <a:pt x="15" y="125"/>
                      <a:pt x="20" y="115"/>
                      <a:pt x="22" y="110"/>
                    </a:cubicBezTo>
                    <a:cubicBezTo>
                      <a:pt x="25" y="104"/>
                      <a:pt x="24" y="94"/>
                      <a:pt x="24" y="87"/>
                    </a:cubicBezTo>
                    <a:cubicBezTo>
                      <a:pt x="24" y="81"/>
                      <a:pt x="24" y="73"/>
                      <a:pt x="24" y="66"/>
                    </a:cubicBezTo>
                    <a:cubicBezTo>
                      <a:pt x="22" y="53"/>
                      <a:pt x="17" y="38"/>
                      <a:pt x="18" y="25"/>
                    </a:cubicBezTo>
                    <a:cubicBezTo>
                      <a:pt x="18" y="16"/>
                      <a:pt x="21" y="17"/>
                      <a:pt x="27" y="12"/>
                    </a:cubicBezTo>
                    <a:cubicBezTo>
                      <a:pt x="33" y="8"/>
                      <a:pt x="41" y="3"/>
                      <a:pt x="48" y="2"/>
                    </a:cubicBezTo>
                    <a:cubicBezTo>
                      <a:pt x="35" y="0"/>
                      <a:pt x="26" y="5"/>
                      <a:pt x="18" y="14"/>
                    </a:cubicBezTo>
                    <a:cubicBezTo>
                      <a:pt x="11" y="22"/>
                      <a:pt x="6" y="21"/>
                      <a:pt x="7" y="33"/>
                    </a:cubicBezTo>
                    <a:cubicBezTo>
                      <a:pt x="7" y="39"/>
                      <a:pt x="8" y="44"/>
                      <a:pt x="10" y="50"/>
                    </a:cubicBezTo>
                    <a:cubicBezTo>
                      <a:pt x="13" y="56"/>
                      <a:pt x="18" y="62"/>
                      <a:pt x="18" y="69"/>
                    </a:cubicBezTo>
                    <a:cubicBezTo>
                      <a:pt x="18" y="74"/>
                      <a:pt x="13" y="82"/>
                      <a:pt x="10" y="87"/>
                    </a:cubicBezTo>
                    <a:cubicBezTo>
                      <a:pt x="10" y="88"/>
                      <a:pt x="11" y="90"/>
                      <a:pt x="9" y="91"/>
                    </a:cubicBezTo>
                    <a:cubicBezTo>
                      <a:pt x="7" y="91"/>
                      <a:pt x="3" y="88"/>
                      <a:pt x="3" y="86"/>
                    </a:cubicBezTo>
                  </a:path>
                </a:pathLst>
              </a:custGeom>
              <a:solidFill>
                <a:srgbClr val="DDBF6C"/>
              </a:solidFill>
              <a:ln w="9525">
                <a:noFill/>
                <a:round/>
                <a:headEnd/>
                <a:tailEnd/>
              </a:ln>
            </p:spPr>
            <p:txBody>
              <a:bodyPr/>
              <a:lstStyle/>
              <a:p>
                <a:endParaRPr lang="en-GB"/>
              </a:p>
            </p:txBody>
          </p:sp>
          <p:sp>
            <p:nvSpPr>
              <p:cNvPr id="32596" name="Freeform 21"/>
              <p:cNvSpPr>
                <a:spLocks/>
              </p:cNvSpPr>
              <p:nvPr/>
            </p:nvSpPr>
            <p:spPr bwMode="auto">
              <a:xfrm>
                <a:off x="2646" y="3617"/>
                <a:ext cx="231" cy="200"/>
              </a:xfrm>
              <a:custGeom>
                <a:avLst/>
                <a:gdLst>
                  <a:gd name="T0" fmla="*/ 783 w 152"/>
                  <a:gd name="T1" fmla="*/ 356 h 132"/>
                  <a:gd name="T2" fmla="*/ 951 w 152"/>
                  <a:gd name="T3" fmla="*/ 932 h 132"/>
                  <a:gd name="T4" fmla="*/ 951 w 152"/>
                  <a:gd name="T5" fmla="*/ 1176 h 132"/>
                  <a:gd name="T6" fmla="*/ 938 w 152"/>
                  <a:gd name="T7" fmla="*/ 1485 h 132"/>
                  <a:gd name="T8" fmla="*/ 1281 w 152"/>
                  <a:gd name="T9" fmla="*/ 1382 h 132"/>
                  <a:gd name="T10" fmla="*/ 1748 w 152"/>
                  <a:gd name="T11" fmla="*/ 1595 h 132"/>
                  <a:gd name="T12" fmla="*/ 1857 w 152"/>
                  <a:gd name="T13" fmla="*/ 1065 h 132"/>
                  <a:gd name="T14" fmla="*/ 1845 w 152"/>
                  <a:gd name="T15" fmla="*/ 779 h 132"/>
                  <a:gd name="T16" fmla="*/ 1783 w 152"/>
                  <a:gd name="T17" fmla="*/ 471 h 132"/>
                  <a:gd name="T18" fmla="*/ 1653 w 152"/>
                  <a:gd name="T19" fmla="*/ 817 h 132"/>
                  <a:gd name="T20" fmla="*/ 1418 w 152"/>
                  <a:gd name="T21" fmla="*/ 864 h 132"/>
                  <a:gd name="T22" fmla="*/ 1190 w 152"/>
                  <a:gd name="T23" fmla="*/ 592 h 132"/>
                  <a:gd name="T24" fmla="*/ 998 w 152"/>
                  <a:gd name="T25" fmla="*/ 306 h 132"/>
                  <a:gd name="T26" fmla="*/ 594 w 152"/>
                  <a:gd name="T27" fmla="*/ 73 h 132"/>
                  <a:gd name="T28" fmla="*/ 0 w 152"/>
                  <a:gd name="T29" fmla="*/ 48 h 132"/>
                  <a:gd name="T30" fmla="*/ 378 w 152"/>
                  <a:gd name="T31" fmla="*/ 111 h 132"/>
                  <a:gd name="T32" fmla="*/ 594 w 152"/>
                  <a:gd name="T33" fmla="*/ 215 h 1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2"/>
                  <a:gd name="T52" fmla="*/ 0 h 132"/>
                  <a:gd name="T53" fmla="*/ 152 w 152"/>
                  <a:gd name="T54" fmla="*/ 132 h 1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2" h="132">
                    <a:moveTo>
                      <a:pt x="64" y="29"/>
                    </a:moveTo>
                    <a:cubicBezTo>
                      <a:pt x="69" y="42"/>
                      <a:pt x="77" y="63"/>
                      <a:pt x="77" y="77"/>
                    </a:cubicBezTo>
                    <a:cubicBezTo>
                      <a:pt x="78" y="83"/>
                      <a:pt x="78" y="90"/>
                      <a:pt x="77" y="97"/>
                    </a:cubicBezTo>
                    <a:cubicBezTo>
                      <a:pt x="77" y="103"/>
                      <a:pt x="74" y="117"/>
                      <a:pt x="76" y="123"/>
                    </a:cubicBezTo>
                    <a:cubicBezTo>
                      <a:pt x="80" y="123"/>
                      <a:pt x="97" y="113"/>
                      <a:pt x="104" y="114"/>
                    </a:cubicBezTo>
                    <a:cubicBezTo>
                      <a:pt x="119" y="117"/>
                      <a:pt x="139" y="117"/>
                      <a:pt x="142" y="132"/>
                    </a:cubicBezTo>
                    <a:cubicBezTo>
                      <a:pt x="151" y="130"/>
                      <a:pt x="151" y="95"/>
                      <a:pt x="151" y="88"/>
                    </a:cubicBezTo>
                    <a:cubicBezTo>
                      <a:pt x="152" y="80"/>
                      <a:pt x="151" y="73"/>
                      <a:pt x="150" y="65"/>
                    </a:cubicBezTo>
                    <a:cubicBezTo>
                      <a:pt x="148" y="57"/>
                      <a:pt x="148" y="47"/>
                      <a:pt x="145" y="39"/>
                    </a:cubicBezTo>
                    <a:cubicBezTo>
                      <a:pt x="137" y="41"/>
                      <a:pt x="141" y="61"/>
                      <a:pt x="134" y="67"/>
                    </a:cubicBezTo>
                    <a:cubicBezTo>
                      <a:pt x="130" y="70"/>
                      <a:pt x="121" y="73"/>
                      <a:pt x="115" y="71"/>
                    </a:cubicBezTo>
                    <a:cubicBezTo>
                      <a:pt x="101" y="68"/>
                      <a:pt x="100" y="60"/>
                      <a:pt x="97" y="49"/>
                    </a:cubicBezTo>
                    <a:cubicBezTo>
                      <a:pt x="93" y="40"/>
                      <a:pt x="88" y="32"/>
                      <a:pt x="81" y="25"/>
                    </a:cubicBezTo>
                    <a:cubicBezTo>
                      <a:pt x="70" y="14"/>
                      <a:pt x="63" y="11"/>
                      <a:pt x="48" y="6"/>
                    </a:cubicBezTo>
                    <a:cubicBezTo>
                      <a:pt x="34" y="1"/>
                      <a:pt x="13" y="0"/>
                      <a:pt x="0" y="4"/>
                    </a:cubicBezTo>
                    <a:cubicBezTo>
                      <a:pt x="10" y="6"/>
                      <a:pt x="21" y="5"/>
                      <a:pt x="31" y="9"/>
                    </a:cubicBezTo>
                    <a:cubicBezTo>
                      <a:pt x="37" y="12"/>
                      <a:pt x="41" y="16"/>
                      <a:pt x="48" y="18"/>
                    </a:cubicBezTo>
                  </a:path>
                </a:pathLst>
              </a:custGeom>
              <a:solidFill>
                <a:srgbClr val="DDBF6C"/>
              </a:solidFill>
              <a:ln w="9525">
                <a:noFill/>
                <a:round/>
                <a:headEnd/>
                <a:tailEnd/>
              </a:ln>
            </p:spPr>
            <p:txBody>
              <a:bodyPr/>
              <a:lstStyle/>
              <a:p>
                <a:endParaRPr lang="en-GB"/>
              </a:p>
            </p:txBody>
          </p:sp>
          <p:sp>
            <p:nvSpPr>
              <p:cNvPr id="32597" name="Freeform 22"/>
              <p:cNvSpPr>
                <a:spLocks/>
              </p:cNvSpPr>
              <p:nvPr/>
            </p:nvSpPr>
            <p:spPr bwMode="auto">
              <a:xfrm>
                <a:off x="2861" y="3473"/>
                <a:ext cx="127" cy="141"/>
              </a:xfrm>
              <a:custGeom>
                <a:avLst/>
                <a:gdLst>
                  <a:gd name="T0" fmla="*/ 508 w 84"/>
                  <a:gd name="T1" fmla="*/ 418 h 93"/>
                  <a:gd name="T2" fmla="*/ 1001 w 84"/>
                  <a:gd name="T3" fmla="*/ 1128 h 93"/>
                  <a:gd name="T4" fmla="*/ 0 w 84"/>
                  <a:gd name="T5" fmla="*/ 0 h 93"/>
                  <a:gd name="T6" fmla="*/ 508 w 84"/>
                  <a:gd name="T7" fmla="*/ 418 h 93"/>
                  <a:gd name="T8" fmla="*/ 0 60000 65536"/>
                  <a:gd name="T9" fmla="*/ 0 60000 65536"/>
                  <a:gd name="T10" fmla="*/ 0 60000 65536"/>
                  <a:gd name="T11" fmla="*/ 0 60000 65536"/>
                  <a:gd name="T12" fmla="*/ 0 w 84"/>
                  <a:gd name="T13" fmla="*/ 0 h 93"/>
                  <a:gd name="T14" fmla="*/ 84 w 84"/>
                  <a:gd name="T15" fmla="*/ 93 h 93"/>
                </a:gdLst>
                <a:ahLst/>
                <a:cxnLst>
                  <a:cxn ang="T8">
                    <a:pos x="T0" y="T1"/>
                  </a:cxn>
                  <a:cxn ang="T9">
                    <a:pos x="T2" y="T3"/>
                  </a:cxn>
                  <a:cxn ang="T10">
                    <a:pos x="T4" y="T5"/>
                  </a:cxn>
                  <a:cxn ang="T11">
                    <a:pos x="T6" y="T7"/>
                  </a:cxn>
                </a:cxnLst>
                <a:rect l="T12" t="T13" r="T14" b="T15"/>
                <a:pathLst>
                  <a:path w="84" h="93">
                    <a:moveTo>
                      <a:pt x="42" y="34"/>
                    </a:moveTo>
                    <a:cubicBezTo>
                      <a:pt x="63" y="50"/>
                      <a:pt x="78" y="58"/>
                      <a:pt x="84" y="93"/>
                    </a:cubicBezTo>
                    <a:cubicBezTo>
                      <a:pt x="77" y="46"/>
                      <a:pt x="6" y="33"/>
                      <a:pt x="0" y="0"/>
                    </a:cubicBezTo>
                    <a:cubicBezTo>
                      <a:pt x="5" y="12"/>
                      <a:pt x="31" y="23"/>
                      <a:pt x="42" y="34"/>
                    </a:cubicBezTo>
                    <a:close/>
                  </a:path>
                </a:pathLst>
              </a:custGeom>
              <a:solidFill>
                <a:srgbClr val="FFFFFF"/>
              </a:solidFill>
              <a:ln w="9525">
                <a:noFill/>
                <a:round/>
                <a:headEnd/>
                <a:tailEnd/>
              </a:ln>
            </p:spPr>
            <p:txBody>
              <a:bodyPr/>
              <a:lstStyle/>
              <a:p>
                <a:endParaRPr lang="en-GB"/>
              </a:p>
            </p:txBody>
          </p:sp>
          <p:sp>
            <p:nvSpPr>
              <p:cNvPr id="32598" name="Freeform 23"/>
              <p:cNvSpPr>
                <a:spLocks/>
              </p:cNvSpPr>
              <p:nvPr/>
            </p:nvSpPr>
            <p:spPr bwMode="auto">
              <a:xfrm>
                <a:off x="2894" y="2933"/>
                <a:ext cx="202" cy="763"/>
              </a:xfrm>
              <a:custGeom>
                <a:avLst/>
                <a:gdLst>
                  <a:gd name="T0" fmla="*/ 0 w 133"/>
                  <a:gd name="T1" fmla="*/ 0 h 504"/>
                  <a:gd name="T2" fmla="*/ 346 w 133"/>
                  <a:gd name="T3" fmla="*/ 3376 h 504"/>
                  <a:gd name="T4" fmla="*/ 884 w 133"/>
                  <a:gd name="T5" fmla="*/ 4539 h 504"/>
                  <a:gd name="T6" fmla="*/ 1542 w 133"/>
                  <a:gd name="T7" fmla="*/ 5321 h 504"/>
                  <a:gd name="T8" fmla="*/ 1608 w 133"/>
                  <a:gd name="T9" fmla="*/ 5806 h 504"/>
                  <a:gd name="T10" fmla="*/ 1520 w 133"/>
                  <a:gd name="T11" fmla="*/ 6069 h 504"/>
                  <a:gd name="T12" fmla="*/ 1139 w 133"/>
                  <a:gd name="T13" fmla="*/ 5557 h 504"/>
                  <a:gd name="T14" fmla="*/ 1045 w 133"/>
                  <a:gd name="T15" fmla="*/ 5043 h 504"/>
                  <a:gd name="T16" fmla="*/ 208 w 133"/>
                  <a:gd name="T17" fmla="*/ 3323 h 504"/>
                  <a:gd name="T18" fmla="*/ 0 w 133"/>
                  <a:gd name="T19" fmla="*/ 0 h 5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3"/>
                  <a:gd name="T31" fmla="*/ 0 h 504"/>
                  <a:gd name="T32" fmla="*/ 133 w 133"/>
                  <a:gd name="T33" fmla="*/ 504 h 5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3" h="504">
                    <a:moveTo>
                      <a:pt x="0" y="0"/>
                    </a:moveTo>
                    <a:cubicBezTo>
                      <a:pt x="1" y="82"/>
                      <a:pt x="14" y="217"/>
                      <a:pt x="28" y="281"/>
                    </a:cubicBezTo>
                    <a:cubicBezTo>
                      <a:pt x="41" y="345"/>
                      <a:pt x="60" y="357"/>
                      <a:pt x="72" y="377"/>
                    </a:cubicBezTo>
                    <a:cubicBezTo>
                      <a:pt x="85" y="396"/>
                      <a:pt x="119" y="423"/>
                      <a:pt x="126" y="442"/>
                    </a:cubicBezTo>
                    <a:cubicBezTo>
                      <a:pt x="133" y="462"/>
                      <a:pt x="132" y="471"/>
                      <a:pt x="131" y="482"/>
                    </a:cubicBezTo>
                    <a:cubicBezTo>
                      <a:pt x="130" y="494"/>
                      <a:pt x="124" y="504"/>
                      <a:pt x="124" y="504"/>
                    </a:cubicBezTo>
                    <a:cubicBezTo>
                      <a:pt x="124" y="504"/>
                      <a:pt x="115" y="464"/>
                      <a:pt x="93" y="462"/>
                    </a:cubicBezTo>
                    <a:cubicBezTo>
                      <a:pt x="105" y="456"/>
                      <a:pt x="105" y="438"/>
                      <a:pt x="85" y="419"/>
                    </a:cubicBezTo>
                    <a:cubicBezTo>
                      <a:pt x="64" y="401"/>
                      <a:pt x="25" y="342"/>
                      <a:pt x="17" y="276"/>
                    </a:cubicBezTo>
                    <a:cubicBezTo>
                      <a:pt x="7" y="192"/>
                      <a:pt x="0" y="0"/>
                      <a:pt x="0" y="0"/>
                    </a:cubicBezTo>
                    <a:close/>
                  </a:path>
                </a:pathLst>
              </a:custGeom>
              <a:solidFill>
                <a:srgbClr val="FADC88"/>
              </a:solidFill>
              <a:ln w="9525">
                <a:noFill/>
                <a:round/>
                <a:headEnd/>
                <a:tailEnd/>
              </a:ln>
            </p:spPr>
            <p:txBody>
              <a:bodyPr/>
              <a:lstStyle/>
              <a:p>
                <a:endParaRPr lang="en-GB"/>
              </a:p>
            </p:txBody>
          </p:sp>
          <p:sp>
            <p:nvSpPr>
              <p:cNvPr id="32599" name="Freeform 24"/>
              <p:cNvSpPr>
                <a:spLocks/>
              </p:cNvSpPr>
              <p:nvPr/>
            </p:nvSpPr>
            <p:spPr bwMode="auto">
              <a:xfrm>
                <a:off x="3022" y="3532"/>
                <a:ext cx="80" cy="170"/>
              </a:xfrm>
              <a:custGeom>
                <a:avLst/>
                <a:gdLst>
                  <a:gd name="T0" fmla="*/ 234 w 53"/>
                  <a:gd name="T1" fmla="*/ 853 h 112"/>
                  <a:gd name="T2" fmla="*/ 460 w 53"/>
                  <a:gd name="T3" fmla="*/ 1371 h 112"/>
                  <a:gd name="T4" fmla="*/ 509 w 53"/>
                  <a:gd name="T5" fmla="*/ 562 h 112"/>
                  <a:gd name="T6" fmla="*/ 0 w 53"/>
                  <a:gd name="T7" fmla="*/ 0 h 112"/>
                  <a:gd name="T8" fmla="*/ 234 w 53"/>
                  <a:gd name="T9" fmla="*/ 208 h 112"/>
                  <a:gd name="T10" fmla="*/ 353 w 53"/>
                  <a:gd name="T11" fmla="*/ 493 h 112"/>
                  <a:gd name="T12" fmla="*/ 326 w 53"/>
                  <a:gd name="T13" fmla="*/ 525 h 112"/>
                  <a:gd name="T14" fmla="*/ 389 w 53"/>
                  <a:gd name="T15" fmla="*/ 595 h 112"/>
                  <a:gd name="T16" fmla="*/ 447 w 53"/>
                  <a:gd name="T17" fmla="*/ 729 h 112"/>
                  <a:gd name="T18" fmla="*/ 296 w 53"/>
                  <a:gd name="T19" fmla="*/ 891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112"/>
                  <a:gd name="T32" fmla="*/ 53 w 53"/>
                  <a:gd name="T33" fmla="*/ 112 h 1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112">
                    <a:moveTo>
                      <a:pt x="20" y="70"/>
                    </a:moveTo>
                    <a:cubicBezTo>
                      <a:pt x="31" y="83"/>
                      <a:pt x="34" y="96"/>
                      <a:pt x="39" y="112"/>
                    </a:cubicBezTo>
                    <a:cubicBezTo>
                      <a:pt x="53" y="106"/>
                      <a:pt x="48" y="58"/>
                      <a:pt x="43" y="46"/>
                    </a:cubicBezTo>
                    <a:cubicBezTo>
                      <a:pt x="34" y="28"/>
                      <a:pt x="19" y="8"/>
                      <a:pt x="0" y="0"/>
                    </a:cubicBezTo>
                    <a:cubicBezTo>
                      <a:pt x="5" y="6"/>
                      <a:pt x="15" y="11"/>
                      <a:pt x="20" y="17"/>
                    </a:cubicBezTo>
                    <a:cubicBezTo>
                      <a:pt x="27" y="25"/>
                      <a:pt x="28" y="32"/>
                      <a:pt x="30" y="40"/>
                    </a:cubicBezTo>
                    <a:cubicBezTo>
                      <a:pt x="30" y="41"/>
                      <a:pt x="29" y="42"/>
                      <a:pt x="28" y="43"/>
                    </a:cubicBezTo>
                    <a:cubicBezTo>
                      <a:pt x="29" y="45"/>
                      <a:pt x="32" y="47"/>
                      <a:pt x="33" y="49"/>
                    </a:cubicBezTo>
                    <a:cubicBezTo>
                      <a:pt x="34" y="52"/>
                      <a:pt x="37" y="55"/>
                      <a:pt x="38" y="59"/>
                    </a:cubicBezTo>
                    <a:cubicBezTo>
                      <a:pt x="39" y="68"/>
                      <a:pt x="35" y="75"/>
                      <a:pt x="25" y="73"/>
                    </a:cubicBezTo>
                  </a:path>
                </a:pathLst>
              </a:custGeom>
              <a:solidFill>
                <a:srgbClr val="DDBF6C"/>
              </a:solidFill>
              <a:ln w="9525">
                <a:noFill/>
                <a:round/>
                <a:headEnd/>
                <a:tailEnd/>
              </a:ln>
            </p:spPr>
            <p:txBody>
              <a:bodyPr/>
              <a:lstStyle/>
              <a:p>
                <a:endParaRPr lang="en-GB"/>
              </a:p>
            </p:txBody>
          </p:sp>
          <p:sp>
            <p:nvSpPr>
              <p:cNvPr id="32600" name="Freeform 25"/>
              <p:cNvSpPr>
                <a:spLocks/>
              </p:cNvSpPr>
              <p:nvPr/>
            </p:nvSpPr>
            <p:spPr bwMode="auto">
              <a:xfrm>
                <a:off x="2552" y="3638"/>
                <a:ext cx="204" cy="236"/>
              </a:xfrm>
              <a:custGeom>
                <a:avLst/>
                <a:gdLst>
                  <a:gd name="T0" fmla="*/ 0 w 134"/>
                  <a:gd name="T1" fmla="*/ 1499 h 156"/>
                  <a:gd name="T2" fmla="*/ 897 w 134"/>
                  <a:gd name="T3" fmla="*/ 1808 h 156"/>
                  <a:gd name="T4" fmla="*/ 1594 w 134"/>
                  <a:gd name="T5" fmla="*/ 602 h 156"/>
                  <a:gd name="T6" fmla="*/ 999 w 134"/>
                  <a:gd name="T7" fmla="*/ 0 h 156"/>
                  <a:gd name="T8" fmla="*/ 1458 w 134"/>
                  <a:gd name="T9" fmla="*/ 723 h 156"/>
                  <a:gd name="T10" fmla="*/ 589 w 134"/>
                  <a:gd name="T11" fmla="*/ 1703 h 156"/>
                  <a:gd name="T12" fmla="*/ 0 w 134"/>
                  <a:gd name="T13" fmla="*/ 1499 h 156"/>
                  <a:gd name="T14" fmla="*/ 0 60000 65536"/>
                  <a:gd name="T15" fmla="*/ 0 60000 65536"/>
                  <a:gd name="T16" fmla="*/ 0 60000 65536"/>
                  <a:gd name="T17" fmla="*/ 0 60000 65536"/>
                  <a:gd name="T18" fmla="*/ 0 60000 65536"/>
                  <a:gd name="T19" fmla="*/ 0 60000 65536"/>
                  <a:gd name="T20" fmla="*/ 0 60000 65536"/>
                  <a:gd name="T21" fmla="*/ 0 w 134"/>
                  <a:gd name="T22" fmla="*/ 0 h 156"/>
                  <a:gd name="T23" fmla="*/ 134 w 134"/>
                  <a:gd name="T24" fmla="*/ 156 h 1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 h="156">
                    <a:moveTo>
                      <a:pt x="0" y="125"/>
                    </a:moveTo>
                    <a:cubicBezTo>
                      <a:pt x="12" y="145"/>
                      <a:pt x="31" y="156"/>
                      <a:pt x="72" y="151"/>
                    </a:cubicBezTo>
                    <a:cubicBezTo>
                      <a:pt x="113" y="145"/>
                      <a:pt x="134" y="131"/>
                      <a:pt x="128" y="50"/>
                    </a:cubicBezTo>
                    <a:cubicBezTo>
                      <a:pt x="124" y="22"/>
                      <a:pt x="117" y="5"/>
                      <a:pt x="80" y="0"/>
                    </a:cubicBezTo>
                    <a:cubicBezTo>
                      <a:pt x="98" y="6"/>
                      <a:pt x="118" y="24"/>
                      <a:pt x="117" y="60"/>
                    </a:cubicBezTo>
                    <a:cubicBezTo>
                      <a:pt x="116" y="97"/>
                      <a:pt x="98" y="140"/>
                      <a:pt x="47" y="142"/>
                    </a:cubicBezTo>
                    <a:cubicBezTo>
                      <a:pt x="10" y="142"/>
                      <a:pt x="0" y="125"/>
                      <a:pt x="0" y="125"/>
                    </a:cubicBezTo>
                    <a:close/>
                  </a:path>
                </a:pathLst>
              </a:custGeom>
              <a:solidFill>
                <a:srgbClr val="5D9FC9"/>
              </a:solidFill>
              <a:ln w="9525">
                <a:noFill/>
                <a:round/>
                <a:headEnd/>
                <a:tailEnd/>
              </a:ln>
            </p:spPr>
            <p:txBody>
              <a:bodyPr/>
              <a:lstStyle/>
              <a:p>
                <a:endParaRPr lang="en-GB"/>
              </a:p>
            </p:txBody>
          </p:sp>
          <p:sp>
            <p:nvSpPr>
              <p:cNvPr id="32601" name="Freeform 26"/>
              <p:cNvSpPr>
                <a:spLocks/>
              </p:cNvSpPr>
              <p:nvPr/>
            </p:nvSpPr>
            <p:spPr bwMode="auto">
              <a:xfrm>
                <a:off x="2911" y="3637"/>
                <a:ext cx="181" cy="246"/>
              </a:xfrm>
              <a:custGeom>
                <a:avLst/>
                <a:gdLst>
                  <a:gd name="T0" fmla="*/ 669 w 119"/>
                  <a:gd name="T1" fmla="*/ 0 h 163"/>
                  <a:gd name="T2" fmla="*/ 1235 w 119"/>
                  <a:gd name="T3" fmla="*/ 367 h 163"/>
                  <a:gd name="T4" fmla="*/ 1284 w 119"/>
                  <a:gd name="T5" fmla="*/ 1601 h 163"/>
                  <a:gd name="T6" fmla="*/ 0 w 119"/>
                  <a:gd name="T7" fmla="*/ 1763 h 163"/>
                  <a:gd name="T8" fmla="*/ 978 w 119"/>
                  <a:gd name="T9" fmla="*/ 1551 h 163"/>
                  <a:gd name="T10" fmla="*/ 1092 w 119"/>
                  <a:gd name="T11" fmla="*/ 389 h 163"/>
                  <a:gd name="T12" fmla="*/ 669 w 119"/>
                  <a:gd name="T13" fmla="*/ 0 h 163"/>
                  <a:gd name="T14" fmla="*/ 0 60000 65536"/>
                  <a:gd name="T15" fmla="*/ 0 60000 65536"/>
                  <a:gd name="T16" fmla="*/ 0 60000 65536"/>
                  <a:gd name="T17" fmla="*/ 0 60000 65536"/>
                  <a:gd name="T18" fmla="*/ 0 60000 65536"/>
                  <a:gd name="T19" fmla="*/ 0 60000 65536"/>
                  <a:gd name="T20" fmla="*/ 0 60000 65536"/>
                  <a:gd name="T21" fmla="*/ 0 w 119"/>
                  <a:gd name="T22" fmla="*/ 0 h 163"/>
                  <a:gd name="T23" fmla="*/ 119 w 119"/>
                  <a:gd name="T24" fmla="*/ 163 h 1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163">
                    <a:moveTo>
                      <a:pt x="54" y="0"/>
                    </a:moveTo>
                    <a:cubicBezTo>
                      <a:pt x="73" y="0"/>
                      <a:pt x="93" y="9"/>
                      <a:pt x="100" y="31"/>
                    </a:cubicBezTo>
                    <a:cubicBezTo>
                      <a:pt x="107" y="52"/>
                      <a:pt x="119" y="102"/>
                      <a:pt x="104" y="136"/>
                    </a:cubicBezTo>
                    <a:cubicBezTo>
                      <a:pt x="87" y="163"/>
                      <a:pt x="27" y="162"/>
                      <a:pt x="0" y="149"/>
                    </a:cubicBezTo>
                    <a:cubicBezTo>
                      <a:pt x="34" y="154"/>
                      <a:pt x="51" y="156"/>
                      <a:pt x="79" y="131"/>
                    </a:cubicBezTo>
                    <a:cubicBezTo>
                      <a:pt x="108" y="105"/>
                      <a:pt x="99" y="53"/>
                      <a:pt x="88" y="33"/>
                    </a:cubicBezTo>
                    <a:cubicBezTo>
                      <a:pt x="77" y="13"/>
                      <a:pt x="65" y="0"/>
                      <a:pt x="54" y="0"/>
                    </a:cubicBezTo>
                    <a:close/>
                  </a:path>
                </a:pathLst>
              </a:custGeom>
              <a:solidFill>
                <a:srgbClr val="5D9FC9"/>
              </a:solidFill>
              <a:ln w="9525">
                <a:noFill/>
                <a:round/>
                <a:headEnd/>
                <a:tailEnd/>
              </a:ln>
            </p:spPr>
            <p:txBody>
              <a:bodyPr/>
              <a:lstStyle/>
              <a:p>
                <a:endParaRPr lang="en-GB"/>
              </a:p>
            </p:txBody>
          </p:sp>
          <p:sp>
            <p:nvSpPr>
              <p:cNvPr id="32602" name="Freeform 27"/>
              <p:cNvSpPr>
                <a:spLocks/>
              </p:cNvSpPr>
              <p:nvPr/>
            </p:nvSpPr>
            <p:spPr bwMode="auto">
              <a:xfrm>
                <a:off x="2877" y="3631"/>
                <a:ext cx="79" cy="183"/>
              </a:xfrm>
              <a:custGeom>
                <a:avLst/>
                <a:gdLst>
                  <a:gd name="T0" fmla="*/ 640 w 52"/>
                  <a:gd name="T1" fmla="*/ 27 h 121"/>
                  <a:gd name="T2" fmla="*/ 27 w 52"/>
                  <a:gd name="T3" fmla="*/ 380 h 121"/>
                  <a:gd name="T4" fmla="*/ 27 w 52"/>
                  <a:gd name="T5" fmla="*/ 1450 h 121"/>
                  <a:gd name="T6" fmla="*/ 141 w 52"/>
                  <a:gd name="T7" fmla="*/ 508 h 121"/>
                  <a:gd name="T8" fmla="*/ 640 w 52"/>
                  <a:gd name="T9" fmla="*/ 27 h 121"/>
                  <a:gd name="T10" fmla="*/ 0 60000 65536"/>
                  <a:gd name="T11" fmla="*/ 0 60000 65536"/>
                  <a:gd name="T12" fmla="*/ 0 60000 65536"/>
                  <a:gd name="T13" fmla="*/ 0 60000 65536"/>
                  <a:gd name="T14" fmla="*/ 0 60000 65536"/>
                  <a:gd name="T15" fmla="*/ 0 w 52"/>
                  <a:gd name="T16" fmla="*/ 0 h 121"/>
                  <a:gd name="T17" fmla="*/ 52 w 52"/>
                  <a:gd name="T18" fmla="*/ 121 h 121"/>
                </a:gdLst>
                <a:ahLst/>
                <a:cxnLst>
                  <a:cxn ang="T10">
                    <a:pos x="T0" y="T1"/>
                  </a:cxn>
                  <a:cxn ang="T11">
                    <a:pos x="T2" y="T3"/>
                  </a:cxn>
                  <a:cxn ang="T12">
                    <a:pos x="T4" y="T5"/>
                  </a:cxn>
                  <a:cxn ang="T13">
                    <a:pos x="T6" y="T7"/>
                  </a:cxn>
                  <a:cxn ang="T14">
                    <a:pos x="T8" y="T9"/>
                  </a:cxn>
                </a:cxnLst>
                <a:rect l="T15" t="T16" r="T17" b="T18"/>
                <a:pathLst>
                  <a:path w="52" h="121">
                    <a:moveTo>
                      <a:pt x="52" y="2"/>
                    </a:moveTo>
                    <a:cubicBezTo>
                      <a:pt x="32" y="0"/>
                      <a:pt x="0" y="10"/>
                      <a:pt x="2" y="32"/>
                    </a:cubicBezTo>
                    <a:cubicBezTo>
                      <a:pt x="4" y="54"/>
                      <a:pt x="17" y="91"/>
                      <a:pt x="2" y="121"/>
                    </a:cubicBezTo>
                    <a:cubicBezTo>
                      <a:pt x="14" y="96"/>
                      <a:pt x="17" y="72"/>
                      <a:pt x="11" y="42"/>
                    </a:cubicBezTo>
                    <a:cubicBezTo>
                      <a:pt x="8" y="24"/>
                      <a:pt x="19" y="7"/>
                      <a:pt x="52" y="2"/>
                    </a:cubicBezTo>
                    <a:close/>
                  </a:path>
                </a:pathLst>
              </a:custGeom>
              <a:solidFill>
                <a:srgbClr val="FFFFFF"/>
              </a:solidFill>
              <a:ln w="9525">
                <a:noFill/>
                <a:round/>
                <a:headEnd/>
                <a:tailEnd/>
              </a:ln>
            </p:spPr>
            <p:txBody>
              <a:bodyPr/>
              <a:lstStyle/>
              <a:p>
                <a:endParaRPr lang="en-GB"/>
              </a:p>
            </p:txBody>
          </p:sp>
          <p:sp>
            <p:nvSpPr>
              <p:cNvPr id="32603" name="Freeform 28"/>
              <p:cNvSpPr>
                <a:spLocks/>
              </p:cNvSpPr>
              <p:nvPr/>
            </p:nvSpPr>
            <p:spPr bwMode="auto">
              <a:xfrm>
                <a:off x="2580" y="3640"/>
                <a:ext cx="60" cy="124"/>
              </a:xfrm>
              <a:custGeom>
                <a:avLst/>
                <a:gdLst>
                  <a:gd name="T0" fmla="*/ 90 w 40"/>
                  <a:gd name="T1" fmla="*/ 981 h 82"/>
                  <a:gd name="T2" fmla="*/ 31 w 40"/>
                  <a:gd name="T3" fmla="*/ 298 h 82"/>
                  <a:gd name="T4" fmla="*/ 456 w 40"/>
                  <a:gd name="T5" fmla="*/ 0 h 82"/>
                  <a:gd name="T6" fmla="*/ 135 w 40"/>
                  <a:gd name="T7" fmla="*/ 308 h 82"/>
                  <a:gd name="T8" fmla="*/ 90 w 40"/>
                  <a:gd name="T9" fmla="*/ 981 h 82"/>
                  <a:gd name="T10" fmla="*/ 0 60000 65536"/>
                  <a:gd name="T11" fmla="*/ 0 60000 65536"/>
                  <a:gd name="T12" fmla="*/ 0 60000 65536"/>
                  <a:gd name="T13" fmla="*/ 0 60000 65536"/>
                  <a:gd name="T14" fmla="*/ 0 60000 65536"/>
                  <a:gd name="T15" fmla="*/ 0 w 40"/>
                  <a:gd name="T16" fmla="*/ 0 h 82"/>
                  <a:gd name="T17" fmla="*/ 40 w 40"/>
                  <a:gd name="T18" fmla="*/ 82 h 82"/>
                </a:gdLst>
                <a:ahLst/>
                <a:cxnLst>
                  <a:cxn ang="T10">
                    <a:pos x="T0" y="T1"/>
                  </a:cxn>
                  <a:cxn ang="T11">
                    <a:pos x="T2" y="T3"/>
                  </a:cxn>
                  <a:cxn ang="T12">
                    <a:pos x="T4" y="T5"/>
                  </a:cxn>
                  <a:cxn ang="T13">
                    <a:pos x="T6" y="T7"/>
                  </a:cxn>
                  <a:cxn ang="T14">
                    <a:pos x="T8" y="T9"/>
                  </a:cxn>
                </a:cxnLst>
                <a:rect l="T15" t="T16" r="T17" b="T18"/>
                <a:pathLst>
                  <a:path w="40" h="82">
                    <a:moveTo>
                      <a:pt x="8" y="82"/>
                    </a:moveTo>
                    <a:cubicBezTo>
                      <a:pt x="9" y="68"/>
                      <a:pt x="6" y="37"/>
                      <a:pt x="3" y="25"/>
                    </a:cubicBezTo>
                    <a:cubicBezTo>
                      <a:pt x="0" y="12"/>
                      <a:pt x="15" y="1"/>
                      <a:pt x="40" y="0"/>
                    </a:cubicBezTo>
                    <a:cubicBezTo>
                      <a:pt x="25" y="4"/>
                      <a:pt x="12" y="14"/>
                      <a:pt x="12" y="26"/>
                    </a:cubicBezTo>
                    <a:cubicBezTo>
                      <a:pt x="12" y="37"/>
                      <a:pt x="10" y="78"/>
                      <a:pt x="8" y="82"/>
                    </a:cubicBezTo>
                    <a:close/>
                  </a:path>
                </a:pathLst>
              </a:custGeom>
              <a:solidFill>
                <a:srgbClr val="FFFFFF"/>
              </a:solidFill>
              <a:ln w="9525">
                <a:noFill/>
                <a:round/>
                <a:headEnd/>
                <a:tailEnd/>
              </a:ln>
            </p:spPr>
            <p:txBody>
              <a:bodyPr/>
              <a:lstStyle/>
              <a:p>
                <a:endParaRPr lang="en-GB"/>
              </a:p>
            </p:txBody>
          </p:sp>
          <p:sp>
            <p:nvSpPr>
              <p:cNvPr id="32604" name="Freeform 29"/>
              <p:cNvSpPr>
                <a:spLocks/>
              </p:cNvSpPr>
              <p:nvPr/>
            </p:nvSpPr>
            <p:spPr bwMode="auto">
              <a:xfrm>
                <a:off x="2789" y="2752"/>
                <a:ext cx="61" cy="55"/>
              </a:xfrm>
              <a:custGeom>
                <a:avLst/>
                <a:gdLst>
                  <a:gd name="T0" fmla="*/ 0 w 40"/>
                  <a:gd name="T1" fmla="*/ 393 h 36"/>
                  <a:gd name="T2" fmla="*/ 461 w 40"/>
                  <a:gd name="T3" fmla="*/ 0 h 36"/>
                  <a:gd name="T4" fmla="*/ 0 w 40"/>
                  <a:gd name="T5" fmla="*/ 393 h 36"/>
                  <a:gd name="T6" fmla="*/ 0 60000 65536"/>
                  <a:gd name="T7" fmla="*/ 0 60000 65536"/>
                  <a:gd name="T8" fmla="*/ 0 60000 65536"/>
                  <a:gd name="T9" fmla="*/ 0 w 40"/>
                  <a:gd name="T10" fmla="*/ 0 h 36"/>
                  <a:gd name="T11" fmla="*/ 40 w 40"/>
                  <a:gd name="T12" fmla="*/ 36 h 36"/>
                </a:gdLst>
                <a:ahLst/>
                <a:cxnLst>
                  <a:cxn ang="T6">
                    <a:pos x="T0" y="T1"/>
                  </a:cxn>
                  <a:cxn ang="T7">
                    <a:pos x="T2" y="T3"/>
                  </a:cxn>
                  <a:cxn ang="T8">
                    <a:pos x="T4" y="T5"/>
                  </a:cxn>
                </a:cxnLst>
                <a:rect l="T9" t="T10" r="T11" b="T12"/>
                <a:pathLst>
                  <a:path w="40" h="36">
                    <a:moveTo>
                      <a:pt x="0" y="31"/>
                    </a:moveTo>
                    <a:cubicBezTo>
                      <a:pt x="17" y="32"/>
                      <a:pt x="36" y="23"/>
                      <a:pt x="37" y="0"/>
                    </a:cubicBezTo>
                    <a:cubicBezTo>
                      <a:pt x="40" y="15"/>
                      <a:pt x="33" y="36"/>
                      <a:pt x="0" y="31"/>
                    </a:cubicBezTo>
                    <a:close/>
                  </a:path>
                </a:pathLst>
              </a:custGeom>
              <a:solidFill>
                <a:srgbClr val="FFFFFF"/>
              </a:solidFill>
              <a:ln w="9525">
                <a:noFill/>
                <a:round/>
                <a:headEnd/>
                <a:tailEnd/>
              </a:ln>
            </p:spPr>
            <p:txBody>
              <a:bodyPr/>
              <a:lstStyle/>
              <a:p>
                <a:endParaRPr lang="en-GB"/>
              </a:p>
            </p:txBody>
          </p:sp>
          <p:sp>
            <p:nvSpPr>
              <p:cNvPr id="32605" name="Freeform 30"/>
              <p:cNvSpPr>
                <a:spLocks/>
              </p:cNvSpPr>
              <p:nvPr/>
            </p:nvSpPr>
            <p:spPr bwMode="auto">
              <a:xfrm>
                <a:off x="2713" y="2919"/>
                <a:ext cx="61" cy="206"/>
              </a:xfrm>
              <a:custGeom>
                <a:avLst/>
                <a:gdLst>
                  <a:gd name="T0" fmla="*/ 311 w 40"/>
                  <a:gd name="T1" fmla="*/ 0 h 136"/>
                  <a:gd name="T2" fmla="*/ 302 w 40"/>
                  <a:gd name="T3" fmla="*/ 683 h 136"/>
                  <a:gd name="T4" fmla="*/ 505 w 40"/>
                  <a:gd name="T5" fmla="*/ 1643 h 136"/>
                  <a:gd name="T6" fmla="*/ 0 w 40"/>
                  <a:gd name="T7" fmla="*/ 883 h 136"/>
                  <a:gd name="T8" fmla="*/ 198 w 40"/>
                  <a:gd name="T9" fmla="*/ 663 h 136"/>
                  <a:gd name="T10" fmla="*/ 311 w 40"/>
                  <a:gd name="T11" fmla="*/ 0 h 136"/>
                  <a:gd name="T12" fmla="*/ 0 60000 65536"/>
                  <a:gd name="T13" fmla="*/ 0 60000 65536"/>
                  <a:gd name="T14" fmla="*/ 0 60000 65536"/>
                  <a:gd name="T15" fmla="*/ 0 60000 65536"/>
                  <a:gd name="T16" fmla="*/ 0 60000 65536"/>
                  <a:gd name="T17" fmla="*/ 0 60000 65536"/>
                  <a:gd name="T18" fmla="*/ 0 w 40"/>
                  <a:gd name="T19" fmla="*/ 0 h 136"/>
                  <a:gd name="T20" fmla="*/ 40 w 40"/>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40" h="136">
                    <a:moveTo>
                      <a:pt x="25" y="0"/>
                    </a:moveTo>
                    <a:cubicBezTo>
                      <a:pt x="27" y="13"/>
                      <a:pt x="24" y="42"/>
                      <a:pt x="24" y="57"/>
                    </a:cubicBezTo>
                    <a:cubicBezTo>
                      <a:pt x="24" y="73"/>
                      <a:pt x="25" y="102"/>
                      <a:pt x="40" y="136"/>
                    </a:cubicBezTo>
                    <a:cubicBezTo>
                      <a:pt x="29" y="127"/>
                      <a:pt x="3" y="85"/>
                      <a:pt x="0" y="73"/>
                    </a:cubicBezTo>
                    <a:cubicBezTo>
                      <a:pt x="8" y="81"/>
                      <a:pt x="12" y="68"/>
                      <a:pt x="16" y="55"/>
                    </a:cubicBezTo>
                    <a:cubicBezTo>
                      <a:pt x="19" y="42"/>
                      <a:pt x="23" y="5"/>
                      <a:pt x="25" y="0"/>
                    </a:cubicBezTo>
                    <a:close/>
                  </a:path>
                </a:pathLst>
              </a:custGeom>
              <a:solidFill>
                <a:srgbClr val="FEECBA"/>
              </a:solidFill>
              <a:ln w="9525">
                <a:noFill/>
                <a:round/>
                <a:headEnd/>
                <a:tailEnd/>
              </a:ln>
            </p:spPr>
            <p:txBody>
              <a:bodyPr/>
              <a:lstStyle/>
              <a:p>
                <a:endParaRPr lang="en-GB"/>
              </a:p>
            </p:txBody>
          </p:sp>
          <p:sp>
            <p:nvSpPr>
              <p:cNvPr id="32606" name="Freeform 31"/>
              <p:cNvSpPr>
                <a:spLocks/>
              </p:cNvSpPr>
              <p:nvPr/>
            </p:nvSpPr>
            <p:spPr bwMode="auto">
              <a:xfrm>
                <a:off x="2880" y="2786"/>
                <a:ext cx="35" cy="466"/>
              </a:xfrm>
              <a:custGeom>
                <a:avLst/>
                <a:gdLst>
                  <a:gd name="T0" fmla="*/ 0 w 23"/>
                  <a:gd name="T1" fmla="*/ 251 h 308"/>
                  <a:gd name="T2" fmla="*/ 114 w 23"/>
                  <a:gd name="T3" fmla="*/ 0 h 308"/>
                  <a:gd name="T4" fmla="*/ 263 w 23"/>
                  <a:gd name="T5" fmla="*/ 3276 h 308"/>
                  <a:gd name="T6" fmla="*/ 0 w 23"/>
                  <a:gd name="T7" fmla="*/ 251 h 308"/>
                  <a:gd name="T8" fmla="*/ 0 60000 65536"/>
                  <a:gd name="T9" fmla="*/ 0 60000 65536"/>
                  <a:gd name="T10" fmla="*/ 0 60000 65536"/>
                  <a:gd name="T11" fmla="*/ 0 60000 65536"/>
                  <a:gd name="T12" fmla="*/ 0 w 23"/>
                  <a:gd name="T13" fmla="*/ 0 h 308"/>
                  <a:gd name="T14" fmla="*/ 23 w 23"/>
                  <a:gd name="T15" fmla="*/ 308 h 308"/>
                </a:gdLst>
                <a:ahLst/>
                <a:cxnLst>
                  <a:cxn ang="T8">
                    <a:pos x="T0" y="T1"/>
                  </a:cxn>
                  <a:cxn ang="T9">
                    <a:pos x="T2" y="T3"/>
                  </a:cxn>
                  <a:cxn ang="T10">
                    <a:pos x="T4" y="T5"/>
                  </a:cxn>
                  <a:cxn ang="T11">
                    <a:pos x="T6" y="T7"/>
                  </a:cxn>
                </a:cxnLst>
                <a:rect l="T12" t="T13" r="T14" b="T15"/>
                <a:pathLst>
                  <a:path w="23" h="308">
                    <a:moveTo>
                      <a:pt x="0" y="21"/>
                    </a:moveTo>
                    <a:cubicBezTo>
                      <a:pt x="6" y="17"/>
                      <a:pt x="9" y="0"/>
                      <a:pt x="9" y="0"/>
                    </a:cubicBezTo>
                    <a:cubicBezTo>
                      <a:pt x="9" y="19"/>
                      <a:pt x="19" y="239"/>
                      <a:pt x="21" y="273"/>
                    </a:cubicBezTo>
                    <a:cubicBezTo>
                      <a:pt x="23" y="308"/>
                      <a:pt x="3" y="24"/>
                      <a:pt x="0" y="21"/>
                    </a:cubicBezTo>
                    <a:close/>
                  </a:path>
                </a:pathLst>
              </a:custGeom>
              <a:solidFill>
                <a:srgbClr val="FADC88"/>
              </a:solidFill>
              <a:ln w="9525">
                <a:noFill/>
                <a:round/>
                <a:headEnd/>
                <a:tailEnd/>
              </a:ln>
            </p:spPr>
            <p:txBody>
              <a:bodyPr/>
              <a:lstStyle/>
              <a:p>
                <a:endParaRPr lang="en-GB"/>
              </a:p>
            </p:txBody>
          </p:sp>
          <p:sp>
            <p:nvSpPr>
              <p:cNvPr id="32607" name="Freeform 32"/>
              <p:cNvSpPr>
                <a:spLocks/>
              </p:cNvSpPr>
              <p:nvPr/>
            </p:nvSpPr>
            <p:spPr bwMode="auto">
              <a:xfrm>
                <a:off x="2821" y="3031"/>
                <a:ext cx="56" cy="179"/>
              </a:xfrm>
              <a:custGeom>
                <a:avLst/>
                <a:gdLst>
                  <a:gd name="T0" fmla="*/ 419 w 37"/>
                  <a:gd name="T1" fmla="*/ 0 h 118"/>
                  <a:gd name="T2" fmla="*/ 0 w 37"/>
                  <a:gd name="T3" fmla="*/ 1443 h 118"/>
                  <a:gd name="T4" fmla="*/ 419 w 37"/>
                  <a:gd name="T5" fmla="*/ 0 h 118"/>
                  <a:gd name="T6" fmla="*/ 0 60000 65536"/>
                  <a:gd name="T7" fmla="*/ 0 60000 65536"/>
                  <a:gd name="T8" fmla="*/ 0 60000 65536"/>
                  <a:gd name="T9" fmla="*/ 0 w 37"/>
                  <a:gd name="T10" fmla="*/ 0 h 118"/>
                  <a:gd name="T11" fmla="*/ 37 w 37"/>
                  <a:gd name="T12" fmla="*/ 118 h 118"/>
                </a:gdLst>
                <a:ahLst/>
                <a:cxnLst>
                  <a:cxn ang="T6">
                    <a:pos x="T0" y="T1"/>
                  </a:cxn>
                  <a:cxn ang="T7">
                    <a:pos x="T2" y="T3"/>
                  </a:cxn>
                  <a:cxn ang="T8">
                    <a:pos x="T4" y="T5"/>
                  </a:cxn>
                </a:cxnLst>
                <a:rect l="T9" t="T10" r="T11" b="T12"/>
                <a:pathLst>
                  <a:path w="37" h="118">
                    <a:moveTo>
                      <a:pt x="35" y="0"/>
                    </a:moveTo>
                    <a:cubicBezTo>
                      <a:pt x="32" y="27"/>
                      <a:pt x="18" y="98"/>
                      <a:pt x="0" y="118"/>
                    </a:cubicBezTo>
                    <a:cubicBezTo>
                      <a:pt x="29" y="100"/>
                      <a:pt x="37" y="35"/>
                      <a:pt x="35" y="0"/>
                    </a:cubicBezTo>
                    <a:close/>
                  </a:path>
                </a:pathLst>
              </a:custGeom>
              <a:solidFill>
                <a:srgbClr val="FFFFFF"/>
              </a:solidFill>
              <a:ln w="9525">
                <a:noFill/>
                <a:round/>
                <a:headEnd/>
                <a:tailEnd/>
              </a:ln>
            </p:spPr>
            <p:txBody>
              <a:bodyPr/>
              <a:lstStyle/>
              <a:p>
                <a:endParaRPr lang="en-GB"/>
              </a:p>
            </p:txBody>
          </p:sp>
          <p:sp>
            <p:nvSpPr>
              <p:cNvPr id="32608" name="Freeform 33"/>
              <p:cNvSpPr>
                <a:spLocks/>
              </p:cNvSpPr>
              <p:nvPr/>
            </p:nvSpPr>
            <p:spPr bwMode="auto">
              <a:xfrm>
                <a:off x="2692" y="2312"/>
                <a:ext cx="32" cy="483"/>
              </a:xfrm>
              <a:custGeom>
                <a:avLst/>
                <a:gdLst>
                  <a:gd name="T0" fmla="*/ 0 w 21"/>
                  <a:gd name="T1" fmla="*/ 0 h 319"/>
                  <a:gd name="T2" fmla="*/ 248 w 21"/>
                  <a:gd name="T3" fmla="*/ 3843 h 319"/>
                  <a:gd name="T4" fmla="*/ 0 60000 65536"/>
                  <a:gd name="T5" fmla="*/ 0 60000 65536"/>
                  <a:gd name="T6" fmla="*/ 0 w 21"/>
                  <a:gd name="T7" fmla="*/ 0 h 319"/>
                  <a:gd name="T8" fmla="*/ 21 w 21"/>
                  <a:gd name="T9" fmla="*/ 319 h 319"/>
                </a:gdLst>
                <a:ahLst/>
                <a:cxnLst>
                  <a:cxn ang="T4">
                    <a:pos x="T0" y="T1"/>
                  </a:cxn>
                  <a:cxn ang="T5">
                    <a:pos x="T2" y="T3"/>
                  </a:cxn>
                </a:cxnLst>
                <a:rect l="T6" t="T7" r="T8" b="T9"/>
                <a:pathLst>
                  <a:path w="21" h="319">
                    <a:moveTo>
                      <a:pt x="0" y="0"/>
                    </a:moveTo>
                    <a:cubicBezTo>
                      <a:pt x="3" y="18"/>
                      <a:pt x="21" y="276"/>
                      <a:pt x="20" y="319"/>
                    </a:cubicBezTo>
                  </a:path>
                </a:pathLst>
              </a:custGeom>
              <a:solidFill>
                <a:srgbClr val="FFFFFF"/>
              </a:solidFill>
              <a:ln w="9525">
                <a:noFill/>
                <a:round/>
                <a:headEnd/>
                <a:tailEnd/>
              </a:ln>
            </p:spPr>
            <p:txBody>
              <a:bodyPr/>
              <a:lstStyle/>
              <a:p>
                <a:endParaRPr lang="en-GB"/>
              </a:p>
            </p:txBody>
          </p:sp>
          <p:sp>
            <p:nvSpPr>
              <p:cNvPr id="32609" name="Freeform 34"/>
              <p:cNvSpPr>
                <a:spLocks/>
              </p:cNvSpPr>
              <p:nvPr/>
            </p:nvSpPr>
            <p:spPr bwMode="auto">
              <a:xfrm>
                <a:off x="2882" y="1037"/>
                <a:ext cx="106" cy="53"/>
              </a:xfrm>
              <a:custGeom>
                <a:avLst/>
                <a:gdLst>
                  <a:gd name="T0" fmla="*/ 0 w 70"/>
                  <a:gd name="T1" fmla="*/ 419 h 35"/>
                  <a:gd name="T2" fmla="*/ 846 w 70"/>
                  <a:gd name="T3" fmla="*/ 48 h 35"/>
                  <a:gd name="T4" fmla="*/ 0 w 70"/>
                  <a:gd name="T5" fmla="*/ 419 h 35"/>
                  <a:gd name="T6" fmla="*/ 0 60000 65536"/>
                  <a:gd name="T7" fmla="*/ 0 60000 65536"/>
                  <a:gd name="T8" fmla="*/ 0 60000 65536"/>
                  <a:gd name="T9" fmla="*/ 0 w 70"/>
                  <a:gd name="T10" fmla="*/ 0 h 35"/>
                  <a:gd name="T11" fmla="*/ 70 w 70"/>
                  <a:gd name="T12" fmla="*/ 35 h 35"/>
                </a:gdLst>
                <a:ahLst/>
                <a:cxnLst>
                  <a:cxn ang="T6">
                    <a:pos x="T0" y="T1"/>
                  </a:cxn>
                  <a:cxn ang="T7">
                    <a:pos x="T2" y="T3"/>
                  </a:cxn>
                  <a:cxn ang="T8">
                    <a:pos x="T4" y="T5"/>
                  </a:cxn>
                </a:cxnLst>
                <a:rect l="T9" t="T10" r="T11" b="T12"/>
                <a:pathLst>
                  <a:path w="70" h="35">
                    <a:moveTo>
                      <a:pt x="0" y="35"/>
                    </a:moveTo>
                    <a:cubicBezTo>
                      <a:pt x="8" y="23"/>
                      <a:pt x="29" y="0"/>
                      <a:pt x="70" y="4"/>
                    </a:cubicBezTo>
                    <a:cubicBezTo>
                      <a:pt x="55" y="4"/>
                      <a:pt x="15" y="19"/>
                      <a:pt x="0" y="35"/>
                    </a:cubicBezTo>
                    <a:close/>
                  </a:path>
                </a:pathLst>
              </a:custGeom>
              <a:solidFill>
                <a:srgbClr val="FFFFFF"/>
              </a:solidFill>
              <a:ln w="9525">
                <a:noFill/>
                <a:round/>
                <a:headEnd/>
                <a:tailEnd/>
              </a:ln>
            </p:spPr>
            <p:txBody>
              <a:bodyPr/>
              <a:lstStyle/>
              <a:p>
                <a:endParaRPr lang="en-GB"/>
              </a:p>
            </p:txBody>
          </p:sp>
          <p:sp>
            <p:nvSpPr>
              <p:cNvPr id="32610" name="Freeform 35"/>
              <p:cNvSpPr>
                <a:spLocks/>
              </p:cNvSpPr>
              <p:nvPr/>
            </p:nvSpPr>
            <p:spPr bwMode="auto">
              <a:xfrm>
                <a:off x="2507" y="1382"/>
                <a:ext cx="19" cy="80"/>
              </a:xfrm>
              <a:custGeom>
                <a:avLst/>
                <a:gdLst>
                  <a:gd name="T0" fmla="*/ 47 w 13"/>
                  <a:gd name="T1" fmla="*/ 0 h 53"/>
                  <a:gd name="T2" fmla="*/ 129 w 13"/>
                  <a:gd name="T3" fmla="*/ 629 h 53"/>
                  <a:gd name="T4" fmla="*/ 47 w 13"/>
                  <a:gd name="T5" fmla="*/ 0 h 53"/>
                  <a:gd name="T6" fmla="*/ 0 60000 65536"/>
                  <a:gd name="T7" fmla="*/ 0 60000 65536"/>
                  <a:gd name="T8" fmla="*/ 0 60000 65536"/>
                  <a:gd name="T9" fmla="*/ 0 w 13"/>
                  <a:gd name="T10" fmla="*/ 0 h 53"/>
                  <a:gd name="T11" fmla="*/ 13 w 13"/>
                  <a:gd name="T12" fmla="*/ 53 h 53"/>
                </a:gdLst>
                <a:ahLst/>
                <a:cxnLst>
                  <a:cxn ang="T6">
                    <a:pos x="T0" y="T1"/>
                  </a:cxn>
                  <a:cxn ang="T7">
                    <a:pos x="T2" y="T3"/>
                  </a:cxn>
                  <a:cxn ang="T8">
                    <a:pos x="T4" y="T5"/>
                  </a:cxn>
                </a:cxnLst>
                <a:rect l="T9" t="T10" r="T11" b="T12"/>
                <a:pathLst>
                  <a:path w="13" h="53">
                    <a:moveTo>
                      <a:pt x="5" y="0"/>
                    </a:moveTo>
                    <a:cubicBezTo>
                      <a:pt x="0" y="18"/>
                      <a:pt x="1" y="36"/>
                      <a:pt x="13" y="53"/>
                    </a:cubicBezTo>
                    <a:cubicBezTo>
                      <a:pt x="7" y="41"/>
                      <a:pt x="1" y="8"/>
                      <a:pt x="5" y="0"/>
                    </a:cubicBezTo>
                    <a:close/>
                  </a:path>
                </a:pathLst>
              </a:custGeom>
              <a:solidFill>
                <a:srgbClr val="FFFFFF"/>
              </a:solidFill>
              <a:ln w="9525">
                <a:noFill/>
                <a:round/>
                <a:headEnd/>
                <a:tailEnd/>
              </a:ln>
            </p:spPr>
            <p:txBody>
              <a:bodyPr/>
              <a:lstStyle/>
              <a:p>
                <a:endParaRPr lang="en-GB"/>
              </a:p>
            </p:txBody>
          </p:sp>
          <p:sp>
            <p:nvSpPr>
              <p:cNvPr id="32611" name="Freeform 36"/>
              <p:cNvSpPr>
                <a:spLocks/>
              </p:cNvSpPr>
              <p:nvPr/>
            </p:nvSpPr>
            <p:spPr bwMode="auto">
              <a:xfrm>
                <a:off x="2616" y="1664"/>
                <a:ext cx="49" cy="362"/>
              </a:xfrm>
              <a:custGeom>
                <a:avLst/>
                <a:gdLst>
                  <a:gd name="T0" fmla="*/ 0 w 32"/>
                  <a:gd name="T1" fmla="*/ 0 h 239"/>
                  <a:gd name="T2" fmla="*/ 257 w 32"/>
                  <a:gd name="T3" fmla="*/ 1412 h 239"/>
                  <a:gd name="T4" fmla="*/ 412 w 32"/>
                  <a:gd name="T5" fmla="*/ 2884 h 239"/>
                  <a:gd name="T6" fmla="*/ 0 60000 65536"/>
                  <a:gd name="T7" fmla="*/ 0 60000 65536"/>
                  <a:gd name="T8" fmla="*/ 0 60000 65536"/>
                  <a:gd name="T9" fmla="*/ 0 w 32"/>
                  <a:gd name="T10" fmla="*/ 0 h 239"/>
                  <a:gd name="T11" fmla="*/ 32 w 32"/>
                  <a:gd name="T12" fmla="*/ 239 h 239"/>
                </a:gdLst>
                <a:ahLst/>
                <a:cxnLst>
                  <a:cxn ang="T6">
                    <a:pos x="T0" y="T1"/>
                  </a:cxn>
                  <a:cxn ang="T7">
                    <a:pos x="T2" y="T3"/>
                  </a:cxn>
                  <a:cxn ang="T8">
                    <a:pos x="T4" y="T5"/>
                  </a:cxn>
                </a:cxnLst>
                <a:rect l="T9" t="T10" r="T11" b="T12"/>
                <a:pathLst>
                  <a:path w="32" h="239">
                    <a:moveTo>
                      <a:pt x="0" y="0"/>
                    </a:moveTo>
                    <a:cubicBezTo>
                      <a:pt x="3" y="14"/>
                      <a:pt x="12" y="59"/>
                      <a:pt x="20" y="117"/>
                    </a:cubicBezTo>
                    <a:cubicBezTo>
                      <a:pt x="26" y="156"/>
                      <a:pt x="31" y="205"/>
                      <a:pt x="32" y="239"/>
                    </a:cubicBezTo>
                  </a:path>
                </a:pathLst>
              </a:custGeom>
              <a:solidFill>
                <a:srgbClr val="FFFFFF"/>
              </a:solidFill>
              <a:ln w="9525">
                <a:noFill/>
                <a:round/>
                <a:headEnd/>
                <a:tailEnd/>
              </a:ln>
            </p:spPr>
            <p:txBody>
              <a:bodyPr/>
              <a:lstStyle/>
              <a:p>
                <a:endParaRPr lang="en-GB"/>
              </a:p>
            </p:txBody>
          </p:sp>
          <p:sp>
            <p:nvSpPr>
              <p:cNvPr id="32612" name="Freeform 37"/>
              <p:cNvSpPr>
                <a:spLocks/>
              </p:cNvSpPr>
              <p:nvPr/>
            </p:nvSpPr>
            <p:spPr bwMode="auto">
              <a:xfrm>
                <a:off x="2637" y="3284"/>
                <a:ext cx="139" cy="285"/>
              </a:xfrm>
              <a:custGeom>
                <a:avLst/>
                <a:gdLst>
                  <a:gd name="T0" fmla="*/ 991 w 91"/>
                  <a:gd name="T1" fmla="*/ 0 h 188"/>
                  <a:gd name="T2" fmla="*/ 0 w 91"/>
                  <a:gd name="T3" fmla="*/ 2282 h 188"/>
                  <a:gd name="T4" fmla="*/ 991 w 91"/>
                  <a:gd name="T5" fmla="*/ 0 h 188"/>
                  <a:gd name="T6" fmla="*/ 0 60000 65536"/>
                  <a:gd name="T7" fmla="*/ 0 60000 65536"/>
                  <a:gd name="T8" fmla="*/ 0 60000 65536"/>
                  <a:gd name="T9" fmla="*/ 0 w 91"/>
                  <a:gd name="T10" fmla="*/ 0 h 188"/>
                  <a:gd name="T11" fmla="*/ 91 w 91"/>
                  <a:gd name="T12" fmla="*/ 188 h 188"/>
                </a:gdLst>
                <a:ahLst/>
                <a:cxnLst>
                  <a:cxn ang="T6">
                    <a:pos x="T0" y="T1"/>
                  </a:cxn>
                  <a:cxn ang="T7">
                    <a:pos x="T2" y="T3"/>
                  </a:cxn>
                  <a:cxn ang="T8">
                    <a:pos x="T4" y="T5"/>
                  </a:cxn>
                </a:cxnLst>
                <a:rect l="T9" t="T10" r="T11" b="T12"/>
                <a:pathLst>
                  <a:path w="91" h="188">
                    <a:moveTo>
                      <a:pt x="78" y="0"/>
                    </a:moveTo>
                    <a:cubicBezTo>
                      <a:pt x="75" y="35"/>
                      <a:pt x="77" y="125"/>
                      <a:pt x="0" y="188"/>
                    </a:cubicBezTo>
                    <a:cubicBezTo>
                      <a:pt x="44" y="164"/>
                      <a:pt x="91" y="83"/>
                      <a:pt x="78" y="0"/>
                    </a:cubicBezTo>
                    <a:close/>
                  </a:path>
                </a:pathLst>
              </a:custGeom>
              <a:solidFill>
                <a:srgbClr val="FFFFFF"/>
              </a:solidFill>
              <a:ln w="9525">
                <a:noFill/>
                <a:round/>
                <a:headEnd/>
                <a:tailEnd/>
              </a:ln>
            </p:spPr>
            <p:txBody>
              <a:bodyPr/>
              <a:lstStyle/>
              <a:p>
                <a:endParaRPr lang="en-GB"/>
              </a:p>
            </p:txBody>
          </p:sp>
          <p:sp>
            <p:nvSpPr>
              <p:cNvPr id="32613" name="Freeform 38"/>
              <p:cNvSpPr>
                <a:spLocks/>
              </p:cNvSpPr>
              <p:nvPr/>
            </p:nvSpPr>
            <p:spPr bwMode="auto">
              <a:xfrm>
                <a:off x="2672" y="1765"/>
                <a:ext cx="114" cy="498"/>
              </a:xfrm>
              <a:custGeom>
                <a:avLst/>
                <a:gdLst>
                  <a:gd name="T0" fmla="*/ 830 w 75"/>
                  <a:gd name="T1" fmla="*/ 878 h 329"/>
                  <a:gd name="T2" fmla="*/ 885 w 75"/>
                  <a:gd name="T3" fmla="*/ 1146 h 329"/>
                  <a:gd name="T4" fmla="*/ 859 w 75"/>
                  <a:gd name="T5" fmla="*/ 540 h 329"/>
                  <a:gd name="T6" fmla="*/ 94 w 75"/>
                  <a:gd name="T7" fmla="*/ 661 h 329"/>
                  <a:gd name="T8" fmla="*/ 94 w 75"/>
                  <a:gd name="T9" fmla="*/ 1025 h 329"/>
                  <a:gd name="T10" fmla="*/ 143 w 75"/>
                  <a:gd name="T11" fmla="*/ 1409 h 329"/>
                  <a:gd name="T12" fmla="*/ 170 w 75"/>
                  <a:gd name="T13" fmla="*/ 2248 h 329"/>
                  <a:gd name="T14" fmla="*/ 245 w 75"/>
                  <a:gd name="T15" fmla="*/ 3046 h 329"/>
                  <a:gd name="T16" fmla="*/ 372 w 75"/>
                  <a:gd name="T17" fmla="*/ 3884 h 329"/>
                  <a:gd name="T18" fmla="*/ 378 w 75"/>
                  <a:gd name="T19" fmla="*/ 3957 h 329"/>
                  <a:gd name="T20" fmla="*/ 372 w 75"/>
                  <a:gd name="T21" fmla="*/ 3309 h 329"/>
                  <a:gd name="T22" fmla="*/ 347 w 75"/>
                  <a:gd name="T23" fmla="*/ 2923 h 329"/>
                  <a:gd name="T24" fmla="*/ 330 w 75"/>
                  <a:gd name="T25" fmla="*/ 2363 h 329"/>
                  <a:gd name="T26" fmla="*/ 268 w 75"/>
                  <a:gd name="T27" fmla="*/ 1869 h 329"/>
                  <a:gd name="T28" fmla="*/ 268 w 75"/>
                  <a:gd name="T29" fmla="*/ 1515 h 329"/>
                  <a:gd name="T30" fmla="*/ 284 w 75"/>
                  <a:gd name="T31" fmla="*/ 745 h 329"/>
                  <a:gd name="T32" fmla="*/ 471 w 75"/>
                  <a:gd name="T33" fmla="*/ 554 h 329"/>
                  <a:gd name="T34" fmla="*/ 684 w 75"/>
                  <a:gd name="T35" fmla="*/ 661 h 329"/>
                  <a:gd name="T36" fmla="*/ 830 w 75"/>
                  <a:gd name="T37" fmla="*/ 878 h 3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329"/>
                  <a:gd name="T59" fmla="*/ 75 w 75"/>
                  <a:gd name="T60" fmla="*/ 329 h 3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329">
                    <a:moveTo>
                      <a:pt x="67" y="73"/>
                    </a:moveTo>
                    <a:cubicBezTo>
                      <a:pt x="69" y="79"/>
                      <a:pt x="69" y="88"/>
                      <a:pt x="72" y="95"/>
                    </a:cubicBezTo>
                    <a:cubicBezTo>
                      <a:pt x="71" y="82"/>
                      <a:pt x="75" y="69"/>
                      <a:pt x="70" y="45"/>
                    </a:cubicBezTo>
                    <a:cubicBezTo>
                      <a:pt x="62" y="0"/>
                      <a:pt x="0" y="7"/>
                      <a:pt x="8" y="55"/>
                    </a:cubicBezTo>
                    <a:cubicBezTo>
                      <a:pt x="8" y="55"/>
                      <a:pt x="8" y="75"/>
                      <a:pt x="8" y="85"/>
                    </a:cubicBezTo>
                    <a:cubicBezTo>
                      <a:pt x="8" y="95"/>
                      <a:pt x="12" y="117"/>
                      <a:pt x="12" y="117"/>
                    </a:cubicBezTo>
                    <a:cubicBezTo>
                      <a:pt x="12" y="117"/>
                      <a:pt x="14" y="173"/>
                      <a:pt x="14" y="187"/>
                    </a:cubicBezTo>
                    <a:cubicBezTo>
                      <a:pt x="14" y="201"/>
                      <a:pt x="22" y="227"/>
                      <a:pt x="20" y="253"/>
                    </a:cubicBezTo>
                    <a:cubicBezTo>
                      <a:pt x="18" y="279"/>
                      <a:pt x="28" y="303"/>
                      <a:pt x="30" y="323"/>
                    </a:cubicBezTo>
                    <a:cubicBezTo>
                      <a:pt x="30" y="325"/>
                      <a:pt x="31" y="327"/>
                      <a:pt x="31" y="329"/>
                    </a:cubicBezTo>
                    <a:cubicBezTo>
                      <a:pt x="31" y="311"/>
                      <a:pt x="32" y="293"/>
                      <a:pt x="30" y="275"/>
                    </a:cubicBezTo>
                    <a:cubicBezTo>
                      <a:pt x="28" y="264"/>
                      <a:pt x="28" y="254"/>
                      <a:pt x="28" y="243"/>
                    </a:cubicBezTo>
                    <a:cubicBezTo>
                      <a:pt x="28" y="227"/>
                      <a:pt x="27" y="212"/>
                      <a:pt x="27" y="196"/>
                    </a:cubicBezTo>
                    <a:cubicBezTo>
                      <a:pt x="26" y="182"/>
                      <a:pt x="24" y="169"/>
                      <a:pt x="22" y="155"/>
                    </a:cubicBezTo>
                    <a:cubicBezTo>
                      <a:pt x="21" y="145"/>
                      <a:pt x="23" y="136"/>
                      <a:pt x="22" y="126"/>
                    </a:cubicBezTo>
                    <a:cubicBezTo>
                      <a:pt x="21" y="104"/>
                      <a:pt x="19" y="83"/>
                      <a:pt x="23" y="62"/>
                    </a:cubicBezTo>
                    <a:cubicBezTo>
                      <a:pt x="25" y="54"/>
                      <a:pt x="29" y="47"/>
                      <a:pt x="38" y="46"/>
                    </a:cubicBezTo>
                    <a:cubicBezTo>
                      <a:pt x="46" y="44"/>
                      <a:pt x="49" y="50"/>
                      <a:pt x="55" y="55"/>
                    </a:cubicBezTo>
                    <a:cubicBezTo>
                      <a:pt x="61" y="61"/>
                      <a:pt x="64" y="66"/>
                      <a:pt x="67" y="73"/>
                    </a:cubicBezTo>
                    <a:close/>
                  </a:path>
                </a:pathLst>
              </a:custGeom>
              <a:solidFill>
                <a:srgbClr val="C19E44"/>
              </a:solidFill>
              <a:ln w="9525">
                <a:noFill/>
                <a:round/>
                <a:headEnd/>
                <a:tailEnd/>
              </a:ln>
            </p:spPr>
            <p:txBody>
              <a:bodyPr/>
              <a:lstStyle/>
              <a:p>
                <a:endParaRPr lang="en-GB"/>
              </a:p>
            </p:txBody>
          </p:sp>
          <p:sp>
            <p:nvSpPr>
              <p:cNvPr id="32614" name="Freeform 39"/>
              <p:cNvSpPr>
                <a:spLocks/>
              </p:cNvSpPr>
              <p:nvPr/>
            </p:nvSpPr>
            <p:spPr bwMode="auto">
              <a:xfrm>
                <a:off x="2525" y="3608"/>
                <a:ext cx="241" cy="274"/>
              </a:xfrm>
              <a:custGeom>
                <a:avLst/>
                <a:gdLst>
                  <a:gd name="T0" fmla="*/ 391 w 159"/>
                  <a:gd name="T1" fmla="*/ 633 h 181"/>
                  <a:gd name="T2" fmla="*/ 418 w 159"/>
                  <a:gd name="T3" fmla="*/ 351 h 181"/>
                  <a:gd name="T4" fmla="*/ 1742 w 159"/>
                  <a:gd name="T5" fmla="*/ 431 h 181"/>
                  <a:gd name="T6" fmla="*/ 1696 w 159"/>
                  <a:gd name="T7" fmla="*/ 1851 h 181"/>
                  <a:gd name="T8" fmla="*/ 714 w 159"/>
                  <a:gd name="T9" fmla="*/ 2138 h 181"/>
                  <a:gd name="T10" fmla="*/ 205 w 159"/>
                  <a:gd name="T11" fmla="*/ 1870 h 181"/>
                  <a:gd name="T12" fmla="*/ 89 w 159"/>
                  <a:gd name="T13" fmla="*/ 1203 h 181"/>
                  <a:gd name="T14" fmla="*/ 377 w 159"/>
                  <a:gd name="T15" fmla="*/ 1614 h 181"/>
                  <a:gd name="T16" fmla="*/ 391 w 159"/>
                  <a:gd name="T17" fmla="*/ 633 h 1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
                  <a:gd name="T28" fmla="*/ 0 h 181"/>
                  <a:gd name="T29" fmla="*/ 159 w 159"/>
                  <a:gd name="T30" fmla="*/ 181 h 1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 h="181">
                    <a:moveTo>
                      <a:pt x="32" y="52"/>
                    </a:moveTo>
                    <a:cubicBezTo>
                      <a:pt x="30" y="44"/>
                      <a:pt x="26" y="36"/>
                      <a:pt x="34" y="29"/>
                    </a:cubicBezTo>
                    <a:cubicBezTo>
                      <a:pt x="64" y="0"/>
                      <a:pt x="129" y="11"/>
                      <a:pt x="144" y="36"/>
                    </a:cubicBezTo>
                    <a:cubicBezTo>
                      <a:pt x="156" y="66"/>
                      <a:pt x="159" y="129"/>
                      <a:pt x="140" y="154"/>
                    </a:cubicBezTo>
                    <a:cubicBezTo>
                      <a:pt x="128" y="171"/>
                      <a:pt x="90" y="181"/>
                      <a:pt x="59" y="178"/>
                    </a:cubicBezTo>
                    <a:cubicBezTo>
                      <a:pt x="42" y="176"/>
                      <a:pt x="28" y="171"/>
                      <a:pt x="17" y="155"/>
                    </a:cubicBezTo>
                    <a:cubicBezTo>
                      <a:pt x="0" y="129"/>
                      <a:pt x="4" y="110"/>
                      <a:pt x="7" y="100"/>
                    </a:cubicBezTo>
                    <a:cubicBezTo>
                      <a:pt x="6" y="122"/>
                      <a:pt x="17" y="153"/>
                      <a:pt x="31" y="134"/>
                    </a:cubicBezTo>
                    <a:cubicBezTo>
                      <a:pt x="42" y="120"/>
                      <a:pt x="37" y="76"/>
                      <a:pt x="32" y="52"/>
                    </a:cubicBezTo>
                    <a:close/>
                  </a:path>
                </a:pathLst>
              </a:custGeom>
              <a:noFill/>
              <a:ln w="4763" cap="rnd">
                <a:solidFill>
                  <a:srgbClr val="333333"/>
                </a:solidFill>
                <a:round/>
                <a:headEnd/>
                <a:tailEnd/>
              </a:ln>
            </p:spPr>
            <p:txBody>
              <a:bodyPr/>
              <a:lstStyle/>
              <a:p>
                <a:endParaRPr lang="en-GB"/>
              </a:p>
            </p:txBody>
          </p:sp>
          <p:sp>
            <p:nvSpPr>
              <p:cNvPr id="32615" name="Freeform 40"/>
              <p:cNvSpPr>
                <a:spLocks/>
              </p:cNvSpPr>
              <p:nvPr/>
            </p:nvSpPr>
            <p:spPr bwMode="auto">
              <a:xfrm>
                <a:off x="2864" y="3608"/>
                <a:ext cx="229" cy="288"/>
              </a:xfrm>
              <a:custGeom>
                <a:avLst/>
                <a:gdLst>
                  <a:gd name="T0" fmla="*/ 89 w 151"/>
                  <a:gd name="T1" fmla="*/ 838 h 190"/>
                  <a:gd name="T2" fmla="*/ 0 w 151"/>
                  <a:gd name="T3" fmla="*/ 1769 h 190"/>
                  <a:gd name="T4" fmla="*/ 264 w 151"/>
                  <a:gd name="T5" fmla="*/ 2075 h 190"/>
                  <a:gd name="T6" fmla="*/ 1741 w 151"/>
                  <a:gd name="T7" fmla="*/ 1911 h 190"/>
                  <a:gd name="T8" fmla="*/ 1554 w 151"/>
                  <a:gd name="T9" fmla="*/ 391 h 190"/>
                  <a:gd name="T10" fmla="*/ 121 w 151"/>
                  <a:gd name="T11" fmla="*/ 338 h 190"/>
                  <a:gd name="T12" fmla="*/ 89 w 151"/>
                  <a:gd name="T13" fmla="*/ 838 h 190"/>
                  <a:gd name="T14" fmla="*/ 0 60000 65536"/>
                  <a:gd name="T15" fmla="*/ 0 60000 65536"/>
                  <a:gd name="T16" fmla="*/ 0 60000 65536"/>
                  <a:gd name="T17" fmla="*/ 0 60000 65536"/>
                  <a:gd name="T18" fmla="*/ 0 60000 65536"/>
                  <a:gd name="T19" fmla="*/ 0 60000 65536"/>
                  <a:gd name="T20" fmla="*/ 0 60000 65536"/>
                  <a:gd name="T21" fmla="*/ 0 w 151"/>
                  <a:gd name="T22" fmla="*/ 0 h 190"/>
                  <a:gd name="T23" fmla="*/ 151 w 151"/>
                  <a:gd name="T24" fmla="*/ 190 h 1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 h="190">
                    <a:moveTo>
                      <a:pt x="7" y="69"/>
                    </a:moveTo>
                    <a:cubicBezTo>
                      <a:pt x="11" y="91"/>
                      <a:pt x="13" y="120"/>
                      <a:pt x="0" y="146"/>
                    </a:cubicBezTo>
                    <a:cubicBezTo>
                      <a:pt x="0" y="146"/>
                      <a:pt x="0" y="157"/>
                      <a:pt x="22" y="171"/>
                    </a:cubicBezTo>
                    <a:cubicBezTo>
                      <a:pt x="49" y="190"/>
                      <a:pt x="135" y="188"/>
                      <a:pt x="143" y="158"/>
                    </a:cubicBezTo>
                    <a:cubicBezTo>
                      <a:pt x="151" y="127"/>
                      <a:pt x="147" y="55"/>
                      <a:pt x="128" y="32"/>
                    </a:cubicBezTo>
                    <a:cubicBezTo>
                      <a:pt x="110" y="9"/>
                      <a:pt x="29" y="0"/>
                      <a:pt x="10" y="28"/>
                    </a:cubicBezTo>
                    <a:cubicBezTo>
                      <a:pt x="3" y="36"/>
                      <a:pt x="1" y="44"/>
                      <a:pt x="7" y="69"/>
                    </a:cubicBezTo>
                    <a:close/>
                  </a:path>
                </a:pathLst>
              </a:custGeom>
              <a:noFill/>
              <a:ln w="4763" cap="rnd">
                <a:solidFill>
                  <a:srgbClr val="333333"/>
                </a:solidFill>
                <a:round/>
                <a:headEnd/>
                <a:tailEnd/>
              </a:ln>
            </p:spPr>
            <p:txBody>
              <a:bodyPr/>
              <a:lstStyle/>
              <a:p>
                <a:endParaRPr lang="en-GB"/>
              </a:p>
            </p:txBody>
          </p:sp>
          <p:sp>
            <p:nvSpPr>
              <p:cNvPr id="32616" name="Freeform 41"/>
              <p:cNvSpPr>
                <a:spLocks/>
              </p:cNvSpPr>
              <p:nvPr/>
            </p:nvSpPr>
            <p:spPr bwMode="auto">
              <a:xfrm>
                <a:off x="2808" y="2816"/>
                <a:ext cx="68" cy="391"/>
              </a:xfrm>
              <a:custGeom>
                <a:avLst/>
                <a:gdLst>
                  <a:gd name="T0" fmla="*/ 461 w 45"/>
                  <a:gd name="T1" fmla="*/ 0 h 258"/>
                  <a:gd name="T2" fmla="*/ 461 w 45"/>
                  <a:gd name="T3" fmla="*/ 593 h 258"/>
                  <a:gd name="T4" fmla="*/ 0 w 45"/>
                  <a:gd name="T5" fmla="*/ 3128 h 258"/>
                  <a:gd name="T6" fmla="*/ 0 w 45"/>
                  <a:gd name="T7" fmla="*/ 3128 h 258"/>
                  <a:gd name="T8" fmla="*/ 539 w 45"/>
                  <a:gd name="T9" fmla="*/ 593 h 258"/>
                  <a:gd name="T10" fmla="*/ 521 w 45"/>
                  <a:gd name="T11" fmla="*/ 0 h 258"/>
                  <a:gd name="T12" fmla="*/ 461 w 45"/>
                  <a:gd name="T13" fmla="*/ 0 h 258"/>
                  <a:gd name="T14" fmla="*/ 0 60000 65536"/>
                  <a:gd name="T15" fmla="*/ 0 60000 65536"/>
                  <a:gd name="T16" fmla="*/ 0 60000 65536"/>
                  <a:gd name="T17" fmla="*/ 0 60000 65536"/>
                  <a:gd name="T18" fmla="*/ 0 60000 65536"/>
                  <a:gd name="T19" fmla="*/ 0 60000 65536"/>
                  <a:gd name="T20" fmla="*/ 0 60000 65536"/>
                  <a:gd name="T21" fmla="*/ 0 w 45"/>
                  <a:gd name="T22" fmla="*/ 0 h 258"/>
                  <a:gd name="T23" fmla="*/ 45 w 45"/>
                  <a:gd name="T24" fmla="*/ 258 h 2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258">
                    <a:moveTo>
                      <a:pt x="39" y="0"/>
                    </a:moveTo>
                    <a:cubicBezTo>
                      <a:pt x="39" y="0"/>
                      <a:pt x="40" y="28"/>
                      <a:pt x="39" y="49"/>
                    </a:cubicBezTo>
                    <a:cubicBezTo>
                      <a:pt x="38" y="102"/>
                      <a:pt x="31" y="201"/>
                      <a:pt x="0" y="258"/>
                    </a:cubicBezTo>
                    <a:cubicBezTo>
                      <a:pt x="0" y="258"/>
                      <a:pt x="0" y="258"/>
                      <a:pt x="0" y="258"/>
                    </a:cubicBezTo>
                    <a:cubicBezTo>
                      <a:pt x="31" y="199"/>
                      <a:pt x="43" y="103"/>
                      <a:pt x="45" y="49"/>
                    </a:cubicBezTo>
                    <a:cubicBezTo>
                      <a:pt x="45" y="28"/>
                      <a:pt x="44" y="0"/>
                      <a:pt x="44" y="0"/>
                    </a:cubicBezTo>
                    <a:lnTo>
                      <a:pt x="39" y="0"/>
                    </a:lnTo>
                    <a:close/>
                  </a:path>
                </a:pathLst>
              </a:custGeom>
              <a:noFill/>
              <a:ln w="4763" cap="rnd">
                <a:solidFill>
                  <a:srgbClr val="333333"/>
                </a:solidFill>
                <a:round/>
                <a:headEnd/>
                <a:tailEnd/>
              </a:ln>
            </p:spPr>
            <p:txBody>
              <a:bodyPr/>
              <a:lstStyle/>
              <a:p>
                <a:endParaRPr lang="en-GB"/>
              </a:p>
            </p:txBody>
          </p:sp>
          <p:sp>
            <p:nvSpPr>
              <p:cNvPr id="32617" name="Freeform 42"/>
              <p:cNvSpPr>
                <a:spLocks noEditPoints="1"/>
              </p:cNvSpPr>
              <p:nvPr/>
            </p:nvSpPr>
            <p:spPr bwMode="auto">
              <a:xfrm>
                <a:off x="2674" y="2730"/>
                <a:ext cx="223" cy="209"/>
              </a:xfrm>
              <a:custGeom>
                <a:avLst/>
                <a:gdLst>
                  <a:gd name="T0" fmla="*/ 1775 w 147"/>
                  <a:gd name="T1" fmla="*/ 0 h 138"/>
                  <a:gd name="T2" fmla="*/ 1722 w 147"/>
                  <a:gd name="T3" fmla="*/ 0 h 138"/>
                  <a:gd name="T4" fmla="*/ 1550 w 147"/>
                  <a:gd name="T5" fmla="*/ 683 h 138"/>
                  <a:gd name="T6" fmla="*/ 1607 w 147"/>
                  <a:gd name="T7" fmla="*/ 683 h 138"/>
                  <a:gd name="T8" fmla="*/ 1775 w 147"/>
                  <a:gd name="T9" fmla="*/ 0 h 138"/>
                  <a:gd name="T10" fmla="*/ 619 w 147"/>
                  <a:gd name="T11" fmla="*/ 918 h 138"/>
                  <a:gd name="T12" fmla="*/ 513 w 147"/>
                  <a:gd name="T13" fmla="*/ 748 h 138"/>
                  <a:gd name="T14" fmla="*/ 513 w 147"/>
                  <a:gd name="T15" fmla="*/ 748 h 138"/>
                  <a:gd name="T16" fmla="*/ 499 w 147"/>
                  <a:gd name="T17" fmla="*/ 748 h 138"/>
                  <a:gd name="T18" fmla="*/ 493 w 147"/>
                  <a:gd name="T19" fmla="*/ 727 h 138"/>
                  <a:gd name="T20" fmla="*/ 244 w 147"/>
                  <a:gd name="T21" fmla="*/ 121 h 138"/>
                  <a:gd name="T22" fmla="*/ 191 w 147"/>
                  <a:gd name="T23" fmla="*/ 121 h 138"/>
                  <a:gd name="T24" fmla="*/ 440 w 147"/>
                  <a:gd name="T25" fmla="*/ 775 h 138"/>
                  <a:gd name="T26" fmla="*/ 499 w 147"/>
                  <a:gd name="T27" fmla="*/ 848 h 138"/>
                  <a:gd name="T28" fmla="*/ 593 w 147"/>
                  <a:gd name="T29" fmla="*/ 1156 h 138"/>
                  <a:gd name="T30" fmla="*/ 18 w 147"/>
                  <a:gd name="T31" fmla="*/ 1667 h 138"/>
                  <a:gd name="T32" fmla="*/ 0 w 147"/>
                  <a:gd name="T33" fmla="*/ 1667 h 138"/>
                  <a:gd name="T34" fmla="*/ 667 w 147"/>
                  <a:gd name="T35" fmla="*/ 1177 h 138"/>
                  <a:gd name="T36" fmla="*/ 619 w 147"/>
                  <a:gd name="T37" fmla="*/ 918 h 138"/>
                  <a:gd name="T38" fmla="*/ 619 w 147"/>
                  <a:gd name="T39" fmla="*/ 918 h 1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7"/>
                  <a:gd name="T61" fmla="*/ 0 h 138"/>
                  <a:gd name="T62" fmla="*/ 147 w 147"/>
                  <a:gd name="T63" fmla="*/ 138 h 1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7" h="138">
                    <a:moveTo>
                      <a:pt x="146" y="0"/>
                    </a:moveTo>
                    <a:cubicBezTo>
                      <a:pt x="141" y="0"/>
                      <a:pt x="141" y="0"/>
                      <a:pt x="141" y="0"/>
                    </a:cubicBezTo>
                    <a:cubicBezTo>
                      <a:pt x="142" y="24"/>
                      <a:pt x="138" y="43"/>
                      <a:pt x="127" y="57"/>
                    </a:cubicBezTo>
                    <a:cubicBezTo>
                      <a:pt x="132" y="57"/>
                      <a:pt x="132" y="57"/>
                      <a:pt x="132" y="57"/>
                    </a:cubicBezTo>
                    <a:cubicBezTo>
                      <a:pt x="142" y="43"/>
                      <a:pt x="147" y="24"/>
                      <a:pt x="146" y="0"/>
                    </a:cubicBezTo>
                    <a:close/>
                    <a:moveTo>
                      <a:pt x="51" y="76"/>
                    </a:moveTo>
                    <a:cubicBezTo>
                      <a:pt x="49" y="72"/>
                      <a:pt x="45" y="65"/>
                      <a:pt x="42" y="62"/>
                    </a:cubicBezTo>
                    <a:cubicBezTo>
                      <a:pt x="42" y="62"/>
                      <a:pt x="42" y="62"/>
                      <a:pt x="42" y="62"/>
                    </a:cubicBezTo>
                    <a:cubicBezTo>
                      <a:pt x="42" y="62"/>
                      <a:pt x="42" y="62"/>
                      <a:pt x="41" y="62"/>
                    </a:cubicBezTo>
                    <a:cubicBezTo>
                      <a:pt x="41" y="61"/>
                      <a:pt x="40" y="60"/>
                      <a:pt x="40" y="60"/>
                    </a:cubicBezTo>
                    <a:cubicBezTo>
                      <a:pt x="30" y="49"/>
                      <a:pt x="23" y="33"/>
                      <a:pt x="20" y="10"/>
                    </a:cubicBezTo>
                    <a:cubicBezTo>
                      <a:pt x="16" y="10"/>
                      <a:pt x="16" y="10"/>
                      <a:pt x="16" y="10"/>
                    </a:cubicBezTo>
                    <a:cubicBezTo>
                      <a:pt x="19" y="35"/>
                      <a:pt x="26" y="52"/>
                      <a:pt x="36" y="64"/>
                    </a:cubicBezTo>
                    <a:cubicBezTo>
                      <a:pt x="36" y="64"/>
                      <a:pt x="39" y="68"/>
                      <a:pt x="41" y="70"/>
                    </a:cubicBezTo>
                    <a:cubicBezTo>
                      <a:pt x="46" y="77"/>
                      <a:pt x="51" y="86"/>
                      <a:pt x="49" y="96"/>
                    </a:cubicBezTo>
                    <a:cubicBezTo>
                      <a:pt x="46" y="112"/>
                      <a:pt x="30" y="125"/>
                      <a:pt x="1" y="138"/>
                    </a:cubicBezTo>
                    <a:cubicBezTo>
                      <a:pt x="0" y="138"/>
                      <a:pt x="0" y="138"/>
                      <a:pt x="0" y="138"/>
                    </a:cubicBezTo>
                    <a:cubicBezTo>
                      <a:pt x="28" y="130"/>
                      <a:pt x="51" y="115"/>
                      <a:pt x="55" y="98"/>
                    </a:cubicBezTo>
                    <a:cubicBezTo>
                      <a:pt x="56" y="90"/>
                      <a:pt x="54" y="82"/>
                      <a:pt x="51" y="76"/>
                    </a:cubicBezTo>
                    <a:cubicBezTo>
                      <a:pt x="51" y="76"/>
                      <a:pt x="51" y="76"/>
                      <a:pt x="51" y="76"/>
                    </a:cubicBezTo>
                    <a:close/>
                  </a:path>
                </a:pathLst>
              </a:custGeom>
              <a:noFill/>
              <a:ln w="4763" cap="rnd">
                <a:solidFill>
                  <a:srgbClr val="333333"/>
                </a:solidFill>
                <a:round/>
                <a:headEnd/>
                <a:tailEnd/>
              </a:ln>
            </p:spPr>
            <p:txBody>
              <a:bodyPr/>
              <a:lstStyle/>
              <a:p>
                <a:endParaRPr lang="en-GB"/>
              </a:p>
            </p:txBody>
          </p:sp>
          <p:sp>
            <p:nvSpPr>
              <p:cNvPr id="32618" name="Freeform 43"/>
              <p:cNvSpPr>
                <a:spLocks/>
              </p:cNvSpPr>
              <p:nvPr/>
            </p:nvSpPr>
            <p:spPr bwMode="auto">
              <a:xfrm>
                <a:off x="2674" y="2858"/>
                <a:ext cx="134" cy="349"/>
              </a:xfrm>
              <a:custGeom>
                <a:avLst/>
                <a:gdLst>
                  <a:gd name="T0" fmla="*/ 770 w 88"/>
                  <a:gd name="T1" fmla="*/ 1816 h 230"/>
                  <a:gd name="T2" fmla="*/ 688 w 88"/>
                  <a:gd name="T3" fmla="*/ 0 h 230"/>
                  <a:gd name="T4" fmla="*/ 688 w 88"/>
                  <a:gd name="T5" fmla="*/ 18 h 230"/>
                  <a:gd name="T6" fmla="*/ 688 w 88"/>
                  <a:gd name="T7" fmla="*/ 161 h 230"/>
                  <a:gd name="T8" fmla="*/ 27 w 88"/>
                  <a:gd name="T9" fmla="*/ 642 h 230"/>
                  <a:gd name="T10" fmla="*/ 0 w 88"/>
                  <a:gd name="T11" fmla="*/ 642 h 230"/>
                  <a:gd name="T12" fmla="*/ 387 w 88"/>
                  <a:gd name="T13" fmla="*/ 1648 h 230"/>
                  <a:gd name="T14" fmla="*/ 1099 w 88"/>
                  <a:gd name="T15" fmla="*/ 2809 h 230"/>
                  <a:gd name="T16" fmla="*/ 770 w 88"/>
                  <a:gd name="T17" fmla="*/ 1816 h 2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230"/>
                  <a:gd name="T29" fmla="*/ 88 w 88"/>
                  <a:gd name="T30" fmla="*/ 230 h 2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230">
                    <a:moveTo>
                      <a:pt x="62" y="149"/>
                    </a:moveTo>
                    <a:cubicBezTo>
                      <a:pt x="50" y="103"/>
                      <a:pt x="65" y="44"/>
                      <a:pt x="55" y="0"/>
                    </a:cubicBezTo>
                    <a:cubicBezTo>
                      <a:pt x="55" y="1"/>
                      <a:pt x="55" y="1"/>
                      <a:pt x="55" y="1"/>
                    </a:cubicBezTo>
                    <a:cubicBezTo>
                      <a:pt x="55" y="4"/>
                      <a:pt x="55" y="8"/>
                      <a:pt x="55" y="13"/>
                    </a:cubicBezTo>
                    <a:cubicBezTo>
                      <a:pt x="51" y="29"/>
                      <a:pt x="29" y="44"/>
                      <a:pt x="2" y="53"/>
                    </a:cubicBezTo>
                    <a:cubicBezTo>
                      <a:pt x="0" y="53"/>
                      <a:pt x="0" y="53"/>
                      <a:pt x="0" y="53"/>
                    </a:cubicBezTo>
                    <a:cubicBezTo>
                      <a:pt x="0" y="53"/>
                      <a:pt x="2" y="87"/>
                      <a:pt x="31" y="135"/>
                    </a:cubicBezTo>
                    <a:cubicBezTo>
                      <a:pt x="49" y="166"/>
                      <a:pt x="75" y="197"/>
                      <a:pt x="88" y="230"/>
                    </a:cubicBezTo>
                    <a:cubicBezTo>
                      <a:pt x="88" y="230"/>
                      <a:pt x="75" y="195"/>
                      <a:pt x="62" y="149"/>
                    </a:cubicBezTo>
                    <a:close/>
                  </a:path>
                </a:pathLst>
              </a:custGeom>
              <a:noFill/>
              <a:ln w="4763" cap="rnd">
                <a:solidFill>
                  <a:srgbClr val="333333"/>
                </a:solidFill>
                <a:round/>
                <a:headEnd/>
                <a:tailEnd/>
              </a:ln>
            </p:spPr>
            <p:txBody>
              <a:bodyPr/>
              <a:lstStyle/>
              <a:p>
                <a:endParaRPr lang="en-GB"/>
              </a:p>
            </p:txBody>
          </p:sp>
          <p:sp>
            <p:nvSpPr>
              <p:cNvPr id="32619" name="Freeform 44"/>
              <p:cNvSpPr>
                <a:spLocks/>
              </p:cNvSpPr>
              <p:nvPr/>
            </p:nvSpPr>
            <p:spPr bwMode="auto">
              <a:xfrm>
                <a:off x="2856" y="969"/>
                <a:ext cx="345" cy="371"/>
              </a:xfrm>
              <a:custGeom>
                <a:avLst/>
                <a:gdLst>
                  <a:gd name="T0" fmla="*/ 325 w 227"/>
                  <a:gd name="T1" fmla="*/ 603 h 245"/>
                  <a:gd name="T2" fmla="*/ 0 w 227"/>
                  <a:gd name="T3" fmla="*/ 1098 h 245"/>
                  <a:gd name="T4" fmla="*/ 359 w 227"/>
                  <a:gd name="T5" fmla="*/ 697 h 245"/>
                  <a:gd name="T6" fmla="*/ 1916 w 227"/>
                  <a:gd name="T7" fmla="*/ 931 h 245"/>
                  <a:gd name="T8" fmla="*/ 1938 w 227"/>
                  <a:gd name="T9" fmla="*/ 2533 h 245"/>
                  <a:gd name="T10" fmla="*/ 1325 w 227"/>
                  <a:gd name="T11" fmla="*/ 2892 h 245"/>
                  <a:gd name="T12" fmla="*/ 2061 w 227"/>
                  <a:gd name="T13" fmla="*/ 2571 h 245"/>
                  <a:gd name="T14" fmla="*/ 2072 w 227"/>
                  <a:gd name="T15" fmla="*/ 795 h 245"/>
                  <a:gd name="T16" fmla="*/ 325 w 227"/>
                  <a:gd name="T17" fmla="*/ 603 h 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7"/>
                  <a:gd name="T28" fmla="*/ 0 h 245"/>
                  <a:gd name="T29" fmla="*/ 227 w 227"/>
                  <a:gd name="T30" fmla="*/ 245 h 2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7" h="245">
                    <a:moveTo>
                      <a:pt x="26" y="50"/>
                    </a:moveTo>
                    <a:cubicBezTo>
                      <a:pt x="13" y="61"/>
                      <a:pt x="6" y="74"/>
                      <a:pt x="0" y="91"/>
                    </a:cubicBezTo>
                    <a:cubicBezTo>
                      <a:pt x="8" y="78"/>
                      <a:pt x="19" y="67"/>
                      <a:pt x="29" y="58"/>
                    </a:cubicBezTo>
                    <a:cubicBezTo>
                      <a:pt x="42" y="48"/>
                      <a:pt x="102" y="19"/>
                      <a:pt x="155" y="77"/>
                    </a:cubicBezTo>
                    <a:cubicBezTo>
                      <a:pt x="208" y="136"/>
                      <a:pt x="168" y="198"/>
                      <a:pt x="157" y="210"/>
                    </a:cubicBezTo>
                    <a:cubicBezTo>
                      <a:pt x="148" y="221"/>
                      <a:pt x="130" y="238"/>
                      <a:pt x="108" y="240"/>
                    </a:cubicBezTo>
                    <a:cubicBezTo>
                      <a:pt x="136" y="245"/>
                      <a:pt x="155" y="226"/>
                      <a:pt x="167" y="213"/>
                    </a:cubicBezTo>
                    <a:cubicBezTo>
                      <a:pt x="180" y="199"/>
                      <a:pt x="227" y="132"/>
                      <a:pt x="168" y="66"/>
                    </a:cubicBezTo>
                    <a:cubicBezTo>
                      <a:pt x="108" y="0"/>
                      <a:pt x="41" y="39"/>
                      <a:pt x="26" y="50"/>
                    </a:cubicBezTo>
                    <a:close/>
                  </a:path>
                </a:pathLst>
              </a:custGeom>
              <a:noFill/>
              <a:ln w="4763" cap="rnd">
                <a:solidFill>
                  <a:srgbClr val="333333"/>
                </a:solidFill>
                <a:round/>
                <a:headEnd/>
                <a:tailEnd/>
              </a:ln>
            </p:spPr>
            <p:txBody>
              <a:bodyPr/>
              <a:lstStyle/>
              <a:p>
                <a:endParaRPr lang="en-GB"/>
              </a:p>
            </p:txBody>
          </p:sp>
          <p:sp>
            <p:nvSpPr>
              <p:cNvPr id="32620" name="Freeform 45"/>
              <p:cNvSpPr>
                <a:spLocks/>
              </p:cNvSpPr>
              <p:nvPr/>
            </p:nvSpPr>
            <p:spPr bwMode="auto">
              <a:xfrm>
                <a:off x="2494" y="969"/>
                <a:ext cx="707" cy="2869"/>
              </a:xfrm>
              <a:custGeom>
                <a:avLst/>
                <a:gdLst>
                  <a:gd name="T0" fmla="*/ 1764 w 465"/>
                  <a:gd name="T1" fmla="*/ 16571 h 1895"/>
                  <a:gd name="T2" fmla="*/ 1755 w 465"/>
                  <a:gd name="T3" fmla="*/ 18136 h 1895"/>
                  <a:gd name="T4" fmla="*/ 853 w 465"/>
                  <a:gd name="T5" fmla="*/ 20269 h 1895"/>
                  <a:gd name="T6" fmla="*/ 379 w 465"/>
                  <a:gd name="T7" fmla="*/ 20801 h 1895"/>
                  <a:gd name="T8" fmla="*/ 359 w 465"/>
                  <a:gd name="T9" fmla="*/ 21745 h 1895"/>
                  <a:gd name="T10" fmla="*/ 330 w 465"/>
                  <a:gd name="T11" fmla="*/ 22160 h 1895"/>
                  <a:gd name="T12" fmla="*/ 330 w 465"/>
                  <a:gd name="T13" fmla="*/ 22266 h 1895"/>
                  <a:gd name="T14" fmla="*/ 636 w 465"/>
                  <a:gd name="T15" fmla="*/ 22610 h 1895"/>
                  <a:gd name="T16" fmla="*/ 640 w 465"/>
                  <a:gd name="T17" fmla="*/ 21620 h 1895"/>
                  <a:gd name="T18" fmla="*/ 667 w 465"/>
                  <a:gd name="T19" fmla="*/ 21343 h 1895"/>
                  <a:gd name="T20" fmla="*/ 2025 w 465"/>
                  <a:gd name="T21" fmla="*/ 21423 h 1895"/>
                  <a:gd name="T22" fmla="*/ 2062 w 465"/>
                  <a:gd name="T23" fmla="*/ 22702 h 1895"/>
                  <a:gd name="T24" fmla="*/ 2062 w 465"/>
                  <a:gd name="T25" fmla="*/ 22702 h 1895"/>
                  <a:gd name="T26" fmla="*/ 2545 w 465"/>
                  <a:gd name="T27" fmla="*/ 22489 h 1895"/>
                  <a:gd name="T28" fmla="*/ 2998 w 465"/>
                  <a:gd name="T29" fmla="*/ 22752 h 1895"/>
                  <a:gd name="T30" fmla="*/ 2998 w 465"/>
                  <a:gd name="T31" fmla="*/ 22752 h 1895"/>
                  <a:gd name="T32" fmla="*/ 3088 w 465"/>
                  <a:gd name="T33" fmla="*/ 21821 h 1895"/>
                  <a:gd name="T34" fmla="*/ 3126 w 465"/>
                  <a:gd name="T35" fmla="*/ 21324 h 1895"/>
                  <a:gd name="T36" fmla="*/ 4587 w 465"/>
                  <a:gd name="T37" fmla="*/ 21374 h 1895"/>
                  <a:gd name="T38" fmla="*/ 4794 w 465"/>
                  <a:gd name="T39" fmla="*/ 21995 h 1895"/>
                  <a:gd name="T40" fmla="*/ 4827 w 465"/>
                  <a:gd name="T41" fmla="*/ 21794 h 1895"/>
                  <a:gd name="T42" fmla="*/ 4931 w 465"/>
                  <a:gd name="T43" fmla="*/ 21367 h 1895"/>
                  <a:gd name="T44" fmla="*/ 4341 w 465"/>
                  <a:gd name="T45" fmla="*/ 20269 h 1895"/>
                  <a:gd name="T46" fmla="*/ 3585 w 465"/>
                  <a:gd name="T47" fmla="*/ 18869 h 1895"/>
                  <a:gd name="T48" fmla="*/ 3185 w 465"/>
                  <a:gd name="T49" fmla="*/ 12113 h 1895"/>
                  <a:gd name="T50" fmla="*/ 2714 w 465"/>
                  <a:gd name="T51" fmla="*/ 5458 h 1895"/>
                  <a:gd name="T52" fmla="*/ 2937 w 465"/>
                  <a:gd name="T53" fmla="*/ 5110 h 1895"/>
                  <a:gd name="T54" fmla="*/ 2966 w 465"/>
                  <a:gd name="T55" fmla="*/ 4566 h 1895"/>
                  <a:gd name="T56" fmla="*/ 2825 w 465"/>
                  <a:gd name="T57" fmla="*/ 4213 h 1895"/>
                  <a:gd name="T58" fmla="*/ 3079 w 465"/>
                  <a:gd name="T59" fmla="*/ 3466 h 1895"/>
                  <a:gd name="T60" fmla="*/ 3682 w 465"/>
                  <a:gd name="T61" fmla="*/ 2911 h 1895"/>
                  <a:gd name="T62" fmla="*/ 4242 w 465"/>
                  <a:gd name="T63" fmla="*/ 2890 h 1895"/>
                  <a:gd name="T64" fmla="*/ 5010 w 465"/>
                  <a:gd name="T65" fmla="*/ 2565 h 1895"/>
                  <a:gd name="T66" fmla="*/ 5011 w 465"/>
                  <a:gd name="T67" fmla="*/ 795 h 1895"/>
                  <a:gd name="T68" fmla="*/ 3257 w 465"/>
                  <a:gd name="T69" fmla="*/ 603 h 1895"/>
                  <a:gd name="T70" fmla="*/ 2875 w 465"/>
                  <a:gd name="T71" fmla="*/ 1302 h 1895"/>
                  <a:gd name="T72" fmla="*/ 2154 w 465"/>
                  <a:gd name="T73" fmla="*/ 2012 h 1895"/>
                  <a:gd name="T74" fmla="*/ 1940 w 465"/>
                  <a:gd name="T75" fmla="*/ 2118 h 1895"/>
                  <a:gd name="T76" fmla="*/ 1542 w 465"/>
                  <a:gd name="T77" fmla="*/ 1950 h 1895"/>
                  <a:gd name="T78" fmla="*/ 1283 w 465"/>
                  <a:gd name="T79" fmla="*/ 1694 h 1895"/>
                  <a:gd name="T80" fmla="*/ 788 w 465"/>
                  <a:gd name="T81" fmla="*/ 1614 h 1895"/>
                  <a:gd name="T82" fmla="*/ 310 w 465"/>
                  <a:gd name="T83" fmla="*/ 2139 h 1895"/>
                  <a:gd name="T84" fmla="*/ 123 w 465"/>
                  <a:gd name="T85" fmla="*/ 2973 h 1895"/>
                  <a:gd name="T86" fmla="*/ 41 w 465"/>
                  <a:gd name="T87" fmla="*/ 3638 h 1895"/>
                  <a:gd name="T88" fmla="*/ 576 w 465"/>
                  <a:gd name="T89" fmla="*/ 4639 h 1895"/>
                  <a:gd name="T90" fmla="*/ 782 w 465"/>
                  <a:gd name="T91" fmla="*/ 5584 h 1895"/>
                  <a:gd name="T92" fmla="*/ 1501 w 465"/>
                  <a:gd name="T93" fmla="*/ 12236 h 1895"/>
                  <a:gd name="T94" fmla="*/ 1755 w 465"/>
                  <a:gd name="T95" fmla="*/ 15570 h 18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5"/>
                  <a:gd name="T145" fmla="*/ 0 h 1895"/>
                  <a:gd name="T146" fmla="*/ 465 w 465"/>
                  <a:gd name="T147" fmla="*/ 1895 h 18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5" h="1895">
                    <a:moveTo>
                      <a:pt x="143" y="1376"/>
                    </a:moveTo>
                    <a:cubicBezTo>
                      <a:pt x="143" y="1425"/>
                      <a:pt x="143" y="1469"/>
                      <a:pt x="142" y="1506"/>
                    </a:cubicBezTo>
                    <a:cubicBezTo>
                      <a:pt x="140" y="1580"/>
                      <a:pt x="87" y="1663"/>
                      <a:pt x="69" y="1683"/>
                    </a:cubicBezTo>
                    <a:cubicBezTo>
                      <a:pt x="51" y="1701"/>
                      <a:pt x="41" y="1707"/>
                      <a:pt x="31" y="1727"/>
                    </a:cubicBezTo>
                    <a:cubicBezTo>
                      <a:pt x="15" y="1770"/>
                      <a:pt x="27" y="1777"/>
                      <a:pt x="29" y="1806"/>
                    </a:cubicBezTo>
                    <a:cubicBezTo>
                      <a:pt x="30" y="1817"/>
                      <a:pt x="28" y="1828"/>
                      <a:pt x="27" y="1840"/>
                    </a:cubicBezTo>
                    <a:cubicBezTo>
                      <a:pt x="27" y="1842"/>
                      <a:pt x="27" y="1845"/>
                      <a:pt x="27" y="1849"/>
                    </a:cubicBezTo>
                    <a:cubicBezTo>
                      <a:pt x="28" y="1870"/>
                      <a:pt x="38" y="1895"/>
                      <a:pt x="51" y="1877"/>
                    </a:cubicBezTo>
                    <a:cubicBezTo>
                      <a:pt x="62" y="1863"/>
                      <a:pt x="57" y="1819"/>
                      <a:pt x="52" y="1795"/>
                    </a:cubicBezTo>
                    <a:cubicBezTo>
                      <a:pt x="50" y="1787"/>
                      <a:pt x="46" y="1779"/>
                      <a:pt x="54" y="1772"/>
                    </a:cubicBezTo>
                    <a:cubicBezTo>
                      <a:pt x="84" y="1743"/>
                      <a:pt x="149" y="1754"/>
                      <a:pt x="164" y="1779"/>
                    </a:cubicBezTo>
                    <a:cubicBezTo>
                      <a:pt x="175" y="1805"/>
                      <a:pt x="178" y="1856"/>
                      <a:pt x="167" y="1885"/>
                    </a:cubicBezTo>
                    <a:cubicBezTo>
                      <a:pt x="167" y="1885"/>
                      <a:pt x="167" y="1885"/>
                      <a:pt x="167" y="1885"/>
                    </a:cubicBezTo>
                    <a:cubicBezTo>
                      <a:pt x="172" y="1877"/>
                      <a:pt x="188" y="1867"/>
                      <a:pt x="206" y="1867"/>
                    </a:cubicBezTo>
                    <a:cubicBezTo>
                      <a:pt x="225" y="1867"/>
                      <a:pt x="238" y="1874"/>
                      <a:pt x="243" y="1889"/>
                    </a:cubicBezTo>
                    <a:cubicBezTo>
                      <a:pt x="243" y="1889"/>
                      <a:pt x="243" y="1889"/>
                      <a:pt x="243" y="1889"/>
                    </a:cubicBezTo>
                    <a:cubicBezTo>
                      <a:pt x="256" y="1863"/>
                      <a:pt x="254" y="1834"/>
                      <a:pt x="250" y="1812"/>
                    </a:cubicBezTo>
                    <a:cubicBezTo>
                      <a:pt x="244" y="1787"/>
                      <a:pt x="246" y="1779"/>
                      <a:pt x="253" y="1771"/>
                    </a:cubicBezTo>
                    <a:cubicBezTo>
                      <a:pt x="272" y="1743"/>
                      <a:pt x="353" y="1752"/>
                      <a:pt x="371" y="1775"/>
                    </a:cubicBezTo>
                    <a:cubicBezTo>
                      <a:pt x="380" y="1785"/>
                      <a:pt x="385" y="1804"/>
                      <a:pt x="388" y="1826"/>
                    </a:cubicBezTo>
                    <a:cubicBezTo>
                      <a:pt x="388" y="1821"/>
                      <a:pt x="389" y="1816"/>
                      <a:pt x="391" y="1810"/>
                    </a:cubicBezTo>
                    <a:cubicBezTo>
                      <a:pt x="393" y="1799"/>
                      <a:pt x="399" y="1795"/>
                      <a:pt x="399" y="1774"/>
                    </a:cubicBezTo>
                    <a:cubicBezTo>
                      <a:pt x="398" y="1716"/>
                      <a:pt x="356" y="1688"/>
                      <a:pt x="351" y="1683"/>
                    </a:cubicBezTo>
                    <a:cubicBezTo>
                      <a:pt x="317" y="1650"/>
                      <a:pt x="295" y="1613"/>
                      <a:pt x="290" y="1567"/>
                    </a:cubicBezTo>
                    <a:cubicBezTo>
                      <a:pt x="273" y="1414"/>
                      <a:pt x="268" y="1157"/>
                      <a:pt x="258" y="1006"/>
                    </a:cubicBezTo>
                    <a:cubicBezTo>
                      <a:pt x="246" y="835"/>
                      <a:pt x="219" y="467"/>
                      <a:pt x="220" y="453"/>
                    </a:cubicBezTo>
                    <a:cubicBezTo>
                      <a:pt x="225" y="440"/>
                      <a:pt x="229" y="438"/>
                      <a:pt x="238" y="424"/>
                    </a:cubicBezTo>
                    <a:cubicBezTo>
                      <a:pt x="246" y="410"/>
                      <a:pt x="243" y="394"/>
                      <a:pt x="240" y="379"/>
                    </a:cubicBezTo>
                    <a:cubicBezTo>
                      <a:pt x="238" y="371"/>
                      <a:pt x="232" y="358"/>
                      <a:pt x="229" y="350"/>
                    </a:cubicBezTo>
                    <a:cubicBezTo>
                      <a:pt x="227" y="344"/>
                      <a:pt x="229" y="318"/>
                      <a:pt x="249" y="288"/>
                    </a:cubicBezTo>
                    <a:cubicBezTo>
                      <a:pt x="266" y="265"/>
                      <a:pt x="291" y="245"/>
                      <a:pt x="298" y="242"/>
                    </a:cubicBezTo>
                    <a:cubicBezTo>
                      <a:pt x="307" y="238"/>
                      <a:pt x="313" y="233"/>
                      <a:pt x="343" y="240"/>
                    </a:cubicBezTo>
                    <a:cubicBezTo>
                      <a:pt x="372" y="247"/>
                      <a:pt x="393" y="227"/>
                      <a:pt x="405" y="213"/>
                    </a:cubicBezTo>
                    <a:cubicBezTo>
                      <a:pt x="418" y="199"/>
                      <a:pt x="465" y="132"/>
                      <a:pt x="406" y="66"/>
                    </a:cubicBezTo>
                    <a:cubicBezTo>
                      <a:pt x="346" y="0"/>
                      <a:pt x="279" y="39"/>
                      <a:pt x="264" y="50"/>
                    </a:cubicBezTo>
                    <a:cubicBezTo>
                      <a:pt x="247" y="64"/>
                      <a:pt x="239" y="83"/>
                      <a:pt x="233" y="108"/>
                    </a:cubicBezTo>
                    <a:cubicBezTo>
                      <a:pt x="225" y="126"/>
                      <a:pt x="183" y="161"/>
                      <a:pt x="174" y="167"/>
                    </a:cubicBezTo>
                    <a:cubicBezTo>
                      <a:pt x="169" y="170"/>
                      <a:pt x="163" y="174"/>
                      <a:pt x="157" y="176"/>
                    </a:cubicBezTo>
                    <a:cubicBezTo>
                      <a:pt x="134" y="185"/>
                      <a:pt x="128" y="169"/>
                      <a:pt x="125" y="162"/>
                    </a:cubicBezTo>
                    <a:cubicBezTo>
                      <a:pt x="120" y="153"/>
                      <a:pt x="112" y="143"/>
                      <a:pt x="104" y="141"/>
                    </a:cubicBezTo>
                    <a:cubicBezTo>
                      <a:pt x="90" y="136"/>
                      <a:pt x="74" y="128"/>
                      <a:pt x="64" y="134"/>
                    </a:cubicBezTo>
                    <a:cubicBezTo>
                      <a:pt x="53" y="141"/>
                      <a:pt x="30" y="155"/>
                      <a:pt x="25" y="178"/>
                    </a:cubicBezTo>
                    <a:cubicBezTo>
                      <a:pt x="19" y="201"/>
                      <a:pt x="15" y="234"/>
                      <a:pt x="10" y="247"/>
                    </a:cubicBezTo>
                    <a:cubicBezTo>
                      <a:pt x="5" y="260"/>
                      <a:pt x="0" y="282"/>
                      <a:pt x="3" y="302"/>
                    </a:cubicBezTo>
                    <a:cubicBezTo>
                      <a:pt x="5" y="321"/>
                      <a:pt x="36" y="356"/>
                      <a:pt x="47" y="385"/>
                    </a:cubicBezTo>
                    <a:cubicBezTo>
                      <a:pt x="50" y="395"/>
                      <a:pt x="56" y="424"/>
                      <a:pt x="63" y="464"/>
                    </a:cubicBezTo>
                    <a:cubicBezTo>
                      <a:pt x="86" y="604"/>
                      <a:pt x="111" y="834"/>
                      <a:pt x="122" y="1016"/>
                    </a:cubicBezTo>
                    <a:cubicBezTo>
                      <a:pt x="133" y="1205"/>
                      <a:pt x="136" y="1207"/>
                      <a:pt x="142" y="1293"/>
                    </a:cubicBezTo>
                  </a:path>
                </a:pathLst>
              </a:custGeom>
              <a:noFill/>
              <a:ln w="4763" cap="rnd">
                <a:solidFill>
                  <a:srgbClr val="333333"/>
                </a:solidFill>
                <a:round/>
                <a:headEnd/>
                <a:tailEnd/>
              </a:ln>
            </p:spPr>
            <p:txBody>
              <a:bodyPr/>
              <a:lstStyle/>
              <a:p>
                <a:endParaRPr lang="en-GB"/>
              </a:p>
            </p:txBody>
          </p:sp>
          <p:sp>
            <p:nvSpPr>
              <p:cNvPr id="32621" name="Freeform 46"/>
              <p:cNvSpPr>
                <a:spLocks/>
              </p:cNvSpPr>
              <p:nvPr/>
            </p:nvSpPr>
            <p:spPr bwMode="auto">
              <a:xfrm>
                <a:off x="3034" y="1111"/>
                <a:ext cx="3" cy="3"/>
              </a:xfrm>
              <a:custGeom>
                <a:avLst/>
                <a:gdLst>
                  <a:gd name="T0" fmla="*/ 13 w 2"/>
                  <a:gd name="T1" fmla="*/ 0 h 2"/>
                  <a:gd name="T2" fmla="*/ 0 w 2"/>
                  <a:gd name="T3" fmla="*/ 19 h 2"/>
                  <a:gd name="T4" fmla="*/ 19 w 2"/>
                  <a:gd name="T5" fmla="*/ 13 h 2"/>
                  <a:gd name="T6" fmla="*/ 0 w 2"/>
                  <a:gd name="T7" fmla="*/ 13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1" y="0"/>
                    </a:moveTo>
                    <a:cubicBezTo>
                      <a:pt x="0" y="0"/>
                      <a:pt x="0" y="1"/>
                      <a:pt x="0" y="2"/>
                    </a:cubicBezTo>
                    <a:cubicBezTo>
                      <a:pt x="1" y="2"/>
                      <a:pt x="2" y="1"/>
                      <a:pt x="2" y="1"/>
                    </a:cubicBezTo>
                    <a:cubicBezTo>
                      <a:pt x="1" y="0"/>
                      <a:pt x="1" y="1"/>
                      <a:pt x="0" y="1"/>
                    </a:cubicBezTo>
                  </a:path>
                </a:pathLst>
              </a:custGeom>
              <a:noFill/>
              <a:ln w="9525" cap="rnd">
                <a:solidFill>
                  <a:srgbClr val="D1AA49"/>
                </a:solidFill>
                <a:round/>
                <a:headEnd/>
                <a:tailEnd/>
              </a:ln>
            </p:spPr>
            <p:txBody>
              <a:bodyPr/>
              <a:lstStyle/>
              <a:p>
                <a:endParaRPr lang="en-GB"/>
              </a:p>
            </p:txBody>
          </p:sp>
          <p:sp>
            <p:nvSpPr>
              <p:cNvPr id="32622" name="Freeform 47"/>
              <p:cNvSpPr>
                <a:spLocks/>
              </p:cNvSpPr>
              <p:nvPr/>
            </p:nvSpPr>
            <p:spPr bwMode="auto">
              <a:xfrm>
                <a:off x="3042" y="1129"/>
                <a:ext cx="9" cy="5"/>
              </a:xfrm>
              <a:custGeom>
                <a:avLst/>
                <a:gdLst>
                  <a:gd name="T0" fmla="*/ 72 w 6"/>
                  <a:gd name="T1" fmla="*/ 0 h 3"/>
                  <a:gd name="T2" fmla="*/ 0 w 6"/>
                  <a:gd name="T3" fmla="*/ 37 h 3"/>
                  <a:gd name="T4" fmla="*/ 60 w 6"/>
                  <a:gd name="T5" fmla="*/ 22 h 3"/>
                  <a:gd name="T6" fmla="*/ 27 w 6"/>
                  <a:gd name="T7" fmla="*/ 0 h 3"/>
                  <a:gd name="T8" fmla="*/ 0 60000 65536"/>
                  <a:gd name="T9" fmla="*/ 0 60000 65536"/>
                  <a:gd name="T10" fmla="*/ 0 60000 65536"/>
                  <a:gd name="T11" fmla="*/ 0 60000 65536"/>
                  <a:gd name="T12" fmla="*/ 0 w 6"/>
                  <a:gd name="T13" fmla="*/ 0 h 3"/>
                  <a:gd name="T14" fmla="*/ 6 w 6"/>
                  <a:gd name="T15" fmla="*/ 3 h 3"/>
                </a:gdLst>
                <a:ahLst/>
                <a:cxnLst>
                  <a:cxn ang="T8">
                    <a:pos x="T0" y="T1"/>
                  </a:cxn>
                  <a:cxn ang="T9">
                    <a:pos x="T2" y="T3"/>
                  </a:cxn>
                  <a:cxn ang="T10">
                    <a:pos x="T4" y="T5"/>
                  </a:cxn>
                  <a:cxn ang="T11">
                    <a:pos x="T6" y="T7"/>
                  </a:cxn>
                </a:cxnLst>
                <a:rect l="T12" t="T13" r="T14" b="T15"/>
                <a:pathLst>
                  <a:path w="6" h="3">
                    <a:moveTo>
                      <a:pt x="6" y="0"/>
                    </a:moveTo>
                    <a:cubicBezTo>
                      <a:pt x="4" y="0"/>
                      <a:pt x="2" y="0"/>
                      <a:pt x="0" y="2"/>
                    </a:cubicBezTo>
                    <a:cubicBezTo>
                      <a:pt x="2" y="3"/>
                      <a:pt x="4" y="2"/>
                      <a:pt x="5" y="1"/>
                    </a:cubicBezTo>
                    <a:cubicBezTo>
                      <a:pt x="4" y="0"/>
                      <a:pt x="3" y="0"/>
                      <a:pt x="2" y="0"/>
                    </a:cubicBezTo>
                  </a:path>
                </a:pathLst>
              </a:custGeom>
              <a:noFill/>
              <a:ln w="9525" cap="rnd">
                <a:solidFill>
                  <a:srgbClr val="D1AA49"/>
                </a:solidFill>
                <a:round/>
                <a:headEnd/>
                <a:tailEnd/>
              </a:ln>
            </p:spPr>
            <p:txBody>
              <a:bodyPr/>
              <a:lstStyle/>
              <a:p>
                <a:endParaRPr lang="en-GB"/>
              </a:p>
            </p:txBody>
          </p:sp>
          <p:sp>
            <p:nvSpPr>
              <p:cNvPr id="32623" name="Freeform 48"/>
              <p:cNvSpPr>
                <a:spLocks/>
              </p:cNvSpPr>
              <p:nvPr/>
            </p:nvSpPr>
            <p:spPr bwMode="auto">
              <a:xfrm>
                <a:off x="2999" y="1120"/>
                <a:ext cx="17" cy="17"/>
              </a:xfrm>
              <a:custGeom>
                <a:avLst/>
                <a:gdLst>
                  <a:gd name="T0" fmla="*/ 127 w 11"/>
                  <a:gd name="T1" fmla="*/ 0 h 11"/>
                  <a:gd name="T2" fmla="*/ 148 w 11"/>
                  <a:gd name="T3" fmla="*/ 70 h 11"/>
                  <a:gd name="T4" fmla="*/ 45 w 11"/>
                  <a:gd name="T5" fmla="*/ 29 h 11"/>
                  <a:gd name="T6" fmla="*/ 0 60000 65536"/>
                  <a:gd name="T7" fmla="*/ 0 60000 65536"/>
                  <a:gd name="T8" fmla="*/ 0 60000 65536"/>
                  <a:gd name="T9" fmla="*/ 0 w 11"/>
                  <a:gd name="T10" fmla="*/ 0 h 11"/>
                  <a:gd name="T11" fmla="*/ 11 w 11"/>
                  <a:gd name="T12" fmla="*/ 11 h 11"/>
                </a:gdLst>
                <a:ahLst/>
                <a:cxnLst>
                  <a:cxn ang="T6">
                    <a:pos x="T0" y="T1"/>
                  </a:cxn>
                  <a:cxn ang="T7">
                    <a:pos x="T2" y="T3"/>
                  </a:cxn>
                  <a:cxn ang="T8">
                    <a:pos x="T4" y="T5"/>
                  </a:cxn>
                </a:cxnLst>
                <a:rect l="T9" t="T10" r="T11" b="T12"/>
                <a:pathLst>
                  <a:path w="11" h="11">
                    <a:moveTo>
                      <a:pt x="9" y="0"/>
                    </a:moveTo>
                    <a:cubicBezTo>
                      <a:pt x="0" y="0"/>
                      <a:pt x="5" y="11"/>
                      <a:pt x="11" y="5"/>
                    </a:cubicBezTo>
                    <a:cubicBezTo>
                      <a:pt x="10" y="3"/>
                      <a:pt x="6" y="2"/>
                      <a:pt x="3" y="2"/>
                    </a:cubicBezTo>
                  </a:path>
                </a:pathLst>
              </a:custGeom>
              <a:noFill/>
              <a:ln w="9525" cap="rnd">
                <a:solidFill>
                  <a:srgbClr val="D1AA49"/>
                </a:solidFill>
                <a:round/>
                <a:headEnd/>
                <a:tailEnd/>
              </a:ln>
            </p:spPr>
            <p:txBody>
              <a:bodyPr/>
              <a:lstStyle/>
              <a:p>
                <a:endParaRPr lang="en-GB"/>
              </a:p>
            </p:txBody>
          </p:sp>
          <p:sp>
            <p:nvSpPr>
              <p:cNvPr id="32624" name="Freeform 49"/>
              <p:cNvSpPr>
                <a:spLocks/>
              </p:cNvSpPr>
              <p:nvPr/>
            </p:nvSpPr>
            <p:spPr bwMode="auto">
              <a:xfrm>
                <a:off x="2891" y="1134"/>
                <a:ext cx="3" cy="1"/>
              </a:xfrm>
              <a:custGeom>
                <a:avLst/>
                <a:gdLst>
                  <a:gd name="T0" fmla="*/ 13 w 2"/>
                  <a:gd name="T1" fmla="*/ 0 h 1"/>
                  <a:gd name="T2" fmla="*/ 19 w 2"/>
                  <a:gd name="T3" fmla="*/ 1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1" y="0"/>
                    </a:moveTo>
                    <a:cubicBezTo>
                      <a:pt x="0" y="1"/>
                      <a:pt x="1" y="1"/>
                      <a:pt x="2" y="1"/>
                    </a:cubicBezTo>
                  </a:path>
                </a:pathLst>
              </a:custGeom>
              <a:noFill/>
              <a:ln w="9525" cap="rnd">
                <a:solidFill>
                  <a:srgbClr val="D1AA49"/>
                </a:solidFill>
                <a:round/>
                <a:headEnd/>
                <a:tailEnd/>
              </a:ln>
            </p:spPr>
            <p:txBody>
              <a:bodyPr/>
              <a:lstStyle/>
              <a:p>
                <a:endParaRPr lang="en-GB"/>
              </a:p>
            </p:txBody>
          </p:sp>
          <p:sp>
            <p:nvSpPr>
              <p:cNvPr id="32625" name="Freeform 50"/>
              <p:cNvSpPr>
                <a:spLocks/>
              </p:cNvSpPr>
              <p:nvPr/>
            </p:nvSpPr>
            <p:spPr bwMode="auto">
              <a:xfrm>
                <a:off x="2940" y="1094"/>
                <a:ext cx="3" cy="2"/>
              </a:xfrm>
              <a:custGeom>
                <a:avLst/>
                <a:gdLst>
                  <a:gd name="T0" fmla="*/ 0 w 2"/>
                  <a:gd name="T1" fmla="*/ 64 h 1"/>
                  <a:gd name="T2" fmla="*/ 19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1"/>
                    </a:moveTo>
                    <a:cubicBezTo>
                      <a:pt x="1" y="1"/>
                      <a:pt x="1" y="0"/>
                      <a:pt x="2" y="0"/>
                    </a:cubicBezTo>
                  </a:path>
                </a:pathLst>
              </a:custGeom>
              <a:noFill/>
              <a:ln w="9525" cap="rnd">
                <a:solidFill>
                  <a:srgbClr val="D1AA49"/>
                </a:solidFill>
                <a:round/>
                <a:headEnd/>
                <a:tailEnd/>
              </a:ln>
            </p:spPr>
            <p:txBody>
              <a:bodyPr/>
              <a:lstStyle/>
              <a:p>
                <a:endParaRPr lang="en-GB"/>
              </a:p>
            </p:txBody>
          </p:sp>
          <p:sp>
            <p:nvSpPr>
              <p:cNvPr id="32626" name="Freeform 51"/>
              <p:cNvSpPr>
                <a:spLocks/>
              </p:cNvSpPr>
              <p:nvPr/>
            </p:nvSpPr>
            <p:spPr bwMode="auto">
              <a:xfrm>
                <a:off x="3052" y="1217"/>
                <a:ext cx="3" cy="3"/>
              </a:xfrm>
              <a:custGeom>
                <a:avLst/>
                <a:gdLst>
                  <a:gd name="T0" fmla="*/ 19 w 2"/>
                  <a:gd name="T1" fmla="*/ 0 h 2"/>
                  <a:gd name="T2" fmla="*/ 13 w 2"/>
                  <a:gd name="T3" fmla="*/ 0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2" y="0"/>
                    </a:moveTo>
                    <a:cubicBezTo>
                      <a:pt x="1" y="1"/>
                      <a:pt x="0" y="2"/>
                      <a:pt x="1" y="0"/>
                    </a:cubicBezTo>
                  </a:path>
                </a:pathLst>
              </a:custGeom>
              <a:noFill/>
              <a:ln w="19050" cap="rnd">
                <a:solidFill>
                  <a:srgbClr val="D1AA49"/>
                </a:solidFill>
                <a:round/>
                <a:headEnd/>
                <a:tailEnd/>
              </a:ln>
            </p:spPr>
            <p:txBody>
              <a:bodyPr/>
              <a:lstStyle/>
              <a:p>
                <a:endParaRPr lang="en-GB"/>
              </a:p>
            </p:txBody>
          </p:sp>
          <p:sp>
            <p:nvSpPr>
              <p:cNvPr id="32627" name="Freeform 52"/>
              <p:cNvSpPr>
                <a:spLocks/>
              </p:cNvSpPr>
              <p:nvPr/>
            </p:nvSpPr>
            <p:spPr bwMode="auto">
              <a:xfrm>
                <a:off x="3029" y="1152"/>
                <a:ext cx="5" cy="4"/>
              </a:xfrm>
              <a:custGeom>
                <a:avLst/>
                <a:gdLst>
                  <a:gd name="T0" fmla="*/ 22 w 3"/>
                  <a:gd name="T1" fmla="*/ 0 h 3"/>
                  <a:gd name="T2" fmla="*/ 37 w 3"/>
                  <a:gd name="T3" fmla="*/ 16 h 3"/>
                  <a:gd name="T4" fmla="*/ 22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1" y="0"/>
                    </a:moveTo>
                    <a:cubicBezTo>
                      <a:pt x="1" y="2"/>
                      <a:pt x="0" y="3"/>
                      <a:pt x="2" y="3"/>
                    </a:cubicBezTo>
                    <a:cubicBezTo>
                      <a:pt x="3" y="1"/>
                      <a:pt x="2" y="1"/>
                      <a:pt x="1" y="0"/>
                    </a:cubicBezTo>
                  </a:path>
                </a:pathLst>
              </a:custGeom>
              <a:noFill/>
              <a:ln w="19050" cap="rnd">
                <a:solidFill>
                  <a:srgbClr val="D1AA49"/>
                </a:solidFill>
                <a:round/>
                <a:headEnd/>
                <a:tailEnd/>
              </a:ln>
            </p:spPr>
            <p:txBody>
              <a:bodyPr/>
              <a:lstStyle/>
              <a:p>
                <a:endParaRPr lang="en-GB"/>
              </a:p>
            </p:txBody>
          </p:sp>
          <p:sp>
            <p:nvSpPr>
              <p:cNvPr id="32628" name="Freeform 53"/>
              <p:cNvSpPr>
                <a:spLocks/>
              </p:cNvSpPr>
              <p:nvPr/>
            </p:nvSpPr>
            <p:spPr bwMode="auto">
              <a:xfrm>
                <a:off x="3010" y="1226"/>
                <a:ext cx="6" cy="3"/>
              </a:xfrm>
              <a:custGeom>
                <a:avLst/>
                <a:gdLst>
                  <a:gd name="T0" fmla="*/ 13 w 4"/>
                  <a:gd name="T1" fmla="*/ 0 h 2"/>
                  <a:gd name="T2" fmla="*/ 28 w 4"/>
                  <a:gd name="T3" fmla="*/ 19 h 2"/>
                  <a:gd name="T4" fmla="*/ 19 w 4"/>
                  <a:gd name="T5" fmla="*/ 0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1" y="0"/>
                    </a:moveTo>
                    <a:cubicBezTo>
                      <a:pt x="2" y="1"/>
                      <a:pt x="0" y="2"/>
                      <a:pt x="3" y="2"/>
                    </a:cubicBezTo>
                    <a:cubicBezTo>
                      <a:pt x="4" y="0"/>
                      <a:pt x="2" y="1"/>
                      <a:pt x="2" y="0"/>
                    </a:cubicBezTo>
                  </a:path>
                </a:pathLst>
              </a:custGeom>
              <a:noFill/>
              <a:ln w="19050" cap="rnd">
                <a:solidFill>
                  <a:srgbClr val="D1AA49"/>
                </a:solidFill>
                <a:round/>
                <a:headEnd/>
                <a:tailEnd/>
              </a:ln>
            </p:spPr>
            <p:txBody>
              <a:bodyPr/>
              <a:lstStyle/>
              <a:p>
                <a:endParaRPr lang="en-GB"/>
              </a:p>
            </p:txBody>
          </p:sp>
          <p:sp>
            <p:nvSpPr>
              <p:cNvPr id="32629" name="Freeform 54"/>
              <p:cNvSpPr>
                <a:spLocks/>
              </p:cNvSpPr>
              <p:nvPr/>
            </p:nvSpPr>
            <p:spPr bwMode="auto">
              <a:xfrm>
                <a:off x="2959" y="1213"/>
                <a:ext cx="29" cy="40"/>
              </a:xfrm>
              <a:custGeom>
                <a:avLst/>
                <a:gdLst>
                  <a:gd name="T0" fmla="*/ 114 w 19"/>
                  <a:gd name="T1" fmla="*/ 150 h 27"/>
                  <a:gd name="T2" fmla="*/ 168 w 19"/>
                  <a:gd name="T3" fmla="*/ 133 h 27"/>
                  <a:gd name="T4" fmla="*/ 142 w 19"/>
                  <a:gd name="T5" fmla="*/ 197 h 27"/>
                  <a:gd name="T6" fmla="*/ 0 60000 65536"/>
                  <a:gd name="T7" fmla="*/ 0 60000 65536"/>
                  <a:gd name="T8" fmla="*/ 0 60000 65536"/>
                  <a:gd name="T9" fmla="*/ 0 w 19"/>
                  <a:gd name="T10" fmla="*/ 0 h 27"/>
                  <a:gd name="T11" fmla="*/ 19 w 19"/>
                  <a:gd name="T12" fmla="*/ 27 h 27"/>
                </a:gdLst>
                <a:ahLst/>
                <a:cxnLst>
                  <a:cxn ang="T6">
                    <a:pos x="T0" y="T1"/>
                  </a:cxn>
                  <a:cxn ang="T7">
                    <a:pos x="T2" y="T3"/>
                  </a:cxn>
                  <a:cxn ang="T8">
                    <a:pos x="T4" y="T5"/>
                  </a:cxn>
                </a:cxnLst>
                <a:rect l="T9" t="T10" r="T11" b="T12"/>
                <a:pathLst>
                  <a:path w="19" h="27">
                    <a:moveTo>
                      <a:pt x="9" y="14"/>
                    </a:moveTo>
                    <a:cubicBezTo>
                      <a:pt x="0" y="19"/>
                      <a:pt x="19" y="27"/>
                      <a:pt x="13" y="13"/>
                    </a:cubicBezTo>
                    <a:cubicBezTo>
                      <a:pt x="8" y="0"/>
                      <a:pt x="3" y="24"/>
                      <a:pt x="11" y="19"/>
                    </a:cubicBezTo>
                  </a:path>
                </a:pathLst>
              </a:custGeom>
              <a:noFill/>
              <a:ln w="19050" cap="rnd">
                <a:solidFill>
                  <a:srgbClr val="D1AA49"/>
                </a:solidFill>
                <a:round/>
                <a:headEnd/>
                <a:tailEnd/>
              </a:ln>
            </p:spPr>
            <p:txBody>
              <a:bodyPr/>
              <a:lstStyle/>
              <a:p>
                <a:endParaRPr lang="en-GB"/>
              </a:p>
            </p:txBody>
          </p:sp>
          <p:sp>
            <p:nvSpPr>
              <p:cNvPr id="32630" name="Freeform 55"/>
              <p:cNvSpPr>
                <a:spLocks/>
              </p:cNvSpPr>
              <p:nvPr/>
            </p:nvSpPr>
            <p:spPr bwMode="auto">
              <a:xfrm>
                <a:off x="2997" y="1241"/>
                <a:ext cx="4" cy="5"/>
              </a:xfrm>
              <a:custGeom>
                <a:avLst/>
                <a:gdLst>
                  <a:gd name="T0" fmla="*/ 0 w 2"/>
                  <a:gd name="T1" fmla="*/ 0 h 3"/>
                  <a:gd name="T2" fmla="*/ 64 w 2"/>
                  <a:gd name="T3" fmla="*/ 62 h 3"/>
                  <a:gd name="T4" fmla="*/ 128 w 2"/>
                  <a:gd name="T5" fmla="*/ 22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0" y="0"/>
                    </a:moveTo>
                    <a:cubicBezTo>
                      <a:pt x="0" y="1"/>
                      <a:pt x="0" y="2"/>
                      <a:pt x="1" y="3"/>
                    </a:cubicBezTo>
                    <a:cubicBezTo>
                      <a:pt x="2" y="3"/>
                      <a:pt x="2" y="2"/>
                      <a:pt x="2" y="1"/>
                    </a:cubicBezTo>
                  </a:path>
                </a:pathLst>
              </a:custGeom>
              <a:noFill/>
              <a:ln w="19050" cap="rnd">
                <a:solidFill>
                  <a:srgbClr val="D1AA49"/>
                </a:solidFill>
                <a:round/>
                <a:headEnd/>
                <a:tailEnd/>
              </a:ln>
            </p:spPr>
            <p:txBody>
              <a:bodyPr/>
              <a:lstStyle/>
              <a:p>
                <a:endParaRPr lang="en-GB"/>
              </a:p>
            </p:txBody>
          </p:sp>
          <p:sp>
            <p:nvSpPr>
              <p:cNvPr id="32631" name="Freeform 56"/>
              <p:cNvSpPr>
                <a:spLocks/>
              </p:cNvSpPr>
              <p:nvPr/>
            </p:nvSpPr>
            <p:spPr bwMode="auto">
              <a:xfrm>
                <a:off x="3043" y="1146"/>
                <a:ext cx="9" cy="6"/>
              </a:xfrm>
              <a:custGeom>
                <a:avLst/>
                <a:gdLst>
                  <a:gd name="T0" fmla="*/ 48 w 6"/>
                  <a:gd name="T1" fmla="*/ 0 h 4"/>
                  <a:gd name="T2" fmla="*/ 60 w 6"/>
                  <a:gd name="T3" fmla="*/ 13 h 4"/>
                  <a:gd name="T4" fmla="*/ 48 w 6"/>
                  <a:gd name="T5" fmla="*/ 0 h 4"/>
                  <a:gd name="T6" fmla="*/ 0 w 6"/>
                  <a:gd name="T7" fmla="*/ 28 h 4"/>
                  <a:gd name="T8" fmla="*/ 18 w 6"/>
                  <a:gd name="T9" fmla="*/ 19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4" y="0"/>
                    </a:moveTo>
                    <a:cubicBezTo>
                      <a:pt x="0" y="0"/>
                      <a:pt x="3" y="4"/>
                      <a:pt x="5" y="1"/>
                    </a:cubicBezTo>
                    <a:cubicBezTo>
                      <a:pt x="6" y="1"/>
                      <a:pt x="5" y="0"/>
                      <a:pt x="4" y="0"/>
                    </a:cubicBezTo>
                    <a:cubicBezTo>
                      <a:pt x="3" y="0"/>
                      <a:pt x="1" y="2"/>
                      <a:pt x="0" y="3"/>
                    </a:cubicBezTo>
                    <a:cubicBezTo>
                      <a:pt x="1" y="2"/>
                      <a:pt x="1" y="2"/>
                      <a:pt x="1" y="2"/>
                    </a:cubicBezTo>
                  </a:path>
                </a:pathLst>
              </a:custGeom>
              <a:noFill/>
              <a:ln w="9525" cap="rnd">
                <a:solidFill>
                  <a:srgbClr val="D1AA49"/>
                </a:solidFill>
                <a:round/>
                <a:headEnd/>
                <a:tailEnd/>
              </a:ln>
            </p:spPr>
            <p:txBody>
              <a:bodyPr/>
              <a:lstStyle/>
              <a:p>
                <a:endParaRPr lang="en-GB"/>
              </a:p>
            </p:txBody>
          </p:sp>
          <p:sp>
            <p:nvSpPr>
              <p:cNvPr id="32632" name="Freeform 57"/>
              <p:cNvSpPr>
                <a:spLocks/>
              </p:cNvSpPr>
              <p:nvPr/>
            </p:nvSpPr>
            <p:spPr bwMode="auto">
              <a:xfrm>
                <a:off x="3051" y="1113"/>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0" y="0"/>
                      <a:pt x="0" y="0"/>
                      <a:pt x="0" y="0"/>
                    </a:cubicBezTo>
                    <a:cubicBezTo>
                      <a:pt x="0" y="0"/>
                      <a:pt x="0" y="0"/>
                      <a:pt x="0" y="0"/>
                    </a:cubicBezTo>
                    <a:cubicBezTo>
                      <a:pt x="0" y="0"/>
                      <a:pt x="0" y="0"/>
                      <a:pt x="0" y="0"/>
                    </a:cubicBezTo>
                  </a:path>
                </a:pathLst>
              </a:custGeom>
              <a:noFill/>
              <a:ln w="9525" cap="rnd">
                <a:solidFill>
                  <a:srgbClr val="D1AA49"/>
                </a:solidFill>
                <a:round/>
                <a:headEnd/>
                <a:tailEnd/>
              </a:ln>
            </p:spPr>
            <p:txBody>
              <a:bodyPr/>
              <a:lstStyle/>
              <a:p>
                <a:endParaRPr lang="en-GB"/>
              </a:p>
            </p:txBody>
          </p:sp>
          <p:sp>
            <p:nvSpPr>
              <p:cNvPr id="32633" name="Freeform 58"/>
              <p:cNvSpPr>
                <a:spLocks/>
              </p:cNvSpPr>
              <p:nvPr/>
            </p:nvSpPr>
            <p:spPr bwMode="auto">
              <a:xfrm>
                <a:off x="3026" y="1123"/>
                <a:ext cx="9" cy="8"/>
              </a:xfrm>
              <a:custGeom>
                <a:avLst/>
                <a:gdLst>
                  <a:gd name="T0" fmla="*/ 48 w 6"/>
                  <a:gd name="T1" fmla="*/ 0 h 5"/>
                  <a:gd name="T2" fmla="*/ 27 w 6"/>
                  <a:gd name="T3" fmla="*/ 67 h 5"/>
                  <a:gd name="T4" fmla="*/ 48 w 6"/>
                  <a:gd name="T5" fmla="*/ 21 h 5"/>
                  <a:gd name="T6" fmla="*/ 0 60000 65536"/>
                  <a:gd name="T7" fmla="*/ 0 60000 65536"/>
                  <a:gd name="T8" fmla="*/ 0 60000 65536"/>
                  <a:gd name="T9" fmla="*/ 0 w 6"/>
                  <a:gd name="T10" fmla="*/ 0 h 5"/>
                  <a:gd name="T11" fmla="*/ 6 w 6"/>
                  <a:gd name="T12" fmla="*/ 5 h 5"/>
                </a:gdLst>
                <a:ahLst/>
                <a:cxnLst>
                  <a:cxn ang="T6">
                    <a:pos x="T0" y="T1"/>
                  </a:cxn>
                  <a:cxn ang="T7">
                    <a:pos x="T2" y="T3"/>
                  </a:cxn>
                  <a:cxn ang="T8">
                    <a:pos x="T4" y="T5"/>
                  </a:cxn>
                </a:cxnLst>
                <a:rect l="T9" t="T10" r="T11" b="T12"/>
                <a:pathLst>
                  <a:path w="6" h="5">
                    <a:moveTo>
                      <a:pt x="4" y="0"/>
                    </a:moveTo>
                    <a:cubicBezTo>
                      <a:pt x="3" y="1"/>
                      <a:pt x="0" y="2"/>
                      <a:pt x="2" y="4"/>
                    </a:cubicBezTo>
                    <a:cubicBezTo>
                      <a:pt x="4" y="5"/>
                      <a:pt x="6" y="2"/>
                      <a:pt x="4" y="1"/>
                    </a:cubicBezTo>
                  </a:path>
                </a:pathLst>
              </a:custGeom>
              <a:noFill/>
              <a:ln w="9525" cap="rnd">
                <a:solidFill>
                  <a:srgbClr val="D1AA49"/>
                </a:solidFill>
                <a:round/>
                <a:headEnd/>
                <a:tailEnd/>
              </a:ln>
            </p:spPr>
            <p:txBody>
              <a:bodyPr/>
              <a:lstStyle/>
              <a:p>
                <a:endParaRPr lang="en-GB"/>
              </a:p>
            </p:txBody>
          </p:sp>
          <p:sp>
            <p:nvSpPr>
              <p:cNvPr id="32634" name="Freeform 59"/>
              <p:cNvSpPr>
                <a:spLocks/>
              </p:cNvSpPr>
              <p:nvPr/>
            </p:nvSpPr>
            <p:spPr bwMode="auto">
              <a:xfrm>
                <a:off x="2914" y="1116"/>
                <a:ext cx="4" cy="4"/>
              </a:xfrm>
              <a:custGeom>
                <a:avLst/>
                <a:gdLst>
                  <a:gd name="T0" fmla="*/ 12 w 3"/>
                  <a:gd name="T1" fmla="*/ 1 h 3"/>
                  <a:gd name="T2" fmla="*/ 1 w 3"/>
                  <a:gd name="T3" fmla="*/ 16 h 3"/>
                  <a:gd name="T4" fmla="*/ 0 w 3"/>
                  <a:gd name="T5" fmla="*/ 1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2" y="1"/>
                    </a:moveTo>
                    <a:cubicBezTo>
                      <a:pt x="0" y="1"/>
                      <a:pt x="0" y="3"/>
                      <a:pt x="1" y="3"/>
                    </a:cubicBezTo>
                    <a:cubicBezTo>
                      <a:pt x="3" y="2"/>
                      <a:pt x="2" y="0"/>
                      <a:pt x="0" y="1"/>
                    </a:cubicBezTo>
                  </a:path>
                </a:pathLst>
              </a:custGeom>
              <a:noFill/>
              <a:ln w="9525" cap="rnd">
                <a:solidFill>
                  <a:srgbClr val="D1AA49"/>
                </a:solidFill>
                <a:round/>
                <a:headEnd/>
                <a:tailEnd/>
              </a:ln>
            </p:spPr>
            <p:txBody>
              <a:bodyPr/>
              <a:lstStyle/>
              <a:p>
                <a:endParaRPr lang="en-GB"/>
              </a:p>
            </p:txBody>
          </p:sp>
          <p:sp>
            <p:nvSpPr>
              <p:cNvPr id="32635" name="Freeform 60"/>
              <p:cNvSpPr>
                <a:spLocks/>
              </p:cNvSpPr>
              <p:nvPr/>
            </p:nvSpPr>
            <p:spPr bwMode="auto">
              <a:xfrm>
                <a:off x="2909" y="1107"/>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0"/>
                      <a:pt x="0" y="0"/>
                    </a:cubicBezTo>
                  </a:path>
                </a:pathLst>
              </a:custGeom>
              <a:noFill/>
              <a:ln w="9525" cap="rnd">
                <a:solidFill>
                  <a:srgbClr val="D1AA49"/>
                </a:solidFill>
                <a:round/>
                <a:headEnd/>
                <a:tailEnd/>
              </a:ln>
            </p:spPr>
            <p:txBody>
              <a:bodyPr/>
              <a:lstStyle/>
              <a:p>
                <a:endParaRPr lang="en-GB"/>
              </a:p>
            </p:txBody>
          </p:sp>
          <p:sp>
            <p:nvSpPr>
              <p:cNvPr id="32636" name="Freeform 61"/>
              <p:cNvSpPr>
                <a:spLocks/>
              </p:cNvSpPr>
              <p:nvPr/>
            </p:nvSpPr>
            <p:spPr bwMode="auto">
              <a:xfrm>
                <a:off x="2949" y="1103"/>
                <a:ext cx="18" cy="13"/>
              </a:xfrm>
              <a:custGeom>
                <a:avLst/>
                <a:gdLst>
                  <a:gd name="T0" fmla="*/ 60 w 12"/>
                  <a:gd name="T1" fmla="*/ 21 h 8"/>
                  <a:gd name="T2" fmla="*/ 75 w 12"/>
                  <a:gd name="T3" fmla="*/ 123 h 8"/>
                  <a:gd name="T4" fmla="*/ 60 w 12"/>
                  <a:gd name="T5" fmla="*/ 55 h 8"/>
                  <a:gd name="T6" fmla="*/ 0 60000 65536"/>
                  <a:gd name="T7" fmla="*/ 0 60000 65536"/>
                  <a:gd name="T8" fmla="*/ 0 60000 65536"/>
                  <a:gd name="T9" fmla="*/ 0 w 12"/>
                  <a:gd name="T10" fmla="*/ 0 h 8"/>
                  <a:gd name="T11" fmla="*/ 12 w 12"/>
                  <a:gd name="T12" fmla="*/ 8 h 8"/>
                </a:gdLst>
                <a:ahLst/>
                <a:cxnLst>
                  <a:cxn ang="T6">
                    <a:pos x="T0" y="T1"/>
                  </a:cxn>
                  <a:cxn ang="T7">
                    <a:pos x="T2" y="T3"/>
                  </a:cxn>
                  <a:cxn ang="T8">
                    <a:pos x="T4" y="T5"/>
                  </a:cxn>
                </a:cxnLst>
                <a:rect l="T9" t="T10" r="T11" b="T12"/>
                <a:pathLst>
                  <a:path w="12" h="8">
                    <a:moveTo>
                      <a:pt x="5" y="1"/>
                    </a:moveTo>
                    <a:cubicBezTo>
                      <a:pt x="0" y="2"/>
                      <a:pt x="2" y="8"/>
                      <a:pt x="7" y="7"/>
                    </a:cubicBezTo>
                    <a:cubicBezTo>
                      <a:pt x="12" y="5"/>
                      <a:pt x="6" y="0"/>
                      <a:pt x="5" y="3"/>
                    </a:cubicBezTo>
                  </a:path>
                </a:pathLst>
              </a:custGeom>
              <a:noFill/>
              <a:ln w="9525" cap="rnd">
                <a:solidFill>
                  <a:srgbClr val="D1AA49"/>
                </a:solidFill>
                <a:round/>
                <a:headEnd/>
                <a:tailEnd/>
              </a:ln>
            </p:spPr>
            <p:txBody>
              <a:bodyPr/>
              <a:lstStyle/>
              <a:p>
                <a:endParaRPr lang="en-GB"/>
              </a:p>
            </p:txBody>
          </p:sp>
          <p:sp>
            <p:nvSpPr>
              <p:cNvPr id="32637" name="Freeform 62"/>
              <p:cNvSpPr>
                <a:spLocks/>
              </p:cNvSpPr>
              <p:nvPr/>
            </p:nvSpPr>
            <p:spPr bwMode="auto">
              <a:xfrm>
                <a:off x="2947" y="1113"/>
                <a:ext cx="3" cy="1"/>
              </a:xfrm>
              <a:custGeom>
                <a:avLst/>
                <a:gdLst>
                  <a:gd name="T0" fmla="*/ 19 w 2"/>
                  <a:gd name="T1" fmla="*/ 0 h 1"/>
                  <a:gd name="T2" fmla="*/ 0 w 2"/>
                  <a:gd name="T3" fmla="*/ 1 h 1"/>
                  <a:gd name="T4" fmla="*/ 13 w 2"/>
                  <a:gd name="T5" fmla="*/ 0 h 1"/>
                  <a:gd name="T6" fmla="*/ 13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cubicBezTo>
                      <a:pt x="1" y="0"/>
                      <a:pt x="0" y="0"/>
                      <a:pt x="0" y="1"/>
                    </a:cubicBezTo>
                    <a:cubicBezTo>
                      <a:pt x="1" y="1"/>
                      <a:pt x="1" y="1"/>
                      <a:pt x="1" y="0"/>
                    </a:cubicBezTo>
                    <a:cubicBezTo>
                      <a:pt x="1" y="0"/>
                      <a:pt x="1" y="0"/>
                      <a:pt x="1" y="0"/>
                    </a:cubicBezTo>
                  </a:path>
                </a:pathLst>
              </a:custGeom>
              <a:noFill/>
              <a:ln w="9525" cap="rnd">
                <a:solidFill>
                  <a:srgbClr val="D1AA49"/>
                </a:solidFill>
                <a:round/>
                <a:headEnd/>
                <a:tailEnd/>
              </a:ln>
            </p:spPr>
            <p:txBody>
              <a:bodyPr/>
              <a:lstStyle/>
              <a:p>
                <a:endParaRPr lang="en-GB"/>
              </a:p>
            </p:txBody>
          </p:sp>
          <p:sp>
            <p:nvSpPr>
              <p:cNvPr id="32638" name="Freeform 63"/>
              <p:cNvSpPr>
                <a:spLocks/>
              </p:cNvSpPr>
              <p:nvPr/>
            </p:nvSpPr>
            <p:spPr bwMode="auto">
              <a:xfrm>
                <a:off x="2949" y="1129"/>
                <a:ext cx="17" cy="8"/>
              </a:xfrm>
              <a:custGeom>
                <a:avLst/>
                <a:gdLst>
                  <a:gd name="T0" fmla="*/ 134 w 11"/>
                  <a:gd name="T1" fmla="*/ 54 h 5"/>
                  <a:gd name="T2" fmla="*/ 96 w 11"/>
                  <a:gd name="T3" fmla="*/ 54 h 5"/>
                  <a:gd name="T4" fmla="*/ 134 w 11"/>
                  <a:gd name="T5" fmla="*/ 54 h 5"/>
                  <a:gd name="T6" fmla="*/ 82 w 11"/>
                  <a:gd name="T7" fmla="*/ 0 h 5"/>
                  <a:gd name="T8" fmla="*/ 45 w 11"/>
                  <a:gd name="T9" fmla="*/ 67 h 5"/>
                  <a:gd name="T10" fmla="*/ 108 w 11"/>
                  <a:gd name="T11" fmla="*/ 34 h 5"/>
                  <a:gd name="T12" fmla="*/ 0 60000 65536"/>
                  <a:gd name="T13" fmla="*/ 0 60000 65536"/>
                  <a:gd name="T14" fmla="*/ 0 60000 65536"/>
                  <a:gd name="T15" fmla="*/ 0 60000 65536"/>
                  <a:gd name="T16" fmla="*/ 0 60000 65536"/>
                  <a:gd name="T17" fmla="*/ 0 60000 65536"/>
                  <a:gd name="T18" fmla="*/ 0 w 11"/>
                  <a:gd name="T19" fmla="*/ 0 h 5"/>
                  <a:gd name="T20" fmla="*/ 11 w 1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1" h="5">
                    <a:moveTo>
                      <a:pt x="10" y="3"/>
                    </a:moveTo>
                    <a:cubicBezTo>
                      <a:pt x="9" y="3"/>
                      <a:pt x="8" y="3"/>
                      <a:pt x="7" y="3"/>
                    </a:cubicBezTo>
                    <a:cubicBezTo>
                      <a:pt x="6" y="4"/>
                      <a:pt x="9" y="4"/>
                      <a:pt x="10" y="3"/>
                    </a:cubicBezTo>
                    <a:cubicBezTo>
                      <a:pt x="11" y="1"/>
                      <a:pt x="8" y="0"/>
                      <a:pt x="6" y="0"/>
                    </a:cubicBezTo>
                    <a:cubicBezTo>
                      <a:pt x="5" y="0"/>
                      <a:pt x="0" y="2"/>
                      <a:pt x="3" y="4"/>
                    </a:cubicBezTo>
                    <a:cubicBezTo>
                      <a:pt x="4" y="5"/>
                      <a:pt x="9" y="4"/>
                      <a:pt x="8" y="2"/>
                    </a:cubicBezTo>
                  </a:path>
                </a:pathLst>
              </a:custGeom>
              <a:noFill/>
              <a:ln w="9525" cap="rnd">
                <a:solidFill>
                  <a:srgbClr val="D1AA49"/>
                </a:solidFill>
                <a:round/>
                <a:headEnd/>
                <a:tailEnd/>
              </a:ln>
            </p:spPr>
            <p:txBody>
              <a:bodyPr/>
              <a:lstStyle/>
              <a:p>
                <a:endParaRPr lang="en-GB"/>
              </a:p>
            </p:txBody>
          </p:sp>
          <p:sp>
            <p:nvSpPr>
              <p:cNvPr id="32639" name="Freeform 64"/>
              <p:cNvSpPr>
                <a:spLocks/>
              </p:cNvSpPr>
              <p:nvPr/>
            </p:nvSpPr>
            <p:spPr bwMode="auto">
              <a:xfrm>
                <a:off x="2961" y="1125"/>
                <a:ext cx="3" cy="4"/>
              </a:xfrm>
              <a:custGeom>
                <a:avLst/>
                <a:gdLst>
                  <a:gd name="T0" fmla="*/ 13 w 2"/>
                  <a:gd name="T1" fmla="*/ 16 h 3"/>
                  <a:gd name="T2" fmla="*/ 13 w 2"/>
                  <a:gd name="T3" fmla="*/ 0 h 3"/>
                  <a:gd name="T4" fmla="*/ 19 w 2"/>
                  <a:gd name="T5" fmla="*/ 12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1" y="3"/>
                    </a:moveTo>
                    <a:cubicBezTo>
                      <a:pt x="0" y="2"/>
                      <a:pt x="1" y="1"/>
                      <a:pt x="1" y="0"/>
                    </a:cubicBezTo>
                    <a:cubicBezTo>
                      <a:pt x="2" y="1"/>
                      <a:pt x="2" y="1"/>
                      <a:pt x="2" y="2"/>
                    </a:cubicBezTo>
                  </a:path>
                </a:pathLst>
              </a:custGeom>
              <a:noFill/>
              <a:ln w="9525" cap="rnd">
                <a:solidFill>
                  <a:srgbClr val="D1AA49"/>
                </a:solidFill>
                <a:round/>
                <a:headEnd/>
                <a:tailEnd/>
              </a:ln>
            </p:spPr>
            <p:txBody>
              <a:bodyPr/>
              <a:lstStyle/>
              <a:p>
                <a:endParaRPr lang="en-GB"/>
              </a:p>
            </p:txBody>
          </p:sp>
          <p:sp>
            <p:nvSpPr>
              <p:cNvPr id="32640" name="Freeform 65"/>
              <p:cNvSpPr>
                <a:spLocks/>
              </p:cNvSpPr>
              <p:nvPr/>
            </p:nvSpPr>
            <p:spPr bwMode="auto">
              <a:xfrm>
                <a:off x="3001" y="1076"/>
                <a:ext cx="1" cy="2"/>
              </a:xfrm>
              <a:custGeom>
                <a:avLst/>
                <a:gdLst>
                  <a:gd name="T0" fmla="*/ 0 w 1"/>
                  <a:gd name="T1" fmla="*/ 0 h 1"/>
                  <a:gd name="T2" fmla="*/ 1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1" y="0"/>
                      <a:pt x="0" y="1"/>
                      <a:pt x="1" y="0"/>
                    </a:cubicBezTo>
                    <a:cubicBezTo>
                      <a:pt x="1" y="0"/>
                      <a:pt x="1" y="0"/>
                      <a:pt x="0" y="0"/>
                    </a:cubicBezTo>
                  </a:path>
                </a:pathLst>
              </a:custGeom>
              <a:noFill/>
              <a:ln w="9525" cap="rnd">
                <a:solidFill>
                  <a:srgbClr val="D1AA49"/>
                </a:solidFill>
                <a:round/>
                <a:headEnd/>
                <a:tailEnd/>
              </a:ln>
            </p:spPr>
            <p:txBody>
              <a:bodyPr/>
              <a:lstStyle/>
              <a:p>
                <a:endParaRPr lang="en-GB"/>
              </a:p>
            </p:txBody>
          </p:sp>
          <p:sp>
            <p:nvSpPr>
              <p:cNvPr id="32641" name="Freeform 66"/>
              <p:cNvSpPr>
                <a:spLocks/>
              </p:cNvSpPr>
              <p:nvPr/>
            </p:nvSpPr>
            <p:spPr bwMode="auto">
              <a:xfrm>
                <a:off x="2972" y="1114"/>
                <a:ext cx="9" cy="6"/>
              </a:xfrm>
              <a:custGeom>
                <a:avLst/>
                <a:gdLst>
                  <a:gd name="T0" fmla="*/ 40 w 6"/>
                  <a:gd name="T1" fmla="*/ 19 h 4"/>
                  <a:gd name="T2" fmla="*/ 27 w 6"/>
                  <a:gd name="T3" fmla="*/ 28 h 4"/>
                  <a:gd name="T4" fmla="*/ 60 w 6"/>
                  <a:gd name="T5" fmla="*/ 28 h 4"/>
                  <a:gd name="T6" fmla="*/ 0 w 6"/>
                  <a:gd name="T7" fmla="*/ 19 h 4"/>
                  <a:gd name="T8" fmla="*/ 18 w 6"/>
                  <a:gd name="T9" fmla="*/ 13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3" y="2"/>
                    </a:moveTo>
                    <a:cubicBezTo>
                      <a:pt x="2" y="2"/>
                      <a:pt x="2" y="3"/>
                      <a:pt x="2" y="3"/>
                    </a:cubicBezTo>
                    <a:cubicBezTo>
                      <a:pt x="2" y="4"/>
                      <a:pt x="5" y="4"/>
                      <a:pt x="5" y="3"/>
                    </a:cubicBezTo>
                    <a:cubicBezTo>
                      <a:pt x="6" y="0"/>
                      <a:pt x="1" y="2"/>
                      <a:pt x="0" y="2"/>
                    </a:cubicBezTo>
                    <a:cubicBezTo>
                      <a:pt x="0" y="2"/>
                      <a:pt x="0" y="1"/>
                      <a:pt x="1" y="1"/>
                    </a:cubicBezTo>
                  </a:path>
                </a:pathLst>
              </a:custGeom>
              <a:noFill/>
              <a:ln w="9525" cap="rnd">
                <a:solidFill>
                  <a:srgbClr val="D1AA49"/>
                </a:solidFill>
                <a:round/>
                <a:headEnd/>
                <a:tailEnd/>
              </a:ln>
            </p:spPr>
            <p:txBody>
              <a:bodyPr/>
              <a:lstStyle/>
              <a:p>
                <a:endParaRPr lang="en-GB"/>
              </a:p>
            </p:txBody>
          </p:sp>
          <p:sp>
            <p:nvSpPr>
              <p:cNvPr id="32642" name="Freeform 67"/>
              <p:cNvSpPr>
                <a:spLocks/>
              </p:cNvSpPr>
              <p:nvPr/>
            </p:nvSpPr>
            <p:spPr bwMode="auto">
              <a:xfrm>
                <a:off x="3019" y="1085"/>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0" y="0"/>
                    </a:cubicBezTo>
                    <a:cubicBezTo>
                      <a:pt x="0" y="0"/>
                      <a:pt x="0" y="0"/>
                      <a:pt x="0" y="0"/>
                    </a:cubicBezTo>
                  </a:path>
                </a:pathLst>
              </a:custGeom>
              <a:noFill/>
              <a:ln w="9525" cap="rnd">
                <a:solidFill>
                  <a:srgbClr val="D1AA49"/>
                </a:solidFill>
                <a:round/>
                <a:headEnd/>
                <a:tailEnd/>
              </a:ln>
            </p:spPr>
            <p:txBody>
              <a:bodyPr/>
              <a:lstStyle/>
              <a:p>
                <a:endParaRPr lang="en-GB"/>
              </a:p>
            </p:txBody>
          </p:sp>
          <p:sp>
            <p:nvSpPr>
              <p:cNvPr id="32643" name="Freeform 68"/>
              <p:cNvSpPr>
                <a:spLocks/>
              </p:cNvSpPr>
              <p:nvPr/>
            </p:nvSpPr>
            <p:spPr bwMode="auto">
              <a:xfrm>
                <a:off x="2985" y="1122"/>
                <a:ext cx="9" cy="9"/>
              </a:xfrm>
              <a:custGeom>
                <a:avLst/>
                <a:gdLst>
                  <a:gd name="T0" fmla="*/ 48 w 6"/>
                  <a:gd name="T1" fmla="*/ 27 h 6"/>
                  <a:gd name="T2" fmla="*/ 18 w 6"/>
                  <a:gd name="T3" fmla="*/ 48 h 6"/>
                  <a:gd name="T4" fmla="*/ 48 w 6"/>
                  <a:gd name="T5" fmla="*/ 48 h 6"/>
                  <a:gd name="T6" fmla="*/ 18 w 6"/>
                  <a:gd name="T7" fmla="*/ 60 h 6"/>
                  <a:gd name="T8" fmla="*/ 60 w 6"/>
                  <a:gd name="T9" fmla="*/ 72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4" y="2"/>
                    </a:moveTo>
                    <a:cubicBezTo>
                      <a:pt x="3" y="2"/>
                      <a:pt x="1" y="2"/>
                      <a:pt x="1" y="4"/>
                    </a:cubicBezTo>
                    <a:cubicBezTo>
                      <a:pt x="1" y="6"/>
                      <a:pt x="4" y="5"/>
                      <a:pt x="4" y="4"/>
                    </a:cubicBezTo>
                    <a:cubicBezTo>
                      <a:pt x="6" y="0"/>
                      <a:pt x="0" y="1"/>
                      <a:pt x="1" y="5"/>
                    </a:cubicBezTo>
                    <a:cubicBezTo>
                      <a:pt x="2" y="6"/>
                      <a:pt x="5" y="3"/>
                      <a:pt x="5" y="6"/>
                    </a:cubicBezTo>
                  </a:path>
                </a:pathLst>
              </a:custGeom>
              <a:noFill/>
              <a:ln w="9525" cap="rnd">
                <a:solidFill>
                  <a:srgbClr val="D1AA49"/>
                </a:solidFill>
                <a:round/>
                <a:headEnd/>
                <a:tailEnd/>
              </a:ln>
            </p:spPr>
            <p:txBody>
              <a:bodyPr/>
              <a:lstStyle/>
              <a:p>
                <a:endParaRPr lang="en-GB"/>
              </a:p>
            </p:txBody>
          </p:sp>
          <p:sp>
            <p:nvSpPr>
              <p:cNvPr id="32644" name="Freeform 69"/>
              <p:cNvSpPr>
                <a:spLocks/>
              </p:cNvSpPr>
              <p:nvPr/>
            </p:nvSpPr>
            <p:spPr bwMode="auto">
              <a:xfrm>
                <a:off x="2909" y="1131"/>
                <a:ext cx="3" cy="1"/>
              </a:xfrm>
              <a:custGeom>
                <a:avLst/>
                <a:gdLst>
                  <a:gd name="T0" fmla="*/ 19 w 2"/>
                  <a:gd name="T1" fmla="*/ 1 h 1"/>
                  <a:gd name="T2" fmla="*/ 0 w 2"/>
                  <a:gd name="T3" fmla="*/ 1 h 1"/>
                  <a:gd name="T4" fmla="*/ 13 w 2"/>
                  <a:gd name="T5" fmla="*/ 1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1"/>
                    </a:moveTo>
                    <a:cubicBezTo>
                      <a:pt x="1" y="0"/>
                      <a:pt x="1" y="0"/>
                      <a:pt x="0" y="1"/>
                    </a:cubicBezTo>
                    <a:cubicBezTo>
                      <a:pt x="0" y="1"/>
                      <a:pt x="0" y="1"/>
                      <a:pt x="1" y="1"/>
                    </a:cubicBezTo>
                  </a:path>
                </a:pathLst>
              </a:custGeom>
              <a:noFill/>
              <a:ln w="9525" cap="rnd">
                <a:solidFill>
                  <a:srgbClr val="D1AA49"/>
                </a:solidFill>
                <a:round/>
                <a:headEnd/>
                <a:tailEnd/>
              </a:ln>
            </p:spPr>
            <p:txBody>
              <a:bodyPr/>
              <a:lstStyle/>
              <a:p>
                <a:endParaRPr lang="en-GB"/>
              </a:p>
            </p:txBody>
          </p:sp>
          <p:sp>
            <p:nvSpPr>
              <p:cNvPr id="32645" name="Freeform 70"/>
              <p:cNvSpPr>
                <a:spLocks/>
              </p:cNvSpPr>
              <p:nvPr/>
            </p:nvSpPr>
            <p:spPr bwMode="auto">
              <a:xfrm>
                <a:off x="2934" y="1138"/>
                <a:ext cx="13" cy="11"/>
              </a:xfrm>
              <a:custGeom>
                <a:avLst/>
                <a:gdLst>
                  <a:gd name="T0" fmla="*/ 39 w 9"/>
                  <a:gd name="T1" fmla="*/ 49 h 7"/>
                  <a:gd name="T2" fmla="*/ 19 w 9"/>
                  <a:gd name="T3" fmla="*/ 55 h 7"/>
                  <a:gd name="T4" fmla="*/ 42 w 9"/>
                  <a:gd name="T5" fmla="*/ 77 h 7"/>
                  <a:gd name="T6" fmla="*/ 27 w 9"/>
                  <a:gd name="T7" fmla="*/ 55 h 7"/>
                  <a:gd name="T8" fmla="*/ 0 60000 65536"/>
                  <a:gd name="T9" fmla="*/ 0 60000 65536"/>
                  <a:gd name="T10" fmla="*/ 0 60000 65536"/>
                  <a:gd name="T11" fmla="*/ 0 60000 65536"/>
                  <a:gd name="T12" fmla="*/ 0 w 9"/>
                  <a:gd name="T13" fmla="*/ 0 h 7"/>
                  <a:gd name="T14" fmla="*/ 9 w 9"/>
                  <a:gd name="T15" fmla="*/ 7 h 7"/>
                </a:gdLst>
                <a:ahLst/>
                <a:cxnLst>
                  <a:cxn ang="T8">
                    <a:pos x="T0" y="T1"/>
                  </a:cxn>
                  <a:cxn ang="T9">
                    <a:pos x="T2" y="T3"/>
                  </a:cxn>
                  <a:cxn ang="T10">
                    <a:pos x="T4" y="T5"/>
                  </a:cxn>
                  <a:cxn ang="T11">
                    <a:pos x="T6" y="T7"/>
                  </a:cxn>
                </a:cxnLst>
                <a:rect l="T12" t="T13" r="T14" b="T15"/>
                <a:pathLst>
                  <a:path w="9" h="7">
                    <a:moveTo>
                      <a:pt x="4" y="3"/>
                    </a:moveTo>
                    <a:cubicBezTo>
                      <a:pt x="3" y="2"/>
                      <a:pt x="2" y="3"/>
                      <a:pt x="2" y="4"/>
                    </a:cubicBezTo>
                    <a:cubicBezTo>
                      <a:pt x="0" y="7"/>
                      <a:pt x="4" y="7"/>
                      <a:pt x="5" y="5"/>
                    </a:cubicBezTo>
                    <a:cubicBezTo>
                      <a:pt x="9" y="1"/>
                      <a:pt x="1" y="0"/>
                      <a:pt x="3" y="4"/>
                    </a:cubicBezTo>
                  </a:path>
                </a:pathLst>
              </a:custGeom>
              <a:noFill/>
              <a:ln w="9525" cap="rnd">
                <a:solidFill>
                  <a:srgbClr val="D1AA49"/>
                </a:solidFill>
                <a:round/>
                <a:headEnd/>
                <a:tailEnd/>
              </a:ln>
            </p:spPr>
            <p:txBody>
              <a:bodyPr/>
              <a:lstStyle/>
              <a:p>
                <a:endParaRPr lang="en-GB"/>
              </a:p>
            </p:txBody>
          </p:sp>
          <p:sp>
            <p:nvSpPr>
              <p:cNvPr id="32646" name="Freeform 71"/>
              <p:cNvSpPr>
                <a:spLocks/>
              </p:cNvSpPr>
              <p:nvPr/>
            </p:nvSpPr>
            <p:spPr bwMode="auto">
              <a:xfrm>
                <a:off x="2931" y="1144"/>
                <a:ext cx="1" cy="2"/>
              </a:xfrm>
              <a:custGeom>
                <a:avLst/>
                <a:gdLst>
                  <a:gd name="T0" fmla="*/ 1 w 1"/>
                  <a:gd name="T1" fmla="*/ 64 h 1"/>
                  <a:gd name="T2" fmla="*/ 0 w 1"/>
                  <a:gd name="T3" fmla="*/ 64 h 1"/>
                  <a:gd name="T4" fmla="*/ 1 w 1"/>
                  <a:gd name="T5" fmla="*/ 64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0" y="1"/>
                      <a:pt x="0" y="1"/>
                      <a:pt x="0" y="1"/>
                    </a:cubicBezTo>
                    <a:cubicBezTo>
                      <a:pt x="0" y="0"/>
                      <a:pt x="1" y="0"/>
                      <a:pt x="1" y="1"/>
                    </a:cubicBezTo>
                  </a:path>
                </a:pathLst>
              </a:custGeom>
              <a:noFill/>
              <a:ln w="9525" cap="rnd">
                <a:solidFill>
                  <a:srgbClr val="D1AA49"/>
                </a:solidFill>
                <a:round/>
                <a:headEnd/>
                <a:tailEnd/>
              </a:ln>
            </p:spPr>
            <p:txBody>
              <a:bodyPr/>
              <a:lstStyle/>
              <a:p>
                <a:endParaRPr lang="en-GB"/>
              </a:p>
            </p:txBody>
          </p:sp>
          <p:sp>
            <p:nvSpPr>
              <p:cNvPr id="32647" name="Freeform 72"/>
              <p:cNvSpPr>
                <a:spLocks/>
              </p:cNvSpPr>
              <p:nvPr/>
            </p:nvSpPr>
            <p:spPr bwMode="auto">
              <a:xfrm>
                <a:off x="3019" y="1111"/>
                <a:ext cx="1" cy="2"/>
              </a:xfrm>
              <a:custGeom>
                <a:avLst/>
                <a:gdLst>
                  <a:gd name="T0" fmla="*/ 0 w 1"/>
                  <a:gd name="T1" fmla="*/ 64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1"/>
                      <a:pt x="0" y="0"/>
                      <a:pt x="0" y="0"/>
                    </a:cubicBezTo>
                  </a:path>
                </a:pathLst>
              </a:custGeom>
              <a:noFill/>
              <a:ln w="9525" cap="rnd">
                <a:solidFill>
                  <a:srgbClr val="D1AA49"/>
                </a:solidFill>
                <a:round/>
                <a:headEnd/>
                <a:tailEnd/>
              </a:ln>
            </p:spPr>
            <p:txBody>
              <a:bodyPr/>
              <a:lstStyle/>
              <a:p>
                <a:endParaRPr lang="en-GB"/>
              </a:p>
            </p:txBody>
          </p:sp>
          <p:sp>
            <p:nvSpPr>
              <p:cNvPr id="32648" name="Freeform 73"/>
              <p:cNvSpPr>
                <a:spLocks/>
              </p:cNvSpPr>
              <p:nvPr/>
            </p:nvSpPr>
            <p:spPr bwMode="auto">
              <a:xfrm>
                <a:off x="3017" y="1138"/>
                <a:ext cx="17" cy="12"/>
              </a:xfrm>
              <a:custGeom>
                <a:avLst/>
                <a:gdLst>
                  <a:gd name="T0" fmla="*/ 53 w 11"/>
                  <a:gd name="T1" fmla="*/ 28 h 8"/>
                  <a:gd name="T2" fmla="*/ 82 w 11"/>
                  <a:gd name="T3" fmla="*/ 63 h 8"/>
                  <a:gd name="T4" fmla="*/ 45 w 11"/>
                  <a:gd name="T5" fmla="*/ 49 h 8"/>
                  <a:gd name="T6" fmla="*/ 0 60000 65536"/>
                  <a:gd name="T7" fmla="*/ 0 60000 65536"/>
                  <a:gd name="T8" fmla="*/ 0 60000 65536"/>
                  <a:gd name="T9" fmla="*/ 0 w 11"/>
                  <a:gd name="T10" fmla="*/ 0 h 8"/>
                  <a:gd name="T11" fmla="*/ 11 w 11"/>
                  <a:gd name="T12" fmla="*/ 8 h 8"/>
                </a:gdLst>
                <a:ahLst/>
                <a:cxnLst>
                  <a:cxn ang="T6">
                    <a:pos x="T0" y="T1"/>
                  </a:cxn>
                  <a:cxn ang="T7">
                    <a:pos x="T2" y="T3"/>
                  </a:cxn>
                  <a:cxn ang="T8">
                    <a:pos x="T4" y="T5"/>
                  </a:cxn>
                </a:cxnLst>
                <a:rect l="T9" t="T10" r="T11" b="T12"/>
                <a:pathLst>
                  <a:path w="11" h="8">
                    <a:moveTo>
                      <a:pt x="4" y="3"/>
                    </a:moveTo>
                    <a:cubicBezTo>
                      <a:pt x="1" y="2"/>
                      <a:pt x="2" y="8"/>
                      <a:pt x="6" y="6"/>
                    </a:cubicBezTo>
                    <a:cubicBezTo>
                      <a:pt x="11" y="3"/>
                      <a:pt x="0" y="0"/>
                      <a:pt x="3" y="5"/>
                    </a:cubicBezTo>
                  </a:path>
                </a:pathLst>
              </a:custGeom>
              <a:noFill/>
              <a:ln w="9525" cap="rnd">
                <a:solidFill>
                  <a:srgbClr val="D1AA49"/>
                </a:solidFill>
                <a:round/>
                <a:headEnd/>
                <a:tailEnd/>
              </a:ln>
            </p:spPr>
            <p:txBody>
              <a:bodyPr/>
              <a:lstStyle/>
              <a:p>
                <a:endParaRPr lang="en-GB"/>
              </a:p>
            </p:txBody>
          </p:sp>
          <p:sp>
            <p:nvSpPr>
              <p:cNvPr id="32649" name="Freeform 74"/>
              <p:cNvSpPr>
                <a:spLocks/>
              </p:cNvSpPr>
              <p:nvPr/>
            </p:nvSpPr>
            <p:spPr bwMode="auto">
              <a:xfrm>
                <a:off x="2903" y="1122"/>
                <a:ext cx="2" cy="1"/>
              </a:xfrm>
              <a:custGeom>
                <a:avLst/>
                <a:gdLst>
                  <a:gd name="T0" fmla="*/ 0 w 1"/>
                  <a:gd name="T1" fmla="*/ 1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1"/>
                      <a:pt x="1" y="1"/>
                      <a:pt x="0" y="0"/>
                    </a:cubicBezTo>
                  </a:path>
                </a:pathLst>
              </a:custGeom>
              <a:noFill/>
              <a:ln w="4763" cap="rnd">
                <a:solidFill>
                  <a:srgbClr val="D1AA49"/>
                </a:solidFill>
                <a:round/>
                <a:headEnd/>
                <a:tailEnd/>
              </a:ln>
            </p:spPr>
            <p:txBody>
              <a:bodyPr/>
              <a:lstStyle/>
              <a:p>
                <a:endParaRPr lang="en-GB"/>
              </a:p>
            </p:txBody>
          </p:sp>
          <p:sp>
            <p:nvSpPr>
              <p:cNvPr id="32650" name="Freeform 75"/>
              <p:cNvSpPr>
                <a:spLocks/>
              </p:cNvSpPr>
              <p:nvPr/>
            </p:nvSpPr>
            <p:spPr bwMode="auto">
              <a:xfrm>
                <a:off x="2931" y="1093"/>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1"/>
                      <a:pt x="0" y="1"/>
                      <a:pt x="0" y="0"/>
                    </a:cubicBezTo>
                  </a:path>
                </a:pathLst>
              </a:custGeom>
              <a:noFill/>
              <a:ln w="4763" cap="rnd">
                <a:solidFill>
                  <a:srgbClr val="D1AA49"/>
                </a:solidFill>
                <a:round/>
                <a:headEnd/>
                <a:tailEnd/>
              </a:ln>
            </p:spPr>
            <p:txBody>
              <a:bodyPr/>
              <a:lstStyle/>
              <a:p>
                <a:endParaRPr lang="en-GB"/>
              </a:p>
            </p:txBody>
          </p:sp>
          <p:sp>
            <p:nvSpPr>
              <p:cNvPr id="32651" name="Freeform 76"/>
              <p:cNvSpPr>
                <a:spLocks/>
              </p:cNvSpPr>
              <p:nvPr/>
            </p:nvSpPr>
            <p:spPr bwMode="auto">
              <a:xfrm>
                <a:off x="2941" y="1087"/>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0"/>
                      <a:pt x="0" y="0"/>
                    </a:cubicBezTo>
                  </a:path>
                </a:pathLst>
              </a:custGeom>
              <a:noFill/>
              <a:ln w="4763" cap="rnd">
                <a:solidFill>
                  <a:srgbClr val="D1AA49"/>
                </a:solidFill>
                <a:round/>
                <a:headEnd/>
                <a:tailEnd/>
              </a:ln>
            </p:spPr>
            <p:txBody>
              <a:bodyPr/>
              <a:lstStyle/>
              <a:p>
                <a:endParaRPr lang="en-GB"/>
              </a:p>
            </p:txBody>
          </p:sp>
          <p:sp>
            <p:nvSpPr>
              <p:cNvPr id="32652" name="Freeform 77"/>
              <p:cNvSpPr>
                <a:spLocks/>
              </p:cNvSpPr>
              <p:nvPr/>
            </p:nvSpPr>
            <p:spPr bwMode="auto">
              <a:xfrm>
                <a:off x="2964" y="1093"/>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0"/>
                      <a:pt x="0" y="0"/>
                    </a:cubicBezTo>
                  </a:path>
                </a:pathLst>
              </a:custGeom>
              <a:noFill/>
              <a:ln w="4763" cap="rnd">
                <a:solidFill>
                  <a:srgbClr val="D1AA49"/>
                </a:solidFill>
                <a:round/>
                <a:headEnd/>
                <a:tailEnd/>
              </a:ln>
            </p:spPr>
            <p:txBody>
              <a:bodyPr/>
              <a:lstStyle/>
              <a:p>
                <a:endParaRPr lang="en-GB"/>
              </a:p>
            </p:txBody>
          </p:sp>
          <p:sp>
            <p:nvSpPr>
              <p:cNvPr id="32653" name="Freeform 78"/>
              <p:cNvSpPr>
                <a:spLocks/>
              </p:cNvSpPr>
              <p:nvPr/>
            </p:nvSpPr>
            <p:spPr bwMode="auto">
              <a:xfrm>
                <a:off x="3008" y="1073"/>
                <a:ext cx="2" cy="1"/>
              </a:xfrm>
              <a:custGeom>
                <a:avLst/>
                <a:gdLst>
                  <a:gd name="T0" fmla="*/ 0 w 1"/>
                  <a:gd name="T1" fmla="*/ 0 h 1"/>
                  <a:gd name="T2" fmla="*/ 64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1" y="0"/>
                      <a:pt x="1" y="0"/>
                    </a:cubicBezTo>
                  </a:path>
                </a:pathLst>
              </a:custGeom>
              <a:noFill/>
              <a:ln w="4763" cap="rnd">
                <a:solidFill>
                  <a:srgbClr val="D1AA49"/>
                </a:solidFill>
                <a:round/>
                <a:headEnd/>
                <a:tailEnd/>
              </a:ln>
            </p:spPr>
            <p:txBody>
              <a:bodyPr/>
              <a:lstStyle/>
              <a:p>
                <a:endParaRPr lang="en-GB"/>
              </a:p>
            </p:txBody>
          </p:sp>
          <p:sp>
            <p:nvSpPr>
              <p:cNvPr id="32654" name="Freeform 79"/>
              <p:cNvSpPr>
                <a:spLocks/>
              </p:cNvSpPr>
              <p:nvPr/>
            </p:nvSpPr>
            <p:spPr bwMode="auto">
              <a:xfrm>
                <a:off x="3048" y="1102"/>
                <a:ext cx="1" cy="1"/>
              </a:xfrm>
              <a:custGeom>
                <a:avLst/>
                <a:gdLst>
                  <a:gd name="T0" fmla="*/ 0 w 1"/>
                  <a:gd name="T1" fmla="*/ 0 h 1"/>
                  <a:gd name="T2" fmla="*/ 0 w 1"/>
                  <a:gd name="T3" fmla="*/ 0 h 1"/>
                  <a:gd name="T4" fmla="*/ 0 w 1"/>
                  <a:gd name="T5" fmla="*/ 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0" y="0"/>
                    </a:cubicBezTo>
                    <a:cubicBezTo>
                      <a:pt x="0" y="1"/>
                      <a:pt x="0" y="1"/>
                      <a:pt x="0" y="1"/>
                    </a:cubicBezTo>
                  </a:path>
                </a:pathLst>
              </a:custGeom>
              <a:noFill/>
              <a:ln w="4763" cap="rnd">
                <a:solidFill>
                  <a:srgbClr val="D1AA49"/>
                </a:solidFill>
                <a:round/>
                <a:headEnd/>
                <a:tailEnd/>
              </a:ln>
            </p:spPr>
            <p:txBody>
              <a:bodyPr/>
              <a:lstStyle/>
              <a:p>
                <a:endParaRPr lang="en-GB"/>
              </a:p>
            </p:txBody>
          </p:sp>
          <p:sp>
            <p:nvSpPr>
              <p:cNvPr id="32655" name="Freeform 80"/>
              <p:cNvSpPr>
                <a:spLocks/>
              </p:cNvSpPr>
              <p:nvPr/>
            </p:nvSpPr>
            <p:spPr bwMode="auto">
              <a:xfrm>
                <a:off x="3058" y="1119"/>
                <a:ext cx="2" cy="1"/>
              </a:xfrm>
              <a:custGeom>
                <a:avLst/>
                <a:gdLst>
                  <a:gd name="T0" fmla="*/ 64 w 1"/>
                  <a:gd name="T1" fmla="*/ 0 h 1"/>
                  <a:gd name="T2" fmla="*/ 64 w 1"/>
                  <a:gd name="T3" fmla="*/ 0 h 1"/>
                  <a:gd name="T4" fmla="*/ 0 w 1"/>
                  <a:gd name="T5" fmla="*/ 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1" y="0"/>
                    </a:cubicBezTo>
                    <a:cubicBezTo>
                      <a:pt x="1" y="1"/>
                      <a:pt x="0" y="0"/>
                      <a:pt x="0" y="1"/>
                    </a:cubicBezTo>
                  </a:path>
                </a:pathLst>
              </a:custGeom>
              <a:noFill/>
              <a:ln w="4763" cap="rnd">
                <a:solidFill>
                  <a:srgbClr val="D1AA49"/>
                </a:solidFill>
                <a:round/>
                <a:headEnd/>
                <a:tailEnd/>
              </a:ln>
            </p:spPr>
            <p:txBody>
              <a:bodyPr/>
              <a:lstStyle/>
              <a:p>
                <a:endParaRPr lang="en-GB"/>
              </a:p>
            </p:txBody>
          </p:sp>
          <p:sp>
            <p:nvSpPr>
              <p:cNvPr id="32656" name="Freeform 81"/>
              <p:cNvSpPr>
                <a:spLocks/>
              </p:cNvSpPr>
              <p:nvPr/>
            </p:nvSpPr>
            <p:spPr bwMode="auto">
              <a:xfrm>
                <a:off x="3029" y="1105"/>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0"/>
                      <a:pt x="0" y="0"/>
                    </a:cubicBezTo>
                  </a:path>
                </a:pathLst>
              </a:custGeom>
              <a:noFill/>
              <a:ln w="4763" cap="rnd">
                <a:solidFill>
                  <a:srgbClr val="D1AA49"/>
                </a:solidFill>
                <a:round/>
                <a:headEnd/>
                <a:tailEnd/>
              </a:ln>
            </p:spPr>
            <p:txBody>
              <a:bodyPr/>
              <a:lstStyle/>
              <a:p>
                <a:endParaRPr lang="en-GB"/>
              </a:p>
            </p:txBody>
          </p:sp>
          <p:sp>
            <p:nvSpPr>
              <p:cNvPr id="32657" name="Freeform 82"/>
              <p:cNvSpPr>
                <a:spLocks/>
              </p:cNvSpPr>
              <p:nvPr/>
            </p:nvSpPr>
            <p:spPr bwMode="auto">
              <a:xfrm>
                <a:off x="3040" y="1096"/>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0"/>
                      <a:pt x="0" y="0"/>
                    </a:cubicBezTo>
                  </a:path>
                </a:pathLst>
              </a:custGeom>
              <a:noFill/>
              <a:ln w="4763" cap="rnd">
                <a:solidFill>
                  <a:srgbClr val="D1AA49"/>
                </a:solidFill>
                <a:round/>
                <a:headEnd/>
                <a:tailEnd/>
              </a:ln>
            </p:spPr>
            <p:txBody>
              <a:bodyPr/>
              <a:lstStyle/>
              <a:p>
                <a:endParaRPr lang="en-GB"/>
              </a:p>
            </p:txBody>
          </p:sp>
          <p:sp>
            <p:nvSpPr>
              <p:cNvPr id="32658" name="Freeform 83"/>
              <p:cNvSpPr>
                <a:spLocks/>
              </p:cNvSpPr>
              <p:nvPr/>
            </p:nvSpPr>
            <p:spPr bwMode="auto">
              <a:xfrm>
                <a:off x="3032" y="1085"/>
                <a:ext cx="2" cy="1"/>
              </a:xfrm>
              <a:custGeom>
                <a:avLst/>
                <a:gdLst>
                  <a:gd name="T0" fmla="*/ 0 w 1"/>
                  <a:gd name="T1" fmla="*/ 0 h 1"/>
                  <a:gd name="T2" fmla="*/ 64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1" y="0"/>
                      <a:pt x="1" y="0"/>
                      <a:pt x="1" y="0"/>
                    </a:cubicBezTo>
                  </a:path>
                </a:pathLst>
              </a:custGeom>
              <a:noFill/>
              <a:ln w="4763" cap="rnd">
                <a:solidFill>
                  <a:srgbClr val="D1AA49"/>
                </a:solidFill>
                <a:round/>
                <a:headEnd/>
                <a:tailEnd/>
              </a:ln>
            </p:spPr>
            <p:txBody>
              <a:bodyPr/>
              <a:lstStyle/>
              <a:p>
                <a:endParaRPr lang="en-GB"/>
              </a:p>
            </p:txBody>
          </p:sp>
          <p:sp>
            <p:nvSpPr>
              <p:cNvPr id="32659" name="Freeform 84"/>
              <p:cNvSpPr>
                <a:spLocks/>
              </p:cNvSpPr>
              <p:nvPr/>
            </p:nvSpPr>
            <p:spPr bwMode="auto">
              <a:xfrm>
                <a:off x="3080" y="1138"/>
                <a:ext cx="1" cy="1"/>
              </a:xfrm>
              <a:custGeom>
                <a:avLst/>
                <a:gdLst>
                  <a:gd name="T0" fmla="*/ 1 w 1"/>
                  <a:gd name="T1" fmla="*/ 0 h 1"/>
                  <a:gd name="T2" fmla="*/ 1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0"/>
                      <a:pt x="1" y="0"/>
                    </a:cubicBezTo>
                    <a:cubicBezTo>
                      <a:pt x="1" y="0"/>
                      <a:pt x="1" y="0"/>
                      <a:pt x="1" y="0"/>
                    </a:cubicBezTo>
                  </a:path>
                </a:pathLst>
              </a:custGeom>
              <a:noFill/>
              <a:ln w="4763" cap="rnd">
                <a:solidFill>
                  <a:srgbClr val="D1AA49"/>
                </a:solidFill>
                <a:round/>
                <a:headEnd/>
                <a:tailEnd/>
              </a:ln>
            </p:spPr>
            <p:txBody>
              <a:bodyPr/>
              <a:lstStyle/>
              <a:p>
                <a:endParaRPr lang="en-GB"/>
              </a:p>
            </p:txBody>
          </p:sp>
          <p:sp>
            <p:nvSpPr>
              <p:cNvPr id="32660" name="Freeform 85"/>
              <p:cNvSpPr>
                <a:spLocks/>
              </p:cNvSpPr>
              <p:nvPr/>
            </p:nvSpPr>
            <p:spPr bwMode="auto">
              <a:xfrm>
                <a:off x="2888" y="1143"/>
                <a:ext cx="2" cy="1"/>
              </a:xfrm>
              <a:custGeom>
                <a:avLst/>
                <a:gdLst>
                  <a:gd name="T0" fmla="*/ 0 w 1"/>
                  <a:gd name="T1" fmla="*/ 1 h 1"/>
                  <a:gd name="T2" fmla="*/ 0 w 1"/>
                  <a:gd name="T3" fmla="*/ 0 h 1"/>
                  <a:gd name="T4" fmla="*/ 0 w 1"/>
                  <a:gd name="T5" fmla="*/ 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1" y="1"/>
                      <a:pt x="0" y="0"/>
                      <a:pt x="0" y="0"/>
                    </a:cubicBezTo>
                    <a:cubicBezTo>
                      <a:pt x="0" y="0"/>
                      <a:pt x="0" y="1"/>
                      <a:pt x="0" y="1"/>
                    </a:cubicBezTo>
                  </a:path>
                </a:pathLst>
              </a:custGeom>
              <a:noFill/>
              <a:ln w="4763" cap="rnd">
                <a:solidFill>
                  <a:srgbClr val="D1AA49"/>
                </a:solidFill>
                <a:round/>
                <a:headEnd/>
                <a:tailEnd/>
              </a:ln>
            </p:spPr>
            <p:txBody>
              <a:bodyPr/>
              <a:lstStyle/>
              <a:p>
                <a:endParaRPr lang="en-GB"/>
              </a:p>
            </p:txBody>
          </p:sp>
          <p:sp>
            <p:nvSpPr>
              <p:cNvPr id="32661" name="Freeform 86"/>
              <p:cNvSpPr>
                <a:spLocks/>
              </p:cNvSpPr>
              <p:nvPr/>
            </p:nvSpPr>
            <p:spPr bwMode="auto">
              <a:xfrm>
                <a:off x="3002" y="1153"/>
                <a:ext cx="8" cy="8"/>
              </a:xfrm>
              <a:custGeom>
                <a:avLst/>
                <a:gdLst>
                  <a:gd name="T0" fmla="*/ 86 w 5"/>
                  <a:gd name="T1" fmla="*/ 86 h 5"/>
                  <a:gd name="T2" fmla="*/ 21 w 5"/>
                  <a:gd name="T3" fmla="*/ 0 h 5"/>
                  <a:gd name="T4" fmla="*/ 0 w 5"/>
                  <a:gd name="T5" fmla="*/ 54 h 5"/>
                  <a:gd name="T6" fmla="*/ 0 60000 65536"/>
                  <a:gd name="T7" fmla="*/ 0 60000 65536"/>
                  <a:gd name="T8" fmla="*/ 0 60000 65536"/>
                  <a:gd name="T9" fmla="*/ 0 w 5"/>
                  <a:gd name="T10" fmla="*/ 0 h 5"/>
                  <a:gd name="T11" fmla="*/ 5 w 5"/>
                  <a:gd name="T12" fmla="*/ 5 h 5"/>
                </a:gdLst>
                <a:ahLst/>
                <a:cxnLst>
                  <a:cxn ang="T6">
                    <a:pos x="T0" y="T1"/>
                  </a:cxn>
                  <a:cxn ang="T7">
                    <a:pos x="T2" y="T3"/>
                  </a:cxn>
                  <a:cxn ang="T8">
                    <a:pos x="T4" y="T5"/>
                  </a:cxn>
                </a:cxnLst>
                <a:rect l="T9" t="T10" r="T11" b="T12"/>
                <a:pathLst>
                  <a:path w="5" h="5">
                    <a:moveTo>
                      <a:pt x="5" y="5"/>
                    </a:moveTo>
                    <a:cubicBezTo>
                      <a:pt x="3" y="4"/>
                      <a:pt x="2" y="2"/>
                      <a:pt x="1" y="0"/>
                    </a:cubicBezTo>
                    <a:cubicBezTo>
                      <a:pt x="0" y="1"/>
                      <a:pt x="0" y="2"/>
                      <a:pt x="0" y="3"/>
                    </a:cubicBezTo>
                  </a:path>
                </a:pathLst>
              </a:custGeom>
              <a:noFill/>
              <a:ln w="19050" cap="rnd">
                <a:solidFill>
                  <a:srgbClr val="D1AA49"/>
                </a:solidFill>
                <a:round/>
                <a:headEnd/>
                <a:tailEnd/>
              </a:ln>
            </p:spPr>
            <p:txBody>
              <a:bodyPr/>
              <a:lstStyle/>
              <a:p>
                <a:endParaRPr lang="en-GB"/>
              </a:p>
            </p:txBody>
          </p:sp>
          <p:sp>
            <p:nvSpPr>
              <p:cNvPr id="32662" name="Freeform 87"/>
              <p:cNvSpPr>
                <a:spLocks/>
              </p:cNvSpPr>
              <p:nvPr/>
            </p:nvSpPr>
            <p:spPr bwMode="auto">
              <a:xfrm>
                <a:off x="2967" y="1185"/>
                <a:ext cx="20" cy="21"/>
              </a:xfrm>
              <a:custGeom>
                <a:avLst/>
                <a:gdLst>
                  <a:gd name="T0" fmla="*/ 66 w 13"/>
                  <a:gd name="T1" fmla="*/ 93 h 14"/>
                  <a:gd name="T2" fmla="*/ 28 w 13"/>
                  <a:gd name="T3" fmla="*/ 140 h 14"/>
                  <a:gd name="T4" fmla="*/ 175 w 13"/>
                  <a:gd name="T5" fmla="*/ 153 h 14"/>
                  <a:gd name="T6" fmla="*/ 43 w 13"/>
                  <a:gd name="T7" fmla="*/ 48 h 14"/>
                  <a:gd name="T8" fmla="*/ 43 w 13"/>
                  <a:gd name="T9" fmla="*/ 113 h 14"/>
                  <a:gd name="T10" fmla="*/ 80 w 13"/>
                  <a:gd name="T11" fmla="*/ 88 h 14"/>
                  <a:gd name="T12" fmla="*/ 95 w 13"/>
                  <a:gd name="T13" fmla="*/ 108 h 14"/>
                  <a:gd name="T14" fmla="*/ 0 60000 65536"/>
                  <a:gd name="T15" fmla="*/ 0 60000 65536"/>
                  <a:gd name="T16" fmla="*/ 0 60000 65536"/>
                  <a:gd name="T17" fmla="*/ 0 60000 65536"/>
                  <a:gd name="T18" fmla="*/ 0 60000 65536"/>
                  <a:gd name="T19" fmla="*/ 0 60000 65536"/>
                  <a:gd name="T20" fmla="*/ 0 60000 65536"/>
                  <a:gd name="T21" fmla="*/ 0 w 13"/>
                  <a:gd name="T22" fmla="*/ 0 h 14"/>
                  <a:gd name="T23" fmla="*/ 13 w 13"/>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4">
                    <a:moveTo>
                      <a:pt x="5" y="8"/>
                    </a:moveTo>
                    <a:cubicBezTo>
                      <a:pt x="3" y="5"/>
                      <a:pt x="0" y="9"/>
                      <a:pt x="2" y="12"/>
                    </a:cubicBezTo>
                    <a:cubicBezTo>
                      <a:pt x="4" y="14"/>
                      <a:pt x="10" y="14"/>
                      <a:pt x="13" y="13"/>
                    </a:cubicBezTo>
                    <a:cubicBezTo>
                      <a:pt x="13" y="8"/>
                      <a:pt x="8" y="0"/>
                      <a:pt x="3" y="4"/>
                    </a:cubicBezTo>
                    <a:cubicBezTo>
                      <a:pt x="2" y="5"/>
                      <a:pt x="0" y="9"/>
                      <a:pt x="3" y="10"/>
                    </a:cubicBezTo>
                    <a:cubicBezTo>
                      <a:pt x="4" y="10"/>
                      <a:pt x="8" y="8"/>
                      <a:pt x="6" y="7"/>
                    </a:cubicBezTo>
                    <a:cubicBezTo>
                      <a:pt x="6" y="8"/>
                      <a:pt x="6" y="8"/>
                      <a:pt x="7" y="9"/>
                    </a:cubicBezTo>
                  </a:path>
                </a:pathLst>
              </a:custGeom>
              <a:noFill/>
              <a:ln w="19050" cap="rnd">
                <a:solidFill>
                  <a:srgbClr val="D1AA49"/>
                </a:solidFill>
                <a:round/>
                <a:headEnd/>
                <a:tailEnd/>
              </a:ln>
            </p:spPr>
            <p:txBody>
              <a:bodyPr/>
              <a:lstStyle/>
              <a:p>
                <a:endParaRPr lang="en-GB"/>
              </a:p>
            </p:txBody>
          </p:sp>
          <p:sp>
            <p:nvSpPr>
              <p:cNvPr id="32663" name="Freeform 88"/>
              <p:cNvSpPr>
                <a:spLocks/>
              </p:cNvSpPr>
              <p:nvPr/>
            </p:nvSpPr>
            <p:spPr bwMode="auto">
              <a:xfrm>
                <a:off x="2985" y="1184"/>
                <a:ext cx="5" cy="6"/>
              </a:xfrm>
              <a:custGeom>
                <a:avLst/>
                <a:gdLst>
                  <a:gd name="T0" fmla="*/ 0 w 3"/>
                  <a:gd name="T1" fmla="*/ 19 h 4"/>
                  <a:gd name="T2" fmla="*/ 22 w 3"/>
                  <a:gd name="T3" fmla="*/ 42 h 4"/>
                  <a:gd name="T4" fmla="*/ 22 w 3"/>
                  <a:gd name="T5" fmla="*/ 0 h 4"/>
                  <a:gd name="T6" fmla="*/ 0 w 3"/>
                  <a:gd name="T7" fmla="*/ 19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0" y="2"/>
                    </a:moveTo>
                    <a:cubicBezTo>
                      <a:pt x="0" y="3"/>
                      <a:pt x="0" y="4"/>
                      <a:pt x="1" y="4"/>
                    </a:cubicBezTo>
                    <a:cubicBezTo>
                      <a:pt x="3" y="4"/>
                      <a:pt x="3" y="1"/>
                      <a:pt x="1" y="0"/>
                    </a:cubicBezTo>
                    <a:cubicBezTo>
                      <a:pt x="1" y="0"/>
                      <a:pt x="1" y="1"/>
                      <a:pt x="0" y="2"/>
                    </a:cubicBezTo>
                  </a:path>
                </a:pathLst>
              </a:custGeom>
              <a:noFill/>
              <a:ln w="19050" cap="rnd">
                <a:solidFill>
                  <a:srgbClr val="D1AA49"/>
                </a:solidFill>
                <a:round/>
                <a:headEnd/>
                <a:tailEnd/>
              </a:ln>
            </p:spPr>
            <p:txBody>
              <a:bodyPr/>
              <a:lstStyle/>
              <a:p>
                <a:endParaRPr lang="en-GB"/>
              </a:p>
            </p:txBody>
          </p:sp>
          <p:sp>
            <p:nvSpPr>
              <p:cNvPr id="32664" name="Freeform 89"/>
              <p:cNvSpPr>
                <a:spLocks/>
              </p:cNvSpPr>
              <p:nvPr/>
            </p:nvSpPr>
            <p:spPr bwMode="auto">
              <a:xfrm>
                <a:off x="2970" y="1140"/>
                <a:ext cx="14" cy="13"/>
              </a:xfrm>
              <a:custGeom>
                <a:avLst/>
                <a:gdLst>
                  <a:gd name="T0" fmla="*/ 53 w 9"/>
                  <a:gd name="T1" fmla="*/ 27 h 9"/>
                  <a:gd name="T2" fmla="*/ 114 w 9"/>
                  <a:gd name="T3" fmla="*/ 42 h 9"/>
                  <a:gd name="T4" fmla="*/ 47 w 9"/>
                  <a:gd name="T5" fmla="*/ 0 h 9"/>
                  <a:gd name="T6" fmla="*/ 0 60000 65536"/>
                  <a:gd name="T7" fmla="*/ 0 60000 65536"/>
                  <a:gd name="T8" fmla="*/ 0 60000 65536"/>
                  <a:gd name="T9" fmla="*/ 0 w 9"/>
                  <a:gd name="T10" fmla="*/ 0 h 9"/>
                  <a:gd name="T11" fmla="*/ 9 w 9"/>
                  <a:gd name="T12" fmla="*/ 9 h 9"/>
                </a:gdLst>
                <a:ahLst/>
                <a:cxnLst>
                  <a:cxn ang="T6">
                    <a:pos x="T0" y="T1"/>
                  </a:cxn>
                  <a:cxn ang="T7">
                    <a:pos x="T2" y="T3"/>
                  </a:cxn>
                  <a:cxn ang="T8">
                    <a:pos x="T4" y="T5"/>
                  </a:cxn>
                </a:cxnLst>
                <a:rect l="T9" t="T10" r="T11" b="T12"/>
                <a:pathLst>
                  <a:path w="9" h="9">
                    <a:moveTo>
                      <a:pt x="4" y="3"/>
                    </a:moveTo>
                    <a:cubicBezTo>
                      <a:pt x="0" y="5"/>
                      <a:pt x="7" y="9"/>
                      <a:pt x="8" y="5"/>
                    </a:cubicBezTo>
                    <a:cubicBezTo>
                      <a:pt x="9" y="2"/>
                      <a:pt x="5" y="0"/>
                      <a:pt x="3" y="0"/>
                    </a:cubicBezTo>
                  </a:path>
                </a:pathLst>
              </a:custGeom>
              <a:noFill/>
              <a:ln w="19050" cap="rnd">
                <a:solidFill>
                  <a:srgbClr val="D1AA49"/>
                </a:solidFill>
                <a:round/>
                <a:headEnd/>
                <a:tailEnd/>
              </a:ln>
            </p:spPr>
            <p:txBody>
              <a:bodyPr/>
              <a:lstStyle/>
              <a:p>
                <a:endParaRPr lang="en-GB"/>
              </a:p>
            </p:txBody>
          </p:sp>
          <p:sp>
            <p:nvSpPr>
              <p:cNvPr id="32665" name="Freeform 90"/>
              <p:cNvSpPr>
                <a:spLocks/>
              </p:cNvSpPr>
              <p:nvPr/>
            </p:nvSpPr>
            <p:spPr bwMode="auto">
              <a:xfrm>
                <a:off x="2952" y="1156"/>
                <a:ext cx="3" cy="5"/>
              </a:xfrm>
              <a:custGeom>
                <a:avLst/>
                <a:gdLst>
                  <a:gd name="T0" fmla="*/ 19 w 2"/>
                  <a:gd name="T1" fmla="*/ 22 h 3"/>
                  <a:gd name="T2" fmla="*/ 0 w 2"/>
                  <a:gd name="T3" fmla="*/ 37 h 3"/>
                  <a:gd name="T4" fmla="*/ 13 w 2"/>
                  <a:gd name="T5" fmla="*/ 37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2" y="1"/>
                    </a:moveTo>
                    <a:cubicBezTo>
                      <a:pt x="1" y="0"/>
                      <a:pt x="0" y="1"/>
                      <a:pt x="0" y="2"/>
                    </a:cubicBezTo>
                    <a:cubicBezTo>
                      <a:pt x="0" y="3"/>
                      <a:pt x="1" y="2"/>
                      <a:pt x="1" y="2"/>
                    </a:cubicBezTo>
                  </a:path>
                </a:pathLst>
              </a:custGeom>
              <a:noFill/>
              <a:ln w="19050" cap="rnd">
                <a:solidFill>
                  <a:srgbClr val="D1AA49"/>
                </a:solidFill>
                <a:round/>
                <a:headEnd/>
                <a:tailEnd/>
              </a:ln>
            </p:spPr>
            <p:txBody>
              <a:bodyPr/>
              <a:lstStyle/>
              <a:p>
                <a:endParaRPr lang="en-GB"/>
              </a:p>
            </p:txBody>
          </p:sp>
          <p:sp>
            <p:nvSpPr>
              <p:cNvPr id="32666" name="Freeform 91"/>
              <p:cNvSpPr>
                <a:spLocks/>
              </p:cNvSpPr>
              <p:nvPr/>
            </p:nvSpPr>
            <p:spPr bwMode="auto">
              <a:xfrm>
                <a:off x="2944" y="1163"/>
                <a:ext cx="3" cy="1"/>
              </a:xfrm>
              <a:custGeom>
                <a:avLst/>
                <a:gdLst>
                  <a:gd name="T0" fmla="*/ 0 w 2"/>
                  <a:gd name="T1" fmla="*/ 0 h 1"/>
                  <a:gd name="T2" fmla="*/ 19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0"/>
                    </a:moveTo>
                    <a:cubicBezTo>
                      <a:pt x="1" y="0"/>
                      <a:pt x="1" y="0"/>
                      <a:pt x="2" y="0"/>
                    </a:cubicBezTo>
                  </a:path>
                </a:pathLst>
              </a:custGeom>
              <a:noFill/>
              <a:ln w="19050" cap="rnd">
                <a:solidFill>
                  <a:srgbClr val="D1AA49"/>
                </a:solidFill>
                <a:round/>
                <a:headEnd/>
                <a:tailEnd/>
              </a:ln>
            </p:spPr>
            <p:txBody>
              <a:bodyPr/>
              <a:lstStyle/>
              <a:p>
                <a:endParaRPr lang="en-GB"/>
              </a:p>
            </p:txBody>
          </p:sp>
          <p:sp>
            <p:nvSpPr>
              <p:cNvPr id="32667" name="Freeform 92"/>
              <p:cNvSpPr>
                <a:spLocks/>
              </p:cNvSpPr>
              <p:nvPr/>
            </p:nvSpPr>
            <p:spPr bwMode="auto">
              <a:xfrm>
                <a:off x="2934" y="1179"/>
                <a:ext cx="13" cy="5"/>
              </a:xfrm>
              <a:custGeom>
                <a:avLst/>
                <a:gdLst>
                  <a:gd name="T0" fmla="*/ 39 w 9"/>
                  <a:gd name="T1" fmla="*/ 0 h 3"/>
                  <a:gd name="T2" fmla="*/ 56 w 9"/>
                  <a:gd name="T3" fmla="*/ 62 h 3"/>
                  <a:gd name="T4" fmla="*/ 81 w 9"/>
                  <a:gd name="T5" fmla="*/ 62 h 3"/>
                  <a:gd name="T6" fmla="*/ 61 w 9"/>
                  <a:gd name="T7" fmla="*/ 37 h 3"/>
                  <a:gd name="T8" fmla="*/ 0 60000 65536"/>
                  <a:gd name="T9" fmla="*/ 0 60000 65536"/>
                  <a:gd name="T10" fmla="*/ 0 60000 65536"/>
                  <a:gd name="T11" fmla="*/ 0 60000 65536"/>
                  <a:gd name="T12" fmla="*/ 0 w 9"/>
                  <a:gd name="T13" fmla="*/ 0 h 3"/>
                  <a:gd name="T14" fmla="*/ 9 w 9"/>
                  <a:gd name="T15" fmla="*/ 3 h 3"/>
                </a:gdLst>
                <a:ahLst/>
                <a:cxnLst>
                  <a:cxn ang="T8">
                    <a:pos x="T0" y="T1"/>
                  </a:cxn>
                  <a:cxn ang="T9">
                    <a:pos x="T2" y="T3"/>
                  </a:cxn>
                  <a:cxn ang="T10">
                    <a:pos x="T4" y="T5"/>
                  </a:cxn>
                  <a:cxn ang="T11">
                    <a:pos x="T6" y="T7"/>
                  </a:cxn>
                </a:cxnLst>
                <a:rect l="T12" t="T13" r="T14" b="T15"/>
                <a:pathLst>
                  <a:path w="9" h="3">
                    <a:moveTo>
                      <a:pt x="4" y="0"/>
                    </a:moveTo>
                    <a:cubicBezTo>
                      <a:pt x="0" y="1"/>
                      <a:pt x="4" y="3"/>
                      <a:pt x="6" y="3"/>
                    </a:cubicBezTo>
                    <a:cubicBezTo>
                      <a:pt x="7" y="3"/>
                      <a:pt x="8" y="3"/>
                      <a:pt x="9" y="3"/>
                    </a:cubicBezTo>
                    <a:cubicBezTo>
                      <a:pt x="9" y="2"/>
                      <a:pt x="7" y="1"/>
                      <a:pt x="7" y="2"/>
                    </a:cubicBezTo>
                  </a:path>
                </a:pathLst>
              </a:custGeom>
              <a:noFill/>
              <a:ln w="19050" cap="rnd">
                <a:solidFill>
                  <a:srgbClr val="D1AA49"/>
                </a:solidFill>
                <a:round/>
                <a:headEnd/>
                <a:tailEnd/>
              </a:ln>
            </p:spPr>
            <p:txBody>
              <a:bodyPr/>
              <a:lstStyle/>
              <a:p>
                <a:endParaRPr lang="en-GB"/>
              </a:p>
            </p:txBody>
          </p:sp>
          <p:sp>
            <p:nvSpPr>
              <p:cNvPr id="32668" name="Freeform 93"/>
              <p:cNvSpPr>
                <a:spLocks/>
              </p:cNvSpPr>
              <p:nvPr/>
            </p:nvSpPr>
            <p:spPr bwMode="auto">
              <a:xfrm>
                <a:off x="2947" y="1188"/>
                <a:ext cx="2" cy="3"/>
              </a:xfrm>
              <a:custGeom>
                <a:avLst/>
                <a:gdLst>
                  <a:gd name="T0" fmla="*/ 0 w 1"/>
                  <a:gd name="T1" fmla="*/ 0 h 2"/>
                  <a:gd name="T2" fmla="*/ 0 w 1"/>
                  <a:gd name="T3" fmla="*/ 19 h 2"/>
                  <a:gd name="T4" fmla="*/ 64 w 1"/>
                  <a:gd name="T5" fmla="*/ 19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0"/>
                    </a:moveTo>
                    <a:cubicBezTo>
                      <a:pt x="0" y="1"/>
                      <a:pt x="0" y="2"/>
                      <a:pt x="0" y="2"/>
                    </a:cubicBezTo>
                    <a:cubicBezTo>
                      <a:pt x="0" y="2"/>
                      <a:pt x="0" y="2"/>
                      <a:pt x="1" y="2"/>
                    </a:cubicBezTo>
                  </a:path>
                </a:pathLst>
              </a:custGeom>
              <a:noFill/>
              <a:ln w="19050" cap="rnd">
                <a:solidFill>
                  <a:srgbClr val="D1AA49"/>
                </a:solidFill>
                <a:round/>
                <a:headEnd/>
                <a:tailEnd/>
              </a:ln>
            </p:spPr>
            <p:txBody>
              <a:bodyPr/>
              <a:lstStyle/>
              <a:p>
                <a:endParaRPr lang="en-GB"/>
              </a:p>
            </p:txBody>
          </p:sp>
          <p:sp>
            <p:nvSpPr>
              <p:cNvPr id="32669" name="Freeform 94"/>
              <p:cNvSpPr>
                <a:spLocks/>
              </p:cNvSpPr>
              <p:nvPr/>
            </p:nvSpPr>
            <p:spPr bwMode="auto">
              <a:xfrm>
                <a:off x="2969" y="1164"/>
                <a:ext cx="10" cy="11"/>
              </a:xfrm>
              <a:custGeom>
                <a:avLst/>
                <a:gdLst>
                  <a:gd name="T0" fmla="*/ 27 w 7"/>
                  <a:gd name="T1" fmla="*/ 31 h 7"/>
                  <a:gd name="T2" fmla="*/ 39 w 7"/>
                  <a:gd name="T3" fmla="*/ 31 h 7"/>
                  <a:gd name="T4" fmla="*/ 1 w 7"/>
                  <a:gd name="T5" fmla="*/ 0 h 7"/>
                  <a:gd name="T6" fmla="*/ 59 w 7"/>
                  <a:gd name="T7" fmla="*/ 55 h 7"/>
                  <a:gd name="T8" fmla="*/ 19 w 7"/>
                  <a:gd name="T9" fmla="*/ 104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3" y="2"/>
                    </a:moveTo>
                    <a:cubicBezTo>
                      <a:pt x="3" y="2"/>
                      <a:pt x="4" y="2"/>
                      <a:pt x="4" y="2"/>
                    </a:cubicBezTo>
                    <a:cubicBezTo>
                      <a:pt x="2" y="4"/>
                      <a:pt x="0" y="2"/>
                      <a:pt x="1" y="0"/>
                    </a:cubicBezTo>
                    <a:cubicBezTo>
                      <a:pt x="3" y="1"/>
                      <a:pt x="7" y="3"/>
                      <a:pt x="7" y="4"/>
                    </a:cubicBezTo>
                    <a:cubicBezTo>
                      <a:pt x="7" y="7"/>
                      <a:pt x="3" y="6"/>
                      <a:pt x="2" y="7"/>
                    </a:cubicBezTo>
                  </a:path>
                </a:pathLst>
              </a:custGeom>
              <a:noFill/>
              <a:ln w="19050" cap="rnd">
                <a:solidFill>
                  <a:srgbClr val="D1AA49"/>
                </a:solidFill>
                <a:round/>
                <a:headEnd/>
                <a:tailEnd/>
              </a:ln>
            </p:spPr>
            <p:txBody>
              <a:bodyPr/>
              <a:lstStyle/>
              <a:p>
                <a:endParaRPr lang="en-GB"/>
              </a:p>
            </p:txBody>
          </p:sp>
          <p:sp>
            <p:nvSpPr>
              <p:cNvPr id="32670" name="Freeform 95"/>
              <p:cNvSpPr>
                <a:spLocks/>
              </p:cNvSpPr>
              <p:nvPr/>
            </p:nvSpPr>
            <p:spPr bwMode="auto">
              <a:xfrm>
                <a:off x="3007" y="1167"/>
                <a:ext cx="4" cy="5"/>
              </a:xfrm>
              <a:custGeom>
                <a:avLst/>
                <a:gdLst>
                  <a:gd name="T0" fmla="*/ 0 w 3"/>
                  <a:gd name="T1" fmla="*/ 0 h 3"/>
                  <a:gd name="T2" fmla="*/ 0 w 3"/>
                  <a:gd name="T3" fmla="*/ 62 h 3"/>
                  <a:gd name="T4" fmla="*/ 12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0"/>
                    </a:moveTo>
                    <a:cubicBezTo>
                      <a:pt x="0" y="1"/>
                      <a:pt x="0" y="2"/>
                      <a:pt x="0" y="3"/>
                    </a:cubicBezTo>
                    <a:cubicBezTo>
                      <a:pt x="1" y="3"/>
                      <a:pt x="3" y="2"/>
                      <a:pt x="2" y="0"/>
                    </a:cubicBezTo>
                  </a:path>
                </a:pathLst>
              </a:custGeom>
              <a:noFill/>
              <a:ln w="19050" cap="rnd">
                <a:solidFill>
                  <a:srgbClr val="D1AA49"/>
                </a:solidFill>
                <a:round/>
                <a:headEnd/>
                <a:tailEnd/>
              </a:ln>
            </p:spPr>
            <p:txBody>
              <a:bodyPr/>
              <a:lstStyle/>
              <a:p>
                <a:endParaRPr lang="en-GB"/>
              </a:p>
            </p:txBody>
          </p:sp>
          <p:sp>
            <p:nvSpPr>
              <p:cNvPr id="32671" name="Freeform 96"/>
              <p:cNvSpPr>
                <a:spLocks/>
              </p:cNvSpPr>
              <p:nvPr/>
            </p:nvSpPr>
            <p:spPr bwMode="auto">
              <a:xfrm>
                <a:off x="3069" y="1176"/>
                <a:ext cx="3" cy="2"/>
              </a:xfrm>
              <a:custGeom>
                <a:avLst/>
                <a:gdLst>
                  <a:gd name="T0" fmla="*/ 0 w 2"/>
                  <a:gd name="T1" fmla="*/ 0 h 1"/>
                  <a:gd name="T2" fmla="*/ 19 w 2"/>
                  <a:gd name="T3" fmla="*/ 64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0"/>
                    </a:moveTo>
                    <a:cubicBezTo>
                      <a:pt x="0" y="1"/>
                      <a:pt x="1" y="1"/>
                      <a:pt x="2" y="1"/>
                    </a:cubicBezTo>
                  </a:path>
                </a:pathLst>
              </a:custGeom>
              <a:noFill/>
              <a:ln w="19050" cap="rnd">
                <a:solidFill>
                  <a:srgbClr val="D1AA49"/>
                </a:solidFill>
                <a:round/>
                <a:headEnd/>
                <a:tailEnd/>
              </a:ln>
            </p:spPr>
            <p:txBody>
              <a:bodyPr/>
              <a:lstStyle/>
              <a:p>
                <a:endParaRPr lang="en-GB"/>
              </a:p>
            </p:txBody>
          </p:sp>
          <p:sp>
            <p:nvSpPr>
              <p:cNvPr id="32672" name="Freeform 97"/>
              <p:cNvSpPr>
                <a:spLocks/>
              </p:cNvSpPr>
              <p:nvPr/>
            </p:nvSpPr>
            <p:spPr bwMode="auto">
              <a:xfrm>
                <a:off x="3080" y="1164"/>
                <a:ext cx="3" cy="3"/>
              </a:xfrm>
              <a:custGeom>
                <a:avLst/>
                <a:gdLst>
                  <a:gd name="T0" fmla="*/ 13 w 2"/>
                  <a:gd name="T1" fmla="*/ 13 h 2"/>
                  <a:gd name="T2" fmla="*/ 13 w 2"/>
                  <a:gd name="T3" fmla="*/ 19 h 2"/>
                  <a:gd name="T4" fmla="*/ 0 w 2"/>
                  <a:gd name="T5" fmla="*/ 0 h 2"/>
                  <a:gd name="T6" fmla="*/ 0 w 2"/>
                  <a:gd name="T7" fmla="*/ 19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1" y="1"/>
                    </a:moveTo>
                    <a:cubicBezTo>
                      <a:pt x="0" y="2"/>
                      <a:pt x="0" y="2"/>
                      <a:pt x="1" y="2"/>
                    </a:cubicBezTo>
                    <a:cubicBezTo>
                      <a:pt x="2" y="1"/>
                      <a:pt x="1" y="0"/>
                      <a:pt x="0" y="0"/>
                    </a:cubicBezTo>
                    <a:cubicBezTo>
                      <a:pt x="0" y="1"/>
                      <a:pt x="0" y="1"/>
                      <a:pt x="0" y="2"/>
                    </a:cubicBezTo>
                  </a:path>
                </a:pathLst>
              </a:custGeom>
              <a:noFill/>
              <a:ln w="9525" cap="rnd">
                <a:solidFill>
                  <a:srgbClr val="D1AA49"/>
                </a:solidFill>
                <a:round/>
                <a:headEnd/>
                <a:tailEnd/>
              </a:ln>
            </p:spPr>
            <p:txBody>
              <a:bodyPr/>
              <a:lstStyle/>
              <a:p>
                <a:endParaRPr lang="en-GB"/>
              </a:p>
            </p:txBody>
          </p:sp>
          <p:sp>
            <p:nvSpPr>
              <p:cNvPr id="32673" name="Freeform 98"/>
              <p:cNvSpPr>
                <a:spLocks/>
              </p:cNvSpPr>
              <p:nvPr/>
            </p:nvSpPr>
            <p:spPr bwMode="auto">
              <a:xfrm>
                <a:off x="3084" y="1178"/>
                <a:ext cx="3" cy="1"/>
              </a:xfrm>
              <a:custGeom>
                <a:avLst/>
                <a:gdLst>
                  <a:gd name="T0" fmla="*/ 19 w 2"/>
                  <a:gd name="T1" fmla="*/ 0 h 1"/>
                  <a:gd name="T2" fmla="*/ 13 w 2"/>
                  <a:gd name="T3" fmla="*/ 1 h 1"/>
                  <a:gd name="T4" fmla="*/ 19 w 2"/>
                  <a:gd name="T5" fmla="*/ 0 h 1"/>
                  <a:gd name="T6" fmla="*/ 19 w 2"/>
                  <a:gd name="T7" fmla="*/ 1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cubicBezTo>
                      <a:pt x="1" y="0"/>
                      <a:pt x="1" y="1"/>
                      <a:pt x="1" y="1"/>
                    </a:cubicBezTo>
                    <a:cubicBezTo>
                      <a:pt x="2" y="0"/>
                      <a:pt x="1" y="1"/>
                      <a:pt x="2" y="0"/>
                    </a:cubicBezTo>
                    <a:cubicBezTo>
                      <a:pt x="0" y="0"/>
                      <a:pt x="1" y="0"/>
                      <a:pt x="2" y="1"/>
                    </a:cubicBezTo>
                  </a:path>
                </a:pathLst>
              </a:custGeom>
              <a:noFill/>
              <a:ln w="9525" cap="rnd">
                <a:solidFill>
                  <a:srgbClr val="D1AA49"/>
                </a:solidFill>
                <a:round/>
                <a:headEnd/>
                <a:tailEnd/>
              </a:ln>
            </p:spPr>
            <p:txBody>
              <a:bodyPr/>
              <a:lstStyle/>
              <a:p>
                <a:endParaRPr lang="en-GB"/>
              </a:p>
            </p:txBody>
          </p:sp>
          <p:sp>
            <p:nvSpPr>
              <p:cNvPr id="32674" name="Freeform 99"/>
              <p:cNvSpPr>
                <a:spLocks/>
              </p:cNvSpPr>
              <p:nvPr/>
            </p:nvSpPr>
            <p:spPr bwMode="auto">
              <a:xfrm>
                <a:off x="3072" y="1196"/>
                <a:ext cx="6" cy="4"/>
              </a:xfrm>
              <a:custGeom>
                <a:avLst/>
                <a:gdLst>
                  <a:gd name="T0" fmla="*/ 28 w 4"/>
                  <a:gd name="T1" fmla="*/ 1 h 3"/>
                  <a:gd name="T2" fmla="*/ 19 w 4"/>
                  <a:gd name="T3" fmla="*/ 16 h 3"/>
                  <a:gd name="T4" fmla="*/ 13 w 4"/>
                  <a:gd name="T5" fmla="*/ 0 h 3"/>
                  <a:gd name="T6" fmla="*/ 13 w 4"/>
                  <a:gd name="T7" fmla="*/ 1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3" y="1"/>
                    </a:moveTo>
                    <a:cubicBezTo>
                      <a:pt x="2" y="1"/>
                      <a:pt x="1" y="2"/>
                      <a:pt x="2" y="3"/>
                    </a:cubicBezTo>
                    <a:cubicBezTo>
                      <a:pt x="4" y="3"/>
                      <a:pt x="2" y="0"/>
                      <a:pt x="1" y="0"/>
                    </a:cubicBezTo>
                    <a:cubicBezTo>
                      <a:pt x="0" y="0"/>
                      <a:pt x="0" y="1"/>
                      <a:pt x="1" y="1"/>
                    </a:cubicBezTo>
                  </a:path>
                </a:pathLst>
              </a:custGeom>
              <a:noFill/>
              <a:ln w="9525" cap="rnd">
                <a:solidFill>
                  <a:srgbClr val="D1AA49"/>
                </a:solidFill>
                <a:round/>
                <a:headEnd/>
                <a:tailEnd/>
              </a:ln>
            </p:spPr>
            <p:txBody>
              <a:bodyPr/>
              <a:lstStyle/>
              <a:p>
                <a:endParaRPr lang="en-GB"/>
              </a:p>
            </p:txBody>
          </p:sp>
          <p:sp>
            <p:nvSpPr>
              <p:cNvPr id="32675" name="Freeform 100"/>
              <p:cNvSpPr>
                <a:spLocks/>
              </p:cNvSpPr>
              <p:nvPr/>
            </p:nvSpPr>
            <p:spPr bwMode="auto">
              <a:xfrm>
                <a:off x="3070" y="1213"/>
                <a:ext cx="2" cy="1"/>
              </a:xfrm>
              <a:custGeom>
                <a:avLst/>
                <a:gdLst>
                  <a:gd name="T0" fmla="*/ 0 w 1"/>
                  <a:gd name="T1" fmla="*/ 0 h 1"/>
                  <a:gd name="T2" fmla="*/ 64 w 1"/>
                  <a:gd name="T3" fmla="*/ 0 h 1"/>
                  <a:gd name="T4" fmla="*/ 0 w 1"/>
                  <a:gd name="T5" fmla="*/ 1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0" y="0"/>
                      <a:pt x="1" y="0"/>
                      <a:pt x="1" y="0"/>
                    </a:cubicBezTo>
                    <a:cubicBezTo>
                      <a:pt x="1" y="0"/>
                      <a:pt x="0" y="0"/>
                      <a:pt x="0" y="1"/>
                    </a:cubicBezTo>
                    <a:cubicBezTo>
                      <a:pt x="0" y="0"/>
                      <a:pt x="0" y="0"/>
                      <a:pt x="0" y="0"/>
                    </a:cubicBezTo>
                  </a:path>
                </a:pathLst>
              </a:custGeom>
              <a:noFill/>
              <a:ln w="9525" cap="rnd">
                <a:solidFill>
                  <a:srgbClr val="D1AA49"/>
                </a:solidFill>
                <a:round/>
                <a:headEnd/>
                <a:tailEnd/>
              </a:ln>
            </p:spPr>
            <p:txBody>
              <a:bodyPr/>
              <a:lstStyle/>
              <a:p>
                <a:endParaRPr lang="en-GB"/>
              </a:p>
            </p:txBody>
          </p:sp>
          <p:sp>
            <p:nvSpPr>
              <p:cNvPr id="32676" name="Freeform 101"/>
              <p:cNvSpPr>
                <a:spLocks/>
              </p:cNvSpPr>
              <p:nvPr/>
            </p:nvSpPr>
            <p:spPr bwMode="auto">
              <a:xfrm>
                <a:off x="3070" y="1231"/>
                <a:ext cx="1" cy="1"/>
              </a:xfrm>
              <a:custGeom>
                <a:avLst/>
                <a:gdLst>
                  <a:gd name="T0" fmla="*/ 0 w 1"/>
                  <a:gd name="T1" fmla="*/ 0 h 1"/>
                  <a:gd name="T2" fmla="*/ 0 w 1"/>
                  <a:gd name="T3" fmla="*/ 1 h 1"/>
                  <a:gd name="T4" fmla="*/ 0 w 1"/>
                  <a:gd name="T5" fmla="*/ 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1"/>
                      <a:pt x="0" y="1"/>
                      <a:pt x="0" y="1"/>
                    </a:cubicBezTo>
                    <a:cubicBezTo>
                      <a:pt x="0" y="0"/>
                      <a:pt x="0" y="1"/>
                      <a:pt x="0" y="1"/>
                    </a:cubicBezTo>
                  </a:path>
                </a:pathLst>
              </a:custGeom>
              <a:noFill/>
              <a:ln w="4763" cap="rnd">
                <a:solidFill>
                  <a:srgbClr val="D1AA49"/>
                </a:solidFill>
                <a:round/>
                <a:headEnd/>
                <a:tailEnd/>
              </a:ln>
            </p:spPr>
            <p:txBody>
              <a:bodyPr/>
              <a:lstStyle/>
              <a:p>
                <a:endParaRPr lang="en-GB"/>
              </a:p>
            </p:txBody>
          </p:sp>
          <p:sp>
            <p:nvSpPr>
              <p:cNvPr id="32677" name="Freeform 102"/>
              <p:cNvSpPr>
                <a:spLocks/>
              </p:cNvSpPr>
              <p:nvPr/>
            </p:nvSpPr>
            <p:spPr bwMode="auto">
              <a:xfrm>
                <a:off x="3083" y="1194"/>
                <a:ext cx="1" cy="3"/>
              </a:xfrm>
              <a:custGeom>
                <a:avLst/>
                <a:gdLst>
                  <a:gd name="T0" fmla="*/ 0 w 1"/>
                  <a:gd name="T1" fmla="*/ 0 h 2"/>
                  <a:gd name="T2" fmla="*/ 0 w 1"/>
                  <a:gd name="T3" fmla="*/ 19 h 2"/>
                  <a:gd name="T4" fmla="*/ 1 w 1"/>
                  <a:gd name="T5" fmla="*/ 13 h 2"/>
                  <a:gd name="T6" fmla="*/ 0 w 1"/>
                  <a:gd name="T7" fmla="*/ 13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0" y="0"/>
                    </a:moveTo>
                    <a:cubicBezTo>
                      <a:pt x="0" y="1"/>
                      <a:pt x="0" y="1"/>
                      <a:pt x="0" y="2"/>
                    </a:cubicBezTo>
                    <a:cubicBezTo>
                      <a:pt x="0" y="1"/>
                      <a:pt x="0" y="1"/>
                      <a:pt x="1" y="1"/>
                    </a:cubicBezTo>
                    <a:cubicBezTo>
                      <a:pt x="0" y="1"/>
                      <a:pt x="0" y="1"/>
                      <a:pt x="0" y="1"/>
                    </a:cubicBezTo>
                  </a:path>
                </a:pathLst>
              </a:custGeom>
              <a:noFill/>
              <a:ln w="4763" cap="rnd">
                <a:solidFill>
                  <a:srgbClr val="D1AA49"/>
                </a:solidFill>
                <a:round/>
                <a:headEnd/>
                <a:tailEnd/>
              </a:ln>
            </p:spPr>
            <p:txBody>
              <a:bodyPr/>
              <a:lstStyle/>
              <a:p>
                <a:endParaRPr lang="en-GB"/>
              </a:p>
            </p:txBody>
          </p:sp>
          <p:sp>
            <p:nvSpPr>
              <p:cNvPr id="32678" name="Freeform 103"/>
              <p:cNvSpPr>
                <a:spLocks/>
              </p:cNvSpPr>
              <p:nvPr/>
            </p:nvSpPr>
            <p:spPr bwMode="auto">
              <a:xfrm>
                <a:off x="2876" y="1150"/>
                <a:ext cx="3" cy="3"/>
              </a:xfrm>
              <a:custGeom>
                <a:avLst/>
                <a:gdLst>
                  <a:gd name="T0" fmla="*/ 19 w 2"/>
                  <a:gd name="T1" fmla="*/ 13 h 2"/>
                  <a:gd name="T2" fmla="*/ 0 w 2"/>
                  <a:gd name="T3" fmla="*/ 13 h 2"/>
                  <a:gd name="T4" fmla="*/ 13 w 2"/>
                  <a:gd name="T5" fmla="*/ 13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2" y="1"/>
                    </a:moveTo>
                    <a:cubicBezTo>
                      <a:pt x="1" y="1"/>
                      <a:pt x="1" y="0"/>
                      <a:pt x="0" y="1"/>
                    </a:cubicBezTo>
                    <a:cubicBezTo>
                      <a:pt x="1" y="2"/>
                      <a:pt x="1" y="1"/>
                      <a:pt x="1" y="1"/>
                    </a:cubicBezTo>
                  </a:path>
                </a:pathLst>
              </a:custGeom>
              <a:noFill/>
              <a:ln w="4763" cap="rnd">
                <a:solidFill>
                  <a:srgbClr val="D1AA49"/>
                </a:solidFill>
                <a:round/>
                <a:headEnd/>
                <a:tailEnd/>
              </a:ln>
            </p:spPr>
            <p:txBody>
              <a:bodyPr/>
              <a:lstStyle/>
              <a:p>
                <a:endParaRPr lang="en-GB"/>
              </a:p>
            </p:txBody>
          </p:sp>
          <p:sp>
            <p:nvSpPr>
              <p:cNvPr id="32679" name="Freeform 104"/>
              <p:cNvSpPr>
                <a:spLocks/>
              </p:cNvSpPr>
              <p:nvPr/>
            </p:nvSpPr>
            <p:spPr bwMode="auto">
              <a:xfrm>
                <a:off x="2876" y="1141"/>
                <a:ext cx="1" cy="1"/>
              </a:xfrm>
              <a:custGeom>
                <a:avLst/>
                <a:gdLst>
                  <a:gd name="T0" fmla="*/ 1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1" y="0"/>
                      <a:pt x="0" y="0"/>
                    </a:cubicBezTo>
                    <a:cubicBezTo>
                      <a:pt x="0" y="0"/>
                      <a:pt x="0" y="0"/>
                      <a:pt x="0" y="0"/>
                    </a:cubicBezTo>
                  </a:path>
                </a:pathLst>
              </a:custGeom>
              <a:noFill/>
              <a:ln w="4763" cap="rnd">
                <a:solidFill>
                  <a:srgbClr val="D1AA49"/>
                </a:solidFill>
                <a:round/>
                <a:headEnd/>
                <a:tailEnd/>
              </a:ln>
            </p:spPr>
            <p:txBody>
              <a:bodyPr/>
              <a:lstStyle/>
              <a:p>
                <a:endParaRPr lang="en-GB"/>
              </a:p>
            </p:txBody>
          </p:sp>
          <p:sp>
            <p:nvSpPr>
              <p:cNvPr id="32680" name="Freeform 105"/>
              <p:cNvSpPr>
                <a:spLocks/>
              </p:cNvSpPr>
              <p:nvPr/>
            </p:nvSpPr>
            <p:spPr bwMode="auto">
              <a:xfrm>
                <a:off x="2867" y="1161"/>
                <a:ext cx="1" cy="2"/>
              </a:xfrm>
              <a:custGeom>
                <a:avLst/>
                <a:gdLst>
                  <a:gd name="T0" fmla="*/ 1 w 1"/>
                  <a:gd name="T1" fmla="*/ 0 h 1"/>
                  <a:gd name="T2" fmla="*/ 0 w 1"/>
                  <a:gd name="T3" fmla="*/ 64 h 1"/>
                  <a:gd name="T4" fmla="*/ 1 w 1"/>
                  <a:gd name="T5" fmla="*/ 64 h 1"/>
                  <a:gd name="T6" fmla="*/ 0 w 1"/>
                  <a:gd name="T7" fmla="*/ 64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0" y="0"/>
                      <a:pt x="0" y="0"/>
                      <a:pt x="0" y="1"/>
                    </a:cubicBezTo>
                    <a:cubicBezTo>
                      <a:pt x="0" y="1"/>
                      <a:pt x="0" y="1"/>
                      <a:pt x="1" y="1"/>
                    </a:cubicBezTo>
                    <a:cubicBezTo>
                      <a:pt x="1" y="0"/>
                      <a:pt x="0" y="0"/>
                      <a:pt x="0" y="1"/>
                    </a:cubicBezTo>
                  </a:path>
                </a:pathLst>
              </a:custGeom>
              <a:noFill/>
              <a:ln w="4763" cap="rnd">
                <a:solidFill>
                  <a:srgbClr val="D1AA49"/>
                </a:solidFill>
                <a:round/>
                <a:headEnd/>
                <a:tailEnd/>
              </a:ln>
            </p:spPr>
            <p:txBody>
              <a:bodyPr/>
              <a:lstStyle/>
              <a:p>
                <a:endParaRPr lang="en-GB"/>
              </a:p>
            </p:txBody>
          </p:sp>
          <p:sp>
            <p:nvSpPr>
              <p:cNvPr id="32681" name="Freeform 106"/>
              <p:cNvSpPr>
                <a:spLocks/>
              </p:cNvSpPr>
              <p:nvPr/>
            </p:nvSpPr>
            <p:spPr bwMode="auto">
              <a:xfrm>
                <a:off x="2967" y="1256"/>
                <a:ext cx="6" cy="17"/>
              </a:xfrm>
              <a:custGeom>
                <a:avLst/>
                <a:gdLst>
                  <a:gd name="T0" fmla="*/ 19 w 4"/>
                  <a:gd name="T1" fmla="*/ 96 h 11"/>
                  <a:gd name="T2" fmla="*/ 19 w 4"/>
                  <a:gd name="T3" fmla="*/ 148 h 11"/>
                  <a:gd name="T4" fmla="*/ 0 w 4"/>
                  <a:gd name="T5" fmla="*/ 45 h 11"/>
                  <a:gd name="T6" fmla="*/ 0 60000 65536"/>
                  <a:gd name="T7" fmla="*/ 0 60000 65536"/>
                  <a:gd name="T8" fmla="*/ 0 60000 65536"/>
                  <a:gd name="T9" fmla="*/ 0 w 4"/>
                  <a:gd name="T10" fmla="*/ 0 h 11"/>
                  <a:gd name="T11" fmla="*/ 4 w 4"/>
                  <a:gd name="T12" fmla="*/ 11 h 11"/>
                </a:gdLst>
                <a:ahLst/>
                <a:cxnLst>
                  <a:cxn ang="T6">
                    <a:pos x="T0" y="T1"/>
                  </a:cxn>
                  <a:cxn ang="T7">
                    <a:pos x="T2" y="T3"/>
                  </a:cxn>
                  <a:cxn ang="T8">
                    <a:pos x="T4" y="T5"/>
                  </a:cxn>
                </a:cxnLst>
                <a:rect l="T9" t="T10" r="T11" b="T12"/>
                <a:pathLst>
                  <a:path w="4" h="11">
                    <a:moveTo>
                      <a:pt x="2" y="7"/>
                    </a:moveTo>
                    <a:cubicBezTo>
                      <a:pt x="1" y="8"/>
                      <a:pt x="1" y="10"/>
                      <a:pt x="2" y="11"/>
                    </a:cubicBezTo>
                    <a:cubicBezTo>
                      <a:pt x="4" y="9"/>
                      <a:pt x="2" y="0"/>
                      <a:pt x="0" y="3"/>
                    </a:cubicBezTo>
                  </a:path>
                </a:pathLst>
              </a:custGeom>
              <a:noFill/>
              <a:ln w="19050" cap="rnd">
                <a:solidFill>
                  <a:srgbClr val="D1AA49"/>
                </a:solidFill>
                <a:round/>
                <a:headEnd/>
                <a:tailEnd/>
              </a:ln>
            </p:spPr>
            <p:txBody>
              <a:bodyPr/>
              <a:lstStyle/>
              <a:p>
                <a:endParaRPr lang="en-GB"/>
              </a:p>
            </p:txBody>
          </p:sp>
          <p:sp>
            <p:nvSpPr>
              <p:cNvPr id="32682" name="Freeform 107"/>
              <p:cNvSpPr>
                <a:spLocks/>
              </p:cNvSpPr>
              <p:nvPr/>
            </p:nvSpPr>
            <p:spPr bwMode="auto">
              <a:xfrm>
                <a:off x="2982" y="1208"/>
                <a:ext cx="9" cy="6"/>
              </a:xfrm>
              <a:custGeom>
                <a:avLst/>
                <a:gdLst>
                  <a:gd name="T0" fmla="*/ 18 w 6"/>
                  <a:gd name="T1" fmla="*/ 13 h 4"/>
                  <a:gd name="T2" fmla="*/ 60 w 6"/>
                  <a:gd name="T3" fmla="*/ 28 h 4"/>
                  <a:gd name="T4" fmla="*/ 18 w 6"/>
                  <a:gd name="T5" fmla="*/ 28 h 4"/>
                  <a:gd name="T6" fmla="*/ 0 60000 65536"/>
                  <a:gd name="T7" fmla="*/ 0 60000 65536"/>
                  <a:gd name="T8" fmla="*/ 0 60000 65536"/>
                  <a:gd name="T9" fmla="*/ 0 w 6"/>
                  <a:gd name="T10" fmla="*/ 0 h 4"/>
                  <a:gd name="T11" fmla="*/ 6 w 6"/>
                  <a:gd name="T12" fmla="*/ 4 h 4"/>
                </a:gdLst>
                <a:ahLst/>
                <a:cxnLst>
                  <a:cxn ang="T6">
                    <a:pos x="T0" y="T1"/>
                  </a:cxn>
                  <a:cxn ang="T7">
                    <a:pos x="T2" y="T3"/>
                  </a:cxn>
                  <a:cxn ang="T8">
                    <a:pos x="T4" y="T5"/>
                  </a:cxn>
                </a:cxnLst>
                <a:rect l="T9" t="T10" r="T11" b="T12"/>
                <a:pathLst>
                  <a:path w="6" h="4">
                    <a:moveTo>
                      <a:pt x="1" y="1"/>
                    </a:moveTo>
                    <a:cubicBezTo>
                      <a:pt x="0" y="4"/>
                      <a:pt x="5" y="4"/>
                      <a:pt x="5" y="3"/>
                    </a:cubicBezTo>
                    <a:cubicBezTo>
                      <a:pt x="6" y="0"/>
                      <a:pt x="2" y="0"/>
                      <a:pt x="1" y="3"/>
                    </a:cubicBezTo>
                  </a:path>
                </a:pathLst>
              </a:custGeom>
              <a:noFill/>
              <a:ln w="19050" cap="rnd">
                <a:solidFill>
                  <a:srgbClr val="D1AA49"/>
                </a:solidFill>
                <a:round/>
                <a:headEnd/>
                <a:tailEnd/>
              </a:ln>
            </p:spPr>
            <p:txBody>
              <a:bodyPr/>
              <a:lstStyle/>
              <a:p>
                <a:endParaRPr lang="en-GB"/>
              </a:p>
            </p:txBody>
          </p:sp>
          <p:sp>
            <p:nvSpPr>
              <p:cNvPr id="32683" name="Freeform 108"/>
              <p:cNvSpPr>
                <a:spLocks/>
              </p:cNvSpPr>
              <p:nvPr/>
            </p:nvSpPr>
            <p:spPr bwMode="auto">
              <a:xfrm>
                <a:off x="2969" y="1191"/>
                <a:ext cx="10" cy="11"/>
              </a:xfrm>
              <a:custGeom>
                <a:avLst/>
                <a:gdLst>
                  <a:gd name="T0" fmla="*/ 19 w 7"/>
                  <a:gd name="T1" fmla="*/ 55 h 7"/>
                  <a:gd name="T2" fmla="*/ 41 w 7"/>
                  <a:gd name="T3" fmla="*/ 55 h 7"/>
                  <a:gd name="T4" fmla="*/ 19 w 7"/>
                  <a:gd name="T5" fmla="*/ 49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2" y="4"/>
                    </a:moveTo>
                    <a:cubicBezTo>
                      <a:pt x="0" y="5"/>
                      <a:pt x="3" y="7"/>
                      <a:pt x="5" y="4"/>
                    </a:cubicBezTo>
                    <a:cubicBezTo>
                      <a:pt x="7" y="0"/>
                      <a:pt x="3" y="1"/>
                      <a:pt x="2" y="3"/>
                    </a:cubicBezTo>
                  </a:path>
                </a:pathLst>
              </a:custGeom>
              <a:noFill/>
              <a:ln w="19050" cap="rnd">
                <a:solidFill>
                  <a:srgbClr val="937833"/>
                </a:solidFill>
                <a:round/>
                <a:headEnd/>
                <a:tailEnd/>
              </a:ln>
            </p:spPr>
            <p:txBody>
              <a:bodyPr/>
              <a:lstStyle/>
              <a:p>
                <a:endParaRPr lang="en-GB"/>
              </a:p>
            </p:txBody>
          </p:sp>
          <p:sp>
            <p:nvSpPr>
              <p:cNvPr id="32684" name="Freeform 109"/>
              <p:cNvSpPr>
                <a:spLocks/>
              </p:cNvSpPr>
              <p:nvPr/>
            </p:nvSpPr>
            <p:spPr bwMode="auto">
              <a:xfrm>
                <a:off x="2984" y="1188"/>
                <a:ext cx="1" cy="2"/>
              </a:xfrm>
              <a:custGeom>
                <a:avLst/>
                <a:gdLst>
                  <a:gd name="T0" fmla="*/ 0 w 1"/>
                  <a:gd name="T1" fmla="*/ 64 h 1"/>
                  <a:gd name="T2" fmla="*/ 1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0" y="0"/>
                      <a:pt x="1" y="0"/>
                    </a:cubicBezTo>
                    <a:cubicBezTo>
                      <a:pt x="1" y="0"/>
                      <a:pt x="1" y="0"/>
                      <a:pt x="1" y="0"/>
                    </a:cubicBezTo>
                  </a:path>
                </a:pathLst>
              </a:custGeom>
              <a:noFill/>
              <a:ln w="19050" cap="rnd">
                <a:solidFill>
                  <a:srgbClr val="937833"/>
                </a:solidFill>
                <a:round/>
                <a:headEnd/>
                <a:tailEnd/>
              </a:ln>
            </p:spPr>
            <p:txBody>
              <a:bodyPr/>
              <a:lstStyle/>
              <a:p>
                <a:endParaRPr lang="en-GB"/>
              </a:p>
            </p:txBody>
          </p:sp>
          <p:sp>
            <p:nvSpPr>
              <p:cNvPr id="32685" name="Freeform 110"/>
              <p:cNvSpPr>
                <a:spLocks/>
              </p:cNvSpPr>
              <p:nvPr/>
            </p:nvSpPr>
            <p:spPr bwMode="auto">
              <a:xfrm>
                <a:off x="2981" y="1202"/>
                <a:ext cx="1" cy="3"/>
              </a:xfrm>
              <a:custGeom>
                <a:avLst/>
                <a:gdLst>
                  <a:gd name="T0" fmla="*/ 0 w 1"/>
                  <a:gd name="T1" fmla="*/ 0 h 2"/>
                  <a:gd name="T2" fmla="*/ 1 w 1"/>
                  <a:gd name="T3" fmla="*/ 19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0"/>
                    </a:moveTo>
                    <a:cubicBezTo>
                      <a:pt x="0" y="1"/>
                      <a:pt x="0" y="1"/>
                      <a:pt x="1" y="2"/>
                    </a:cubicBezTo>
                  </a:path>
                </a:pathLst>
              </a:custGeom>
              <a:noFill/>
              <a:ln w="19050" cap="rnd">
                <a:solidFill>
                  <a:srgbClr val="937833"/>
                </a:solidFill>
                <a:round/>
                <a:headEnd/>
                <a:tailEnd/>
              </a:ln>
            </p:spPr>
            <p:txBody>
              <a:bodyPr/>
              <a:lstStyle/>
              <a:p>
                <a:endParaRPr lang="en-GB"/>
              </a:p>
            </p:txBody>
          </p:sp>
          <p:sp>
            <p:nvSpPr>
              <p:cNvPr id="32686" name="Freeform 111"/>
              <p:cNvSpPr>
                <a:spLocks/>
              </p:cNvSpPr>
              <p:nvPr/>
            </p:nvSpPr>
            <p:spPr bwMode="auto">
              <a:xfrm>
                <a:off x="2972" y="1167"/>
                <a:ext cx="3" cy="2"/>
              </a:xfrm>
              <a:custGeom>
                <a:avLst/>
                <a:gdLst>
                  <a:gd name="T0" fmla="*/ 0 w 2"/>
                  <a:gd name="T1" fmla="*/ 0 h 1"/>
                  <a:gd name="T2" fmla="*/ 19 w 2"/>
                  <a:gd name="T3" fmla="*/ 64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0"/>
                    </a:moveTo>
                    <a:cubicBezTo>
                      <a:pt x="1" y="1"/>
                      <a:pt x="1" y="1"/>
                      <a:pt x="2" y="1"/>
                    </a:cubicBezTo>
                  </a:path>
                </a:pathLst>
              </a:custGeom>
              <a:noFill/>
              <a:ln w="19050" cap="rnd">
                <a:solidFill>
                  <a:srgbClr val="937833"/>
                </a:solidFill>
                <a:round/>
                <a:headEnd/>
                <a:tailEnd/>
              </a:ln>
            </p:spPr>
            <p:txBody>
              <a:bodyPr/>
              <a:lstStyle/>
              <a:p>
                <a:endParaRPr lang="en-GB"/>
              </a:p>
            </p:txBody>
          </p:sp>
          <p:sp>
            <p:nvSpPr>
              <p:cNvPr id="32687" name="Freeform 112"/>
              <p:cNvSpPr>
                <a:spLocks/>
              </p:cNvSpPr>
              <p:nvPr/>
            </p:nvSpPr>
            <p:spPr bwMode="auto">
              <a:xfrm>
                <a:off x="2976" y="1141"/>
                <a:ext cx="2" cy="3"/>
              </a:xfrm>
              <a:custGeom>
                <a:avLst/>
                <a:gdLst>
                  <a:gd name="T0" fmla="*/ 0 w 1"/>
                  <a:gd name="T1" fmla="*/ 0 h 2"/>
                  <a:gd name="T2" fmla="*/ 64 w 1"/>
                  <a:gd name="T3" fmla="*/ 19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0"/>
                    </a:moveTo>
                    <a:cubicBezTo>
                      <a:pt x="0" y="1"/>
                      <a:pt x="0" y="2"/>
                      <a:pt x="1" y="2"/>
                    </a:cubicBezTo>
                  </a:path>
                </a:pathLst>
              </a:custGeom>
              <a:noFill/>
              <a:ln w="19050" cap="rnd">
                <a:solidFill>
                  <a:srgbClr val="937833"/>
                </a:solidFill>
                <a:round/>
                <a:headEnd/>
                <a:tailEnd/>
              </a:ln>
            </p:spPr>
            <p:txBody>
              <a:bodyPr/>
              <a:lstStyle/>
              <a:p>
                <a:endParaRPr lang="en-GB"/>
              </a:p>
            </p:txBody>
          </p:sp>
          <p:sp>
            <p:nvSpPr>
              <p:cNvPr id="32688" name="Freeform 113"/>
              <p:cNvSpPr>
                <a:spLocks/>
              </p:cNvSpPr>
              <p:nvPr/>
            </p:nvSpPr>
            <p:spPr bwMode="auto">
              <a:xfrm>
                <a:off x="2944" y="1163"/>
                <a:ext cx="2" cy="1"/>
              </a:xfrm>
              <a:custGeom>
                <a:avLst/>
                <a:gdLst>
                  <a:gd name="T0" fmla="*/ 0 w 1"/>
                  <a:gd name="T1" fmla="*/ 1 h 1"/>
                  <a:gd name="T2" fmla="*/ 64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1"/>
                      <a:pt x="0" y="0"/>
                      <a:pt x="1" y="0"/>
                    </a:cubicBezTo>
                  </a:path>
                </a:pathLst>
              </a:custGeom>
              <a:noFill/>
              <a:ln w="19050" cap="rnd">
                <a:solidFill>
                  <a:srgbClr val="937833"/>
                </a:solidFill>
                <a:round/>
                <a:headEnd/>
                <a:tailEnd/>
              </a:ln>
            </p:spPr>
            <p:txBody>
              <a:bodyPr/>
              <a:lstStyle/>
              <a:p>
                <a:endParaRPr lang="en-GB"/>
              </a:p>
            </p:txBody>
          </p:sp>
          <p:sp>
            <p:nvSpPr>
              <p:cNvPr id="32689" name="Freeform 114"/>
              <p:cNvSpPr>
                <a:spLocks/>
              </p:cNvSpPr>
              <p:nvPr/>
            </p:nvSpPr>
            <p:spPr bwMode="auto">
              <a:xfrm>
                <a:off x="2943" y="1181"/>
                <a:ext cx="1" cy="1"/>
              </a:xfrm>
              <a:custGeom>
                <a:avLst/>
                <a:gdLst>
                  <a:gd name="T0" fmla="*/ 0 w 1"/>
                  <a:gd name="T1" fmla="*/ 0 h 1"/>
                  <a:gd name="T2" fmla="*/ 1 w 1"/>
                  <a:gd name="T3" fmla="*/ 1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1"/>
                      <a:pt x="0" y="1"/>
                      <a:pt x="1" y="1"/>
                    </a:cubicBezTo>
                  </a:path>
                </a:pathLst>
              </a:custGeom>
              <a:noFill/>
              <a:ln w="19050" cap="rnd">
                <a:solidFill>
                  <a:srgbClr val="937833"/>
                </a:solidFill>
                <a:round/>
                <a:headEnd/>
                <a:tailEnd/>
              </a:ln>
            </p:spPr>
            <p:txBody>
              <a:bodyPr/>
              <a:lstStyle/>
              <a:p>
                <a:endParaRPr lang="en-GB"/>
              </a:p>
            </p:txBody>
          </p:sp>
          <p:sp>
            <p:nvSpPr>
              <p:cNvPr id="32690" name="Freeform 115"/>
              <p:cNvSpPr>
                <a:spLocks/>
              </p:cNvSpPr>
              <p:nvPr/>
            </p:nvSpPr>
            <p:spPr bwMode="auto">
              <a:xfrm>
                <a:off x="2970" y="1231"/>
                <a:ext cx="5" cy="4"/>
              </a:xfrm>
              <a:custGeom>
                <a:avLst/>
                <a:gdLst>
                  <a:gd name="T0" fmla="*/ 37 w 3"/>
                  <a:gd name="T1" fmla="*/ 1 h 3"/>
                  <a:gd name="T2" fmla="*/ 22 w 3"/>
                  <a:gd name="T3" fmla="*/ 12 h 3"/>
                  <a:gd name="T4" fmla="*/ 62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2" y="1"/>
                    </a:moveTo>
                    <a:cubicBezTo>
                      <a:pt x="1" y="1"/>
                      <a:pt x="0" y="2"/>
                      <a:pt x="1" y="2"/>
                    </a:cubicBezTo>
                    <a:cubicBezTo>
                      <a:pt x="2" y="3"/>
                      <a:pt x="3" y="1"/>
                      <a:pt x="3" y="0"/>
                    </a:cubicBezTo>
                  </a:path>
                </a:pathLst>
              </a:custGeom>
              <a:noFill/>
              <a:ln w="19050" cap="rnd">
                <a:solidFill>
                  <a:srgbClr val="937833"/>
                </a:solidFill>
                <a:round/>
                <a:headEnd/>
                <a:tailEnd/>
              </a:ln>
            </p:spPr>
            <p:txBody>
              <a:bodyPr/>
              <a:lstStyle/>
              <a:p>
                <a:endParaRPr lang="en-GB"/>
              </a:p>
            </p:txBody>
          </p:sp>
          <p:sp>
            <p:nvSpPr>
              <p:cNvPr id="32691" name="Freeform 116"/>
              <p:cNvSpPr>
                <a:spLocks/>
              </p:cNvSpPr>
              <p:nvPr/>
            </p:nvSpPr>
            <p:spPr bwMode="auto">
              <a:xfrm>
                <a:off x="3004" y="1155"/>
                <a:ext cx="1" cy="3"/>
              </a:xfrm>
              <a:custGeom>
                <a:avLst/>
                <a:gdLst>
                  <a:gd name="T0" fmla="*/ 0 w 1"/>
                  <a:gd name="T1" fmla="*/ 19 h 2"/>
                  <a:gd name="T2" fmla="*/ 1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0" y="2"/>
                      <a:pt x="0" y="1"/>
                      <a:pt x="1" y="0"/>
                    </a:cubicBezTo>
                  </a:path>
                </a:pathLst>
              </a:custGeom>
              <a:noFill/>
              <a:ln w="19050" cap="rnd">
                <a:solidFill>
                  <a:srgbClr val="937833"/>
                </a:solidFill>
                <a:round/>
                <a:headEnd/>
                <a:tailEnd/>
              </a:ln>
            </p:spPr>
            <p:txBody>
              <a:bodyPr/>
              <a:lstStyle/>
              <a:p>
                <a:endParaRPr lang="en-GB"/>
              </a:p>
            </p:txBody>
          </p:sp>
          <p:sp>
            <p:nvSpPr>
              <p:cNvPr id="32692" name="Freeform 117"/>
              <p:cNvSpPr>
                <a:spLocks/>
              </p:cNvSpPr>
              <p:nvPr/>
            </p:nvSpPr>
            <p:spPr bwMode="auto">
              <a:xfrm>
                <a:off x="3029" y="1150"/>
                <a:ext cx="2" cy="2"/>
              </a:xfrm>
              <a:custGeom>
                <a:avLst/>
                <a:gdLst>
                  <a:gd name="T0" fmla="*/ 0 w 1"/>
                  <a:gd name="T1" fmla="*/ 64 h 1"/>
                  <a:gd name="T2" fmla="*/ 64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0"/>
                      <a:pt x="0" y="0"/>
                      <a:pt x="1" y="0"/>
                    </a:cubicBezTo>
                  </a:path>
                </a:pathLst>
              </a:custGeom>
              <a:noFill/>
              <a:ln w="19050" cap="rnd">
                <a:solidFill>
                  <a:srgbClr val="937833"/>
                </a:solidFill>
                <a:round/>
                <a:headEnd/>
                <a:tailEnd/>
              </a:ln>
            </p:spPr>
            <p:txBody>
              <a:bodyPr/>
              <a:lstStyle/>
              <a:p>
                <a:endParaRPr lang="en-GB"/>
              </a:p>
            </p:txBody>
          </p:sp>
          <p:sp>
            <p:nvSpPr>
              <p:cNvPr id="32693" name="Freeform 118"/>
              <p:cNvSpPr>
                <a:spLocks/>
              </p:cNvSpPr>
              <p:nvPr/>
            </p:nvSpPr>
            <p:spPr bwMode="auto">
              <a:xfrm>
                <a:off x="2969" y="1262"/>
                <a:ext cx="1" cy="5"/>
              </a:xfrm>
              <a:custGeom>
                <a:avLst/>
                <a:gdLst>
                  <a:gd name="T0" fmla="*/ 0 w 1"/>
                  <a:gd name="T1" fmla="*/ 62 h 3"/>
                  <a:gd name="T2" fmla="*/ 1 w 1"/>
                  <a:gd name="T3" fmla="*/ 0 h 3"/>
                  <a:gd name="T4" fmla="*/ 0 60000 65536"/>
                  <a:gd name="T5" fmla="*/ 0 60000 65536"/>
                  <a:gd name="T6" fmla="*/ 0 w 1"/>
                  <a:gd name="T7" fmla="*/ 0 h 3"/>
                  <a:gd name="T8" fmla="*/ 1 w 1"/>
                  <a:gd name="T9" fmla="*/ 3 h 3"/>
                </a:gdLst>
                <a:ahLst/>
                <a:cxnLst>
                  <a:cxn ang="T4">
                    <a:pos x="T0" y="T1"/>
                  </a:cxn>
                  <a:cxn ang="T5">
                    <a:pos x="T2" y="T3"/>
                  </a:cxn>
                </a:cxnLst>
                <a:rect l="T6" t="T7" r="T8" b="T9"/>
                <a:pathLst>
                  <a:path w="1" h="3">
                    <a:moveTo>
                      <a:pt x="0" y="3"/>
                    </a:moveTo>
                    <a:cubicBezTo>
                      <a:pt x="0" y="2"/>
                      <a:pt x="0" y="1"/>
                      <a:pt x="1" y="0"/>
                    </a:cubicBezTo>
                  </a:path>
                </a:pathLst>
              </a:custGeom>
              <a:noFill/>
              <a:ln w="19050" cap="rnd">
                <a:solidFill>
                  <a:srgbClr val="937833"/>
                </a:solidFill>
                <a:round/>
                <a:headEnd/>
                <a:tailEnd/>
              </a:ln>
            </p:spPr>
            <p:txBody>
              <a:bodyPr/>
              <a:lstStyle/>
              <a:p>
                <a:endParaRPr lang="en-GB"/>
              </a:p>
            </p:txBody>
          </p:sp>
          <p:sp>
            <p:nvSpPr>
              <p:cNvPr id="32694" name="Freeform 119"/>
              <p:cNvSpPr>
                <a:spLocks/>
              </p:cNvSpPr>
              <p:nvPr/>
            </p:nvSpPr>
            <p:spPr bwMode="auto">
              <a:xfrm>
                <a:off x="3067" y="1175"/>
                <a:ext cx="2" cy="3"/>
              </a:xfrm>
              <a:custGeom>
                <a:avLst/>
                <a:gdLst>
                  <a:gd name="T0" fmla="*/ 64 w 1"/>
                  <a:gd name="T1" fmla="*/ 19 h 2"/>
                  <a:gd name="T2" fmla="*/ 0 w 1"/>
                  <a:gd name="T3" fmla="*/ 13 h 2"/>
                  <a:gd name="T4" fmla="*/ 64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2"/>
                    </a:moveTo>
                    <a:cubicBezTo>
                      <a:pt x="0" y="2"/>
                      <a:pt x="0" y="2"/>
                      <a:pt x="0" y="1"/>
                    </a:cubicBezTo>
                    <a:cubicBezTo>
                      <a:pt x="0" y="1"/>
                      <a:pt x="1" y="0"/>
                      <a:pt x="1" y="0"/>
                    </a:cubicBezTo>
                  </a:path>
                </a:pathLst>
              </a:custGeom>
              <a:noFill/>
              <a:ln w="9525" cap="rnd">
                <a:solidFill>
                  <a:srgbClr val="937833"/>
                </a:solidFill>
                <a:round/>
                <a:headEnd/>
                <a:tailEnd/>
              </a:ln>
            </p:spPr>
            <p:txBody>
              <a:bodyPr/>
              <a:lstStyle/>
              <a:p>
                <a:endParaRPr lang="en-GB"/>
              </a:p>
            </p:txBody>
          </p:sp>
          <p:sp>
            <p:nvSpPr>
              <p:cNvPr id="32695" name="Freeform 120"/>
              <p:cNvSpPr>
                <a:spLocks/>
              </p:cNvSpPr>
              <p:nvPr/>
            </p:nvSpPr>
            <p:spPr bwMode="auto">
              <a:xfrm>
                <a:off x="3052" y="1216"/>
                <a:ext cx="2" cy="1"/>
              </a:xfrm>
              <a:custGeom>
                <a:avLst/>
                <a:gdLst>
                  <a:gd name="T0" fmla="*/ 0 w 1"/>
                  <a:gd name="T1" fmla="*/ 1 h 1"/>
                  <a:gd name="T2" fmla="*/ 64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0"/>
                      <a:pt x="0" y="0"/>
                      <a:pt x="1" y="0"/>
                    </a:cubicBezTo>
                  </a:path>
                </a:pathLst>
              </a:custGeom>
              <a:noFill/>
              <a:ln w="9525" cap="rnd">
                <a:solidFill>
                  <a:srgbClr val="937833"/>
                </a:solidFill>
                <a:round/>
                <a:headEnd/>
                <a:tailEnd/>
              </a:ln>
            </p:spPr>
            <p:txBody>
              <a:bodyPr/>
              <a:lstStyle/>
              <a:p>
                <a:endParaRPr lang="en-GB"/>
              </a:p>
            </p:txBody>
          </p:sp>
          <p:sp>
            <p:nvSpPr>
              <p:cNvPr id="32696" name="Freeform 121"/>
              <p:cNvSpPr>
                <a:spLocks/>
              </p:cNvSpPr>
              <p:nvPr/>
            </p:nvSpPr>
            <p:spPr bwMode="auto">
              <a:xfrm>
                <a:off x="3011" y="1226"/>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0"/>
                      <a:pt x="0" y="0"/>
                    </a:cubicBezTo>
                  </a:path>
                </a:pathLst>
              </a:custGeom>
              <a:noFill/>
              <a:ln w="9525" cap="rnd">
                <a:solidFill>
                  <a:srgbClr val="937833"/>
                </a:solidFill>
                <a:round/>
                <a:headEnd/>
                <a:tailEnd/>
              </a:ln>
            </p:spPr>
            <p:txBody>
              <a:bodyPr/>
              <a:lstStyle/>
              <a:p>
                <a:endParaRPr lang="en-GB"/>
              </a:p>
            </p:txBody>
          </p:sp>
          <p:sp>
            <p:nvSpPr>
              <p:cNvPr id="32697" name="Freeform 122"/>
              <p:cNvSpPr>
                <a:spLocks/>
              </p:cNvSpPr>
              <p:nvPr/>
            </p:nvSpPr>
            <p:spPr bwMode="auto">
              <a:xfrm>
                <a:off x="2994" y="1241"/>
                <a:ext cx="3" cy="3"/>
              </a:xfrm>
              <a:custGeom>
                <a:avLst/>
                <a:gdLst>
                  <a:gd name="T0" fmla="*/ 13 w 2"/>
                  <a:gd name="T1" fmla="*/ 19 h 2"/>
                  <a:gd name="T2" fmla="*/ 19 w 2"/>
                  <a:gd name="T3" fmla="*/ 0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1" y="2"/>
                    </a:moveTo>
                    <a:cubicBezTo>
                      <a:pt x="0" y="1"/>
                      <a:pt x="0" y="0"/>
                      <a:pt x="2" y="0"/>
                    </a:cubicBezTo>
                  </a:path>
                </a:pathLst>
              </a:custGeom>
              <a:noFill/>
              <a:ln w="9525" cap="rnd">
                <a:solidFill>
                  <a:srgbClr val="937833"/>
                </a:solidFill>
                <a:round/>
                <a:headEnd/>
                <a:tailEnd/>
              </a:ln>
            </p:spPr>
            <p:txBody>
              <a:bodyPr/>
              <a:lstStyle/>
              <a:p>
                <a:endParaRPr lang="en-GB"/>
              </a:p>
            </p:txBody>
          </p:sp>
          <p:sp>
            <p:nvSpPr>
              <p:cNvPr id="32698" name="Freeform 123"/>
              <p:cNvSpPr>
                <a:spLocks/>
              </p:cNvSpPr>
              <p:nvPr/>
            </p:nvSpPr>
            <p:spPr bwMode="auto">
              <a:xfrm>
                <a:off x="2937" y="1143"/>
                <a:ext cx="3" cy="1"/>
              </a:xfrm>
              <a:custGeom>
                <a:avLst/>
                <a:gdLst>
                  <a:gd name="T0" fmla="*/ 13 w 2"/>
                  <a:gd name="T1" fmla="*/ 1 h 1"/>
                  <a:gd name="T2" fmla="*/ 0 w 2"/>
                  <a:gd name="T3" fmla="*/ 1 h 1"/>
                  <a:gd name="T4" fmla="*/ 19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1" y="1"/>
                    </a:moveTo>
                    <a:cubicBezTo>
                      <a:pt x="1" y="1"/>
                      <a:pt x="1" y="1"/>
                      <a:pt x="0" y="1"/>
                    </a:cubicBezTo>
                    <a:cubicBezTo>
                      <a:pt x="1" y="1"/>
                      <a:pt x="2" y="0"/>
                      <a:pt x="2" y="0"/>
                    </a:cubicBezTo>
                  </a:path>
                </a:pathLst>
              </a:custGeom>
              <a:noFill/>
              <a:ln w="9525" cap="rnd">
                <a:solidFill>
                  <a:srgbClr val="937833"/>
                </a:solidFill>
                <a:round/>
                <a:headEnd/>
                <a:tailEnd/>
              </a:ln>
            </p:spPr>
            <p:txBody>
              <a:bodyPr/>
              <a:lstStyle/>
              <a:p>
                <a:endParaRPr lang="en-GB"/>
              </a:p>
            </p:txBody>
          </p:sp>
          <p:sp>
            <p:nvSpPr>
              <p:cNvPr id="32699" name="Freeform 124"/>
              <p:cNvSpPr>
                <a:spLocks/>
              </p:cNvSpPr>
              <p:nvPr/>
            </p:nvSpPr>
            <p:spPr bwMode="auto">
              <a:xfrm>
                <a:off x="2953" y="1105"/>
                <a:ext cx="3" cy="3"/>
              </a:xfrm>
              <a:custGeom>
                <a:avLst/>
                <a:gdLst>
                  <a:gd name="T0" fmla="*/ 19 w 2"/>
                  <a:gd name="T1" fmla="*/ 0 h 2"/>
                  <a:gd name="T2" fmla="*/ 0 w 2"/>
                  <a:gd name="T3" fmla="*/ 19 h 2"/>
                  <a:gd name="T4" fmla="*/ 19 w 2"/>
                  <a:gd name="T5" fmla="*/ 13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2" y="0"/>
                    </a:moveTo>
                    <a:cubicBezTo>
                      <a:pt x="1" y="1"/>
                      <a:pt x="1" y="1"/>
                      <a:pt x="0" y="2"/>
                    </a:cubicBezTo>
                    <a:cubicBezTo>
                      <a:pt x="1" y="2"/>
                      <a:pt x="2" y="2"/>
                      <a:pt x="2" y="1"/>
                    </a:cubicBezTo>
                  </a:path>
                </a:pathLst>
              </a:custGeom>
              <a:noFill/>
              <a:ln w="9525" cap="rnd">
                <a:solidFill>
                  <a:srgbClr val="937833"/>
                </a:solidFill>
                <a:round/>
                <a:headEnd/>
                <a:tailEnd/>
              </a:ln>
            </p:spPr>
            <p:txBody>
              <a:bodyPr/>
              <a:lstStyle/>
              <a:p>
                <a:endParaRPr lang="en-GB"/>
              </a:p>
            </p:txBody>
          </p:sp>
          <p:sp>
            <p:nvSpPr>
              <p:cNvPr id="32700" name="Freeform 125"/>
              <p:cNvSpPr>
                <a:spLocks/>
              </p:cNvSpPr>
              <p:nvPr/>
            </p:nvSpPr>
            <p:spPr bwMode="auto">
              <a:xfrm>
                <a:off x="2976" y="1116"/>
                <a:ext cx="1" cy="3"/>
              </a:xfrm>
              <a:custGeom>
                <a:avLst/>
                <a:gdLst>
                  <a:gd name="T0" fmla="*/ 0 w 1"/>
                  <a:gd name="T1" fmla="*/ 19 h 2"/>
                  <a:gd name="T2" fmla="*/ 0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0" y="1"/>
                      <a:pt x="0" y="1"/>
                      <a:pt x="0" y="0"/>
                    </a:cubicBezTo>
                  </a:path>
                </a:pathLst>
              </a:custGeom>
              <a:noFill/>
              <a:ln w="9525" cap="rnd">
                <a:solidFill>
                  <a:srgbClr val="937833"/>
                </a:solidFill>
                <a:round/>
                <a:headEnd/>
                <a:tailEnd/>
              </a:ln>
            </p:spPr>
            <p:txBody>
              <a:bodyPr/>
              <a:lstStyle/>
              <a:p>
                <a:endParaRPr lang="en-GB"/>
              </a:p>
            </p:txBody>
          </p:sp>
          <p:sp>
            <p:nvSpPr>
              <p:cNvPr id="32701" name="Freeform 126"/>
              <p:cNvSpPr>
                <a:spLocks/>
              </p:cNvSpPr>
              <p:nvPr/>
            </p:nvSpPr>
            <p:spPr bwMode="auto">
              <a:xfrm>
                <a:off x="3005" y="1122"/>
                <a:ext cx="8" cy="6"/>
              </a:xfrm>
              <a:custGeom>
                <a:avLst/>
                <a:gdLst>
                  <a:gd name="T0" fmla="*/ 54 w 5"/>
                  <a:gd name="T1" fmla="*/ 0 h 4"/>
                  <a:gd name="T2" fmla="*/ 21 w 5"/>
                  <a:gd name="T3" fmla="*/ 19 h 4"/>
                  <a:gd name="T4" fmla="*/ 67 w 5"/>
                  <a:gd name="T5" fmla="*/ 13 h 4"/>
                  <a:gd name="T6" fmla="*/ 0 60000 65536"/>
                  <a:gd name="T7" fmla="*/ 0 60000 65536"/>
                  <a:gd name="T8" fmla="*/ 0 60000 65536"/>
                  <a:gd name="T9" fmla="*/ 0 w 5"/>
                  <a:gd name="T10" fmla="*/ 0 h 4"/>
                  <a:gd name="T11" fmla="*/ 5 w 5"/>
                  <a:gd name="T12" fmla="*/ 4 h 4"/>
                </a:gdLst>
                <a:ahLst/>
                <a:cxnLst>
                  <a:cxn ang="T6">
                    <a:pos x="T0" y="T1"/>
                  </a:cxn>
                  <a:cxn ang="T7">
                    <a:pos x="T2" y="T3"/>
                  </a:cxn>
                  <a:cxn ang="T8">
                    <a:pos x="T4" y="T5"/>
                  </a:cxn>
                </a:cxnLst>
                <a:rect l="T9" t="T10" r="T11" b="T12"/>
                <a:pathLst>
                  <a:path w="5" h="4">
                    <a:moveTo>
                      <a:pt x="3" y="0"/>
                    </a:moveTo>
                    <a:cubicBezTo>
                      <a:pt x="2" y="0"/>
                      <a:pt x="0" y="1"/>
                      <a:pt x="1" y="2"/>
                    </a:cubicBezTo>
                    <a:cubicBezTo>
                      <a:pt x="1" y="4"/>
                      <a:pt x="5" y="3"/>
                      <a:pt x="4" y="1"/>
                    </a:cubicBezTo>
                  </a:path>
                </a:pathLst>
              </a:custGeom>
              <a:noFill/>
              <a:ln w="9525" cap="rnd">
                <a:solidFill>
                  <a:srgbClr val="937833"/>
                </a:solidFill>
                <a:round/>
                <a:headEnd/>
                <a:tailEnd/>
              </a:ln>
            </p:spPr>
            <p:txBody>
              <a:bodyPr/>
              <a:lstStyle/>
              <a:p>
                <a:endParaRPr lang="en-GB"/>
              </a:p>
            </p:txBody>
          </p:sp>
          <p:sp>
            <p:nvSpPr>
              <p:cNvPr id="32702" name="Freeform 127"/>
              <p:cNvSpPr>
                <a:spLocks/>
              </p:cNvSpPr>
              <p:nvPr/>
            </p:nvSpPr>
            <p:spPr bwMode="auto">
              <a:xfrm>
                <a:off x="3028" y="1125"/>
                <a:ext cx="1" cy="1"/>
              </a:xfrm>
              <a:custGeom>
                <a:avLst/>
                <a:gdLst>
                  <a:gd name="T0" fmla="*/ 1 w 1"/>
                  <a:gd name="T1" fmla="*/ 1 h 1"/>
                  <a:gd name="T2" fmla="*/ 1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1"/>
                    </a:moveTo>
                    <a:cubicBezTo>
                      <a:pt x="0" y="1"/>
                      <a:pt x="1" y="0"/>
                      <a:pt x="1" y="0"/>
                    </a:cubicBezTo>
                  </a:path>
                </a:pathLst>
              </a:custGeom>
              <a:noFill/>
              <a:ln w="9525" cap="rnd">
                <a:solidFill>
                  <a:srgbClr val="937833"/>
                </a:solidFill>
                <a:round/>
                <a:headEnd/>
                <a:tailEnd/>
              </a:ln>
            </p:spPr>
            <p:txBody>
              <a:bodyPr/>
              <a:lstStyle/>
              <a:p>
                <a:endParaRPr lang="en-GB"/>
              </a:p>
            </p:txBody>
          </p:sp>
          <p:sp>
            <p:nvSpPr>
              <p:cNvPr id="32703" name="Freeform 128"/>
              <p:cNvSpPr>
                <a:spLocks/>
              </p:cNvSpPr>
              <p:nvPr/>
            </p:nvSpPr>
            <p:spPr bwMode="auto">
              <a:xfrm>
                <a:off x="3043" y="1129"/>
                <a:ext cx="3" cy="2"/>
              </a:xfrm>
              <a:custGeom>
                <a:avLst/>
                <a:gdLst>
                  <a:gd name="T0" fmla="*/ 19 w 2"/>
                  <a:gd name="T1" fmla="*/ 0 h 1"/>
                  <a:gd name="T2" fmla="*/ 0 w 2"/>
                  <a:gd name="T3" fmla="*/ 0 h 1"/>
                  <a:gd name="T4" fmla="*/ 13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cubicBezTo>
                      <a:pt x="1" y="0"/>
                      <a:pt x="1" y="0"/>
                      <a:pt x="0" y="0"/>
                    </a:cubicBezTo>
                    <a:cubicBezTo>
                      <a:pt x="1" y="1"/>
                      <a:pt x="1" y="1"/>
                      <a:pt x="1" y="0"/>
                    </a:cubicBezTo>
                  </a:path>
                </a:pathLst>
              </a:custGeom>
              <a:noFill/>
              <a:ln w="9525" cap="rnd">
                <a:solidFill>
                  <a:srgbClr val="937833"/>
                </a:solidFill>
                <a:round/>
                <a:headEnd/>
                <a:tailEnd/>
              </a:ln>
            </p:spPr>
            <p:txBody>
              <a:bodyPr/>
              <a:lstStyle/>
              <a:p>
                <a:endParaRPr lang="en-GB"/>
              </a:p>
            </p:txBody>
          </p:sp>
          <p:sp>
            <p:nvSpPr>
              <p:cNvPr id="32704" name="Freeform 129"/>
              <p:cNvSpPr>
                <a:spLocks/>
              </p:cNvSpPr>
              <p:nvPr/>
            </p:nvSpPr>
            <p:spPr bwMode="auto">
              <a:xfrm>
                <a:off x="3048" y="1146"/>
                <a:ext cx="1" cy="1"/>
              </a:xfrm>
              <a:custGeom>
                <a:avLst/>
                <a:gdLst>
                  <a:gd name="T0" fmla="*/ 0 w 1"/>
                  <a:gd name="T1" fmla="*/ 1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1"/>
                      <a:pt x="0" y="0"/>
                      <a:pt x="0" y="0"/>
                    </a:cubicBezTo>
                  </a:path>
                </a:pathLst>
              </a:custGeom>
              <a:noFill/>
              <a:ln w="9525" cap="rnd">
                <a:solidFill>
                  <a:srgbClr val="937833"/>
                </a:solidFill>
                <a:round/>
                <a:headEnd/>
                <a:tailEnd/>
              </a:ln>
            </p:spPr>
            <p:txBody>
              <a:bodyPr/>
              <a:lstStyle/>
              <a:p>
                <a:endParaRPr lang="en-GB"/>
              </a:p>
            </p:txBody>
          </p:sp>
          <p:sp>
            <p:nvSpPr>
              <p:cNvPr id="32705" name="Freeform 130"/>
              <p:cNvSpPr>
                <a:spLocks/>
              </p:cNvSpPr>
              <p:nvPr/>
            </p:nvSpPr>
            <p:spPr bwMode="auto">
              <a:xfrm>
                <a:off x="3005" y="1164"/>
                <a:ext cx="5" cy="6"/>
              </a:xfrm>
              <a:custGeom>
                <a:avLst/>
                <a:gdLst>
                  <a:gd name="T0" fmla="*/ 62 w 3"/>
                  <a:gd name="T1" fmla="*/ 28 h 4"/>
                  <a:gd name="T2" fmla="*/ 37 w 3"/>
                  <a:gd name="T3" fmla="*/ 28 h 4"/>
                  <a:gd name="T4" fmla="*/ 37 w 3"/>
                  <a:gd name="T5" fmla="*/ 0 h 4"/>
                  <a:gd name="T6" fmla="*/ 37 w 3"/>
                  <a:gd name="T7" fmla="*/ 19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3" y="3"/>
                    </a:moveTo>
                    <a:cubicBezTo>
                      <a:pt x="3" y="2"/>
                      <a:pt x="2" y="2"/>
                      <a:pt x="2" y="3"/>
                    </a:cubicBezTo>
                    <a:cubicBezTo>
                      <a:pt x="3" y="2"/>
                      <a:pt x="3" y="0"/>
                      <a:pt x="2" y="0"/>
                    </a:cubicBezTo>
                    <a:cubicBezTo>
                      <a:pt x="0" y="0"/>
                      <a:pt x="0" y="4"/>
                      <a:pt x="2" y="2"/>
                    </a:cubicBezTo>
                  </a:path>
                </a:pathLst>
              </a:custGeom>
              <a:noFill/>
              <a:ln w="9525" cap="rnd">
                <a:solidFill>
                  <a:srgbClr val="937833"/>
                </a:solidFill>
                <a:round/>
                <a:headEnd/>
                <a:tailEnd/>
              </a:ln>
            </p:spPr>
            <p:txBody>
              <a:bodyPr/>
              <a:lstStyle/>
              <a:p>
                <a:endParaRPr lang="en-GB"/>
              </a:p>
            </p:txBody>
          </p:sp>
          <p:sp>
            <p:nvSpPr>
              <p:cNvPr id="32706" name="Freeform 131"/>
              <p:cNvSpPr>
                <a:spLocks/>
              </p:cNvSpPr>
              <p:nvPr/>
            </p:nvSpPr>
            <p:spPr bwMode="auto">
              <a:xfrm>
                <a:off x="3017" y="1110"/>
                <a:ext cx="2" cy="1"/>
              </a:xfrm>
              <a:custGeom>
                <a:avLst/>
                <a:gdLst>
                  <a:gd name="T0" fmla="*/ 0 w 1"/>
                  <a:gd name="T1" fmla="*/ 1 h 1"/>
                  <a:gd name="T2" fmla="*/ 64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1"/>
                      <a:pt x="0" y="1"/>
                      <a:pt x="1" y="0"/>
                    </a:cubicBezTo>
                  </a:path>
                </a:pathLst>
              </a:custGeom>
              <a:noFill/>
              <a:ln w="7938" cap="rnd">
                <a:solidFill>
                  <a:srgbClr val="937833"/>
                </a:solidFill>
                <a:round/>
                <a:headEnd/>
                <a:tailEnd/>
              </a:ln>
            </p:spPr>
            <p:txBody>
              <a:bodyPr/>
              <a:lstStyle/>
              <a:p>
                <a:endParaRPr lang="en-GB"/>
              </a:p>
            </p:txBody>
          </p:sp>
          <p:sp>
            <p:nvSpPr>
              <p:cNvPr id="32707" name="Freeform 132"/>
              <p:cNvSpPr>
                <a:spLocks/>
              </p:cNvSpPr>
              <p:nvPr/>
            </p:nvSpPr>
            <p:spPr bwMode="auto">
              <a:xfrm>
                <a:off x="3034" y="1110"/>
                <a:ext cx="1" cy="1"/>
              </a:xfrm>
              <a:custGeom>
                <a:avLst/>
                <a:gdLst>
                  <a:gd name="T0" fmla="*/ 0 w 1"/>
                  <a:gd name="T1" fmla="*/ 1 h 1"/>
                  <a:gd name="T2" fmla="*/ 0 w 1"/>
                  <a:gd name="T3" fmla="*/ 1 h 1"/>
                  <a:gd name="T4" fmla="*/ 1 w 1"/>
                  <a:gd name="T5" fmla="*/ 1 h 1"/>
                  <a:gd name="T6" fmla="*/ 0 w 1"/>
                  <a:gd name="T7" fmla="*/ 1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1"/>
                    </a:moveTo>
                    <a:cubicBezTo>
                      <a:pt x="0" y="1"/>
                      <a:pt x="0" y="1"/>
                      <a:pt x="0" y="1"/>
                    </a:cubicBezTo>
                    <a:cubicBezTo>
                      <a:pt x="1" y="1"/>
                      <a:pt x="1" y="1"/>
                      <a:pt x="1" y="1"/>
                    </a:cubicBezTo>
                    <a:cubicBezTo>
                      <a:pt x="1" y="0"/>
                      <a:pt x="0" y="1"/>
                      <a:pt x="0" y="1"/>
                    </a:cubicBezTo>
                  </a:path>
                </a:pathLst>
              </a:custGeom>
              <a:noFill/>
              <a:ln w="7938" cap="rnd">
                <a:solidFill>
                  <a:srgbClr val="937833"/>
                </a:solidFill>
                <a:round/>
                <a:headEnd/>
                <a:tailEnd/>
              </a:ln>
            </p:spPr>
            <p:txBody>
              <a:bodyPr/>
              <a:lstStyle/>
              <a:p>
                <a:endParaRPr lang="en-GB"/>
              </a:p>
            </p:txBody>
          </p:sp>
          <p:sp>
            <p:nvSpPr>
              <p:cNvPr id="32708" name="Freeform 133"/>
              <p:cNvSpPr>
                <a:spLocks/>
              </p:cNvSpPr>
              <p:nvPr/>
            </p:nvSpPr>
            <p:spPr bwMode="auto">
              <a:xfrm>
                <a:off x="3072" y="1194"/>
                <a:ext cx="4" cy="5"/>
              </a:xfrm>
              <a:custGeom>
                <a:avLst/>
                <a:gdLst>
                  <a:gd name="T0" fmla="*/ 1 w 3"/>
                  <a:gd name="T1" fmla="*/ 37 h 3"/>
                  <a:gd name="T2" fmla="*/ 1 w 3"/>
                  <a:gd name="T3" fmla="*/ 0 h 3"/>
                  <a:gd name="T4" fmla="*/ 1 w 3"/>
                  <a:gd name="T5" fmla="*/ 62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1" y="2"/>
                    </a:moveTo>
                    <a:cubicBezTo>
                      <a:pt x="1" y="1"/>
                      <a:pt x="0" y="1"/>
                      <a:pt x="1" y="0"/>
                    </a:cubicBezTo>
                    <a:cubicBezTo>
                      <a:pt x="3" y="1"/>
                      <a:pt x="2" y="3"/>
                      <a:pt x="1" y="3"/>
                    </a:cubicBezTo>
                  </a:path>
                </a:pathLst>
              </a:custGeom>
              <a:noFill/>
              <a:ln w="7938" cap="rnd">
                <a:solidFill>
                  <a:srgbClr val="937833"/>
                </a:solidFill>
                <a:round/>
                <a:headEnd/>
                <a:tailEnd/>
              </a:ln>
            </p:spPr>
            <p:txBody>
              <a:bodyPr/>
              <a:lstStyle/>
              <a:p>
                <a:endParaRPr lang="en-GB"/>
              </a:p>
            </p:txBody>
          </p:sp>
          <p:sp>
            <p:nvSpPr>
              <p:cNvPr id="32709" name="Freeform 134"/>
              <p:cNvSpPr>
                <a:spLocks/>
              </p:cNvSpPr>
              <p:nvPr/>
            </p:nvSpPr>
            <p:spPr bwMode="auto">
              <a:xfrm>
                <a:off x="2891" y="1134"/>
                <a:ext cx="1" cy="1"/>
              </a:xfrm>
              <a:custGeom>
                <a:avLst/>
                <a:gdLst>
                  <a:gd name="T0" fmla="*/ 0 w 1"/>
                  <a:gd name="T1" fmla="*/ 1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0"/>
                      <a:pt x="0" y="0"/>
                      <a:pt x="0" y="0"/>
                    </a:cubicBezTo>
                  </a:path>
                </a:pathLst>
              </a:custGeom>
              <a:noFill/>
              <a:ln w="7938" cap="rnd">
                <a:solidFill>
                  <a:srgbClr val="937833"/>
                </a:solidFill>
                <a:round/>
                <a:headEnd/>
                <a:tailEnd/>
              </a:ln>
            </p:spPr>
            <p:txBody>
              <a:bodyPr/>
              <a:lstStyle/>
              <a:p>
                <a:endParaRPr lang="en-GB"/>
              </a:p>
            </p:txBody>
          </p:sp>
          <p:sp>
            <p:nvSpPr>
              <p:cNvPr id="32710" name="Freeform 135"/>
              <p:cNvSpPr>
                <a:spLocks/>
              </p:cNvSpPr>
              <p:nvPr/>
            </p:nvSpPr>
            <p:spPr bwMode="auto">
              <a:xfrm>
                <a:off x="2908" y="1129"/>
                <a:ext cx="1" cy="3"/>
              </a:xfrm>
              <a:custGeom>
                <a:avLst/>
                <a:gdLst>
                  <a:gd name="T0" fmla="*/ 0 w 1"/>
                  <a:gd name="T1" fmla="*/ 19 h 2"/>
                  <a:gd name="T2" fmla="*/ 1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0" y="1"/>
                      <a:pt x="1" y="1"/>
                      <a:pt x="1" y="0"/>
                    </a:cubicBezTo>
                  </a:path>
                </a:pathLst>
              </a:custGeom>
              <a:noFill/>
              <a:ln w="7938" cap="rnd">
                <a:solidFill>
                  <a:srgbClr val="937833"/>
                </a:solidFill>
                <a:round/>
                <a:headEnd/>
                <a:tailEnd/>
              </a:ln>
            </p:spPr>
            <p:txBody>
              <a:bodyPr/>
              <a:lstStyle/>
              <a:p>
                <a:endParaRPr lang="en-GB"/>
              </a:p>
            </p:txBody>
          </p:sp>
          <p:sp>
            <p:nvSpPr>
              <p:cNvPr id="32711" name="Freeform 136"/>
              <p:cNvSpPr>
                <a:spLocks/>
              </p:cNvSpPr>
              <p:nvPr/>
            </p:nvSpPr>
            <p:spPr bwMode="auto">
              <a:xfrm>
                <a:off x="2912" y="1119"/>
                <a:ext cx="2" cy="1"/>
              </a:xfrm>
              <a:custGeom>
                <a:avLst/>
                <a:gdLst>
                  <a:gd name="T0" fmla="*/ 64 w 1"/>
                  <a:gd name="T1" fmla="*/ 1 h 1"/>
                  <a:gd name="T2" fmla="*/ 64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1"/>
                    </a:moveTo>
                    <a:cubicBezTo>
                      <a:pt x="0" y="0"/>
                      <a:pt x="1" y="0"/>
                      <a:pt x="1" y="0"/>
                    </a:cubicBezTo>
                  </a:path>
                </a:pathLst>
              </a:custGeom>
              <a:noFill/>
              <a:ln w="7938" cap="rnd">
                <a:solidFill>
                  <a:srgbClr val="937833"/>
                </a:solidFill>
                <a:round/>
                <a:headEnd/>
                <a:tailEnd/>
              </a:ln>
            </p:spPr>
            <p:txBody>
              <a:bodyPr/>
              <a:lstStyle/>
              <a:p>
                <a:endParaRPr lang="en-GB"/>
              </a:p>
            </p:txBody>
          </p:sp>
          <p:sp>
            <p:nvSpPr>
              <p:cNvPr id="32712" name="Freeform 137"/>
              <p:cNvSpPr>
                <a:spLocks/>
              </p:cNvSpPr>
              <p:nvPr/>
            </p:nvSpPr>
            <p:spPr bwMode="auto">
              <a:xfrm>
                <a:off x="2909" y="1105"/>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0"/>
                      <a:pt x="0" y="0"/>
                    </a:cubicBezTo>
                  </a:path>
                </a:pathLst>
              </a:custGeom>
              <a:noFill/>
              <a:ln w="7938" cap="rnd">
                <a:solidFill>
                  <a:srgbClr val="937833"/>
                </a:solidFill>
                <a:round/>
                <a:headEnd/>
                <a:tailEnd/>
              </a:ln>
            </p:spPr>
            <p:txBody>
              <a:bodyPr/>
              <a:lstStyle/>
              <a:p>
                <a:endParaRPr lang="en-GB"/>
              </a:p>
            </p:txBody>
          </p:sp>
          <p:sp>
            <p:nvSpPr>
              <p:cNvPr id="32713" name="Freeform 138"/>
              <p:cNvSpPr>
                <a:spLocks/>
              </p:cNvSpPr>
              <p:nvPr/>
            </p:nvSpPr>
            <p:spPr bwMode="auto">
              <a:xfrm>
                <a:off x="2941" y="1094"/>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0"/>
                      <a:pt x="0" y="0"/>
                    </a:cubicBezTo>
                  </a:path>
                </a:pathLst>
              </a:custGeom>
              <a:noFill/>
              <a:ln w="7938" cap="rnd">
                <a:solidFill>
                  <a:srgbClr val="937833"/>
                </a:solidFill>
                <a:round/>
                <a:headEnd/>
                <a:tailEnd/>
              </a:ln>
            </p:spPr>
            <p:txBody>
              <a:bodyPr/>
              <a:lstStyle/>
              <a:p>
                <a:endParaRPr lang="en-GB"/>
              </a:p>
            </p:txBody>
          </p:sp>
          <p:sp>
            <p:nvSpPr>
              <p:cNvPr id="32714" name="Freeform 139"/>
              <p:cNvSpPr>
                <a:spLocks/>
              </p:cNvSpPr>
              <p:nvPr/>
            </p:nvSpPr>
            <p:spPr bwMode="auto">
              <a:xfrm>
                <a:off x="3001" y="1075"/>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0"/>
                      <a:pt x="0" y="0"/>
                    </a:cubicBezTo>
                  </a:path>
                </a:pathLst>
              </a:custGeom>
              <a:noFill/>
              <a:ln w="7938" cap="rnd">
                <a:solidFill>
                  <a:srgbClr val="937833"/>
                </a:solidFill>
                <a:round/>
                <a:headEnd/>
                <a:tailEnd/>
              </a:ln>
            </p:spPr>
            <p:txBody>
              <a:bodyPr/>
              <a:lstStyle/>
              <a:p>
                <a:endParaRPr lang="en-GB"/>
              </a:p>
            </p:txBody>
          </p:sp>
          <p:sp>
            <p:nvSpPr>
              <p:cNvPr id="32715" name="Freeform 140"/>
              <p:cNvSpPr>
                <a:spLocks/>
              </p:cNvSpPr>
              <p:nvPr/>
            </p:nvSpPr>
            <p:spPr bwMode="auto">
              <a:xfrm>
                <a:off x="3017" y="1084"/>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0"/>
                      <a:pt x="0" y="0"/>
                    </a:cubicBezTo>
                  </a:path>
                </a:pathLst>
              </a:custGeom>
              <a:noFill/>
              <a:ln w="7938" cap="rnd">
                <a:solidFill>
                  <a:srgbClr val="937833"/>
                </a:solidFill>
                <a:round/>
                <a:headEnd/>
                <a:tailEnd/>
              </a:ln>
            </p:spPr>
            <p:txBody>
              <a:bodyPr/>
              <a:lstStyle/>
              <a:p>
                <a:endParaRPr lang="en-GB"/>
              </a:p>
            </p:txBody>
          </p:sp>
          <p:sp>
            <p:nvSpPr>
              <p:cNvPr id="32716" name="Freeform 141"/>
              <p:cNvSpPr>
                <a:spLocks/>
              </p:cNvSpPr>
              <p:nvPr/>
            </p:nvSpPr>
            <p:spPr bwMode="auto">
              <a:xfrm>
                <a:off x="2987" y="1126"/>
                <a:ext cx="3" cy="2"/>
              </a:xfrm>
              <a:custGeom>
                <a:avLst/>
                <a:gdLst>
                  <a:gd name="T0" fmla="*/ 19 w 2"/>
                  <a:gd name="T1" fmla="*/ 64 h 1"/>
                  <a:gd name="T2" fmla="*/ 19 w 2"/>
                  <a:gd name="T3" fmla="*/ 64 h 1"/>
                  <a:gd name="T4" fmla="*/ 19 w 2"/>
                  <a:gd name="T5" fmla="*/ 0 h 1"/>
                  <a:gd name="T6" fmla="*/ 13 w 2"/>
                  <a:gd name="T7" fmla="*/ 64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1"/>
                    </a:moveTo>
                    <a:cubicBezTo>
                      <a:pt x="2" y="1"/>
                      <a:pt x="2" y="1"/>
                      <a:pt x="2" y="1"/>
                    </a:cubicBezTo>
                    <a:cubicBezTo>
                      <a:pt x="2" y="1"/>
                      <a:pt x="2" y="1"/>
                      <a:pt x="2" y="0"/>
                    </a:cubicBezTo>
                    <a:cubicBezTo>
                      <a:pt x="1" y="0"/>
                      <a:pt x="0" y="0"/>
                      <a:pt x="1" y="1"/>
                    </a:cubicBezTo>
                  </a:path>
                </a:pathLst>
              </a:custGeom>
              <a:noFill/>
              <a:ln w="7938" cap="rnd">
                <a:solidFill>
                  <a:srgbClr val="937833"/>
                </a:solidFill>
                <a:round/>
                <a:headEnd/>
                <a:tailEnd/>
              </a:ln>
            </p:spPr>
            <p:txBody>
              <a:bodyPr/>
              <a:lstStyle/>
              <a:p>
                <a:endParaRPr lang="en-GB"/>
              </a:p>
            </p:txBody>
          </p:sp>
          <p:sp>
            <p:nvSpPr>
              <p:cNvPr id="32717" name="Freeform 142"/>
              <p:cNvSpPr>
                <a:spLocks/>
              </p:cNvSpPr>
              <p:nvPr/>
            </p:nvSpPr>
            <p:spPr bwMode="auto">
              <a:xfrm>
                <a:off x="2952" y="1131"/>
                <a:ext cx="7" cy="4"/>
              </a:xfrm>
              <a:custGeom>
                <a:avLst/>
                <a:gdLst>
                  <a:gd name="T0" fmla="*/ 15 w 5"/>
                  <a:gd name="T1" fmla="*/ 12 h 3"/>
                  <a:gd name="T2" fmla="*/ 21 w 5"/>
                  <a:gd name="T3" fmla="*/ 0 h 3"/>
                  <a:gd name="T4" fmla="*/ 15 w 5"/>
                  <a:gd name="T5" fmla="*/ 12 h 3"/>
                  <a:gd name="T6" fmla="*/ 0 60000 65536"/>
                  <a:gd name="T7" fmla="*/ 0 60000 65536"/>
                  <a:gd name="T8" fmla="*/ 0 60000 65536"/>
                  <a:gd name="T9" fmla="*/ 0 w 5"/>
                  <a:gd name="T10" fmla="*/ 0 h 3"/>
                  <a:gd name="T11" fmla="*/ 5 w 5"/>
                  <a:gd name="T12" fmla="*/ 3 h 3"/>
                </a:gdLst>
                <a:ahLst/>
                <a:cxnLst>
                  <a:cxn ang="T6">
                    <a:pos x="T0" y="T1"/>
                  </a:cxn>
                  <a:cxn ang="T7">
                    <a:pos x="T2" y="T3"/>
                  </a:cxn>
                  <a:cxn ang="T8">
                    <a:pos x="T4" y="T5"/>
                  </a:cxn>
                </a:cxnLst>
                <a:rect l="T9" t="T10" r="T11" b="T12"/>
                <a:pathLst>
                  <a:path w="5" h="3">
                    <a:moveTo>
                      <a:pt x="2" y="2"/>
                    </a:moveTo>
                    <a:cubicBezTo>
                      <a:pt x="0" y="2"/>
                      <a:pt x="2" y="0"/>
                      <a:pt x="3" y="0"/>
                    </a:cubicBezTo>
                    <a:cubicBezTo>
                      <a:pt x="5" y="1"/>
                      <a:pt x="3" y="3"/>
                      <a:pt x="2" y="2"/>
                    </a:cubicBezTo>
                  </a:path>
                </a:pathLst>
              </a:custGeom>
              <a:noFill/>
              <a:ln w="7938" cap="rnd">
                <a:solidFill>
                  <a:srgbClr val="937833"/>
                </a:solidFill>
                <a:round/>
                <a:headEnd/>
                <a:tailEnd/>
              </a:ln>
            </p:spPr>
            <p:txBody>
              <a:bodyPr/>
              <a:lstStyle/>
              <a:p>
                <a:endParaRPr lang="en-GB"/>
              </a:p>
            </p:txBody>
          </p:sp>
          <p:sp>
            <p:nvSpPr>
              <p:cNvPr id="32718" name="Freeform 143"/>
              <p:cNvSpPr>
                <a:spLocks/>
              </p:cNvSpPr>
              <p:nvPr/>
            </p:nvSpPr>
            <p:spPr bwMode="auto">
              <a:xfrm>
                <a:off x="2958" y="1129"/>
                <a:ext cx="3" cy="3"/>
              </a:xfrm>
              <a:custGeom>
                <a:avLst/>
                <a:gdLst>
                  <a:gd name="T0" fmla="*/ 13 w 2"/>
                  <a:gd name="T1" fmla="*/ 13 h 2"/>
                  <a:gd name="T2" fmla="*/ 0 w 2"/>
                  <a:gd name="T3" fmla="*/ 19 h 2"/>
                  <a:gd name="T4" fmla="*/ 19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1" y="1"/>
                    </a:moveTo>
                    <a:cubicBezTo>
                      <a:pt x="1" y="1"/>
                      <a:pt x="1" y="1"/>
                      <a:pt x="0" y="2"/>
                    </a:cubicBezTo>
                    <a:cubicBezTo>
                      <a:pt x="0" y="1"/>
                      <a:pt x="1" y="0"/>
                      <a:pt x="2" y="0"/>
                    </a:cubicBezTo>
                  </a:path>
                </a:pathLst>
              </a:custGeom>
              <a:noFill/>
              <a:ln w="7938" cap="rnd">
                <a:solidFill>
                  <a:srgbClr val="937833"/>
                </a:solidFill>
                <a:round/>
                <a:headEnd/>
                <a:tailEnd/>
              </a:ln>
            </p:spPr>
            <p:txBody>
              <a:bodyPr/>
              <a:lstStyle/>
              <a:p>
                <a:endParaRPr lang="en-GB"/>
              </a:p>
            </p:txBody>
          </p:sp>
          <p:sp>
            <p:nvSpPr>
              <p:cNvPr id="32719" name="Freeform 144"/>
              <p:cNvSpPr>
                <a:spLocks/>
              </p:cNvSpPr>
              <p:nvPr/>
            </p:nvSpPr>
            <p:spPr bwMode="auto">
              <a:xfrm>
                <a:off x="3049" y="1111"/>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0"/>
                      <a:pt x="0" y="0"/>
                    </a:cubicBezTo>
                  </a:path>
                </a:pathLst>
              </a:custGeom>
              <a:noFill/>
              <a:ln w="7938" cap="rnd">
                <a:solidFill>
                  <a:srgbClr val="937833"/>
                </a:solidFill>
                <a:round/>
                <a:headEnd/>
                <a:tailEnd/>
              </a:ln>
            </p:spPr>
            <p:txBody>
              <a:bodyPr/>
              <a:lstStyle/>
              <a:p>
                <a:endParaRPr lang="en-GB"/>
              </a:p>
            </p:txBody>
          </p:sp>
          <p:sp>
            <p:nvSpPr>
              <p:cNvPr id="32720" name="Freeform 145"/>
              <p:cNvSpPr>
                <a:spLocks/>
              </p:cNvSpPr>
              <p:nvPr/>
            </p:nvSpPr>
            <p:spPr bwMode="auto">
              <a:xfrm>
                <a:off x="3069" y="1211"/>
                <a:ext cx="1" cy="2"/>
              </a:xfrm>
              <a:custGeom>
                <a:avLst/>
                <a:gdLst>
                  <a:gd name="T0" fmla="*/ 1 w 1"/>
                  <a:gd name="T1" fmla="*/ 64 h 1"/>
                  <a:gd name="T2" fmla="*/ 1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1"/>
                    </a:moveTo>
                    <a:cubicBezTo>
                      <a:pt x="0" y="0"/>
                      <a:pt x="0" y="0"/>
                      <a:pt x="1" y="0"/>
                    </a:cubicBezTo>
                  </a:path>
                </a:pathLst>
              </a:custGeom>
              <a:noFill/>
              <a:ln w="7938" cap="rnd">
                <a:solidFill>
                  <a:srgbClr val="937833"/>
                </a:solidFill>
                <a:round/>
                <a:headEnd/>
                <a:tailEnd/>
              </a:ln>
            </p:spPr>
            <p:txBody>
              <a:bodyPr/>
              <a:lstStyle/>
              <a:p>
                <a:endParaRPr lang="en-GB"/>
              </a:p>
            </p:txBody>
          </p:sp>
          <p:sp>
            <p:nvSpPr>
              <p:cNvPr id="32721" name="Freeform 146"/>
              <p:cNvSpPr>
                <a:spLocks/>
              </p:cNvSpPr>
              <p:nvPr/>
            </p:nvSpPr>
            <p:spPr bwMode="auto">
              <a:xfrm>
                <a:off x="3078" y="1163"/>
                <a:ext cx="3" cy="3"/>
              </a:xfrm>
              <a:custGeom>
                <a:avLst/>
                <a:gdLst>
                  <a:gd name="T0" fmla="*/ 13 w 2"/>
                  <a:gd name="T1" fmla="*/ 19 h 2"/>
                  <a:gd name="T2" fmla="*/ 19 w 2"/>
                  <a:gd name="T3" fmla="*/ 0 h 2"/>
                  <a:gd name="T4" fmla="*/ 13 w 2"/>
                  <a:gd name="T5" fmla="*/ 19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1" y="2"/>
                    </a:moveTo>
                    <a:cubicBezTo>
                      <a:pt x="0" y="1"/>
                      <a:pt x="1" y="0"/>
                      <a:pt x="2" y="0"/>
                    </a:cubicBezTo>
                    <a:cubicBezTo>
                      <a:pt x="2" y="1"/>
                      <a:pt x="2" y="1"/>
                      <a:pt x="1" y="2"/>
                    </a:cubicBezTo>
                  </a:path>
                </a:pathLst>
              </a:custGeom>
              <a:noFill/>
              <a:ln w="7938" cap="rnd">
                <a:solidFill>
                  <a:srgbClr val="937833"/>
                </a:solidFill>
                <a:round/>
                <a:headEnd/>
                <a:tailEnd/>
              </a:ln>
            </p:spPr>
            <p:txBody>
              <a:bodyPr/>
              <a:lstStyle/>
              <a:p>
                <a:endParaRPr lang="en-GB"/>
              </a:p>
            </p:txBody>
          </p:sp>
          <p:sp>
            <p:nvSpPr>
              <p:cNvPr id="32722" name="Freeform 147"/>
              <p:cNvSpPr>
                <a:spLocks/>
              </p:cNvSpPr>
              <p:nvPr/>
            </p:nvSpPr>
            <p:spPr bwMode="auto">
              <a:xfrm>
                <a:off x="3086" y="1178"/>
                <a:ext cx="1" cy="1"/>
              </a:xfrm>
              <a:custGeom>
                <a:avLst/>
                <a:gdLst>
                  <a:gd name="T0" fmla="*/ 0 w 1"/>
                  <a:gd name="T1" fmla="*/ 1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0"/>
                      <a:pt x="0" y="0"/>
                      <a:pt x="0" y="0"/>
                    </a:cubicBezTo>
                  </a:path>
                </a:pathLst>
              </a:custGeom>
              <a:noFill/>
              <a:ln w="7938" cap="rnd">
                <a:solidFill>
                  <a:srgbClr val="937833"/>
                </a:solidFill>
                <a:round/>
                <a:headEnd/>
                <a:tailEnd/>
              </a:ln>
            </p:spPr>
            <p:txBody>
              <a:bodyPr/>
              <a:lstStyle/>
              <a:p>
                <a:endParaRPr lang="en-GB"/>
              </a:p>
            </p:txBody>
          </p:sp>
          <p:sp>
            <p:nvSpPr>
              <p:cNvPr id="32723" name="Freeform 148"/>
              <p:cNvSpPr>
                <a:spLocks/>
              </p:cNvSpPr>
              <p:nvPr/>
            </p:nvSpPr>
            <p:spPr bwMode="auto">
              <a:xfrm>
                <a:off x="2950" y="1156"/>
                <a:ext cx="5" cy="4"/>
              </a:xfrm>
              <a:custGeom>
                <a:avLst/>
                <a:gdLst>
                  <a:gd name="T0" fmla="*/ 22 w 3"/>
                  <a:gd name="T1" fmla="*/ 128 h 2"/>
                  <a:gd name="T2" fmla="*/ 0 w 3"/>
                  <a:gd name="T3" fmla="*/ 128 h 2"/>
                  <a:gd name="T4" fmla="*/ 37 w 3"/>
                  <a:gd name="T5" fmla="*/ 0 h 2"/>
                  <a:gd name="T6" fmla="*/ 0 w 3"/>
                  <a:gd name="T7" fmla="*/ 128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1" y="2"/>
                    </a:moveTo>
                    <a:cubicBezTo>
                      <a:pt x="1" y="2"/>
                      <a:pt x="1" y="2"/>
                      <a:pt x="0" y="2"/>
                    </a:cubicBezTo>
                    <a:cubicBezTo>
                      <a:pt x="0" y="1"/>
                      <a:pt x="1" y="0"/>
                      <a:pt x="2" y="0"/>
                    </a:cubicBezTo>
                    <a:cubicBezTo>
                      <a:pt x="3" y="1"/>
                      <a:pt x="1" y="2"/>
                      <a:pt x="0" y="2"/>
                    </a:cubicBezTo>
                  </a:path>
                </a:pathLst>
              </a:custGeom>
              <a:noFill/>
              <a:ln w="7938" cap="rnd">
                <a:solidFill>
                  <a:srgbClr val="937833"/>
                </a:solidFill>
                <a:round/>
                <a:headEnd/>
                <a:tailEnd/>
              </a:ln>
            </p:spPr>
            <p:txBody>
              <a:bodyPr/>
              <a:lstStyle/>
              <a:p>
                <a:endParaRPr lang="en-GB"/>
              </a:p>
            </p:txBody>
          </p:sp>
          <p:sp>
            <p:nvSpPr>
              <p:cNvPr id="32724" name="Freeform 149"/>
              <p:cNvSpPr>
                <a:spLocks/>
              </p:cNvSpPr>
              <p:nvPr/>
            </p:nvSpPr>
            <p:spPr bwMode="auto">
              <a:xfrm>
                <a:off x="3058" y="1117"/>
                <a:ext cx="2" cy="2"/>
              </a:xfrm>
              <a:custGeom>
                <a:avLst/>
                <a:gdLst>
                  <a:gd name="T0" fmla="*/ 0 w 1"/>
                  <a:gd name="T1" fmla="*/ 64 h 1"/>
                  <a:gd name="T2" fmla="*/ 64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1" y="1"/>
                      <a:pt x="1" y="0"/>
                      <a:pt x="1" y="0"/>
                    </a:cubicBezTo>
                  </a:path>
                </a:pathLst>
              </a:custGeom>
              <a:noFill/>
              <a:ln w="4763" cap="rnd">
                <a:solidFill>
                  <a:srgbClr val="937833"/>
                </a:solidFill>
                <a:round/>
                <a:headEnd/>
                <a:tailEnd/>
              </a:ln>
            </p:spPr>
            <p:txBody>
              <a:bodyPr/>
              <a:lstStyle/>
              <a:p>
                <a:endParaRPr lang="en-GB"/>
              </a:p>
            </p:txBody>
          </p:sp>
          <p:sp>
            <p:nvSpPr>
              <p:cNvPr id="32725" name="Freeform 150"/>
              <p:cNvSpPr>
                <a:spLocks/>
              </p:cNvSpPr>
              <p:nvPr/>
            </p:nvSpPr>
            <p:spPr bwMode="auto">
              <a:xfrm>
                <a:off x="3080" y="1137"/>
                <a:ext cx="1" cy="1"/>
              </a:xfrm>
              <a:custGeom>
                <a:avLst/>
                <a:gdLst>
                  <a:gd name="T0" fmla="*/ 0 w 1"/>
                  <a:gd name="T1" fmla="*/ 0 h 1"/>
                  <a:gd name="T2" fmla="*/ 1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1" y="0"/>
                      <a:pt x="1" y="0"/>
                    </a:cubicBezTo>
                  </a:path>
                </a:pathLst>
              </a:custGeom>
              <a:noFill/>
              <a:ln w="4763" cap="rnd">
                <a:solidFill>
                  <a:srgbClr val="937833"/>
                </a:solidFill>
                <a:round/>
                <a:headEnd/>
                <a:tailEnd/>
              </a:ln>
            </p:spPr>
            <p:txBody>
              <a:bodyPr/>
              <a:lstStyle/>
              <a:p>
                <a:endParaRPr lang="en-GB"/>
              </a:p>
            </p:txBody>
          </p:sp>
          <p:sp>
            <p:nvSpPr>
              <p:cNvPr id="32726" name="Freeform 151"/>
              <p:cNvSpPr>
                <a:spLocks/>
              </p:cNvSpPr>
              <p:nvPr/>
            </p:nvSpPr>
            <p:spPr bwMode="auto">
              <a:xfrm>
                <a:off x="3084" y="1194"/>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0"/>
                      <a:pt x="0" y="0"/>
                    </a:cubicBezTo>
                  </a:path>
                </a:pathLst>
              </a:custGeom>
              <a:noFill/>
              <a:ln w="4763" cap="rnd">
                <a:solidFill>
                  <a:srgbClr val="937833"/>
                </a:solidFill>
                <a:round/>
                <a:headEnd/>
                <a:tailEnd/>
              </a:ln>
            </p:spPr>
            <p:txBody>
              <a:bodyPr/>
              <a:lstStyle/>
              <a:p>
                <a:endParaRPr lang="en-GB"/>
              </a:p>
            </p:txBody>
          </p:sp>
          <p:sp>
            <p:nvSpPr>
              <p:cNvPr id="32727" name="Freeform 152"/>
              <p:cNvSpPr>
                <a:spLocks/>
              </p:cNvSpPr>
              <p:nvPr/>
            </p:nvSpPr>
            <p:spPr bwMode="auto">
              <a:xfrm>
                <a:off x="3069" y="1231"/>
                <a:ext cx="1" cy="1"/>
              </a:xfrm>
              <a:custGeom>
                <a:avLst/>
                <a:gdLst>
                  <a:gd name="T0" fmla="*/ 0 w 1"/>
                  <a:gd name="T1" fmla="*/ 0 h 1"/>
                  <a:gd name="T2" fmla="*/ 1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1" y="0"/>
                      <a:pt x="1" y="0"/>
                    </a:cubicBezTo>
                  </a:path>
                </a:pathLst>
              </a:custGeom>
              <a:noFill/>
              <a:ln w="4763" cap="rnd">
                <a:solidFill>
                  <a:srgbClr val="937833"/>
                </a:solidFill>
                <a:round/>
                <a:headEnd/>
                <a:tailEnd/>
              </a:ln>
            </p:spPr>
            <p:txBody>
              <a:bodyPr/>
              <a:lstStyle/>
              <a:p>
                <a:endParaRPr lang="en-GB"/>
              </a:p>
            </p:txBody>
          </p:sp>
          <p:sp>
            <p:nvSpPr>
              <p:cNvPr id="32728" name="Freeform 153"/>
              <p:cNvSpPr>
                <a:spLocks/>
              </p:cNvSpPr>
              <p:nvPr/>
            </p:nvSpPr>
            <p:spPr bwMode="auto">
              <a:xfrm>
                <a:off x="2867" y="1161"/>
                <a:ext cx="1" cy="1"/>
              </a:xfrm>
              <a:custGeom>
                <a:avLst/>
                <a:gdLst>
                  <a:gd name="T0" fmla="*/ 0 w 1"/>
                  <a:gd name="T1" fmla="*/ 0 h 1"/>
                  <a:gd name="T2" fmla="*/ 1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0"/>
                      <a:pt x="1" y="0"/>
                    </a:cubicBezTo>
                  </a:path>
                </a:pathLst>
              </a:custGeom>
              <a:noFill/>
              <a:ln w="4763" cap="rnd">
                <a:solidFill>
                  <a:srgbClr val="937833"/>
                </a:solidFill>
                <a:round/>
                <a:headEnd/>
                <a:tailEnd/>
              </a:ln>
            </p:spPr>
            <p:txBody>
              <a:bodyPr/>
              <a:lstStyle/>
              <a:p>
                <a:endParaRPr lang="en-GB"/>
              </a:p>
            </p:txBody>
          </p:sp>
          <p:sp>
            <p:nvSpPr>
              <p:cNvPr id="32729" name="Freeform 154"/>
              <p:cNvSpPr>
                <a:spLocks/>
              </p:cNvSpPr>
              <p:nvPr/>
            </p:nvSpPr>
            <p:spPr bwMode="auto">
              <a:xfrm>
                <a:off x="2877" y="1150"/>
                <a:ext cx="2" cy="2"/>
              </a:xfrm>
              <a:custGeom>
                <a:avLst/>
                <a:gdLst>
                  <a:gd name="T0" fmla="*/ 0 w 1"/>
                  <a:gd name="T1" fmla="*/ 64 h 1"/>
                  <a:gd name="T2" fmla="*/ 64 w 1"/>
                  <a:gd name="T3" fmla="*/ 64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1"/>
                      <a:pt x="0" y="0"/>
                      <a:pt x="1" y="1"/>
                    </a:cubicBezTo>
                  </a:path>
                </a:pathLst>
              </a:custGeom>
              <a:noFill/>
              <a:ln w="4763" cap="rnd">
                <a:solidFill>
                  <a:srgbClr val="937833"/>
                </a:solidFill>
                <a:round/>
                <a:headEnd/>
                <a:tailEnd/>
              </a:ln>
            </p:spPr>
            <p:txBody>
              <a:bodyPr/>
              <a:lstStyle/>
              <a:p>
                <a:endParaRPr lang="en-GB"/>
              </a:p>
            </p:txBody>
          </p:sp>
          <p:sp>
            <p:nvSpPr>
              <p:cNvPr id="32730" name="Freeform 155"/>
              <p:cNvSpPr>
                <a:spLocks/>
              </p:cNvSpPr>
              <p:nvPr/>
            </p:nvSpPr>
            <p:spPr bwMode="auto">
              <a:xfrm>
                <a:off x="2876" y="1140"/>
                <a:ext cx="1" cy="1"/>
              </a:xfrm>
              <a:custGeom>
                <a:avLst/>
                <a:gdLst>
                  <a:gd name="T0" fmla="*/ 0 w 1"/>
                  <a:gd name="T1" fmla="*/ 0 h 1"/>
                  <a:gd name="T2" fmla="*/ 1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1" y="0"/>
                      <a:pt x="1" y="0"/>
                    </a:cubicBezTo>
                  </a:path>
                </a:pathLst>
              </a:custGeom>
              <a:noFill/>
              <a:ln w="4763" cap="rnd">
                <a:solidFill>
                  <a:srgbClr val="937833"/>
                </a:solidFill>
                <a:round/>
                <a:headEnd/>
                <a:tailEnd/>
              </a:ln>
            </p:spPr>
            <p:txBody>
              <a:bodyPr/>
              <a:lstStyle/>
              <a:p>
                <a:endParaRPr lang="en-GB"/>
              </a:p>
            </p:txBody>
          </p:sp>
          <p:sp>
            <p:nvSpPr>
              <p:cNvPr id="32731" name="Freeform 156"/>
              <p:cNvSpPr>
                <a:spLocks/>
              </p:cNvSpPr>
              <p:nvPr/>
            </p:nvSpPr>
            <p:spPr bwMode="auto">
              <a:xfrm>
                <a:off x="2876" y="1187"/>
                <a:ext cx="3" cy="3"/>
              </a:xfrm>
              <a:custGeom>
                <a:avLst/>
                <a:gdLst>
                  <a:gd name="T0" fmla="*/ 19 w 2"/>
                  <a:gd name="T1" fmla="*/ 13 h 2"/>
                  <a:gd name="T2" fmla="*/ 0 w 2"/>
                  <a:gd name="T3" fmla="*/ 13 h 2"/>
                  <a:gd name="T4" fmla="*/ 13 w 2"/>
                  <a:gd name="T5" fmla="*/ 13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2" y="1"/>
                    </a:moveTo>
                    <a:cubicBezTo>
                      <a:pt x="1" y="1"/>
                      <a:pt x="1" y="0"/>
                      <a:pt x="0" y="1"/>
                    </a:cubicBezTo>
                    <a:cubicBezTo>
                      <a:pt x="1" y="2"/>
                      <a:pt x="1" y="1"/>
                      <a:pt x="1" y="1"/>
                    </a:cubicBezTo>
                  </a:path>
                </a:pathLst>
              </a:custGeom>
              <a:noFill/>
              <a:ln w="4763" cap="rnd">
                <a:solidFill>
                  <a:srgbClr val="D1AA49"/>
                </a:solidFill>
                <a:round/>
                <a:headEnd/>
                <a:tailEnd/>
              </a:ln>
            </p:spPr>
            <p:txBody>
              <a:bodyPr/>
              <a:lstStyle/>
              <a:p>
                <a:endParaRPr lang="en-GB"/>
              </a:p>
            </p:txBody>
          </p:sp>
          <p:sp>
            <p:nvSpPr>
              <p:cNvPr id="32732" name="Freeform 157"/>
              <p:cNvSpPr>
                <a:spLocks/>
              </p:cNvSpPr>
              <p:nvPr/>
            </p:nvSpPr>
            <p:spPr bwMode="auto">
              <a:xfrm>
                <a:off x="2900" y="1209"/>
                <a:ext cx="2" cy="1"/>
              </a:xfrm>
              <a:custGeom>
                <a:avLst/>
                <a:gdLst>
                  <a:gd name="T0" fmla="*/ 64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0" y="0"/>
                      <a:pt x="0" y="0"/>
                      <a:pt x="0" y="0"/>
                    </a:cubicBezTo>
                    <a:cubicBezTo>
                      <a:pt x="0" y="0"/>
                      <a:pt x="0" y="0"/>
                      <a:pt x="0" y="0"/>
                    </a:cubicBezTo>
                    <a:cubicBezTo>
                      <a:pt x="0" y="0"/>
                      <a:pt x="0" y="0"/>
                      <a:pt x="0" y="0"/>
                    </a:cubicBezTo>
                  </a:path>
                </a:pathLst>
              </a:custGeom>
              <a:noFill/>
              <a:ln w="4763" cap="rnd">
                <a:solidFill>
                  <a:srgbClr val="D1AA49"/>
                </a:solidFill>
                <a:round/>
                <a:headEnd/>
                <a:tailEnd/>
              </a:ln>
            </p:spPr>
            <p:txBody>
              <a:bodyPr/>
              <a:lstStyle/>
              <a:p>
                <a:endParaRPr lang="en-GB"/>
              </a:p>
            </p:txBody>
          </p:sp>
          <p:sp>
            <p:nvSpPr>
              <p:cNvPr id="32733" name="Freeform 158"/>
              <p:cNvSpPr>
                <a:spLocks/>
              </p:cNvSpPr>
              <p:nvPr/>
            </p:nvSpPr>
            <p:spPr bwMode="auto">
              <a:xfrm>
                <a:off x="2877" y="1188"/>
                <a:ext cx="2" cy="1"/>
              </a:xfrm>
              <a:custGeom>
                <a:avLst/>
                <a:gdLst>
                  <a:gd name="T0" fmla="*/ 0 w 1"/>
                  <a:gd name="T1" fmla="*/ 0 h 1"/>
                  <a:gd name="T2" fmla="*/ 64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0"/>
                      <a:pt x="1" y="0"/>
                    </a:cubicBezTo>
                  </a:path>
                </a:pathLst>
              </a:custGeom>
              <a:noFill/>
              <a:ln w="4763" cap="rnd">
                <a:solidFill>
                  <a:srgbClr val="937833"/>
                </a:solidFill>
                <a:round/>
                <a:headEnd/>
                <a:tailEnd/>
              </a:ln>
            </p:spPr>
            <p:txBody>
              <a:bodyPr/>
              <a:lstStyle/>
              <a:p>
                <a:endParaRPr lang="en-GB"/>
              </a:p>
            </p:txBody>
          </p:sp>
          <p:sp>
            <p:nvSpPr>
              <p:cNvPr id="32734" name="Freeform 159"/>
              <p:cNvSpPr>
                <a:spLocks/>
              </p:cNvSpPr>
              <p:nvPr/>
            </p:nvSpPr>
            <p:spPr bwMode="auto">
              <a:xfrm>
                <a:off x="2928" y="1240"/>
                <a:ext cx="1" cy="3"/>
              </a:xfrm>
              <a:custGeom>
                <a:avLst/>
                <a:gdLst>
                  <a:gd name="T0" fmla="*/ 1 w 1"/>
                  <a:gd name="T1" fmla="*/ 13 h 2"/>
                  <a:gd name="T2" fmla="*/ 0 w 1"/>
                  <a:gd name="T3" fmla="*/ 13 h 2"/>
                  <a:gd name="T4" fmla="*/ 1 w 1"/>
                  <a:gd name="T5" fmla="*/ 13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1"/>
                    </a:moveTo>
                    <a:cubicBezTo>
                      <a:pt x="1" y="1"/>
                      <a:pt x="0" y="0"/>
                      <a:pt x="0" y="1"/>
                    </a:cubicBezTo>
                    <a:cubicBezTo>
                      <a:pt x="1" y="2"/>
                      <a:pt x="0" y="1"/>
                      <a:pt x="1" y="1"/>
                    </a:cubicBezTo>
                  </a:path>
                </a:pathLst>
              </a:custGeom>
              <a:noFill/>
              <a:ln w="4763" cap="rnd">
                <a:solidFill>
                  <a:srgbClr val="D1AA49"/>
                </a:solidFill>
                <a:round/>
                <a:headEnd/>
                <a:tailEnd/>
              </a:ln>
            </p:spPr>
            <p:txBody>
              <a:bodyPr/>
              <a:lstStyle/>
              <a:p>
                <a:endParaRPr lang="en-GB"/>
              </a:p>
            </p:txBody>
          </p:sp>
          <p:sp>
            <p:nvSpPr>
              <p:cNvPr id="32735" name="Freeform 160"/>
              <p:cNvSpPr>
                <a:spLocks/>
              </p:cNvSpPr>
              <p:nvPr/>
            </p:nvSpPr>
            <p:spPr bwMode="auto">
              <a:xfrm>
                <a:off x="2928" y="1241"/>
                <a:ext cx="1" cy="1"/>
              </a:xfrm>
              <a:custGeom>
                <a:avLst/>
                <a:gdLst>
                  <a:gd name="T0" fmla="*/ 0 w 1"/>
                  <a:gd name="T1" fmla="*/ 0 h 1"/>
                  <a:gd name="T2" fmla="*/ 1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1" y="0"/>
                      <a:pt x="1" y="0"/>
                      <a:pt x="1" y="0"/>
                    </a:cubicBezTo>
                  </a:path>
                </a:pathLst>
              </a:custGeom>
              <a:noFill/>
              <a:ln w="4763" cap="rnd">
                <a:solidFill>
                  <a:srgbClr val="937833"/>
                </a:solidFill>
                <a:round/>
                <a:headEnd/>
                <a:tailEnd/>
              </a:ln>
            </p:spPr>
            <p:txBody>
              <a:bodyPr/>
              <a:lstStyle/>
              <a:p>
                <a:endParaRPr lang="en-GB"/>
              </a:p>
            </p:txBody>
          </p:sp>
          <p:sp>
            <p:nvSpPr>
              <p:cNvPr id="32736" name="Freeform 161"/>
              <p:cNvSpPr>
                <a:spLocks/>
              </p:cNvSpPr>
              <p:nvPr/>
            </p:nvSpPr>
            <p:spPr bwMode="auto">
              <a:xfrm>
                <a:off x="2950" y="1262"/>
                <a:ext cx="3" cy="4"/>
              </a:xfrm>
              <a:custGeom>
                <a:avLst/>
                <a:gdLst>
                  <a:gd name="T0" fmla="*/ 19 w 2"/>
                  <a:gd name="T1" fmla="*/ 64 h 2"/>
                  <a:gd name="T2" fmla="*/ 0 w 2"/>
                  <a:gd name="T3" fmla="*/ 64 h 2"/>
                  <a:gd name="T4" fmla="*/ 13 w 2"/>
                  <a:gd name="T5" fmla="*/ 64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2" y="1"/>
                    </a:moveTo>
                    <a:cubicBezTo>
                      <a:pt x="1" y="1"/>
                      <a:pt x="1" y="0"/>
                      <a:pt x="0" y="1"/>
                    </a:cubicBezTo>
                    <a:cubicBezTo>
                      <a:pt x="1" y="2"/>
                      <a:pt x="1" y="1"/>
                      <a:pt x="1" y="1"/>
                    </a:cubicBezTo>
                  </a:path>
                </a:pathLst>
              </a:custGeom>
              <a:noFill/>
              <a:ln w="4763" cap="rnd">
                <a:solidFill>
                  <a:srgbClr val="D1AA49"/>
                </a:solidFill>
                <a:round/>
                <a:headEnd/>
                <a:tailEnd/>
              </a:ln>
            </p:spPr>
            <p:txBody>
              <a:bodyPr/>
              <a:lstStyle/>
              <a:p>
                <a:endParaRPr lang="en-GB"/>
              </a:p>
            </p:txBody>
          </p:sp>
          <p:sp>
            <p:nvSpPr>
              <p:cNvPr id="32737" name="Freeform 162"/>
              <p:cNvSpPr>
                <a:spLocks/>
              </p:cNvSpPr>
              <p:nvPr/>
            </p:nvSpPr>
            <p:spPr bwMode="auto">
              <a:xfrm>
                <a:off x="2952" y="1264"/>
                <a:ext cx="1" cy="1"/>
              </a:xfrm>
              <a:custGeom>
                <a:avLst/>
                <a:gdLst>
                  <a:gd name="T0" fmla="*/ 0 w 1"/>
                  <a:gd name="T1" fmla="*/ 0 h 1"/>
                  <a:gd name="T2" fmla="*/ 1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0"/>
                      <a:pt x="1" y="0"/>
                    </a:cubicBezTo>
                  </a:path>
                </a:pathLst>
              </a:custGeom>
              <a:noFill/>
              <a:ln w="4763" cap="rnd">
                <a:solidFill>
                  <a:srgbClr val="937833"/>
                </a:solidFill>
                <a:round/>
                <a:headEnd/>
                <a:tailEnd/>
              </a:ln>
            </p:spPr>
            <p:txBody>
              <a:bodyPr/>
              <a:lstStyle/>
              <a:p>
                <a:endParaRPr lang="en-GB"/>
              </a:p>
            </p:txBody>
          </p:sp>
          <p:sp>
            <p:nvSpPr>
              <p:cNvPr id="32738" name="Freeform 163"/>
              <p:cNvSpPr>
                <a:spLocks/>
              </p:cNvSpPr>
              <p:nvPr/>
            </p:nvSpPr>
            <p:spPr bwMode="auto">
              <a:xfrm>
                <a:off x="2900" y="1208"/>
                <a:ext cx="2" cy="1"/>
              </a:xfrm>
              <a:custGeom>
                <a:avLst/>
                <a:gdLst>
                  <a:gd name="T0" fmla="*/ 0 w 1"/>
                  <a:gd name="T1" fmla="*/ 0 h 1"/>
                  <a:gd name="T2" fmla="*/ 64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0"/>
                      <a:pt x="1" y="0"/>
                    </a:cubicBezTo>
                  </a:path>
                </a:pathLst>
              </a:custGeom>
              <a:noFill/>
              <a:ln w="4763" cap="rnd">
                <a:solidFill>
                  <a:srgbClr val="937833"/>
                </a:solidFill>
                <a:round/>
                <a:headEnd/>
                <a:tailEnd/>
              </a:ln>
            </p:spPr>
            <p:txBody>
              <a:bodyPr/>
              <a:lstStyle/>
              <a:p>
                <a:endParaRPr lang="en-GB"/>
              </a:p>
            </p:txBody>
          </p:sp>
          <p:sp>
            <p:nvSpPr>
              <p:cNvPr id="32739" name="Freeform 164"/>
              <p:cNvSpPr>
                <a:spLocks/>
              </p:cNvSpPr>
              <p:nvPr/>
            </p:nvSpPr>
            <p:spPr bwMode="auto">
              <a:xfrm>
                <a:off x="2902" y="1122"/>
                <a:ext cx="1" cy="1"/>
              </a:xfrm>
              <a:custGeom>
                <a:avLst/>
                <a:gdLst>
                  <a:gd name="T0" fmla="*/ 0 w 1"/>
                  <a:gd name="T1" fmla="*/ 1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0"/>
                      <a:pt x="0" y="0"/>
                      <a:pt x="0" y="0"/>
                    </a:cubicBezTo>
                  </a:path>
                </a:pathLst>
              </a:custGeom>
              <a:noFill/>
              <a:ln w="4763" cap="rnd">
                <a:solidFill>
                  <a:srgbClr val="937833"/>
                </a:solidFill>
                <a:round/>
                <a:headEnd/>
                <a:tailEnd/>
              </a:ln>
            </p:spPr>
            <p:txBody>
              <a:bodyPr/>
              <a:lstStyle/>
              <a:p>
                <a:endParaRPr lang="en-GB"/>
              </a:p>
            </p:txBody>
          </p:sp>
          <p:sp>
            <p:nvSpPr>
              <p:cNvPr id="32740" name="Freeform 165"/>
              <p:cNvSpPr>
                <a:spLocks/>
              </p:cNvSpPr>
              <p:nvPr/>
            </p:nvSpPr>
            <p:spPr bwMode="auto">
              <a:xfrm>
                <a:off x="2940" y="1085"/>
                <a:ext cx="1" cy="1"/>
              </a:xfrm>
              <a:custGeom>
                <a:avLst/>
                <a:gdLst>
                  <a:gd name="T0" fmla="*/ 0 w 1"/>
                  <a:gd name="T1" fmla="*/ 0 h 1"/>
                  <a:gd name="T2" fmla="*/ 1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1" y="0"/>
                      <a:pt x="1" y="0"/>
                    </a:cubicBezTo>
                  </a:path>
                </a:pathLst>
              </a:custGeom>
              <a:noFill/>
              <a:ln w="4763" cap="rnd">
                <a:solidFill>
                  <a:srgbClr val="937833"/>
                </a:solidFill>
                <a:round/>
                <a:headEnd/>
                <a:tailEnd/>
              </a:ln>
            </p:spPr>
            <p:txBody>
              <a:bodyPr/>
              <a:lstStyle/>
              <a:p>
                <a:endParaRPr lang="en-GB"/>
              </a:p>
            </p:txBody>
          </p:sp>
          <p:sp>
            <p:nvSpPr>
              <p:cNvPr id="32741" name="Freeform 166"/>
              <p:cNvSpPr>
                <a:spLocks/>
              </p:cNvSpPr>
              <p:nvPr/>
            </p:nvSpPr>
            <p:spPr bwMode="auto">
              <a:xfrm>
                <a:off x="3048" y="1100"/>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0"/>
                      <a:pt x="0" y="0"/>
                    </a:cubicBezTo>
                  </a:path>
                </a:pathLst>
              </a:custGeom>
              <a:noFill/>
              <a:ln w="4763" cap="rnd">
                <a:solidFill>
                  <a:srgbClr val="937833"/>
                </a:solidFill>
                <a:round/>
                <a:headEnd/>
                <a:tailEnd/>
              </a:ln>
            </p:spPr>
            <p:txBody>
              <a:bodyPr/>
              <a:lstStyle/>
              <a:p>
                <a:endParaRPr lang="en-GB"/>
              </a:p>
            </p:txBody>
          </p:sp>
          <p:sp>
            <p:nvSpPr>
              <p:cNvPr id="32742" name="Freeform 167"/>
              <p:cNvSpPr>
                <a:spLocks/>
              </p:cNvSpPr>
              <p:nvPr/>
            </p:nvSpPr>
            <p:spPr bwMode="auto">
              <a:xfrm>
                <a:off x="3063" y="1132"/>
                <a:ext cx="1" cy="2"/>
              </a:xfrm>
              <a:custGeom>
                <a:avLst/>
                <a:gdLst>
                  <a:gd name="T0" fmla="*/ 0 w 1"/>
                  <a:gd name="T1" fmla="*/ 0 h 1"/>
                  <a:gd name="T2" fmla="*/ 0 w 1"/>
                  <a:gd name="T3" fmla="*/ 0 h 1"/>
                  <a:gd name="T4" fmla="*/ 0 w 1"/>
                  <a:gd name="T5" fmla="*/ 64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0" y="0"/>
                    </a:cubicBezTo>
                    <a:cubicBezTo>
                      <a:pt x="0" y="0"/>
                      <a:pt x="0" y="1"/>
                      <a:pt x="0" y="1"/>
                    </a:cubicBezTo>
                  </a:path>
                </a:pathLst>
              </a:custGeom>
              <a:noFill/>
              <a:ln w="4763" cap="rnd">
                <a:solidFill>
                  <a:srgbClr val="D1AA49"/>
                </a:solidFill>
                <a:round/>
                <a:headEnd/>
                <a:tailEnd/>
              </a:ln>
            </p:spPr>
            <p:txBody>
              <a:bodyPr/>
              <a:lstStyle/>
              <a:p>
                <a:endParaRPr lang="en-GB"/>
              </a:p>
            </p:txBody>
          </p:sp>
          <p:sp>
            <p:nvSpPr>
              <p:cNvPr id="32743" name="Freeform 168"/>
              <p:cNvSpPr>
                <a:spLocks/>
              </p:cNvSpPr>
              <p:nvPr/>
            </p:nvSpPr>
            <p:spPr bwMode="auto">
              <a:xfrm>
                <a:off x="3063" y="1131"/>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0"/>
                      <a:pt x="0" y="0"/>
                    </a:cubicBezTo>
                  </a:path>
                </a:pathLst>
              </a:custGeom>
              <a:noFill/>
              <a:ln w="4763" cap="rnd">
                <a:solidFill>
                  <a:srgbClr val="937833"/>
                </a:solidFill>
                <a:round/>
                <a:headEnd/>
                <a:tailEnd/>
              </a:ln>
            </p:spPr>
            <p:txBody>
              <a:bodyPr/>
              <a:lstStyle/>
              <a:p>
                <a:endParaRPr lang="en-GB"/>
              </a:p>
            </p:txBody>
          </p:sp>
          <p:sp>
            <p:nvSpPr>
              <p:cNvPr id="32744" name="Freeform 169"/>
              <p:cNvSpPr>
                <a:spLocks/>
              </p:cNvSpPr>
              <p:nvPr/>
            </p:nvSpPr>
            <p:spPr bwMode="auto">
              <a:xfrm>
                <a:off x="2887" y="1143"/>
                <a:ext cx="1" cy="1"/>
              </a:xfrm>
              <a:custGeom>
                <a:avLst/>
                <a:gdLst>
                  <a:gd name="T0" fmla="*/ 1 w 1"/>
                  <a:gd name="T1" fmla="*/ 1 h 1"/>
                  <a:gd name="T2" fmla="*/ 0 w 1"/>
                  <a:gd name="T3" fmla="*/ 1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0" y="1"/>
                      <a:pt x="0" y="1"/>
                    </a:cubicBezTo>
                    <a:cubicBezTo>
                      <a:pt x="0" y="1"/>
                      <a:pt x="0" y="1"/>
                      <a:pt x="0" y="0"/>
                    </a:cubicBezTo>
                  </a:path>
                </a:pathLst>
              </a:custGeom>
              <a:noFill/>
              <a:ln w="4763" cap="rnd">
                <a:solidFill>
                  <a:srgbClr val="937833"/>
                </a:solidFill>
                <a:round/>
                <a:headEnd/>
                <a:tailEnd/>
              </a:ln>
            </p:spPr>
            <p:txBody>
              <a:bodyPr/>
              <a:lstStyle/>
              <a:p>
                <a:endParaRPr lang="en-GB"/>
              </a:p>
            </p:txBody>
          </p:sp>
          <p:sp>
            <p:nvSpPr>
              <p:cNvPr id="32745" name="Freeform 170"/>
              <p:cNvSpPr>
                <a:spLocks/>
              </p:cNvSpPr>
              <p:nvPr/>
            </p:nvSpPr>
            <p:spPr bwMode="auto">
              <a:xfrm>
                <a:off x="2969" y="1081"/>
                <a:ext cx="1" cy="1"/>
              </a:xfrm>
              <a:custGeom>
                <a:avLst/>
                <a:gdLst>
                  <a:gd name="T0" fmla="*/ 1 w 1"/>
                  <a:gd name="T1" fmla="*/ 0 h 1"/>
                  <a:gd name="T2" fmla="*/ 1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1" y="0"/>
                      <a:pt x="1" y="0"/>
                    </a:cubicBezTo>
                    <a:cubicBezTo>
                      <a:pt x="0" y="0"/>
                      <a:pt x="0" y="0"/>
                      <a:pt x="0" y="0"/>
                    </a:cubicBezTo>
                  </a:path>
                </a:pathLst>
              </a:custGeom>
              <a:noFill/>
              <a:ln w="4763" cap="rnd">
                <a:solidFill>
                  <a:srgbClr val="D1AA49"/>
                </a:solidFill>
                <a:round/>
                <a:headEnd/>
                <a:tailEnd/>
              </a:ln>
            </p:spPr>
            <p:txBody>
              <a:bodyPr/>
              <a:lstStyle/>
              <a:p>
                <a:endParaRPr lang="en-GB"/>
              </a:p>
            </p:txBody>
          </p:sp>
          <p:sp>
            <p:nvSpPr>
              <p:cNvPr id="32746" name="Freeform 171"/>
              <p:cNvSpPr>
                <a:spLocks/>
              </p:cNvSpPr>
              <p:nvPr/>
            </p:nvSpPr>
            <p:spPr bwMode="auto">
              <a:xfrm>
                <a:off x="2967" y="1081"/>
                <a:ext cx="2" cy="1"/>
              </a:xfrm>
              <a:custGeom>
                <a:avLst/>
                <a:gdLst>
                  <a:gd name="T0" fmla="*/ 64 w 1"/>
                  <a:gd name="T1" fmla="*/ 0 h 1"/>
                  <a:gd name="T2" fmla="*/ 0 w 1"/>
                  <a:gd name="T3" fmla="*/ 1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1"/>
                      <a:pt x="1" y="1"/>
                      <a:pt x="0" y="1"/>
                    </a:cubicBezTo>
                    <a:cubicBezTo>
                      <a:pt x="0" y="0"/>
                      <a:pt x="0" y="0"/>
                      <a:pt x="0" y="0"/>
                    </a:cubicBezTo>
                  </a:path>
                </a:pathLst>
              </a:custGeom>
              <a:noFill/>
              <a:ln w="4763" cap="rnd">
                <a:solidFill>
                  <a:srgbClr val="937833"/>
                </a:solidFill>
                <a:round/>
                <a:headEnd/>
                <a:tailEnd/>
              </a:ln>
            </p:spPr>
            <p:txBody>
              <a:bodyPr/>
              <a:lstStyle/>
              <a:p>
                <a:endParaRPr lang="en-GB"/>
              </a:p>
            </p:txBody>
          </p:sp>
          <p:sp>
            <p:nvSpPr>
              <p:cNvPr id="32747" name="Freeform 172"/>
              <p:cNvSpPr>
                <a:spLocks/>
              </p:cNvSpPr>
              <p:nvPr/>
            </p:nvSpPr>
            <p:spPr bwMode="auto">
              <a:xfrm>
                <a:off x="2967" y="1194"/>
                <a:ext cx="12" cy="8"/>
              </a:xfrm>
              <a:custGeom>
                <a:avLst/>
                <a:gdLst>
                  <a:gd name="T0" fmla="*/ 42 w 8"/>
                  <a:gd name="T1" fmla="*/ 21 h 5"/>
                  <a:gd name="T2" fmla="*/ 28 w 8"/>
                  <a:gd name="T3" fmla="*/ 67 h 5"/>
                  <a:gd name="T4" fmla="*/ 49 w 8"/>
                  <a:gd name="T5" fmla="*/ 0 h 5"/>
                  <a:gd name="T6" fmla="*/ 0 60000 65536"/>
                  <a:gd name="T7" fmla="*/ 0 60000 65536"/>
                  <a:gd name="T8" fmla="*/ 0 60000 65536"/>
                  <a:gd name="T9" fmla="*/ 0 w 8"/>
                  <a:gd name="T10" fmla="*/ 0 h 5"/>
                  <a:gd name="T11" fmla="*/ 8 w 8"/>
                  <a:gd name="T12" fmla="*/ 5 h 5"/>
                </a:gdLst>
                <a:ahLst/>
                <a:cxnLst>
                  <a:cxn ang="T6">
                    <a:pos x="T0" y="T1"/>
                  </a:cxn>
                  <a:cxn ang="T7">
                    <a:pos x="T2" y="T3"/>
                  </a:cxn>
                  <a:cxn ang="T8">
                    <a:pos x="T4" y="T5"/>
                  </a:cxn>
                </a:cxnLst>
                <a:rect l="T9" t="T10" r="T11" b="T12"/>
                <a:pathLst>
                  <a:path w="8" h="5">
                    <a:moveTo>
                      <a:pt x="4" y="1"/>
                    </a:moveTo>
                    <a:cubicBezTo>
                      <a:pt x="2" y="0"/>
                      <a:pt x="0" y="3"/>
                      <a:pt x="3" y="4"/>
                    </a:cubicBezTo>
                    <a:cubicBezTo>
                      <a:pt x="5" y="5"/>
                      <a:pt x="8" y="0"/>
                      <a:pt x="5" y="0"/>
                    </a:cubicBezTo>
                  </a:path>
                </a:pathLst>
              </a:custGeom>
              <a:noFill/>
              <a:ln w="9525" cap="rnd">
                <a:solidFill>
                  <a:srgbClr val="534114"/>
                </a:solidFill>
                <a:round/>
                <a:headEnd/>
                <a:tailEnd/>
              </a:ln>
            </p:spPr>
            <p:txBody>
              <a:bodyPr/>
              <a:lstStyle/>
              <a:p>
                <a:endParaRPr lang="en-GB"/>
              </a:p>
            </p:txBody>
          </p:sp>
          <p:sp>
            <p:nvSpPr>
              <p:cNvPr id="32748" name="Freeform 173"/>
              <p:cNvSpPr>
                <a:spLocks/>
              </p:cNvSpPr>
              <p:nvPr/>
            </p:nvSpPr>
            <p:spPr bwMode="auto">
              <a:xfrm>
                <a:off x="2979" y="1191"/>
                <a:ext cx="3" cy="5"/>
              </a:xfrm>
              <a:custGeom>
                <a:avLst/>
                <a:gdLst>
                  <a:gd name="T0" fmla="*/ 0 w 2"/>
                  <a:gd name="T1" fmla="*/ 0 h 3"/>
                  <a:gd name="T2" fmla="*/ 19 w 2"/>
                  <a:gd name="T3" fmla="*/ 37 h 3"/>
                  <a:gd name="T4" fmla="*/ 0 w 2"/>
                  <a:gd name="T5" fmla="*/ 22 h 3"/>
                  <a:gd name="T6" fmla="*/ 0 w 2"/>
                  <a:gd name="T7" fmla="*/ 22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cubicBezTo>
                      <a:pt x="0" y="1"/>
                      <a:pt x="0" y="3"/>
                      <a:pt x="2" y="2"/>
                    </a:cubicBezTo>
                    <a:cubicBezTo>
                      <a:pt x="2" y="1"/>
                      <a:pt x="2" y="1"/>
                      <a:pt x="0" y="1"/>
                    </a:cubicBezTo>
                    <a:cubicBezTo>
                      <a:pt x="0" y="1"/>
                      <a:pt x="0" y="1"/>
                      <a:pt x="0" y="1"/>
                    </a:cubicBezTo>
                  </a:path>
                </a:pathLst>
              </a:custGeom>
              <a:noFill/>
              <a:ln w="9525" cap="rnd">
                <a:solidFill>
                  <a:srgbClr val="534114"/>
                </a:solidFill>
                <a:round/>
                <a:headEnd/>
                <a:tailEnd/>
              </a:ln>
            </p:spPr>
            <p:txBody>
              <a:bodyPr/>
              <a:lstStyle/>
              <a:p>
                <a:endParaRPr lang="en-GB"/>
              </a:p>
            </p:txBody>
          </p:sp>
          <p:sp>
            <p:nvSpPr>
              <p:cNvPr id="32749" name="Freeform 174"/>
              <p:cNvSpPr>
                <a:spLocks/>
              </p:cNvSpPr>
              <p:nvPr/>
            </p:nvSpPr>
            <p:spPr bwMode="auto">
              <a:xfrm>
                <a:off x="2969" y="1226"/>
                <a:ext cx="10" cy="9"/>
              </a:xfrm>
              <a:custGeom>
                <a:avLst/>
                <a:gdLst>
                  <a:gd name="T0" fmla="*/ 27 w 7"/>
                  <a:gd name="T1" fmla="*/ 48 h 6"/>
                  <a:gd name="T2" fmla="*/ 19 w 7"/>
                  <a:gd name="T3" fmla="*/ 48 h 6"/>
                  <a:gd name="T4" fmla="*/ 19 w 7"/>
                  <a:gd name="T5" fmla="*/ 72 h 6"/>
                  <a:gd name="T6" fmla="*/ 19 w 7"/>
                  <a:gd name="T7" fmla="*/ 48 h 6"/>
                  <a:gd name="T8" fmla="*/ 0 60000 65536"/>
                  <a:gd name="T9" fmla="*/ 0 60000 65536"/>
                  <a:gd name="T10" fmla="*/ 0 60000 65536"/>
                  <a:gd name="T11" fmla="*/ 0 60000 65536"/>
                  <a:gd name="T12" fmla="*/ 0 w 7"/>
                  <a:gd name="T13" fmla="*/ 0 h 6"/>
                  <a:gd name="T14" fmla="*/ 7 w 7"/>
                  <a:gd name="T15" fmla="*/ 6 h 6"/>
                </a:gdLst>
                <a:ahLst/>
                <a:cxnLst>
                  <a:cxn ang="T8">
                    <a:pos x="T0" y="T1"/>
                  </a:cxn>
                  <a:cxn ang="T9">
                    <a:pos x="T2" y="T3"/>
                  </a:cxn>
                  <a:cxn ang="T10">
                    <a:pos x="T4" y="T5"/>
                  </a:cxn>
                  <a:cxn ang="T11">
                    <a:pos x="T6" y="T7"/>
                  </a:cxn>
                </a:cxnLst>
                <a:rect l="T12" t="T13" r="T14" b="T15"/>
                <a:pathLst>
                  <a:path w="7" h="6">
                    <a:moveTo>
                      <a:pt x="3" y="4"/>
                    </a:moveTo>
                    <a:cubicBezTo>
                      <a:pt x="3" y="4"/>
                      <a:pt x="2" y="4"/>
                      <a:pt x="2" y="4"/>
                    </a:cubicBezTo>
                    <a:cubicBezTo>
                      <a:pt x="2" y="5"/>
                      <a:pt x="2" y="5"/>
                      <a:pt x="2" y="6"/>
                    </a:cubicBezTo>
                    <a:cubicBezTo>
                      <a:pt x="7" y="4"/>
                      <a:pt x="0" y="0"/>
                      <a:pt x="2" y="4"/>
                    </a:cubicBezTo>
                  </a:path>
                </a:pathLst>
              </a:custGeom>
              <a:noFill/>
              <a:ln w="9525" cap="rnd">
                <a:solidFill>
                  <a:srgbClr val="534114"/>
                </a:solidFill>
                <a:round/>
                <a:headEnd/>
                <a:tailEnd/>
              </a:ln>
            </p:spPr>
            <p:txBody>
              <a:bodyPr/>
              <a:lstStyle/>
              <a:p>
                <a:endParaRPr lang="en-GB"/>
              </a:p>
            </p:txBody>
          </p:sp>
          <p:sp>
            <p:nvSpPr>
              <p:cNvPr id="32750" name="Freeform 175"/>
              <p:cNvSpPr>
                <a:spLocks/>
              </p:cNvSpPr>
              <p:nvPr/>
            </p:nvSpPr>
            <p:spPr bwMode="auto">
              <a:xfrm>
                <a:off x="2969" y="1267"/>
                <a:ext cx="3" cy="5"/>
              </a:xfrm>
              <a:custGeom>
                <a:avLst/>
                <a:gdLst>
                  <a:gd name="T0" fmla="*/ 13 w 2"/>
                  <a:gd name="T1" fmla="*/ 22 h 3"/>
                  <a:gd name="T2" fmla="*/ 0 w 2"/>
                  <a:gd name="T3" fmla="*/ 0 h 3"/>
                  <a:gd name="T4" fmla="*/ 19 w 2"/>
                  <a:gd name="T5" fmla="*/ 37 h 3"/>
                  <a:gd name="T6" fmla="*/ 0 w 2"/>
                  <a:gd name="T7" fmla="*/ 62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1" y="1"/>
                    </a:moveTo>
                    <a:cubicBezTo>
                      <a:pt x="0" y="1"/>
                      <a:pt x="0" y="1"/>
                      <a:pt x="0" y="0"/>
                    </a:cubicBezTo>
                    <a:cubicBezTo>
                      <a:pt x="1" y="0"/>
                      <a:pt x="2" y="1"/>
                      <a:pt x="2" y="2"/>
                    </a:cubicBezTo>
                    <a:cubicBezTo>
                      <a:pt x="2" y="2"/>
                      <a:pt x="1" y="3"/>
                      <a:pt x="0" y="3"/>
                    </a:cubicBezTo>
                  </a:path>
                </a:pathLst>
              </a:custGeom>
              <a:noFill/>
              <a:ln w="9525" cap="rnd">
                <a:solidFill>
                  <a:srgbClr val="534114"/>
                </a:solidFill>
                <a:round/>
                <a:headEnd/>
                <a:tailEnd/>
              </a:ln>
            </p:spPr>
            <p:txBody>
              <a:bodyPr/>
              <a:lstStyle/>
              <a:p>
                <a:endParaRPr lang="en-GB"/>
              </a:p>
            </p:txBody>
          </p:sp>
          <p:sp>
            <p:nvSpPr>
              <p:cNvPr id="32751" name="Freeform 176"/>
              <p:cNvSpPr>
                <a:spLocks/>
              </p:cNvSpPr>
              <p:nvPr/>
            </p:nvSpPr>
            <p:spPr bwMode="auto">
              <a:xfrm>
                <a:off x="2997" y="1243"/>
                <a:ext cx="1" cy="1"/>
              </a:xfrm>
              <a:custGeom>
                <a:avLst/>
                <a:gdLst>
                  <a:gd name="T0" fmla="*/ 0 w 1"/>
                  <a:gd name="T1" fmla="*/ 1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0"/>
                      <a:pt x="0" y="0"/>
                      <a:pt x="0" y="0"/>
                    </a:cubicBezTo>
                  </a:path>
                </a:pathLst>
              </a:custGeom>
              <a:noFill/>
              <a:ln w="9525" cap="rnd">
                <a:solidFill>
                  <a:srgbClr val="534114"/>
                </a:solidFill>
                <a:round/>
                <a:headEnd/>
                <a:tailEnd/>
              </a:ln>
            </p:spPr>
            <p:txBody>
              <a:bodyPr/>
              <a:lstStyle/>
              <a:p>
                <a:endParaRPr lang="en-GB"/>
              </a:p>
            </p:txBody>
          </p:sp>
          <p:sp>
            <p:nvSpPr>
              <p:cNvPr id="32752" name="Freeform 177"/>
              <p:cNvSpPr>
                <a:spLocks/>
              </p:cNvSpPr>
              <p:nvPr/>
            </p:nvSpPr>
            <p:spPr bwMode="auto">
              <a:xfrm>
                <a:off x="2938" y="1179"/>
                <a:ext cx="3" cy="2"/>
              </a:xfrm>
              <a:custGeom>
                <a:avLst/>
                <a:gdLst>
                  <a:gd name="T0" fmla="*/ 19 w 2"/>
                  <a:gd name="T1" fmla="*/ 64 h 1"/>
                  <a:gd name="T2" fmla="*/ 0 w 2"/>
                  <a:gd name="T3" fmla="*/ 0 h 1"/>
                  <a:gd name="T4" fmla="*/ 0 w 2"/>
                  <a:gd name="T5" fmla="*/ 64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1"/>
                    </a:moveTo>
                    <a:cubicBezTo>
                      <a:pt x="1" y="1"/>
                      <a:pt x="1" y="1"/>
                      <a:pt x="0" y="0"/>
                    </a:cubicBezTo>
                    <a:cubicBezTo>
                      <a:pt x="0" y="1"/>
                      <a:pt x="0" y="1"/>
                      <a:pt x="0" y="1"/>
                    </a:cubicBezTo>
                  </a:path>
                </a:pathLst>
              </a:custGeom>
              <a:noFill/>
              <a:ln w="9525" cap="rnd">
                <a:solidFill>
                  <a:srgbClr val="534114"/>
                </a:solidFill>
                <a:round/>
                <a:headEnd/>
                <a:tailEnd/>
              </a:ln>
            </p:spPr>
            <p:txBody>
              <a:bodyPr/>
              <a:lstStyle/>
              <a:p>
                <a:endParaRPr lang="en-GB"/>
              </a:p>
            </p:txBody>
          </p:sp>
          <p:sp>
            <p:nvSpPr>
              <p:cNvPr id="32753" name="Freeform 178"/>
              <p:cNvSpPr>
                <a:spLocks/>
              </p:cNvSpPr>
              <p:nvPr/>
            </p:nvSpPr>
            <p:spPr bwMode="auto">
              <a:xfrm>
                <a:off x="2946" y="1160"/>
                <a:ext cx="3" cy="3"/>
              </a:xfrm>
              <a:custGeom>
                <a:avLst/>
                <a:gdLst>
                  <a:gd name="T0" fmla="*/ 0 w 2"/>
                  <a:gd name="T1" fmla="*/ 13 h 2"/>
                  <a:gd name="T2" fmla="*/ 0 w 2"/>
                  <a:gd name="T3" fmla="*/ 19 h 2"/>
                  <a:gd name="T4" fmla="*/ 13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1"/>
                    </a:moveTo>
                    <a:cubicBezTo>
                      <a:pt x="0" y="1"/>
                      <a:pt x="0" y="2"/>
                      <a:pt x="0" y="2"/>
                    </a:cubicBezTo>
                    <a:cubicBezTo>
                      <a:pt x="2" y="2"/>
                      <a:pt x="2" y="1"/>
                      <a:pt x="1" y="0"/>
                    </a:cubicBezTo>
                  </a:path>
                </a:pathLst>
              </a:custGeom>
              <a:noFill/>
              <a:ln w="9525" cap="rnd">
                <a:solidFill>
                  <a:srgbClr val="534114"/>
                </a:solidFill>
                <a:round/>
                <a:headEnd/>
                <a:tailEnd/>
              </a:ln>
            </p:spPr>
            <p:txBody>
              <a:bodyPr/>
              <a:lstStyle/>
              <a:p>
                <a:endParaRPr lang="en-GB"/>
              </a:p>
            </p:txBody>
          </p:sp>
          <p:sp>
            <p:nvSpPr>
              <p:cNvPr id="32754" name="Freeform 179"/>
              <p:cNvSpPr>
                <a:spLocks/>
              </p:cNvSpPr>
              <p:nvPr/>
            </p:nvSpPr>
            <p:spPr bwMode="auto">
              <a:xfrm>
                <a:off x="2969" y="1166"/>
                <a:ext cx="4" cy="4"/>
              </a:xfrm>
              <a:custGeom>
                <a:avLst/>
                <a:gdLst>
                  <a:gd name="T0" fmla="*/ 12 w 3"/>
                  <a:gd name="T1" fmla="*/ 0 h 3"/>
                  <a:gd name="T2" fmla="*/ 0 w 3"/>
                  <a:gd name="T3" fmla="*/ 16 h 3"/>
                  <a:gd name="T4" fmla="*/ 12 w 3"/>
                  <a:gd name="T5" fmla="*/ 1 h 3"/>
                  <a:gd name="T6" fmla="*/ 12 w 3"/>
                  <a:gd name="T7" fmla="*/ 1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2" y="0"/>
                    </a:moveTo>
                    <a:cubicBezTo>
                      <a:pt x="0" y="0"/>
                      <a:pt x="0" y="1"/>
                      <a:pt x="0" y="3"/>
                    </a:cubicBezTo>
                    <a:cubicBezTo>
                      <a:pt x="1" y="3"/>
                      <a:pt x="2" y="2"/>
                      <a:pt x="2" y="1"/>
                    </a:cubicBezTo>
                    <a:cubicBezTo>
                      <a:pt x="3" y="0"/>
                      <a:pt x="2" y="0"/>
                      <a:pt x="2" y="1"/>
                    </a:cubicBezTo>
                  </a:path>
                </a:pathLst>
              </a:custGeom>
              <a:noFill/>
              <a:ln w="9525" cap="rnd">
                <a:solidFill>
                  <a:srgbClr val="534114"/>
                </a:solidFill>
                <a:round/>
                <a:headEnd/>
                <a:tailEnd/>
              </a:ln>
            </p:spPr>
            <p:txBody>
              <a:bodyPr/>
              <a:lstStyle/>
              <a:p>
                <a:endParaRPr lang="en-GB"/>
              </a:p>
            </p:txBody>
          </p:sp>
          <p:sp>
            <p:nvSpPr>
              <p:cNvPr id="32755" name="Freeform 180"/>
              <p:cNvSpPr>
                <a:spLocks/>
              </p:cNvSpPr>
              <p:nvPr/>
            </p:nvSpPr>
            <p:spPr bwMode="auto">
              <a:xfrm>
                <a:off x="2973" y="1143"/>
                <a:ext cx="8" cy="6"/>
              </a:xfrm>
              <a:custGeom>
                <a:avLst/>
                <a:gdLst>
                  <a:gd name="T0" fmla="*/ 21 w 5"/>
                  <a:gd name="T1" fmla="*/ 19 h 4"/>
                  <a:gd name="T2" fmla="*/ 21 w 5"/>
                  <a:gd name="T3" fmla="*/ 19 h 4"/>
                  <a:gd name="T4" fmla="*/ 34 w 5"/>
                  <a:gd name="T5" fmla="*/ 19 h 4"/>
                  <a:gd name="T6" fmla="*/ 54 w 5"/>
                  <a:gd name="T7" fmla="*/ 42 h 4"/>
                  <a:gd name="T8" fmla="*/ 34 w 5"/>
                  <a:gd name="T9" fmla="*/ 13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1" y="2"/>
                    </a:moveTo>
                    <a:cubicBezTo>
                      <a:pt x="1" y="2"/>
                      <a:pt x="1" y="2"/>
                      <a:pt x="1" y="2"/>
                    </a:cubicBezTo>
                    <a:cubicBezTo>
                      <a:pt x="2" y="2"/>
                      <a:pt x="2" y="2"/>
                      <a:pt x="2" y="2"/>
                    </a:cubicBezTo>
                    <a:cubicBezTo>
                      <a:pt x="0" y="0"/>
                      <a:pt x="0" y="4"/>
                      <a:pt x="3" y="4"/>
                    </a:cubicBezTo>
                    <a:cubicBezTo>
                      <a:pt x="5" y="3"/>
                      <a:pt x="4" y="0"/>
                      <a:pt x="2" y="1"/>
                    </a:cubicBezTo>
                  </a:path>
                </a:pathLst>
              </a:custGeom>
              <a:noFill/>
              <a:ln w="9525" cap="rnd">
                <a:solidFill>
                  <a:srgbClr val="534114"/>
                </a:solidFill>
                <a:round/>
                <a:headEnd/>
                <a:tailEnd/>
              </a:ln>
            </p:spPr>
            <p:txBody>
              <a:bodyPr/>
              <a:lstStyle/>
              <a:p>
                <a:endParaRPr lang="en-GB"/>
              </a:p>
            </p:txBody>
          </p:sp>
          <p:sp>
            <p:nvSpPr>
              <p:cNvPr id="32756" name="Freeform 181"/>
              <p:cNvSpPr>
                <a:spLocks/>
              </p:cNvSpPr>
              <p:nvPr/>
            </p:nvSpPr>
            <p:spPr bwMode="auto">
              <a:xfrm>
                <a:off x="3002" y="1158"/>
                <a:ext cx="3" cy="3"/>
              </a:xfrm>
              <a:custGeom>
                <a:avLst/>
                <a:gdLst>
                  <a:gd name="T0" fmla="*/ 19 w 2"/>
                  <a:gd name="T1" fmla="*/ 0 h 2"/>
                  <a:gd name="T2" fmla="*/ 13 w 2"/>
                  <a:gd name="T3" fmla="*/ 0 h 2"/>
                  <a:gd name="T4" fmla="*/ 13 w 2"/>
                  <a:gd name="T5" fmla="*/ 19 h 2"/>
                  <a:gd name="T6" fmla="*/ 13 w 2"/>
                  <a:gd name="T7" fmla="*/ 13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cubicBezTo>
                      <a:pt x="2" y="0"/>
                      <a:pt x="2" y="0"/>
                      <a:pt x="1" y="0"/>
                    </a:cubicBezTo>
                    <a:cubicBezTo>
                      <a:pt x="0" y="0"/>
                      <a:pt x="0" y="1"/>
                      <a:pt x="1" y="2"/>
                    </a:cubicBezTo>
                    <a:cubicBezTo>
                      <a:pt x="2" y="2"/>
                      <a:pt x="2" y="1"/>
                      <a:pt x="1" y="1"/>
                    </a:cubicBezTo>
                  </a:path>
                </a:pathLst>
              </a:custGeom>
              <a:noFill/>
              <a:ln w="9525" cap="rnd">
                <a:solidFill>
                  <a:srgbClr val="534114"/>
                </a:solidFill>
                <a:round/>
                <a:headEnd/>
                <a:tailEnd/>
              </a:ln>
            </p:spPr>
            <p:txBody>
              <a:bodyPr/>
              <a:lstStyle/>
              <a:p>
                <a:endParaRPr lang="en-GB"/>
              </a:p>
            </p:txBody>
          </p:sp>
          <p:sp>
            <p:nvSpPr>
              <p:cNvPr id="32757" name="Freeform 182"/>
              <p:cNvSpPr>
                <a:spLocks/>
              </p:cNvSpPr>
              <p:nvPr/>
            </p:nvSpPr>
            <p:spPr bwMode="auto">
              <a:xfrm>
                <a:off x="3004" y="1153"/>
                <a:ext cx="1" cy="2"/>
              </a:xfrm>
              <a:custGeom>
                <a:avLst/>
                <a:gdLst>
                  <a:gd name="T0" fmla="*/ 0 w 1"/>
                  <a:gd name="T1" fmla="*/ 64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0"/>
                      <a:pt x="0" y="0"/>
                      <a:pt x="0" y="0"/>
                    </a:cubicBezTo>
                  </a:path>
                </a:pathLst>
              </a:custGeom>
              <a:noFill/>
              <a:ln w="9525" cap="rnd">
                <a:solidFill>
                  <a:srgbClr val="534114"/>
                </a:solidFill>
                <a:round/>
                <a:headEnd/>
                <a:tailEnd/>
              </a:ln>
            </p:spPr>
            <p:txBody>
              <a:bodyPr/>
              <a:lstStyle/>
              <a:p>
                <a:endParaRPr lang="en-GB"/>
              </a:p>
            </p:txBody>
          </p:sp>
          <p:sp>
            <p:nvSpPr>
              <p:cNvPr id="32758" name="Freeform 183"/>
              <p:cNvSpPr>
                <a:spLocks/>
              </p:cNvSpPr>
              <p:nvPr/>
            </p:nvSpPr>
            <p:spPr bwMode="auto">
              <a:xfrm>
                <a:off x="3026" y="1152"/>
                <a:ext cx="3" cy="1"/>
              </a:xfrm>
              <a:custGeom>
                <a:avLst/>
                <a:gdLst>
                  <a:gd name="T0" fmla="*/ 19 w 2"/>
                  <a:gd name="T1" fmla="*/ 0 h 1"/>
                  <a:gd name="T2" fmla="*/ 13 w 2"/>
                  <a:gd name="T3" fmla="*/ 1 h 1"/>
                  <a:gd name="T4" fmla="*/ 19 w 2"/>
                  <a:gd name="T5" fmla="*/ 0 h 1"/>
                  <a:gd name="T6" fmla="*/ 0 w 2"/>
                  <a:gd name="T7" fmla="*/ 0 h 1"/>
                  <a:gd name="T8" fmla="*/ 13 w 2"/>
                  <a:gd name="T9" fmla="*/ 1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2" y="0"/>
                    </a:moveTo>
                    <a:cubicBezTo>
                      <a:pt x="1" y="0"/>
                      <a:pt x="1" y="0"/>
                      <a:pt x="1" y="1"/>
                    </a:cubicBezTo>
                    <a:cubicBezTo>
                      <a:pt x="2" y="1"/>
                      <a:pt x="2" y="1"/>
                      <a:pt x="2" y="0"/>
                    </a:cubicBezTo>
                    <a:cubicBezTo>
                      <a:pt x="1" y="0"/>
                      <a:pt x="1" y="0"/>
                      <a:pt x="0" y="0"/>
                    </a:cubicBezTo>
                    <a:cubicBezTo>
                      <a:pt x="0" y="1"/>
                      <a:pt x="1" y="1"/>
                      <a:pt x="1" y="1"/>
                    </a:cubicBezTo>
                  </a:path>
                </a:pathLst>
              </a:custGeom>
              <a:noFill/>
              <a:ln w="9525" cap="rnd">
                <a:solidFill>
                  <a:srgbClr val="534114"/>
                </a:solidFill>
                <a:round/>
                <a:headEnd/>
                <a:tailEnd/>
              </a:ln>
            </p:spPr>
            <p:txBody>
              <a:bodyPr/>
              <a:lstStyle/>
              <a:p>
                <a:endParaRPr lang="en-GB"/>
              </a:p>
            </p:txBody>
          </p:sp>
          <p:sp>
            <p:nvSpPr>
              <p:cNvPr id="32759" name="Freeform 184"/>
              <p:cNvSpPr>
                <a:spLocks/>
              </p:cNvSpPr>
              <p:nvPr/>
            </p:nvSpPr>
            <p:spPr bwMode="auto">
              <a:xfrm>
                <a:off x="3010" y="1123"/>
                <a:ext cx="3" cy="3"/>
              </a:xfrm>
              <a:custGeom>
                <a:avLst/>
                <a:gdLst>
                  <a:gd name="T0" fmla="*/ 13 w 2"/>
                  <a:gd name="T1" fmla="*/ 13 h 2"/>
                  <a:gd name="T2" fmla="*/ 0 w 2"/>
                  <a:gd name="T3" fmla="*/ 13 h 2"/>
                  <a:gd name="T4" fmla="*/ 13 w 2"/>
                  <a:gd name="T5" fmla="*/ 0 h 2"/>
                  <a:gd name="T6" fmla="*/ 0 w 2"/>
                  <a:gd name="T7" fmla="*/ 19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1" y="1"/>
                    </a:moveTo>
                    <a:cubicBezTo>
                      <a:pt x="1" y="1"/>
                      <a:pt x="0" y="1"/>
                      <a:pt x="0" y="1"/>
                    </a:cubicBezTo>
                    <a:cubicBezTo>
                      <a:pt x="0" y="0"/>
                      <a:pt x="0" y="0"/>
                      <a:pt x="1" y="0"/>
                    </a:cubicBezTo>
                    <a:cubicBezTo>
                      <a:pt x="2" y="0"/>
                      <a:pt x="1" y="2"/>
                      <a:pt x="0" y="2"/>
                    </a:cubicBezTo>
                  </a:path>
                </a:pathLst>
              </a:custGeom>
              <a:noFill/>
              <a:ln w="9525" cap="rnd">
                <a:solidFill>
                  <a:srgbClr val="534114"/>
                </a:solidFill>
                <a:round/>
                <a:headEnd/>
                <a:tailEnd/>
              </a:ln>
            </p:spPr>
            <p:txBody>
              <a:bodyPr/>
              <a:lstStyle/>
              <a:p>
                <a:endParaRPr lang="en-GB"/>
              </a:p>
            </p:txBody>
          </p:sp>
          <p:sp>
            <p:nvSpPr>
              <p:cNvPr id="32760" name="Freeform 185"/>
              <p:cNvSpPr>
                <a:spLocks/>
              </p:cNvSpPr>
              <p:nvPr/>
            </p:nvSpPr>
            <p:spPr bwMode="auto">
              <a:xfrm>
                <a:off x="2956" y="1107"/>
                <a:ext cx="2" cy="1"/>
              </a:xfrm>
              <a:custGeom>
                <a:avLst/>
                <a:gdLst>
                  <a:gd name="T0" fmla="*/ 0 w 1"/>
                  <a:gd name="T1" fmla="*/ 1 h 1"/>
                  <a:gd name="T2" fmla="*/ 64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1" y="0"/>
                      <a:pt x="1" y="0"/>
                      <a:pt x="1" y="0"/>
                    </a:cubicBezTo>
                  </a:path>
                </a:pathLst>
              </a:custGeom>
              <a:noFill/>
              <a:ln w="9525" cap="rnd">
                <a:solidFill>
                  <a:srgbClr val="534114"/>
                </a:solidFill>
                <a:round/>
                <a:headEnd/>
                <a:tailEnd/>
              </a:ln>
            </p:spPr>
            <p:txBody>
              <a:bodyPr/>
              <a:lstStyle/>
              <a:p>
                <a:endParaRPr lang="en-GB"/>
              </a:p>
            </p:txBody>
          </p:sp>
          <p:sp>
            <p:nvSpPr>
              <p:cNvPr id="32761" name="Freeform 186"/>
              <p:cNvSpPr>
                <a:spLocks/>
              </p:cNvSpPr>
              <p:nvPr/>
            </p:nvSpPr>
            <p:spPr bwMode="auto">
              <a:xfrm>
                <a:off x="2956" y="1132"/>
                <a:ext cx="2" cy="2"/>
              </a:xfrm>
              <a:custGeom>
                <a:avLst/>
                <a:gdLst>
                  <a:gd name="T0" fmla="*/ 0 w 1"/>
                  <a:gd name="T1" fmla="*/ 64 h 1"/>
                  <a:gd name="T2" fmla="*/ 64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1" y="0"/>
                      <a:pt x="1" y="0"/>
                      <a:pt x="1" y="0"/>
                    </a:cubicBezTo>
                  </a:path>
                </a:pathLst>
              </a:custGeom>
              <a:noFill/>
              <a:ln w="9525" cap="rnd">
                <a:solidFill>
                  <a:srgbClr val="534114"/>
                </a:solidFill>
                <a:round/>
                <a:headEnd/>
                <a:tailEnd/>
              </a:ln>
            </p:spPr>
            <p:txBody>
              <a:bodyPr/>
              <a:lstStyle/>
              <a:p>
                <a:endParaRPr lang="en-GB"/>
              </a:p>
            </p:txBody>
          </p:sp>
          <p:sp>
            <p:nvSpPr>
              <p:cNvPr id="32762" name="Freeform 187"/>
              <p:cNvSpPr>
                <a:spLocks/>
              </p:cNvSpPr>
              <p:nvPr/>
            </p:nvSpPr>
            <p:spPr bwMode="auto">
              <a:xfrm>
                <a:off x="2940" y="1144"/>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0"/>
                      <a:pt x="0" y="0"/>
                    </a:cubicBezTo>
                  </a:path>
                </a:pathLst>
              </a:custGeom>
              <a:noFill/>
              <a:ln w="9525" cap="rnd">
                <a:solidFill>
                  <a:srgbClr val="534114"/>
                </a:solidFill>
                <a:round/>
                <a:headEnd/>
                <a:tailEnd/>
              </a:ln>
            </p:spPr>
            <p:txBody>
              <a:bodyPr/>
              <a:lstStyle/>
              <a:p>
                <a:endParaRPr lang="en-GB"/>
              </a:p>
            </p:txBody>
          </p:sp>
          <p:sp>
            <p:nvSpPr>
              <p:cNvPr id="32763" name="Freeform 188"/>
              <p:cNvSpPr>
                <a:spLocks/>
              </p:cNvSpPr>
              <p:nvPr/>
            </p:nvSpPr>
            <p:spPr bwMode="auto">
              <a:xfrm>
                <a:off x="3046" y="1129"/>
                <a:ext cx="2" cy="2"/>
              </a:xfrm>
              <a:custGeom>
                <a:avLst/>
                <a:gdLst>
                  <a:gd name="T0" fmla="*/ 0 w 1"/>
                  <a:gd name="T1" fmla="*/ 64 h 1"/>
                  <a:gd name="T2" fmla="*/ 64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1"/>
                      <a:pt x="1" y="0"/>
                      <a:pt x="1" y="0"/>
                    </a:cubicBezTo>
                  </a:path>
                </a:pathLst>
              </a:custGeom>
              <a:noFill/>
              <a:ln w="9525" cap="rnd">
                <a:solidFill>
                  <a:srgbClr val="534114"/>
                </a:solidFill>
                <a:round/>
                <a:headEnd/>
                <a:tailEnd/>
              </a:ln>
            </p:spPr>
            <p:txBody>
              <a:bodyPr/>
              <a:lstStyle/>
              <a:p>
                <a:endParaRPr lang="en-GB"/>
              </a:p>
            </p:txBody>
          </p:sp>
          <p:sp>
            <p:nvSpPr>
              <p:cNvPr id="32764" name="Freeform 189"/>
              <p:cNvSpPr>
                <a:spLocks/>
              </p:cNvSpPr>
              <p:nvPr/>
            </p:nvSpPr>
            <p:spPr bwMode="auto">
              <a:xfrm>
                <a:off x="3011" y="1228"/>
                <a:ext cx="3" cy="1"/>
              </a:xfrm>
              <a:custGeom>
                <a:avLst/>
                <a:gdLst>
                  <a:gd name="T0" fmla="*/ 0 w 2"/>
                  <a:gd name="T1" fmla="*/ 1 h 1"/>
                  <a:gd name="T2" fmla="*/ 19 w 2"/>
                  <a:gd name="T3" fmla="*/ 1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1"/>
                    </a:moveTo>
                    <a:cubicBezTo>
                      <a:pt x="1" y="0"/>
                      <a:pt x="1" y="0"/>
                      <a:pt x="2" y="1"/>
                    </a:cubicBezTo>
                  </a:path>
                </a:pathLst>
              </a:custGeom>
              <a:noFill/>
              <a:ln w="9525" cap="rnd">
                <a:solidFill>
                  <a:srgbClr val="534114"/>
                </a:solidFill>
                <a:round/>
                <a:headEnd/>
                <a:tailEnd/>
              </a:ln>
            </p:spPr>
            <p:txBody>
              <a:bodyPr/>
              <a:lstStyle/>
              <a:p>
                <a:endParaRPr lang="en-GB"/>
              </a:p>
            </p:txBody>
          </p:sp>
          <p:sp>
            <p:nvSpPr>
              <p:cNvPr id="32765" name="Freeform 190"/>
              <p:cNvSpPr>
                <a:spLocks/>
              </p:cNvSpPr>
              <p:nvPr/>
            </p:nvSpPr>
            <p:spPr bwMode="auto">
              <a:xfrm>
                <a:off x="2914" y="1119"/>
                <a:ext cx="1" cy="1"/>
              </a:xfrm>
              <a:custGeom>
                <a:avLst/>
                <a:gdLst>
                  <a:gd name="T0" fmla="*/ 1 w 1"/>
                  <a:gd name="T1" fmla="*/ 0 h 1"/>
                  <a:gd name="T2" fmla="*/ 1 w 1"/>
                  <a:gd name="T3" fmla="*/ 1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0" y="0"/>
                      <a:pt x="0" y="0"/>
                      <a:pt x="1" y="1"/>
                    </a:cubicBezTo>
                  </a:path>
                </a:pathLst>
              </a:custGeom>
              <a:noFill/>
              <a:ln w="4763" cap="rnd">
                <a:solidFill>
                  <a:srgbClr val="534114"/>
                </a:solidFill>
                <a:round/>
                <a:headEnd/>
                <a:tailEnd/>
              </a:ln>
            </p:spPr>
            <p:txBody>
              <a:bodyPr/>
              <a:lstStyle/>
              <a:p>
                <a:endParaRPr lang="en-GB"/>
              </a:p>
            </p:txBody>
          </p:sp>
          <p:sp>
            <p:nvSpPr>
              <p:cNvPr id="32766" name="Freeform 191"/>
              <p:cNvSpPr>
                <a:spLocks/>
              </p:cNvSpPr>
              <p:nvPr/>
            </p:nvSpPr>
            <p:spPr bwMode="auto">
              <a:xfrm>
                <a:off x="2982" y="1076"/>
                <a:ext cx="5" cy="5"/>
              </a:xfrm>
              <a:custGeom>
                <a:avLst/>
                <a:gdLst>
                  <a:gd name="T0" fmla="*/ 37 w 3"/>
                  <a:gd name="T1" fmla="*/ 22 h 3"/>
                  <a:gd name="T2" fmla="*/ 22 w 3"/>
                  <a:gd name="T3" fmla="*/ 62 h 3"/>
                  <a:gd name="T4" fmla="*/ 22 w 3"/>
                  <a:gd name="T5" fmla="*/ 22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2" y="1"/>
                    </a:moveTo>
                    <a:cubicBezTo>
                      <a:pt x="0" y="1"/>
                      <a:pt x="0" y="3"/>
                      <a:pt x="1" y="3"/>
                    </a:cubicBezTo>
                    <a:cubicBezTo>
                      <a:pt x="3" y="2"/>
                      <a:pt x="2" y="0"/>
                      <a:pt x="1" y="1"/>
                    </a:cubicBezTo>
                  </a:path>
                </a:pathLst>
              </a:custGeom>
              <a:noFill/>
              <a:ln w="9525" cap="rnd">
                <a:solidFill>
                  <a:srgbClr val="D1AA49"/>
                </a:solidFill>
                <a:round/>
                <a:headEnd/>
                <a:tailEnd/>
              </a:ln>
            </p:spPr>
            <p:txBody>
              <a:bodyPr/>
              <a:lstStyle/>
              <a:p>
                <a:endParaRPr lang="en-GB"/>
              </a:p>
            </p:txBody>
          </p:sp>
          <p:sp>
            <p:nvSpPr>
              <p:cNvPr id="32767" name="Freeform 192"/>
              <p:cNvSpPr>
                <a:spLocks/>
              </p:cNvSpPr>
              <p:nvPr/>
            </p:nvSpPr>
            <p:spPr bwMode="auto">
              <a:xfrm>
                <a:off x="2982" y="1079"/>
                <a:ext cx="1" cy="2"/>
              </a:xfrm>
              <a:custGeom>
                <a:avLst/>
                <a:gdLst>
                  <a:gd name="T0" fmla="*/ 0 w 1"/>
                  <a:gd name="T1" fmla="*/ 64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0"/>
                      <a:pt x="0" y="0"/>
                      <a:pt x="0" y="0"/>
                    </a:cubicBezTo>
                  </a:path>
                </a:pathLst>
              </a:custGeom>
              <a:noFill/>
              <a:ln w="7938" cap="rnd">
                <a:solidFill>
                  <a:srgbClr val="937833"/>
                </a:solidFill>
                <a:round/>
                <a:headEnd/>
                <a:tailEnd/>
              </a:ln>
            </p:spPr>
            <p:txBody>
              <a:bodyPr/>
              <a:lstStyle/>
              <a:p>
                <a:endParaRPr lang="en-GB"/>
              </a:p>
            </p:txBody>
          </p:sp>
          <p:sp>
            <p:nvSpPr>
              <p:cNvPr id="222208" name="Freeform 193"/>
              <p:cNvSpPr>
                <a:spLocks/>
              </p:cNvSpPr>
              <p:nvPr/>
            </p:nvSpPr>
            <p:spPr bwMode="auto">
              <a:xfrm>
                <a:off x="2984" y="1079"/>
                <a:ext cx="1" cy="2"/>
              </a:xfrm>
              <a:custGeom>
                <a:avLst/>
                <a:gdLst>
                  <a:gd name="T0" fmla="*/ 0 w 1"/>
                  <a:gd name="T1" fmla="*/ 0 h 1"/>
                  <a:gd name="T2" fmla="*/ 0 w 1"/>
                  <a:gd name="T3" fmla="*/ 64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0"/>
                      <a:pt x="0" y="1"/>
                    </a:cubicBezTo>
                  </a:path>
                </a:pathLst>
              </a:custGeom>
              <a:noFill/>
              <a:ln w="4763" cap="rnd">
                <a:solidFill>
                  <a:srgbClr val="534114"/>
                </a:solidFill>
                <a:round/>
                <a:headEnd/>
                <a:tailEnd/>
              </a:ln>
            </p:spPr>
            <p:txBody>
              <a:bodyPr/>
              <a:lstStyle/>
              <a:p>
                <a:endParaRPr lang="en-GB"/>
              </a:p>
            </p:txBody>
          </p:sp>
          <p:sp>
            <p:nvSpPr>
              <p:cNvPr id="222209" name="Freeform 194"/>
              <p:cNvSpPr>
                <a:spLocks/>
              </p:cNvSpPr>
              <p:nvPr/>
            </p:nvSpPr>
            <p:spPr bwMode="auto">
              <a:xfrm>
                <a:off x="2972" y="1116"/>
                <a:ext cx="4" cy="4"/>
              </a:xfrm>
              <a:custGeom>
                <a:avLst/>
                <a:gdLst>
                  <a:gd name="T0" fmla="*/ 16 w 3"/>
                  <a:gd name="T1" fmla="*/ 1 h 3"/>
                  <a:gd name="T2" fmla="*/ 12 w 3"/>
                  <a:gd name="T3" fmla="*/ 12 h 3"/>
                  <a:gd name="T4" fmla="*/ 16 w 3"/>
                  <a:gd name="T5" fmla="*/ 1 h 3"/>
                  <a:gd name="T6" fmla="*/ 12 w 3"/>
                  <a:gd name="T7" fmla="*/ 16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3" y="1"/>
                    </a:moveTo>
                    <a:cubicBezTo>
                      <a:pt x="2" y="1"/>
                      <a:pt x="2" y="1"/>
                      <a:pt x="2" y="2"/>
                    </a:cubicBezTo>
                    <a:cubicBezTo>
                      <a:pt x="2" y="2"/>
                      <a:pt x="3" y="1"/>
                      <a:pt x="3" y="1"/>
                    </a:cubicBezTo>
                    <a:cubicBezTo>
                      <a:pt x="1" y="0"/>
                      <a:pt x="0" y="2"/>
                      <a:pt x="2" y="3"/>
                    </a:cubicBezTo>
                  </a:path>
                </a:pathLst>
              </a:custGeom>
              <a:noFill/>
              <a:ln w="4763" cap="rnd">
                <a:solidFill>
                  <a:srgbClr val="534114"/>
                </a:solidFill>
                <a:round/>
                <a:headEnd/>
                <a:tailEnd/>
              </a:ln>
            </p:spPr>
            <p:txBody>
              <a:bodyPr/>
              <a:lstStyle/>
              <a:p>
                <a:endParaRPr lang="en-GB"/>
              </a:p>
            </p:txBody>
          </p:sp>
          <p:sp>
            <p:nvSpPr>
              <p:cNvPr id="222210" name="Freeform 195"/>
              <p:cNvSpPr>
                <a:spLocks/>
              </p:cNvSpPr>
              <p:nvPr/>
            </p:nvSpPr>
            <p:spPr bwMode="auto">
              <a:xfrm>
                <a:off x="2988" y="1128"/>
                <a:ext cx="3" cy="3"/>
              </a:xfrm>
              <a:custGeom>
                <a:avLst/>
                <a:gdLst>
                  <a:gd name="T0" fmla="*/ 13 w 2"/>
                  <a:gd name="T1" fmla="*/ 0 h 2"/>
                  <a:gd name="T2" fmla="*/ 13 w 2"/>
                  <a:gd name="T3" fmla="*/ 19 h 2"/>
                  <a:gd name="T4" fmla="*/ 19 w 2"/>
                  <a:gd name="T5" fmla="*/ 13 h 2"/>
                  <a:gd name="T6" fmla="*/ 13 w 2"/>
                  <a:gd name="T7" fmla="*/ 13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1" y="0"/>
                    </a:moveTo>
                    <a:cubicBezTo>
                      <a:pt x="1" y="1"/>
                      <a:pt x="0" y="1"/>
                      <a:pt x="1" y="2"/>
                    </a:cubicBezTo>
                    <a:cubicBezTo>
                      <a:pt x="1" y="1"/>
                      <a:pt x="2" y="1"/>
                      <a:pt x="2" y="1"/>
                    </a:cubicBezTo>
                    <a:cubicBezTo>
                      <a:pt x="1" y="1"/>
                      <a:pt x="1" y="1"/>
                      <a:pt x="1" y="1"/>
                    </a:cubicBezTo>
                  </a:path>
                </a:pathLst>
              </a:custGeom>
              <a:noFill/>
              <a:ln w="4763" cap="rnd">
                <a:solidFill>
                  <a:srgbClr val="534114"/>
                </a:solidFill>
                <a:round/>
                <a:headEnd/>
                <a:tailEnd/>
              </a:ln>
            </p:spPr>
            <p:txBody>
              <a:bodyPr/>
              <a:lstStyle/>
              <a:p>
                <a:endParaRPr lang="en-GB"/>
              </a:p>
            </p:txBody>
          </p:sp>
          <p:sp>
            <p:nvSpPr>
              <p:cNvPr id="222211" name="Freeform 196"/>
              <p:cNvSpPr>
                <a:spLocks/>
              </p:cNvSpPr>
              <p:nvPr/>
            </p:nvSpPr>
            <p:spPr bwMode="auto">
              <a:xfrm>
                <a:off x="2929" y="1117"/>
                <a:ext cx="8" cy="9"/>
              </a:xfrm>
              <a:custGeom>
                <a:avLst/>
                <a:gdLst>
                  <a:gd name="T0" fmla="*/ 54 w 5"/>
                  <a:gd name="T1" fmla="*/ 27 h 6"/>
                  <a:gd name="T2" fmla="*/ 21 w 5"/>
                  <a:gd name="T3" fmla="*/ 40 h 6"/>
                  <a:gd name="T4" fmla="*/ 67 w 5"/>
                  <a:gd name="T5" fmla="*/ 40 h 6"/>
                  <a:gd name="T6" fmla="*/ 0 w 5"/>
                  <a:gd name="T7" fmla="*/ 60 h 6"/>
                  <a:gd name="T8" fmla="*/ 67 w 5"/>
                  <a:gd name="T9" fmla="*/ 72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3" y="2"/>
                    </a:moveTo>
                    <a:cubicBezTo>
                      <a:pt x="2" y="2"/>
                      <a:pt x="1" y="2"/>
                      <a:pt x="1" y="3"/>
                    </a:cubicBezTo>
                    <a:cubicBezTo>
                      <a:pt x="0" y="5"/>
                      <a:pt x="3" y="5"/>
                      <a:pt x="4" y="3"/>
                    </a:cubicBezTo>
                    <a:cubicBezTo>
                      <a:pt x="5" y="0"/>
                      <a:pt x="0" y="1"/>
                      <a:pt x="0" y="5"/>
                    </a:cubicBezTo>
                    <a:cubicBezTo>
                      <a:pt x="1" y="5"/>
                      <a:pt x="4" y="3"/>
                      <a:pt x="4" y="6"/>
                    </a:cubicBezTo>
                  </a:path>
                </a:pathLst>
              </a:custGeom>
              <a:noFill/>
              <a:ln w="9525" cap="rnd">
                <a:solidFill>
                  <a:srgbClr val="D1AA49"/>
                </a:solidFill>
                <a:round/>
                <a:headEnd/>
                <a:tailEnd/>
              </a:ln>
            </p:spPr>
            <p:txBody>
              <a:bodyPr/>
              <a:lstStyle/>
              <a:p>
                <a:endParaRPr lang="en-GB"/>
              </a:p>
            </p:txBody>
          </p:sp>
          <p:sp>
            <p:nvSpPr>
              <p:cNvPr id="222212" name="Freeform 197"/>
              <p:cNvSpPr>
                <a:spLocks/>
              </p:cNvSpPr>
              <p:nvPr/>
            </p:nvSpPr>
            <p:spPr bwMode="auto">
              <a:xfrm>
                <a:off x="2929" y="1120"/>
                <a:ext cx="3" cy="3"/>
              </a:xfrm>
              <a:custGeom>
                <a:avLst/>
                <a:gdLst>
                  <a:gd name="T0" fmla="*/ 19 w 2"/>
                  <a:gd name="T1" fmla="*/ 13 h 2"/>
                  <a:gd name="T2" fmla="*/ 19 w 2"/>
                  <a:gd name="T3" fmla="*/ 19 h 2"/>
                  <a:gd name="T4" fmla="*/ 19 w 2"/>
                  <a:gd name="T5" fmla="*/ 13 h 2"/>
                  <a:gd name="T6" fmla="*/ 13 w 2"/>
                  <a:gd name="T7" fmla="*/ 19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1"/>
                    </a:moveTo>
                    <a:cubicBezTo>
                      <a:pt x="2" y="1"/>
                      <a:pt x="2" y="2"/>
                      <a:pt x="2" y="2"/>
                    </a:cubicBezTo>
                    <a:cubicBezTo>
                      <a:pt x="2" y="1"/>
                      <a:pt x="2" y="1"/>
                      <a:pt x="2" y="1"/>
                    </a:cubicBezTo>
                    <a:cubicBezTo>
                      <a:pt x="1" y="0"/>
                      <a:pt x="0" y="1"/>
                      <a:pt x="1" y="2"/>
                    </a:cubicBezTo>
                  </a:path>
                </a:pathLst>
              </a:custGeom>
              <a:noFill/>
              <a:ln w="7938" cap="rnd">
                <a:solidFill>
                  <a:srgbClr val="937833"/>
                </a:solidFill>
                <a:round/>
                <a:headEnd/>
                <a:tailEnd/>
              </a:ln>
            </p:spPr>
            <p:txBody>
              <a:bodyPr/>
              <a:lstStyle/>
              <a:p>
                <a:endParaRPr lang="en-GB"/>
              </a:p>
            </p:txBody>
          </p:sp>
          <p:sp>
            <p:nvSpPr>
              <p:cNvPr id="222213" name="Freeform 198"/>
              <p:cNvSpPr>
                <a:spLocks/>
              </p:cNvSpPr>
              <p:nvPr/>
            </p:nvSpPr>
            <p:spPr bwMode="auto">
              <a:xfrm>
                <a:off x="2932" y="1123"/>
                <a:ext cx="2" cy="2"/>
              </a:xfrm>
              <a:custGeom>
                <a:avLst/>
                <a:gdLst>
                  <a:gd name="T0" fmla="*/ 0 w 1"/>
                  <a:gd name="T1" fmla="*/ 0 h 1"/>
                  <a:gd name="T2" fmla="*/ 0 w 1"/>
                  <a:gd name="T3" fmla="*/ 64 h 1"/>
                  <a:gd name="T4" fmla="*/ 64 w 1"/>
                  <a:gd name="T5" fmla="*/ 0 h 1"/>
                  <a:gd name="T6" fmla="*/ 0 w 1"/>
                  <a:gd name="T7" fmla="*/ 64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0" y="1"/>
                      <a:pt x="0" y="1"/>
                      <a:pt x="0" y="1"/>
                    </a:cubicBezTo>
                    <a:cubicBezTo>
                      <a:pt x="1" y="1"/>
                      <a:pt x="1" y="1"/>
                      <a:pt x="1" y="0"/>
                    </a:cubicBezTo>
                    <a:cubicBezTo>
                      <a:pt x="1" y="0"/>
                      <a:pt x="0" y="1"/>
                      <a:pt x="0" y="1"/>
                    </a:cubicBezTo>
                  </a:path>
                </a:pathLst>
              </a:custGeom>
              <a:noFill/>
              <a:ln w="4763" cap="rnd">
                <a:solidFill>
                  <a:srgbClr val="534114"/>
                </a:solidFill>
                <a:round/>
                <a:headEnd/>
                <a:tailEnd/>
              </a:ln>
            </p:spPr>
            <p:txBody>
              <a:bodyPr/>
              <a:lstStyle/>
              <a:p>
                <a:endParaRPr lang="en-GB"/>
              </a:p>
            </p:txBody>
          </p:sp>
          <p:sp>
            <p:nvSpPr>
              <p:cNvPr id="222214" name="Freeform 199"/>
              <p:cNvSpPr>
                <a:spLocks/>
              </p:cNvSpPr>
              <p:nvPr/>
            </p:nvSpPr>
            <p:spPr bwMode="auto">
              <a:xfrm>
                <a:off x="3031" y="1126"/>
                <a:ext cx="1" cy="2"/>
              </a:xfrm>
              <a:custGeom>
                <a:avLst/>
                <a:gdLst>
                  <a:gd name="T0" fmla="*/ 1 w 1"/>
                  <a:gd name="T1" fmla="*/ 64 h 1"/>
                  <a:gd name="T2" fmla="*/ 0 w 1"/>
                  <a:gd name="T3" fmla="*/ 64 h 1"/>
                  <a:gd name="T4" fmla="*/ 1 w 1"/>
                  <a:gd name="T5" fmla="*/ 0 h 1"/>
                  <a:gd name="T6" fmla="*/ 0 w 1"/>
                  <a:gd name="T7" fmla="*/ 64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1"/>
                    </a:moveTo>
                    <a:cubicBezTo>
                      <a:pt x="0" y="1"/>
                      <a:pt x="0" y="1"/>
                      <a:pt x="0" y="1"/>
                    </a:cubicBezTo>
                    <a:cubicBezTo>
                      <a:pt x="1" y="1"/>
                      <a:pt x="1" y="1"/>
                      <a:pt x="1" y="0"/>
                    </a:cubicBezTo>
                    <a:cubicBezTo>
                      <a:pt x="0" y="0"/>
                      <a:pt x="0" y="1"/>
                      <a:pt x="0" y="1"/>
                    </a:cubicBezTo>
                  </a:path>
                </a:pathLst>
              </a:custGeom>
              <a:noFill/>
              <a:ln w="4763" cap="rnd">
                <a:solidFill>
                  <a:srgbClr val="534114"/>
                </a:solidFill>
                <a:round/>
                <a:headEnd/>
                <a:tailEnd/>
              </a:ln>
            </p:spPr>
            <p:txBody>
              <a:bodyPr/>
              <a:lstStyle/>
              <a:p>
                <a:endParaRPr lang="en-GB"/>
              </a:p>
            </p:txBody>
          </p:sp>
          <p:sp>
            <p:nvSpPr>
              <p:cNvPr id="222215" name="Freeform 200"/>
              <p:cNvSpPr>
                <a:spLocks/>
              </p:cNvSpPr>
              <p:nvPr/>
            </p:nvSpPr>
            <p:spPr bwMode="auto">
              <a:xfrm>
                <a:off x="3051" y="1217"/>
                <a:ext cx="6" cy="5"/>
              </a:xfrm>
              <a:custGeom>
                <a:avLst/>
                <a:gdLst>
                  <a:gd name="T0" fmla="*/ 19 w 4"/>
                  <a:gd name="T1" fmla="*/ 22 h 3"/>
                  <a:gd name="T2" fmla="*/ 19 w 4"/>
                  <a:gd name="T3" fmla="*/ 37 h 3"/>
                  <a:gd name="T4" fmla="*/ 42 w 4"/>
                  <a:gd name="T5" fmla="*/ 0 h 3"/>
                  <a:gd name="T6" fmla="*/ 0 w 4"/>
                  <a:gd name="T7" fmla="*/ 62 h 3"/>
                  <a:gd name="T8" fmla="*/ 13 w 4"/>
                  <a:gd name="T9" fmla="*/ 6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1"/>
                    </a:moveTo>
                    <a:cubicBezTo>
                      <a:pt x="2" y="1"/>
                      <a:pt x="2" y="1"/>
                      <a:pt x="2" y="2"/>
                    </a:cubicBezTo>
                    <a:cubicBezTo>
                      <a:pt x="3" y="2"/>
                      <a:pt x="4" y="1"/>
                      <a:pt x="4" y="0"/>
                    </a:cubicBezTo>
                    <a:cubicBezTo>
                      <a:pt x="2" y="0"/>
                      <a:pt x="0" y="1"/>
                      <a:pt x="0" y="3"/>
                    </a:cubicBezTo>
                    <a:cubicBezTo>
                      <a:pt x="1" y="3"/>
                      <a:pt x="1" y="3"/>
                      <a:pt x="1" y="3"/>
                    </a:cubicBezTo>
                  </a:path>
                </a:pathLst>
              </a:custGeom>
              <a:noFill/>
              <a:ln w="4763" cap="rnd">
                <a:solidFill>
                  <a:srgbClr val="534114"/>
                </a:solidFill>
                <a:round/>
                <a:headEnd/>
                <a:tailEnd/>
              </a:ln>
            </p:spPr>
            <p:txBody>
              <a:bodyPr/>
              <a:lstStyle/>
              <a:p>
                <a:endParaRPr lang="en-GB"/>
              </a:p>
            </p:txBody>
          </p:sp>
          <p:sp>
            <p:nvSpPr>
              <p:cNvPr id="222216" name="Freeform 201"/>
              <p:cNvSpPr>
                <a:spLocks/>
              </p:cNvSpPr>
              <p:nvPr/>
            </p:nvSpPr>
            <p:spPr bwMode="auto">
              <a:xfrm>
                <a:off x="3069" y="1175"/>
                <a:ext cx="4" cy="6"/>
              </a:xfrm>
              <a:custGeom>
                <a:avLst/>
                <a:gdLst>
                  <a:gd name="T0" fmla="*/ 0 w 3"/>
                  <a:gd name="T1" fmla="*/ 19 h 4"/>
                  <a:gd name="T2" fmla="*/ 12 w 3"/>
                  <a:gd name="T3" fmla="*/ 0 h 4"/>
                  <a:gd name="T4" fmla="*/ 0 w 3"/>
                  <a:gd name="T5" fmla="*/ 28 h 4"/>
                  <a:gd name="T6" fmla="*/ 0 60000 65536"/>
                  <a:gd name="T7" fmla="*/ 0 60000 65536"/>
                  <a:gd name="T8" fmla="*/ 0 60000 65536"/>
                  <a:gd name="T9" fmla="*/ 0 w 3"/>
                  <a:gd name="T10" fmla="*/ 0 h 4"/>
                  <a:gd name="T11" fmla="*/ 3 w 3"/>
                  <a:gd name="T12" fmla="*/ 4 h 4"/>
                </a:gdLst>
                <a:ahLst/>
                <a:cxnLst>
                  <a:cxn ang="T6">
                    <a:pos x="T0" y="T1"/>
                  </a:cxn>
                  <a:cxn ang="T7">
                    <a:pos x="T2" y="T3"/>
                  </a:cxn>
                  <a:cxn ang="T8">
                    <a:pos x="T4" y="T5"/>
                  </a:cxn>
                </a:cxnLst>
                <a:rect l="T9" t="T10" r="T11" b="T12"/>
                <a:pathLst>
                  <a:path w="3" h="4">
                    <a:moveTo>
                      <a:pt x="0" y="2"/>
                    </a:moveTo>
                    <a:cubicBezTo>
                      <a:pt x="1" y="4"/>
                      <a:pt x="3" y="1"/>
                      <a:pt x="2" y="0"/>
                    </a:cubicBezTo>
                    <a:cubicBezTo>
                      <a:pt x="0" y="0"/>
                      <a:pt x="0" y="2"/>
                      <a:pt x="0" y="3"/>
                    </a:cubicBezTo>
                  </a:path>
                </a:pathLst>
              </a:custGeom>
              <a:noFill/>
              <a:ln w="4763" cap="rnd">
                <a:solidFill>
                  <a:srgbClr val="534114"/>
                </a:solidFill>
                <a:round/>
                <a:headEnd/>
                <a:tailEnd/>
              </a:ln>
            </p:spPr>
            <p:txBody>
              <a:bodyPr/>
              <a:lstStyle/>
              <a:p>
                <a:endParaRPr lang="en-GB"/>
              </a:p>
            </p:txBody>
          </p:sp>
          <p:sp>
            <p:nvSpPr>
              <p:cNvPr id="222217" name="Freeform 202"/>
              <p:cNvSpPr>
                <a:spLocks/>
              </p:cNvSpPr>
              <p:nvPr/>
            </p:nvSpPr>
            <p:spPr bwMode="auto">
              <a:xfrm>
                <a:off x="2943" y="1187"/>
                <a:ext cx="6" cy="6"/>
              </a:xfrm>
              <a:custGeom>
                <a:avLst/>
                <a:gdLst>
                  <a:gd name="T0" fmla="*/ 19 w 4"/>
                  <a:gd name="T1" fmla="*/ 13 h 4"/>
                  <a:gd name="T2" fmla="*/ 13 w 4"/>
                  <a:gd name="T3" fmla="*/ 42 h 4"/>
                  <a:gd name="T4" fmla="*/ 19 w 4"/>
                  <a:gd name="T5" fmla="*/ 0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2" y="1"/>
                    </a:moveTo>
                    <a:cubicBezTo>
                      <a:pt x="0" y="1"/>
                      <a:pt x="0" y="2"/>
                      <a:pt x="1" y="4"/>
                    </a:cubicBezTo>
                    <a:cubicBezTo>
                      <a:pt x="3" y="3"/>
                      <a:pt x="4" y="1"/>
                      <a:pt x="2" y="0"/>
                    </a:cubicBezTo>
                  </a:path>
                </a:pathLst>
              </a:custGeom>
              <a:noFill/>
              <a:ln w="4763" cap="rnd">
                <a:solidFill>
                  <a:srgbClr val="534114"/>
                </a:solidFill>
                <a:round/>
                <a:headEnd/>
                <a:tailEnd/>
              </a:ln>
            </p:spPr>
            <p:txBody>
              <a:bodyPr/>
              <a:lstStyle/>
              <a:p>
                <a:endParaRPr lang="en-GB"/>
              </a:p>
            </p:txBody>
          </p:sp>
          <p:sp>
            <p:nvSpPr>
              <p:cNvPr id="222218" name="Freeform 203"/>
              <p:cNvSpPr>
                <a:spLocks/>
              </p:cNvSpPr>
              <p:nvPr/>
            </p:nvSpPr>
            <p:spPr bwMode="auto">
              <a:xfrm>
                <a:off x="2970" y="1175"/>
                <a:ext cx="5" cy="3"/>
              </a:xfrm>
              <a:custGeom>
                <a:avLst/>
                <a:gdLst>
                  <a:gd name="T0" fmla="*/ 37 w 3"/>
                  <a:gd name="T1" fmla="*/ 0 h 2"/>
                  <a:gd name="T2" fmla="*/ 22 w 3"/>
                  <a:gd name="T3" fmla="*/ 19 h 2"/>
                  <a:gd name="T4" fmla="*/ 62 w 3"/>
                  <a:gd name="T5" fmla="*/ 0 h 2"/>
                  <a:gd name="T6" fmla="*/ 22 w 3"/>
                  <a:gd name="T7" fmla="*/ 0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2" y="0"/>
                    </a:moveTo>
                    <a:cubicBezTo>
                      <a:pt x="1" y="1"/>
                      <a:pt x="0" y="1"/>
                      <a:pt x="1" y="2"/>
                    </a:cubicBezTo>
                    <a:cubicBezTo>
                      <a:pt x="2" y="2"/>
                      <a:pt x="3" y="1"/>
                      <a:pt x="3" y="0"/>
                    </a:cubicBezTo>
                    <a:cubicBezTo>
                      <a:pt x="2" y="0"/>
                      <a:pt x="2" y="0"/>
                      <a:pt x="1" y="0"/>
                    </a:cubicBezTo>
                  </a:path>
                </a:pathLst>
              </a:custGeom>
              <a:noFill/>
              <a:ln w="4763" cap="rnd">
                <a:solidFill>
                  <a:srgbClr val="534114"/>
                </a:solidFill>
                <a:round/>
                <a:headEnd/>
                <a:tailEnd/>
              </a:ln>
            </p:spPr>
            <p:txBody>
              <a:bodyPr/>
              <a:lstStyle/>
              <a:p>
                <a:endParaRPr lang="en-GB"/>
              </a:p>
            </p:txBody>
          </p:sp>
          <p:sp>
            <p:nvSpPr>
              <p:cNvPr id="222219" name="Freeform 204"/>
              <p:cNvSpPr>
                <a:spLocks/>
              </p:cNvSpPr>
              <p:nvPr/>
            </p:nvSpPr>
            <p:spPr bwMode="auto">
              <a:xfrm>
                <a:off x="2950" y="1111"/>
                <a:ext cx="3" cy="3"/>
              </a:xfrm>
              <a:custGeom>
                <a:avLst/>
                <a:gdLst>
                  <a:gd name="T0" fmla="*/ 13 w 2"/>
                  <a:gd name="T1" fmla="*/ 13 h 2"/>
                  <a:gd name="T2" fmla="*/ 13 w 2"/>
                  <a:gd name="T3" fmla="*/ 0 h 2"/>
                  <a:gd name="T4" fmla="*/ 0 w 2"/>
                  <a:gd name="T5" fmla="*/ 19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1" y="1"/>
                    </a:moveTo>
                    <a:cubicBezTo>
                      <a:pt x="1" y="1"/>
                      <a:pt x="2" y="1"/>
                      <a:pt x="1" y="0"/>
                    </a:cubicBezTo>
                    <a:cubicBezTo>
                      <a:pt x="0" y="0"/>
                      <a:pt x="0" y="1"/>
                      <a:pt x="0" y="2"/>
                    </a:cubicBezTo>
                  </a:path>
                </a:pathLst>
              </a:custGeom>
              <a:noFill/>
              <a:ln w="4763" cap="rnd">
                <a:solidFill>
                  <a:srgbClr val="534114"/>
                </a:solidFill>
                <a:round/>
                <a:headEnd/>
                <a:tailEnd/>
              </a:ln>
            </p:spPr>
            <p:txBody>
              <a:bodyPr/>
              <a:lstStyle/>
              <a:p>
                <a:endParaRPr lang="en-GB"/>
              </a:p>
            </p:txBody>
          </p:sp>
        </p:grpSp>
        <p:grpSp>
          <p:nvGrpSpPr>
            <p:cNvPr id="31760" name="Group 205"/>
            <p:cNvGrpSpPr>
              <a:grpSpLocks/>
            </p:cNvGrpSpPr>
            <p:nvPr/>
          </p:nvGrpSpPr>
          <p:grpSpPr bwMode="auto">
            <a:xfrm>
              <a:off x="2575" y="1082"/>
              <a:ext cx="505" cy="654"/>
              <a:chOff x="2575" y="1082"/>
              <a:chExt cx="505" cy="654"/>
            </a:xfrm>
          </p:grpSpPr>
          <p:sp>
            <p:nvSpPr>
              <p:cNvPr id="32380" name="Freeform 206"/>
              <p:cNvSpPr>
                <a:spLocks/>
              </p:cNvSpPr>
              <p:nvPr/>
            </p:nvSpPr>
            <p:spPr bwMode="auto">
              <a:xfrm>
                <a:off x="3034" y="1111"/>
                <a:ext cx="3" cy="3"/>
              </a:xfrm>
              <a:custGeom>
                <a:avLst/>
                <a:gdLst>
                  <a:gd name="T0" fmla="*/ 13 w 2"/>
                  <a:gd name="T1" fmla="*/ 0 h 2"/>
                  <a:gd name="T2" fmla="*/ 13 w 2"/>
                  <a:gd name="T3" fmla="*/ 13 h 2"/>
                  <a:gd name="T4" fmla="*/ 19 w 2"/>
                  <a:gd name="T5" fmla="*/ 0 h 2"/>
                  <a:gd name="T6" fmla="*/ 19 w 2"/>
                  <a:gd name="T7" fmla="*/ 19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1" y="0"/>
                    </a:moveTo>
                    <a:cubicBezTo>
                      <a:pt x="1" y="0"/>
                      <a:pt x="0" y="0"/>
                      <a:pt x="1" y="1"/>
                    </a:cubicBezTo>
                    <a:cubicBezTo>
                      <a:pt x="2" y="0"/>
                      <a:pt x="1" y="0"/>
                      <a:pt x="2" y="0"/>
                    </a:cubicBezTo>
                    <a:cubicBezTo>
                      <a:pt x="0" y="0"/>
                      <a:pt x="0" y="1"/>
                      <a:pt x="2" y="2"/>
                    </a:cubicBezTo>
                  </a:path>
                </a:pathLst>
              </a:custGeom>
              <a:noFill/>
              <a:ln w="4763" cap="rnd">
                <a:solidFill>
                  <a:srgbClr val="534114"/>
                </a:solidFill>
                <a:round/>
                <a:headEnd/>
                <a:tailEnd/>
              </a:ln>
            </p:spPr>
            <p:txBody>
              <a:bodyPr/>
              <a:lstStyle/>
              <a:p>
                <a:endParaRPr lang="en-GB"/>
              </a:p>
            </p:txBody>
          </p:sp>
          <p:sp>
            <p:nvSpPr>
              <p:cNvPr id="32381" name="Freeform 207"/>
              <p:cNvSpPr>
                <a:spLocks/>
              </p:cNvSpPr>
              <p:nvPr/>
            </p:nvSpPr>
            <p:spPr bwMode="auto">
              <a:xfrm>
                <a:off x="3007" y="1090"/>
                <a:ext cx="1" cy="3"/>
              </a:xfrm>
              <a:custGeom>
                <a:avLst/>
                <a:gdLst>
                  <a:gd name="T0" fmla="*/ 0 w 1"/>
                  <a:gd name="T1" fmla="*/ 0 h 2"/>
                  <a:gd name="T2" fmla="*/ 0 w 1"/>
                  <a:gd name="T3" fmla="*/ 19 h 2"/>
                  <a:gd name="T4" fmla="*/ 1 w 1"/>
                  <a:gd name="T5" fmla="*/ 13 h 2"/>
                  <a:gd name="T6" fmla="*/ 0 w 1"/>
                  <a:gd name="T7" fmla="*/ 13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0" y="0"/>
                    </a:moveTo>
                    <a:cubicBezTo>
                      <a:pt x="0" y="1"/>
                      <a:pt x="0" y="1"/>
                      <a:pt x="0" y="2"/>
                    </a:cubicBezTo>
                    <a:cubicBezTo>
                      <a:pt x="1" y="2"/>
                      <a:pt x="1" y="2"/>
                      <a:pt x="1" y="1"/>
                    </a:cubicBezTo>
                    <a:cubicBezTo>
                      <a:pt x="1" y="0"/>
                      <a:pt x="0" y="1"/>
                      <a:pt x="0" y="1"/>
                    </a:cubicBezTo>
                  </a:path>
                </a:pathLst>
              </a:custGeom>
              <a:noFill/>
              <a:ln w="9525" cap="rnd">
                <a:solidFill>
                  <a:srgbClr val="D1AA49"/>
                </a:solidFill>
                <a:round/>
                <a:headEnd/>
                <a:tailEnd/>
              </a:ln>
            </p:spPr>
            <p:txBody>
              <a:bodyPr/>
              <a:lstStyle/>
              <a:p>
                <a:endParaRPr lang="en-GB"/>
              </a:p>
            </p:txBody>
          </p:sp>
          <p:sp>
            <p:nvSpPr>
              <p:cNvPr id="32382" name="Freeform 208"/>
              <p:cNvSpPr>
                <a:spLocks/>
              </p:cNvSpPr>
              <p:nvPr/>
            </p:nvSpPr>
            <p:spPr bwMode="auto">
              <a:xfrm>
                <a:off x="2999" y="1103"/>
                <a:ext cx="9" cy="7"/>
              </a:xfrm>
              <a:custGeom>
                <a:avLst/>
                <a:gdLst>
                  <a:gd name="T0" fmla="*/ 40 w 6"/>
                  <a:gd name="T1" fmla="*/ 0 h 4"/>
                  <a:gd name="T2" fmla="*/ 27 w 6"/>
                  <a:gd name="T3" fmla="*/ 86 h 4"/>
                  <a:gd name="T4" fmla="*/ 48 w 6"/>
                  <a:gd name="T5" fmla="*/ 37 h 4"/>
                  <a:gd name="T6" fmla="*/ 0 60000 65536"/>
                  <a:gd name="T7" fmla="*/ 0 60000 65536"/>
                  <a:gd name="T8" fmla="*/ 0 60000 65536"/>
                  <a:gd name="T9" fmla="*/ 0 w 6"/>
                  <a:gd name="T10" fmla="*/ 0 h 4"/>
                  <a:gd name="T11" fmla="*/ 6 w 6"/>
                  <a:gd name="T12" fmla="*/ 4 h 4"/>
                </a:gdLst>
                <a:ahLst/>
                <a:cxnLst>
                  <a:cxn ang="T6">
                    <a:pos x="T0" y="T1"/>
                  </a:cxn>
                  <a:cxn ang="T7">
                    <a:pos x="T2" y="T3"/>
                  </a:cxn>
                  <a:cxn ang="T8">
                    <a:pos x="T4" y="T5"/>
                  </a:cxn>
                </a:cxnLst>
                <a:rect l="T9" t="T10" r="T11" b="T12"/>
                <a:pathLst>
                  <a:path w="6" h="4">
                    <a:moveTo>
                      <a:pt x="3" y="0"/>
                    </a:moveTo>
                    <a:cubicBezTo>
                      <a:pt x="2" y="0"/>
                      <a:pt x="0" y="1"/>
                      <a:pt x="2" y="3"/>
                    </a:cubicBezTo>
                    <a:cubicBezTo>
                      <a:pt x="3" y="4"/>
                      <a:pt x="6" y="1"/>
                      <a:pt x="4" y="1"/>
                    </a:cubicBezTo>
                  </a:path>
                </a:pathLst>
              </a:custGeom>
              <a:noFill/>
              <a:ln w="9525" cap="rnd">
                <a:solidFill>
                  <a:srgbClr val="D1AA49"/>
                </a:solidFill>
                <a:round/>
                <a:headEnd/>
                <a:tailEnd/>
              </a:ln>
            </p:spPr>
            <p:txBody>
              <a:bodyPr/>
              <a:lstStyle/>
              <a:p>
                <a:endParaRPr lang="en-GB"/>
              </a:p>
            </p:txBody>
          </p:sp>
          <p:sp>
            <p:nvSpPr>
              <p:cNvPr id="32383" name="Freeform 209"/>
              <p:cNvSpPr>
                <a:spLocks/>
              </p:cNvSpPr>
              <p:nvPr/>
            </p:nvSpPr>
            <p:spPr bwMode="auto">
              <a:xfrm>
                <a:off x="3001" y="1103"/>
                <a:ext cx="1" cy="2"/>
              </a:xfrm>
              <a:custGeom>
                <a:avLst/>
                <a:gdLst>
                  <a:gd name="T0" fmla="*/ 0 w 1"/>
                  <a:gd name="T1" fmla="*/ 64 h 1"/>
                  <a:gd name="T2" fmla="*/ 1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1"/>
                      <a:pt x="0" y="1"/>
                      <a:pt x="1" y="0"/>
                    </a:cubicBezTo>
                  </a:path>
                </a:pathLst>
              </a:custGeom>
              <a:noFill/>
              <a:ln w="9525" cap="rnd">
                <a:solidFill>
                  <a:srgbClr val="937833"/>
                </a:solidFill>
                <a:round/>
                <a:headEnd/>
                <a:tailEnd/>
              </a:ln>
            </p:spPr>
            <p:txBody>
              <a:bodyPr/>
              <a:lstStyle/>
              <a:p>
                <a:endParaRPr lang="en-GB"/>
              </a:p>
            </p:txBody>
          </p:sp>
          <p:sp>
            <p:nvSpPr>
              <p:cNvPr id="32384" name="Freeform 210"/>
              <p:cNvSpPr>
                <a:spLocks/>
              </p:cNvSpPr>
              <p:nvPr/>
            </p:nvSpPr>
            <p:spPr bwMode="auto">
              <a:xfrm>
                <a:off x="3005" y="1090"/>
                <a:ext cx="3" cy="1"/>
              </a:xfrm>
              <a:custGeom>
                <a:avLst/>
                <a:gdLst>
                  <a:gd name="T0" fmla="*/ 13 w 2"/>
                  <a:gd name="T1" fmla="*/ 0 h 1"/>
                  <a:gd name="T2" fmla="*/ 13 w 2"/>
                  <a:gd name="T3" fmla="*/ 1 h 1"/>
                  <a:gd name="T4" fmla="*/ 19 w 2"/>
                  <a:gd name="T5" fmla="*/ 0 h 1"/>
                  <a:gd name="T6" fmla="*/ 0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1" y="0"/>
                    </a:moveTo>
                    <a:cubicBezTo>
                      <a:pt x="1" y="1"/>
                      <a:pt x="1" y="1"/>
                      <a:pt x="1" y="1"/>
                    </a:cubicBezTo>
                    <a:cubicBezTo>
                      <a:pt x="1" y="0"/>
                      <a:pt x="1" y="0"/>
                      <a:pt x="2" y="0"/>
                    </a:cubicBezTo>
                    <a:cubicBezTo>
                      <a:pt x="1" y="0"/>
                      <a:pt x="1" y="0"/>
                      <a:pt x="0" y="0"/>
                    </a:cubicBezTo>
                  </a:path>
                </a:pathLst>
              </a:custGeom>
              <a:noFill/>
              <a:ln w="7938" cap="rnd">
                <a:solidFill>
                  <a:srgbClr val="937833"/>
                </a:solidFill>
                <a:round/>
                <a:headEnd/>
                <a:tailEnd/>
              </a:ln>
            </p:spPr>
            <p:txBody>
              <a:bodyPr/>
              <a:lstStyle/>
              <a:p>
                <a:endParaRPr lang="en-GB"/>
              </a:p>
            </p:txBody>
          </p:sp>
          <p:sp>
            <p:nvSpPr>
              <p:cNvPr id="32385" name="Freeform 211"/>
              <p:cNvSpPr>
                <a:spLocks/>
              </p:cNvSpPr>
              <p:nvPr/>
            </p:nvSpPr>
            <p:spPr bwMode="auto">
              <a:xfrm>
                <a:off x="3002" y="1105"/>
                <a:ext cx="3" cy="3"/>
              </a:xfrm>
              <a:custGeom>
                <a:avLst/>
                <a:gdLst>
                  <a:gd name="T0" fmla="*/ 13 w 2"/>
                  <a:gd name="T1" fmla="*/ 13 h 2"/>
                  <a:gd name="T2" fmla="*/ 0 w 2"/>
                  <a:gd name="T3" fmla="*/ 13 h 2"/>
                  <a:gd name="T4" fmla="*/ 19 w 2"/>
                  <a:gd name="T5" fmla="*/ 13 h 2"/>
                  <a:gd name="T6" fmla="*/ 0 w 2"/>
                  <a:gd name="T7" fmla="*/ 13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1" y="1"/>
                    </a:moveTo>
                    <a:cubicBezTo>
                      <a:pt x="1" y="1"/>
                      <a:pt x="0" y="1"/>
                      <a:pt x="0" y="1"/>
                    </a:cubicBezTo>
                    <a:cubicBezTo>
                      <a:pt x="1" y="2"/>
                      <a:pt x="1" y="2"/>
                      <a:pt x="2" y="1"/>
                    </a:cubicBezTo>
                    <a:cubicBezTo>
                      <a:pt x="1" y="0"/>
                      <a:pt x="1" y="1"/>
                      <a:pt x="0" y="1"/>
                    </a:cubicBezTo>
                  </a:path>
                </a:pathLst>
              </a:custGeom>
              <a:noFill/>
              <a:ln w="4763" cap="rnd">
                <a:solidFill>
                  <a:srgbClr val="534114"/>
                </a:solidFill>
                <a:round/>
                <a:headEnd/>
                <a:tailEnd/>
              </a:ln>
            </p:spPr>
            <p:txBody>
              <a:bodyPr/>
              <a:lstStyle/>
              <a:p>
                <a:endParaRPr lang="en-GB"/>
              </a:p>
            </p:txBody>
          </p:sp>
          <p:sp>
            <p:nvSpPr>
              <p:cNvPr id="32386" name="Freeform 212"/>
              <p:cNvSpPr>
                <a:spLocks/>
              </p:cNvSpPr>
              <p:nvPr/>
            </p:nvSpPr>
            <p:spPr bwMode="auto">
              <a:xfrm>
                <a:off x="3005" y="1090"/>
                <a:ext cx="3" cy="3"/>
              </a:xfrm>
              <a:custGeom>
                <a:avLst/>
                <a:gdLst>
                  <a:gd name="T0" fmla="*/ 19 w 2"/>
                  <a:gd name="T1" fmla="*/ 0 h 2"/>
                  <a:gd name="T2" fmla="*/ 13 w 2"/>
                  <a:gd name="T3" fmla="*/ 13 h 2"/>
                  <a:gd name="T4" fmla="*/ 19 w 2"/>
                  <a:gd name="T5" fmla="*/ 0 h 2"/>
                  <a:gd name="T6" fmla="*/ 19 w 2"/>
                  <a:gd name="T7" fmla="*/ 19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cubicBezTo>
                      <a:pt x="1" y="0"/>
                      <a:pt x="1" y="1"/>
                      <a:pt x="1" y="1"/>
                    </a:cubicBezTo>
                    <a:cubicBezTo>
                      <a:pt x="2" y="1"/>
                      <a:pt x="2" y="1"/>
                      <a:pt x="2" y="0"/>
                    </a:cubicBezTo>
                    <a:cubicBezTo>
                      <a:pt x="1" y="0"/>
                      <a:pt x="0" y="2"/>
                      <a:pt x="2" y="2"/>
                    </a:cubicBezTo>
                  </a:path>
                </a:pathLst>
              </a:custGeom>
              <a:noFill/>
              <a:ln w="4763" cap="rnd">
                <a:solidFill>
                  <a:srgbClr val="534114"/>
                </a:solidFill>
                <a:round/>
                <a:headEnd/>
                <a:tailEnd/>
              </a:ln>
            </p:spPr>
            <p:txBody>
              <a:bodyPr/>
              <a:lstStyle/>
              <a:p>
                <a:endParaRPr lang="en-GB"/>
              </a:p>
            </p:txBody>
          </p:sp>
          <p:sp>
            <p:nvSpPr>
              <p:cNvPr id="32387" name="Freeform 213"/>
              <p:cNvSpPr>
                <a:spLocks/>
              </p:cNvSpPr>
              <p:nvPr/>
            </p:nvSpPr>
            <p:spPr bwMode="auto">
              <a:xfrm>
                <a:off x="2953" y="1084"/>
                <a:ext cx="2" cy="3"/>
              </a:xfrm>
              <a:custGeom>
                <a:avLst/>
                <a:gdLst>
                  <a:gd name="T0" fmla="*/ 0 w 1"/>
                  <a:gd name="T1" fmla="*/ 0 h 2"/>
                  <a:gd name="T2" fmla="*/ 0 w 1"/>
                  <a:gd name="T3" fmla="*/ 19 h 2"/>
                  <a:gd name="T4" fmla="*/ 64 w 1"/>
                  <a:gd name="T5" fmla="*/ 13 h 2"/>
                  <a:gd name="T6" fmla="*/ 0 w 1"/>
                  <a:gd name="T7" fmla="*/ 13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0" y="0"/>
                    </a:moveTo>
                    <a:cubicBezTo>
                      <a:pt x="0" y="0"/>
                      <a:pt x="0" y="1"/>
                      <a:pt x="0" y="2"/>
                    </a:cubicBezTo>
                    <a:cubicBezTo>
                      <a:pt x="1" y="2"/>
                      <a:pt x="1" y="1"/>
                      <a:pt x="1" y="1"/>
                    </a:cubicBezTo>
                    <a:cubicBezTo>
                      <a:pt x="1" y="0"/>
                      <a:pt x="0" y="1"/>
                      <a:pt x="0" y="1"/>
                    </a:cubicBezTo>
                  </a:path>
                </a:pathLst>
              </a:custGeom>
              <a:noFill/>
              <a:ln w="9525" cap="rnd">
                <a:solidFill>
                  <a:srgbClr val="D1AA49"/>
                </a:solidFill>
                <a:round/>
                <a:headEnd/>
                <a:tailEnd/>
              </a:ln>
            </p:spPr>
            <p:txBody>
              <a:bodyPr/>
              <a:lstStyle/>
              <a:p>
                <a:endParaRPr lang="en-GB"/>
              </a:p>
            </p:txBody>
          </p:sp>
          <p:sp>
            <p:nvSpPr>
              <p:cNvPr id="32388" name="Freeform 214"/>
              <p:cNvSpPr>
                <a:spLocks/>
              </p:cNvSpPr>
              <p:nvPr/>
            </p:nvSpPr>
            <p:spPr bwMode="auto">
              <a:xfrm>
                <a:off x="2952" y="1082"/>
                <a:ext cx="3" cy="2"/>
              </a:xfrm>
              <a:custGeom>
                <a:avLst/>
                <a:gdLst>
                  <a:gd name="T0" fmla="*/ 13 w 2"/>
                  <a:gd name="T1" fmla="*/ 64 h 1"/>
                  <a:gd name="T2" fmla="*/ 13 w 2"/>
                  <a:gd name="T3" fmla="*/ 64 h 1"/>
                  <a:gd name="T4" fmla="*/ 19 w 2"/>
                  <a:gd name="T5" fmla="*/ 0 h 1"/>
                  <a:gd name="T6" fmla="*/ 0 w 2"/>
                  <a:gd name="T7" fmla="*/ 64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1" y="1"/>
                    </a:moveTo>
                    <a:cubicBezTo>
                      <a:pt x="1" y="1"/>
                      <a:pt x="1" y="1"/>
                      <a:pt x="1" y="1"/>
                    </a:cubicBezTo>
                    <a:cubicBezTo>
                      <a:pt x="1" y="1"/>
                      <a:pt x="1" y="1"/>
                      <a:pt x="2" y="0"/>
                    </a:cubicBezTo>
                    <a:cubicBezTo>
                      <a:pt x="1" y="0"/>
                      <a:pt x="1" y="1"/>
                      <a:pt x="0" y="1"/>
                    </a:cubicBezTo>
                  </a:path>
                </a:pathLst>
              </a:custGeom>
              <a:noFill/>
              <a:ln w="7938" cap="rnd">
                <a:solidFill>
                  <a:srgbClr val="937833"/>
                </a:solidFill>
                <a:round/>
                <a:headEnd/>
                <a:tailEnd/>
              </a:ln>
            </p:spPr>
            <p:txBody>
              <a:bodyPr/>
              <a:lstStyle/>
              <a:p>
                <a:endParaRPr lang="en-GB"/>
              </a:p>
            </p:txBody>
          </p:sp>
          <p:sp>
            <p:nvSpPr>
              <p:cNvPr id="32389" name="Freeform 215"/>
              <p:cNvSpPr>
                <a:spLocks/>
              </p:cNvSpPr>
              <p:nvPr/>
            </p:nvSpPr>
            <p:spPr bwMode="auto">
              <a:xfrm>
                <a:off x="2952" y="1082"/>
                <a:ext cx="3" cy="5"/>
              </a:xfrm>
              <a:custGeom>
                <a:avLst/>
                <a:gdLst>
                  <a:gd name="T0" fmla="*/ 13 w 2"/>
                  <a:gd name="T1" fmla="*/ 22 h 3"/>
                  <a:gd name="T2" fmla="*/ 13 w 2"/>
                  <a:gd name="T3" fmla="*/ 37 h 3"/>
                  <a:gd name="T4" fmla="*/ 19 w 2"/>
                  <a:gd name="T5" fmla="*/ 0 h 3"/>
                  <a:gd name="T6" fmla="*/ 19 w 2"/>
                  <a:gd name="T7" fmla="*/ 62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1" y="1"/>
                    </a:moveTo>
                    <a:cubicBezTo>
                      <a:pt x="1" y="1"/>
                      <a:pt x="1" y="1"/>
                      <a:pt x="1" y="2"/>
                    </a:cubicBezTo>
                    <a:cubicBezTo>
                      <a:pt x="2" y="1"/>
                      <a:pt x="2" y="1"/>
                      <a:pt x="2" y="0"/>
                    </a:cubicBezTo>
                    <a:cubicBezTo>
                      <a:pt x="1" y="1"/>
                      <a:pt x="0" y="2"/>
                      <a:pt x="2" y="3"/>
                    </a:cubicBezTo>
                  </a:path>
                </a:pathLst>
              </a:custGeom>
              <a:noFill/>
              <a:ln w="4763" cap="rnd">
                <a:solidFill>
                  <a:srgbClr val="534114"/>
                </a:solidFill>
                <a:round/>
                <a:headEnd/>
                <a:tailEnd/>
              </a:ln>
            </p:spPr>
            <p:txBody>
              <a:bodyPr/>
              <a:lstStyle/>
              <a:p>
                <a:endParaRPr lang="en-GB"/>
              </a:p>
            </p:txBody>
          </p:sp>
          <p:sp>
            <p:nvSpPr>
              <p:cNvPr id="32390" name="Freeform 216"/>
              <p:cNvSpPr>
                <a:spLocks/>
              </p:cNvSpPr>
              <p:nvPr/>
            </p:nvSpPr>
            <p:spPr bwMode="auto">
              <a:xfrm>
                <a:off x="3073" y="1197"/>
                <a:ext cx="3" cy="2"/>
              </a:xfrm>
              <a:custGeom>
                <a:avLst/>
                <a:gdLst>
                  <a:gd name="T0" fmla="*/ 13 w 2"/>
                  <a:gd name="T1" fmla="*/ 0 h 1"/>
                  <a:gd name="T2" fmla="*/ 0 w 2"/>
                  <a:gd name="T3" fmla="*/ 64 h 1"/>
                  <a:gd name="T4" fmla="*/ 19 w 2"/>
                  <a:gd name="T5" fmla="*/ 0 h 1"/>
                  <a:gd name="T6" fmla="*/ 0 w 2"/>
                  <a:gd name="T7" fmla="*/ 64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1" y="0"/>
                    </a:moveTo>
                    <a:cubicBezTo>
                      <a:pt x="0" y="0"/>
                      <a:pt x="0" y="1"/>
                      <a:pt x="0" y="1"/>
                    </a:cubicBezTo>
                    <a:cubicBezTo>
                      <a:pt x="1" y="1"/>
                      <a:pt x="1" y="1"/>
                      <a:pt x="2" y="0"/>
                    </a:cubicBezTo>
                    <a:cubicBezTo>
                      <a:pt x="1" y="0"/>
                      <a:pt x="1" y="1"/>
                      <a:pt x="0" y="1"/>
                    </a:cubicBezTo>
                  </a:path>
                </a:pathLst>
              </a:custGeom>
              <a:noFill/>
              <a:ln w="4763" cap="rnd">
                <a:solidFill>
                  <a:srgbClr val="534114"/>
                </a:solidFill>
                <a:round/>
                <a:headEnd/>
                <a:tailEnd/>
              </a:ln>
            </p:spPr>
            <p:txBody>
              <a:bodyPr/>
              <a:lstStyle/>
              <a:p>
                <a:endParaRPr lang="en-GB"/>
              </a:p>
            </p:txBody>
          </p:sp>
          <p:sp>
            <p:nvSpPr>
              <p:cNvPr id="32391" name="Freeform 217"/>
              <p:cNvSpPr>
                <a:spLocks/>
              </p:cNvSpPr>
              <p:nvPr/>
            </p:nvSpPr>
            <p:spPr bwMode="auto">
              <a:xfrm>
                <a:off x="2867" y="1329"/>
                <a:ext cx="4" cy="5"/>
              </a:xfrm>
              <a:custGeom>
                <a:avLst/>
                <a:gdLst>
                  <a:gd name="T0" fmla="*/ 12 w 3"/>
                  <a:gd name="T1" fmla="*/ 37 h 3"/>
                  <a:gd name="T2" fmla="*/ 1 w 3"/>
                  <a:gd name="T3" fmla="*/ 62 h 3"/>
                  <a:gd name="T4" fmla="*/ 0 w 3"/>
                  <a:gd name="T5" fmla="*/ 0 h 3"/>
                  <a:gd name="T6" fmla="*/ 0 w 3"/>
                  <a:gd name="T7" fmla="*/ 3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2" y="2"/>
                    </a:moveTo>
                    <a:cubicBezTo>
                      <a:pt x="1" y="2"/>
                      <a:pt x="1" y="2"/>
                      <a:pt x="1" y="3"/>
                    </a:cubicBezTo>
                    <a:cubicBezTo>
                      <a:pt x="3" y="3"/>
                      <a:pt x="1" y="1"/>
                      <a:pt x="0" y="0"/>
                    </a:cubicBezTo>
                    <a:cubicBezTo>
                      <a:pt x="0" y="1"/>
                      <a:pt x="0" y="1"/>
                      <a:pt x="0" y="2"/>
                    </a:cubicBezTo>
                  </a:path>
                </a:pathLst>
              </a:custGeom>
              <a:noFill/>
              <a:ln w="9525" cap="rnd">
                <a:solidFill>
                  <a:srgbClr val="D1AA49"/>
                </a:solidFill>
                <a:round/>
                <a:headEnd/>
                <a:tailEnd/>
              </a:ln>
            </p:spPr>
            <p:txBody>
              <a:bodyPr/>
              <a:lstStyle/>
              <a:p>
                <a:endParaRPr lang="en-GB"/>
              </a:p>
            </p:txBody>
          </p:sp>
          <p:sp>
            <p:nvSpPr>
              <p:cNvPr id="32392" name="Freeform 218"/>
              <p:cNvSpPr>
                <a:spLocks/>
              </p:cNvSpPr>
              <p:nvPr/>
            </p:nvSpPr>
            <p:spPr bwMode="auto">
              <a:xfrm>
                <a:off x="2867" y="1329"/>
                <a:ext cx="3" cy="3"/>
              </a:xfrm>
              <a:custGeom>
                <a:avLst/>
                <a:gdLst>
                  <a:gd name="T0" fmla="*/ 0 w 2"/>
                  <a:gd name="T1" fmla="*/ 13 h 2"/>
                  <a:gd name="T2" fmla="*/ 0 w 2"/>
                  <a:gd name="T3" fmla="*/ 0 h 2"/>
                  <a:gd name="T4" fmla="*/ 0 w 2"/>
                  <a:gd name="T5" fmla="*/ 19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1"/>
                    </a:moveTo>
                    <a:cubicBezTo>
                      <a:pt x="0" y="1"/>
                      <a:pt x="0" y="0"/>
                      <a:pt x="0" y="0"/>
                    </a:cubicBezTo>
                    <a:cubicBezTo>
                      <a:pt x="2" y="0"/>
                      <a:pt x="2" y="2"/>
                      <a:pt x="0" y="2"/>
                    </a:cubicBezTo>
                  </a:path>
                </a:pathLst>
              </a:custGeom>
              <a:noFill/>
              <a:ln w="7938" cap="rnd">
                <a:solidFill>
                  <a:srgbClr val="937833"/>
                </a:solidFill>
                <a:round/>
                <a:headEnd/>
                <a:tailEnd/>
              </a:ln>
            </p:spPr>
            <p:txBody>
              <a:bodyPr/>
              <a:lstStyle/>
              <a:p>
                <a:endParaRPr lang="en-GB"/>
              </a:p>
            </p:txBody>
          </p:sp>
          <p:sp>
            <p:nvSpPr>
              <p:cNvPr id="32393" name="Freeform 219"/>
              <p:cNvSpPr>
                <a:spLocks/>
              </p:cNvSpPr>
              <p:nvPr/>
            </p:nvSpPr>
            <p:spPr bwMode="auto">
              <a:xfrm>
                <a:off x="2867" y="1331"/>
                <a:ext cx="3" cy="3"/>
              </a:xfrm>
              <a:custGeom>
                <a:avLst/>
                <a:gdLst>
                  <a:gd name="T0" fmla="*/ 13 w 2"/>
                  <a:gd name="T1" fmla="*/ 0 h 2"/>
                  <a:gd name="T2" fmla="*/ 0 w 2"/>
                  <a:gd name="T3" fmla="*/ 13 h 2"/>
                  <a:gd name="T4" fmla="*/ 19 w 2"/>
                  <a:gd name="T5" fmla="*/ 13 h 2"/>
                  <a:gd name="T6" fmla="*/ 13 w 2"/>
                  <a:gd name="T7" fmla="*/ 13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1" y="0"/>
                    </a:moveTo>
                    <a:cubicBezTo>
                      <a:pt x="1" y="0"/>
                      <a:pt x="0" y="1"/>
                      <a:pt x="0" y="1"/>
                    </a:cubicBezTo>
                    <a:cubicBezTo>
                      <a:pt x="2" y="2"/>
                      <a:pt x="2" y="2"/>
                      <a:pt x="2" y="1"/>
                    </a:cubicBezTo>
                    <a:cubicBezTo>
                      <a:pt x="1" y="0"/>
                      <a:pt x="1" y="1"/>
                      <a:pt x="1" y="1"/>
                    </a:cubicBezTo>
                  </a:path>
                </a:pathLst>
              </a:custGeom>
              <a:noFill/>
              <a:ln w="4763" cap="rnd">
                <a:solidFill>
                  <a:srgbClr val="534114"/>
                </a:solidFill>
                <a:round/>
                <a:headEnd/>
                <a:tailEnd/>
              </a:ln>
            </p:spPr>
            <p:txBody>
              <a:bodyPr/>
              <a:lstStyle/>
              <a:p>
                <a:endParaRPr lang="en-GB"/>
              </a:p>
            </p:txBody>
          </p:sp>
          <p:sp>
            <p:nvSpPr>
              <p:cNvPr id="32394" name="Freeform 220"/>
              <p:cNvSpPr>
                <a:spLocks/>
              </p:cNvSpPr>
              <p:nvPr/>
            </p:nvSpPr>
            <p:spPr bwMode="auto">
              <a:xfrm>
                <a:off x="2701" y="1297"/>
                <a:ext cx="5" cy="5"/>
              </a:xfrm>
              <a:custGeom>
                <a:avLst/>
                <a:gdLst>
                  <a:gd name="T0" fmla="*/ 62 w 3"/>
                  <a:gd name="T1" fmla="*/ 37 h 3"/>
                  <a:gd name="T2" fmla="*/ 22 w 3"/>
                  <a:gd name="T3" fmla="*/ 62 h 3"/>
                  <a:gd name="T4" fmla="*/ 0 w 3"/>
                  <a:gd name="T5" fmla="*/ 0 h 3"/>
                  <a:gd name="T6" fmla="*/ 0 w 3"/>
                  <a:gd name="T7" fmla="*/ 3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3" y="2"/>
                    </a:moveTo>
                    <a:cubicBezTo>
                      <a:pt x="2" y="2"/>
                      <a:pt x="1" y="2"/>
                      <a:pt x="1" y="3"/>
                    </a:cubicBezTo>
                    <a:cubicBezTo>
                      <a:pt x="3" y="3"/>
                      <a:pt x="2" y="1"/>
                      <a:pt x="0" y="0"/>
                    </a:cubicBezTo>
                    <a:cubicBezTo>
                      <a:pt x="0" y="1"/>
                      <a:pt x="0" y="1"/>
                      <a:pt x="0" y="2"/>
                    </a:cubicBezTo>
                  </a:path>
                </a:pathLst>
              </a:custGeom>
              <a:noFill/>
              <a:ln w="9525" cap="rnd">
                <a:solidFill>
                  <a:srgbClr val="D1AA49"/>
                </a:solidFill>
                <a:round/>
                <a:headEnd/>
                <a:tailEnd/>
              </a:ln>
            </p:spPr>
            <p:txBody>
              <a:bodyPr/>
              <a:lstStyle/>
              <a:p>
                <a:endParaRPr lang="en-GB"/>
              </a:p>
            </p:txBody>
          </p:sp>
          <p:sp>
            <p:nvSpPr>
              <p:cNvPr id="32395" name="Freeform 221"/>
              <p:cNvSpPr>
                <a:spLocks/>
              </p:cNvSpPr>
              <p:nvPr/>
            </p:nvSpPr>
            <p:spPr bwMode="auto">
              <a:xfrm>
                <a:off x="2701" y="1297"/>
                <a:ext cx="3" cy="3"/>
              </a:xfrm>
              <a:custGeom>
                <a:avLst/>
                <a:gdLst>
                  <a:gd name="T0" fmla="*/ 13 w 2"/>
                  <a:gd name="T1" fmla="*/ 13 h 2"/>
                  <a:gd name="T2" fmla="*/ 13 w 2"/>
                  <a:gd name="T3" fmla="*/ 0 h 2"/>
                  <a:gd name="T4" fmla="*/ 13 w 2"/>
                  <a:gd name="T5" fmla="*/ 19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1" y="1"/>
                    </a:moveTo>
                    <a:cubicBezTo>
                      <a:pt x="0" y="1"/>
                      <a:pt x="0" y="0"/>
                      <a:pt x="1" y="0"/>
                    </a:cubicBezTo>
                    <a:cubicBezTo>
                      <a:pt x="2" y="0"/>
                      <a:pt x="2" y="2"/>
                      <a:pt x="1" y="2"/>
                    </a:cubicBezTo>
                  </a:path>
                </a:pathLst>
              </a:custGeom>
              <a:noFill/>
              <a:ln w="7938" cap="rnd">
                <a:solidFill>
                  <a:srgbClr val="937833"/>
                </a:solidFill>
                <a:round/>
                <a:headEnd/>
                <a:tailEnd/>
              </a:ln>
            </p:spPr>
            <p:txBody>
              <a:bodyPr/>
              <a:lstStyle/>
              <a:p>
                <a:endParaRPr lang="en-GB"/>
              </a:p>
            </p:txBody>
          </p:sp>
          <p:sp>
            <p:nvSpPr>
              <p:cNvPr id="32396" name="Freeform 222"/>
              <p:cNvSpPr>
                <a:spLocks/>
              </p:cNvSpPr>
              <p:nvPr/>
            </p:nvSpPr>
            <p:spPr bwMode="auto">
              <a:xfrm>
                <a:off x="2703" y="1299"/>
                <a:ext cx="1" cy="3"/>
              </a:xfrm>
              <a:custGeom>
                <a:avLst/>
                <a:gdLst>
                  <a:gd name="T0" fmla="*/ 0 w 1"/>
                  <a:gd name="T1" fmla="*/ 0 h 2"/>
                  <a:gd name="T2" fmla="*/ 0 w 1"/>
                  <a:gd name="T3" fmla="*/ 13 h 2"/>
                  <a:gd name="T4" fmla="*/ 1 w 1"/>
                  <a:gd name="T5" fmla="*/ 13 h 2"/>
                  <a:gd name="T6" fmla="*/ 0 w 1"/>
                  <a:gd name="T7" fmla="*/ 13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0" y="0"/>
                    </a:moveTo>
                    <a:cubicBezTo>
                      <a:pt x="0" y="0"/>
                      <a:pt x="0" y="1"/>
                      <a:pt x="0" y="1"/>
                    </a:cubicBezTo>
                    <a:cubicBezTo>
                      <a:pt x="1" y="2"/>
                      <a:pt x="1" y="2"/>
                      <a:pt x="1" y="1"/>
                    </a:cubicBezTo>
                    <a:cubicBezTo>
                      <a:pt x="0" y="0"/>
                      <a:pt x="1" y="1"/>
                      <a:pt x="0" y="1"/>
                    </a:cubicBezTo>
                  </a:path>
                </a:pathLst>
              </a:custGeom>
              <a:noFill/>
              <a:ln w="4763" cap="rnd">
                <a:solidFill>
                  <a:srgbClr val="534114"/>
                </a:solidFill>
                <a:round/>
                <a:headEnd/>
                <a:tailEnd/>
              </a:ln>
            </p:spPr>
            <p:txBody>
              <a:bodyPr/>
              <a:lstStyle/>
              <a:p>
                <a:endParaRPr lang="en-GB"/>
              </a:p>
            </p:txBody>
          </p:sp>
          <p:sp>
            <p:nvSpPr>
              <p:cNvPr id="32397" name="Freeform 223"/>
              <p:cNvSpPr>
                <a:spLocks/>
              </p:cNvSpPr>
              <p:nvPr/>
            </p:nvSpPr>
            <p:spPr bwMode="auto">
              <a:xfrm>
                <a:off x="2921" y="1220"/>
                <a:ext cx="5" cy="5"/>
              </a:xfrm>
              <a:custGeom>
                <a:avLst/>
                <a:gdLst>
                  <a:gd name="T0" fmla="*/ 62 w 3"/>
                  <a:gd name="T1" fmla="*/ 22 h 3"/>
                  <a:gd name="T2" fmla="*/ 22 w 3"/>
                  <a:gd name="T3" fmla="*/ 62 h 3"/>
                  <a:gd name="T4" fmla="*/ 0 w 3"/>
                  <a:gd name="T5" fmla="*/ 0 h 3"/>
                  <a:gd name="T6" fmla="*/ 0 w 3"/>
                  <a:gd name="T7" fmla="*/ 22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3" y="1"/>
                    </a:moveTo>
                    <a:cubicBezTo>
                      <a:pt x="1" y="2"/>
                      <a:pt x="1" y="2"/>
                      <a:pt x="1" y="3"/>
                    </a:cubicBezTo>
                    <a:cubicBezTo>
                      <a:pt x="3" y="3"/>
                      <a:pt x="2" y="0"/>
                      <a:pt x="0" y="0"/>
                    </a:cubicBezTo>
                    <a:cubicBezTo>
                      <a:pt x="0" y="0"/>
                      <a:pt x="0" y="1"/>
                      <a:pt x="0" y="1"/>
                    </a:cubicBezTo>
                  </a:path>
                </a:pathLst>
              </a:custGeom>
              <a:noFill/>
              <a:ln w="9525" cap="rnd">
                <a:solidFill>
                  <a:srgbClr val="D1AA49"/>
                </a:solidFill>
                <a:round/>
                <a:headEnd/>
                <a:tailEnd/>
              </a:ln>
            </p:spPr>
            <p:txBody>
              <a:bodyPr/>
              <a:lstStyle/>
              <a:p>
                <a:endParaRPr lang="en-GB"/>
              </a:p>
            </p:txBody>
          </p:sp>
          <p:sp>
            <p:nvSpPr>
              <p:cNvPr id="32398" name="Freeform 224"/>
              <p:cNvSpPr>
                <a:spLocks/>
              </p:cNvSpPr>
              <p:nvPr/>
            </p:nvSpPr>
            <p:spPr bwMode="auto">
              <a:xfrm>
                <a:off x="2921" y="1220"/>
                <a:ext cx="4" cy="3"/>
              </a:xfrm>
              <a:custGeom>
                <a:avLst/>
                <a:gdLst>
                  <a:gd name="T0" fmla="*/ 64 w 2"/>
                  <a:gd name="T1" fmla="*/ 13 h 2"/>
                  <a:gd name="T2" fmla="*/ 64 w 2"/>
                  <a:gd name="T3" fmla="*/ 0 h 2"/>
                  <a:gd name="T4" fmla="*/ 0 w 2"/>
                  <a:gd name="T5" fmla="*/ 19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1" y="1"/>
                    </a:moveTo>
                    <a:cubicBezTo>
                      <a:pt x="0" y="0"/>
                      <a:pt x="0" y="0"/>
                      <a:pt x="1" y="0"/>
                    </a:cubicBezTo>
                    <a:cubicBezTo>
                      <a:pt x="2" y="0"/>
                      <a:pt x="2" y="2"/>
                      <a:pt x="0" y="2"/>
                    </a:cubicBezTo>
                  </a:path>
                </a:pathLst>
              </a:custGeom>
              <a:noFill/>
              <a:ln w="7938" cap="rnd">
                <a:solidFill>
                  <a:srgbClr val="937833"/>
                </a:solidFill>
                <a:round/>
                <a:headEnd/>
                <a:tailEnd/>
              </a:ln>
            </p:spPr>
            <p:txBody>
              <a:bodyPr/>
              <a:lstStyle/>
              <a:p>
                <a:endParaRPr lang="en-GB"/>
              </a:p>
            </p:txBody>
          </p:sp>
          <p:sp>
            <p:nvSpPr>
              <p:cNvPr id="32399" name="Freeform 225"/>
              <p:cNvSpPr>
                <a:spLocks/>
              </p:cNvSpPr>
              <p:nvPr/>
            </p:nvSpPr>
            <p:spPr bwMode="auto">
              <a:xfrm>
                <a:off x="2923" y="1222"/>
                <a:ext cx="2" cy="3"/>
              </a:xfrm>
              <a:custGeom>
                <a:avLst/>
                <a:gdLst>
                  <a:gd name="T0" fmla="*/ 0 w 1"/>
                  <a:gd name="T1" fmla="*/ 0 h 2"/>
                  <a:gd name="T2" fmla="*/ 0 w 1"/>
                  <a:gd name="T3" fmla="*/ 13 h 2"/>
                  <a:gd name="T4" fmla="*/ 64 w 1"/>
                  <a:gd name="T5" fmla="*/ 0 h 2"/>
                  <a:gd name="T6" fmla="*/ 0 w 1"/>
                  <a:gd name="T7" fmla="*/ 13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0" y="0"/>
                    </a:moveTo>
                    <a:cubicBezTo>
                      <a:pt x="0" y="0"/>
                      <a:pt x="0" y="1"/>
                      <a:pt x="0" y="1"/>
                    </a:cubicBezTo>
                    <a:cubicBezTo>
                      <a:pt x="1" y="2"/>
                      <a:pt x="1" y="1"/>
                      <a:pt x="1" y="0"/>
                    </a:cubicBezTo>
                    <a:cubicBezTo>
                      <a:pt x="0" y="0"/>
                      <a:pt x="0" y="1"/>
                      <a:pt x="0" y="1"/>
                    </a:cubicBezTo>
                  </a:path>
                </a:pathLst>
              </a:custGeom>
              <a:noFill/>
              <a:ln w="4763" cap="rnd">
                <a:solidFill>
                  <a:srgbClr val="534114"/>
                </a:solidFill>
                <a:round/>
                <a:headEnd/>
                <a:tailEnd/>
              </a:ln>
            </p:spPr>
            <p:txBody>
              <a:bodyPr/>
              <a:lstStyle/>
              <a:p>
                <a:endParaRPr lang="en-GB"/>
              </a:p>
            </p:txBody>
          </p:sp>
          <p:sp>
            <p:nvSpPr>
              <p:cNvPr id="32400" name="Freeform 226"/>
              <p:cNvSpPr>
                <a:spLocks/>
              </p:cNvSpPr>
              <p:nvPr/>
            </p:nvSpPr>
            <p:spPr bwMode="auto">
              <a:xfrm>
                <a:off x="2944" y="1247"/>
                <a:ext cx="6" cy="5"/>
              </a:xfrm>
              <a:custGeom>
                <a:avLst/>
                <a:gdLst>
                  <a:gd name="T0" fmla="*/ 28 w 4"/>
                  <a:gd name="T1" fmla="*/ 22 h 3"/>
                  <a:gd name="T2" fmla="*/ 19 w 4"/>
                  <a:gd name="T3" fmla="*/ 62 h 3"/>
                  <a:gd name="T4" fmla="*/ 0 w 4"/>
                  <a:gd name="T5" fmla="*/ 0 h 3"/>
                  <a:gd name="T6" fmla="*/ 0 w 4"/>
                  <a:gd name="T7" fmla="*/ 22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3" y="1"/>
                    </a:moveTo>
                    <a:cubicBezTo>
                      <a:pt x="2" y="2"/>
                      <a:pt x="1" y="2"/>
                      <a:pt x="2" y="3"/>
                    </a:cubicBezTo>
                    <a:cubicBezTo>
                      <a:pt x="4" y="3"/>
                      <a:pt x="2" y="0"/>
                      <a:pt x="0" y="0"/>
                    </a:cubicBezTo>
                    <a:cubicBezTo>
                      <a:pt x="0" y="0"/>
                      <a:pt x="0" y="1"/>
                      <a:pt x="0" y="1"/>
                    </a:cubicBezTo>
                  </a:path>
                </a:pathLst>
              </a:custGeom>
              <a:noFill/>
              <a:ln w="9525" cap="rnd">
                <a:solidFill>
                  <a:srgbClr val="D1AA49"/>
                </a:solidFill>
                <a:round/>
                <a:headEnd/>
                <a:tailEnd/>
              </a:ln>
            </p:spPr>
            <p:txBody>
              <a:bodyPr/>
              <a:lstStyle/>
              <a:p>
                <a:endParaRPr lang="en-GB"/>
              </a:p>
            </p:txBody>
          </p:sp>
          <p:sp>
            <p:nvSpPr>
              <p:cNvPr id="32401" name="Freeform 227"/>
              <p:cNvSpPr>
                <a:spLocks/>
              </p:cNvSpPr>
              <p:nvPr/>
            </p:nvSpPr>
            <p:spPr bwMode="auto">
              <a:xfrm>
                <a:off x="2944" y="1246"/>
                <a:ext cx="5" cy="4"/>
              </a:xfrm>
              <a:custGeom>
                <a:avLst/>
                <a:gdLst>
                  <a:gd name="T0" fmla="*/ 22 w 3"/>
                  <a:gd name="T1" fmla="*/ 12 h 3"/>
                  <a:gd name="T2" fmla="*/ 22 w 3"/>
                  <a:gd name="T3" fmla="*/ 0 h 3"/>
                  <a:gd name="T4" fmla="*/ 0 w 3"/>
                  <a:gd name="T5" fmla="*/ 16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1" y="2"/>
                    </a:moveTo>
                    <a:cubicBezTo>
                      <a:pt x="0" y="1"/>
                      <a:pt x="0" y="1"/>
                      <a:pt x="1" y="0"/>
                    </a:cubicBezTo>
                    <a:cubicBezTo>
                      <a:pt x="3" y="1"/>
                      <a:pt x="2" y="3"/>
                      <a:pt x="0" y="3"/>
                    </a:cubicBezTo>
                  </a:path>
                </a:pathLst>
              </a:custGeom>
              <a:noFill/>
              <a:ln w="7938" cap="rnd">
                <a:solidFill>
                  <a:srgbClr val="937833"/>
                </a:solidFill>
                <a:round/>
                <a:headEnd/>
                <a:tailEnd/>
              </a:ln>
            </p:spPr>
            <p:txBody>
              <a:bodyPr/>
              <a:lstStyle/>
              <a:p>
                <a:endParaRPr lang="en-GB"/>
              </a:p>
            </p:txBody>
          </p:sp>
          <p:sp>
            <p:nvSpPr>
              <p:cNvPr id="32402" name="Freeform 228"/>
              <p:cNvSpPr>
                <a:spLocks/>
              </p:cNvSpPr>
              <p:nvPr/>
            </p:nvSpPr>
            <p:spPr bwMode="auto">
              <a:xfrm>
                <a:off x="2946" y="1249"/>
                <a:ext cx="1" cy="3"/>
              </a:xfrm>
              <a:custGeom>
                <a:avLst/>
                <a:gdLst>
                  <a:gd name="T0" fmla="*/ 1 w 1"/>
                  <a:gd name="T1" fmla="*/ 0 h 2"/>
                  <a:gd name="T2" fmla="*/ 0 w 1"/>
                  <a:gd name="T3" fmla="*/ 13 h 2"/>
                  <a:gd name="T4" fmla="*/ 1 w 1"/>
                  <a:gd name="T5" fmla="*/ 0 h 2"/>
                  <a:gd name="T6" fmla="*/ 0 w 1"/>
                  <a:gd name="T7" fmla="*/ 13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0"/>
                    </a:moveTo>
                    <a:cubicBezTo>
                      <a:pt x="0" y="0"/>
                      <a:pt x="0" y="1"/>
                      <a:pt x="0" y="1"/>
                    </a:cubicBezTo>
                    <a:cubicBezTo>
                      <a:pt x="1" y="2"/>
                      <a:pt x="1" y="1"/>
                      <a:pt x="1" y="0"/>
                    </a:cubicBezTo>
                    <a:cubicBezTo>
                      <a:pt x="1" y="0"/>
                      <a:pt x="1" y="1"/>
                      <a:pt x="0" y="1"/>
                    </a:cubicBezTo>
                  </a:path>
                </a:pathLst>
              </a:custGeom>
              <a:noFill/>
              <a:ln w="4763" cap="rnd">
                <a:solidFill>
                  <a:srgbClr val="534114"/>
                </a:solidFill>
                <a:round/>
                <a:headEnd/>
                <a:tailEnd/>
              </a:ln>
            </p:spPr>
            <p:txBody>
              <a:bodyPr/>
              <a:lstStyle/>
              <a:p>
                <a:endParaRPr lang="en-GB"/>
              </a:p>
            </p:txBody>
          </p:sp>
          <p:sp>
            <p:nvSpPr>
              <p:cNvPr id="32403" name="Freeform 229"/>
              <p:cNvSpPr>
                <a:spLocks/>
              </p:cNvSpPr>
              <p:nvPr/>
            </p:nvSpPr>
            <p:spPr bwMode="auto">
              <a:xfrm>
                <a:off x="2921" y="1294"/>
                <a:ext cx="4" cy="3"/>
              </a:xfrm>
              <a:custGeom>
                <a:avLst/>
                <a:gdLst>
                  <a:gd name="T0" fmla="*/ 128 w 2"/>
                  <a:gd name="T1" fmla="*/ 13 h 2"/>
                  <a:gd name="T2" fmla="*/ 0 w 2"/>
                  <a:gd name="T3" fmla="*/ 13 h 2"/>
                  <a:gd name="T4" fmla="*/ 64 w 2"/>
                  <a:gd name="T5" fmla="*/ 13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2" y="1"/>
                    </a:moveTo>
                    <a:cubicBezTo>
                      <a:pt x="1" y="1"/>
                      <a:pt x="0" y="0"/>
                      <a:pt x="0" y="1"/>
                    </a:cubicBezTo>
                    <a:cubicBezTo>
                      <a:pt x="1" y="2"/>
                      <a:pt x="0" y="1"/>
                      <a:pt x="1" y="1"/>
                    </a:cubicBezTo>
                  </a:path>
                </a:pathLst>
              </a:custGeom>
              <a:noFill/>
              <a:ln w="4763" cap="rnd">
                <a:solidFill>
                  <a:srgbClr val="D1AA49"/>
                </a:solidFill>
                <a:round/>
                <a:headEnd/>
                <a:tailEnd/>
              </a:ln>
            </p:spPr>
            <p:txBody>
              <a:bodyPr/>
              <a:lstStyle/>
              <a:p>
                <a:endParaRPr lang="en-GB"/>
              </a:p>
            </p:txBody>
          </p:sp>
          <p:sp>
            <p:nvSpPr>
              <p:cNvPr id="32404" name="Freeform 230"/>
              <p:cNvSpPr>
                <a:spLocks/>
              </p:cNvSpPr>
              <p:nvPr/>
            </p:nvSpPr>
            <p:spPr bwMode="auto">
              <a:xfrm>
                <a:off x="2921" y="1294"/>
                <a:ext cx="2" cy="2"/>
              </a:xfrm>
              <a:custGeom>
                <a:avLst/>
                <a:gdLst>
                  <a:gd name="T0" fmla="*/ 0 w 1"/>
                  <a:gd name="T1" fmla="*/ 64 h 1"/>
                  <a:gd name="T2" fmla="*/ 64 w 1"/>
                  <a:gd name="T3" fmla="*/ 64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1" y="0"/>
                      <a:pt x="1" y="0"/>
                      <a:pt x="1" y="1"/>
                    </a:cubicBezTo>
                  </a:path>
                </a:pathLst>
              </a:custGeom>
              <a:noFill/>
              <a:ln w="4763" cap="rnd">
                <a:solidFill>
                  <a:srgbClr val="937833"/>
                </a:solidFill>
                <a:round/>
                <a:headEnd/>
                <a:tailEnd/>
              </a:ln>
            </p:spPr>
            <p:txBody>
              <a:bodyPr/>
              <a:lstStyle/>
              <a:p>
                <a:endParaRPr lang="en-GB"/>
              </a:p>
            </p:txBody>
          </p:sp>
          <p:sp>
            <p:nvSpPr>
              <p:cNvPr id="32405" name="Freeform 231"/>
              <p:cNvSpPr>
                <a:spLocks/>
              </p:cNvSpPr>
              <p:nvPr/>
            </p:nvSpPr>
            <p:spPr bwMode="auto">
              <a:xfrm>
                <a:off x="2900" y="1266"/>
                <a:ext cx="3" cy="3"/>
              </a:xfrm>
              <a:custGeom>
                <a:avLst/>
                <a:gdLst>
                  <a:gd name="T0" fmla="*/ 19 w 2"/>
                  <a:gd name="T1" fmla="*/ 13 h 2"/>
                  <a:gd name="T2" fmla="*/ 0 w 2"/>
                  <a:gd name="T3" fmla="*/ 13 h 2"/>
                  <a:gd name="T4" fmla="*/ 13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2" y="1"/>
                    </a:moveTo>
                    <a:cubicBezTo>
                      <a:pt x="1" y="1"/>
                      <a:pt x="1" y="0"/>
                      <a:pt x="0" y="1"/>
                    </a:cubicBezTo>
                    <a:cubicBezTo>
                      <a:pt x="2" y="2"/>
                      <a:pt x="1" y="0"/>
                      <a:pt x="1" y="0"/>
                    </a:cubicBezTo>
                  </a:path>
                </a:pathLst>
              </a:custGeom>
              <a:noFill/>
              <a:ln w="4763" cap="rnd">
                <a:solidFill>
                  <a:srgbClr val="D1AA49"/>
                </a:solidFill>
                <a:round/>
                <a:headEnd/>
                <a:tailEnd/>
              </a:ln>
            </p:spPr>
            <p:txBody>
              <a:bodyPr/>
              <a:lstStyle/>
              <a:p>
                <a:endParaRPr lang="en-GB"/>
              </a:p>
            </p:txBody>
          </p:sp>
          <p:sp>
            <p:nvSpPr>
              <p:cNvPr id="32406" name="Freeform 232"/>
              <p:cNvSpPr>
                <a:spLocks/>
              </p:cNvSpPr>
              <p:nvPr/>
            </p:nvSpPr>
            <p:spPr bwMode="auto">
              <a:xfrm>
                <a:off x="2902" y="1266"/>
                <a:ext cx="1" cy="1"/>
              </a:xfrm>
              <a:custGeom>
                <a:avLst/>
                <a:gdLst>
                  <a:gd name="T0" fmla="*/ 0 w 1"/>
                  <a:gd name="T1" fmla="*/ 0 h 1"/>
                  <a:gd name="T2" fmla="*/ 1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1" y="0"/>
                      <a:pt x="1" y="0"/>
                    </a:cubicBezTo>
                  </a:path>
                </a:pathLst>
              </a:custGeom>
              <a:noFill/>
              <a:ln w="4763" cap="rnd">
                <a:solidFill>
                  <a:srgbClr val="937833"/>
                </a:solidFill>
                <a:round/>
                <a:headEnd/>
                <a:tailEnd/>
              </a:ln>
            </p:spPr>
            <p:txBody>
              <a:bodyPr/>
              <a:lstStyle/>
              <a:p>
                <a:endParaRPr lang="en-GB"/>
              </a:p>
            </p:txBody>
          </p:sp>
          <p:sp>
            <p:nvSpPr>
              <p:cNvPr id="32407" name="Freeform 233"/>
              <p:cNvSpPr>
                <a:spLocks/>
              </p:cNvSpPr>
              <p:nvPr/>
            </p:nvSpPr>
            <p:spPr bwMode="auto">
              <a:xfrm>
                <a:off x="2879" y="1232"/>
                <a:ext cx="3" cy="3"/>
              </a:xfrm>
              <a:custGeom>
                <a:avLst/>
                <a:gdLst>
                  <a:gd name="T0" fmla="*/ 19 w 2"/>
                  <a:gd name="T1" fmla="*/ 13 h 2"/>
                  <a:gd name="T2" fmla="*/ 0 w 2"/>
                  <a:gd name="T3" fmla="*/ 13 h 2"/>
                  <a:gd name="T4" fmla="*/ 13 w 2"/>
                  <a:gd name="T5" fmla="*/ 13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2" y="1"/>
                    </a:moveTo>
                    <a:cubicBezTo>
                      <a:pt x="1" y="1"/>
                      <a:pt x="1" y="0"/>
                      <a:pt x="0" y="1"/>
                    </a:cubicBezTo>
                    <a:cubicBezTo>
                      <a:pt x="1" y="2"/>
                      <a:pt x="1" y="1"/>
                      <a:pt x="1" y="1"/>
                    </a:cubicBezTo>
                  </a:path>
                </a:pathLst>
              </a:custGeom>
              <a:noFill/>
              <a:ln w="4763" cap="rnd">
                <a:solidFill>
                  <a:srgbClr val="D1AA49"/>
                </a:solidFill>
                <a:round/>
                <a:headEnd/>
                <a:tailEnd/>
              </a:ln>
            </p:spPr>
            <p:txBody>
              <a:bodyPr/>
              <a:lstStyle/>
              <a:p>
                <a:endParaRPr lang="en-GB"/>
              </a:p>
            </p:txBody>
          </p:sp>
          <p:sp>
            <p:nvSpPr>
              <p:cNvPr id="32408" name="Freeform 234"/>
              <p:cNvSpPr>
                <a:spLocks/>
              </p:cNvSpPr>
              <p:nvPr/>
            </p:nvSpPr>
            <p:spPr bwMode="auto">
              <a:xfrm>
                <a:off x="2880" y="1232"/>
                <a:ext cx="1" cy="2"/>
              </a:xfrm>
              <a:custGeom>
                <a:avLst/>
                <a:gdLst>
                  <a:gd name="T0" fmla="*/ 0 w 1"/>
                  <a:gd name="T1" fmla="*/ 64 h 1"/>
                  <a:gd name="T2" fmla="*/ 0 w 1"/>
                  <a:gd name="T3" fmla="*/ 64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0"/>
                      <a:pt x="0" y="0"/>
                      <a:pt x="0" y="1"/>
                    </a:cubicBezTo>
                  </a:path>
                </a:pathLst>
              </a:custGeom>
              <a:noFill/>
              <a:ln w="4763" cap="rnd">
                <a:solidFill>
                  <a:srgbClr val="937833"/>
                </a:solidFill>
                <a:round/>
                <a:headEnd/>
                <a:tailEnd/>
              </a:ln>
            </p:spPr>
            <p:txBody>
              <a:bodyPr/>
              <a:lstStyle/>
              <a:p>
                <a:endParaRPr lang="en-GB"/>
              </a:p>
            </p:txBody>
          </p:sp>
          <p:sp>
            <p:nvSpPr>
              <p:cNvPr id="32409" name="Freeform 235"/>
              <p:cNvSpPr>
                <a:spLocks/>
              </p:cNvSpPr>
              <p:nvPr/>
            </p:nvSpPr>
            <p:spPr bwMode="auto">
              <a:xfrm>
                <a:off x="2853" y="1203"/>
                <a:ext cx="2" cy="3"/>
              </a:xfrm>
              <a:custGeom>
                <a:avLst/>
                <a:gdLst>
                  <a:gd name="T0" fmla="*/ 64 w 1"/>
                  <a:gd name="T1" fmla="*/ 13 h 2"/>
                  <a:gd name="T2" fmla="*/ 0 w 1"/>
                  <a:gd name="T3" fmla="*/ 13 h 2"/>
                  <a:gd name="T4" fmla="*/ 0 w 1"/>
                  <a:gd name="T5" fmla="*/ 13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1"/>
                    </a:moveTo>
                    <a:cubicBezTo>
                      <a:pt x="1" y="1"/>
                      <a:pt x="0" y="0"/>
                      <a:pt x="0" y="1"/>
                    </a:cubicBezTo>
                    <a:cubicBezTo>
                      <a:pt x="1" y="2"/>
                      <a:pt x="0" y="1"/>
                      <a:pt x="0" y="1"/>
                    </a:cubicBezTo>
                  </a:path>
                </a:pathLst>
              </a:custGeom>
              <a:noFill/>
              <a:ln w="4763" cap="rnd">
                <a:solidFill>
                  <a:srgbClr val="D1AA49"/>
                </a:solidFill>
                <a:round/>
                <a:headEnd/>
                <a:tailEnd/>
              </a:ln>
            </p:spPr>
            <p:txBody>
              <a:bodyPr/>
              <a:lstStyle/>
              <a:p>
                <a:endParaRPr lang="en-GB"/>
              </a:p>
            </p:txBody>
          </p:sp>
          <p:sp>
            <p:nvSpPr>
              <p:cNvPr id="32410" name="Freeform 236"/>
              <p:cNvSpPr>
                <a:spLocks/>
              </p:cNvSpPr>
              <p:nvPr/>
            </p:nvSpPr>
            <p:spPr bwMode="auto">
              <a:xfrm>
                <a:off x="2853" y="1203"/>
                <a:ext cx="2" cy="2"/>
              </a:xfrm>
              <a:custGeom>
                <a:avLst/>
                <a:gdLst>
                  <a:gd name="T0" fmla="*/ 0 w 1"/>
                  <a:gd name="T1" fmla="*/ 64 h 1"/>
                  <a:gd name="T2" fmla="*/ 64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0"/>
                      <a:pt x="1" y="0"/>
                      <a:pt x="1" y="0"/>
                    </a:cubicBezTo>
                  </a:path>
                </a:pathLst>
              </a:custGeom>
              <a:noFill/>
              <a:ln w="4763" cap="rnd">
                <a:solidFill>
                  <a:srgbClr val="937833"/>
                </a:solidFill>
                <a:round/>
                <a:headEnd/>
                <a:tailEnd/>
              </a:ln>
            </p:spPr>
            <p:txBody>
              <a:bodyPr/>
              <a:lstStyle/>
              <a:p>
                <a:endParaRPr lang="en-GB"/>
              </a:p>
            </p:txBody>
          </p:sp>
          <p:sp>
            <p:nvSpPr>
              <p:cNvPr id="32411" name="Freeform 237"/>
              <p:cNvSpPr>
                <a:spLocks/>
              </p:cNvSpPr>
              <p:nvPr/>
            </p:nvSpPr>
            <p:spPr bwMode="auto">
              <a:xfrm>
                <a:off x="2914" y="1275"/>
                <a:ext cx="6" cy="7"/>
              </a:xfrm>
              <a:custGeom>
                <a:avLst/>
                <a:gdLst>
                  <a:gd name="T0" fmla="*/ 28 w 4"/>
                  <a:gd name="T1" fmla="*/ 15 h 5"/>
                  <a:gd name="T2" fmla="*/ 19 w 4"/>
                  <a:gd name="T3" fmla="*/ 39 h 5"/>
                  <a:gd name="T4" fmla="*/ 0 w 4"/>
                  <a:gd name="T5" fmla="*/ 0 h 5"/>
                  <a:gd name="T6" fmla="*/ 0 w 4"/>
                  <a:gd name="T7" fmla="*/ 15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3" y="2"/>
                    </a:moveTo>
                    <a:cubicBezTo>
                      <a:pt x="2" y="2"/>
                      <a:pt x="1" y="3"/>
                      <a:pt x="2" y="5"/>
                    </a:cubicBezTo>
                    <a:cubicBezTo>
                      <a:pt x="4" y="4"/>
                      <a:pt x="2" y="1"/>
                      <a:pt x="0" y="0"/>
                    </a:cubicBezTo>
                    <a:cubicBezTo>
                      <a:pt x="0" y="1"/>
                      <a:pt x="0" y="2"/>
                      <a:pt x="0" y="2"/>
                    </a:cubicBezTo>
                  </a:path>
                </a:pathLst>
              </a:custGeom>
              <a:noFill/>
              <a:ln w="9525" cap="rnd">
                <a:solidFill>
                  <a:srgbClr val="D1AA49"/>
                </a:solidFill>
                <a:round/>
                <a:headEnd/>
                <a:tailEnd/>
              </a:ln>
            </p:spPr>
            <p:txBody>
              <a:bodyPr/>
              <a:lstStyle/>
              <a:p>
                <a:endParaRPr lang="en-GB"/>
              </a:p>
            </p:txBody>
          </p:sp>
          <p:sp>
            <p:nvSpPr>
              <p:cNvPr id="32412" name="Freeform 238"/>
              <p:cNvSpPr>
                <a:spLocks/>
              </p:cNvSpPr>
              <p:nvPr/>
            </p:nvSpPr>
            <p:spPr bwMode="auto">
              <a:xfrm>
                <a:off x="2914" y="1275"/>
                <a:ext cx="4" cy="4"/>
              </a:xfrm>
              <a:custGeom>
                <a:avLst/>
                <a:gdLst>
                  <a:gd name="T0" fmla="*/ 1 w 3"/>
                  <a:gd name="T1" fmla="*/ 1 h 3"/>
                  <a:gd name="T2" fmla="*/ 1 w 3"/>
                  <a:gd name="T3" fmla="*/ 0 h 3"/>
                  <a:gd name="T4" fmla="*/ 0 w 3"/>
                  <a:gd name="T5" fmla="*/ 16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1" y="1"/>
                    </a:moveTo>
                    <a:cubicBezTo>
                      <a:pt x="0" y="1"/>
                      <a:pt x="0" y="1"/>
                      <a:pt x="1" y="0"/>
                    </a:cubicBezTo>
                    <a:cubicBezTo>
                      <a:pt x="3" y="0"/>
                      <a:pt x="2" y="3"/>
                      <a:pt x="0" y="3"/>
                    </a:cubicBezTo>
                  </a:path>
                </a:pathLst>
              </a:custGeom>
              <a:noFill/>
              <a:ln w="7938" cap="rnd">
                <a:solidFill>
                  <a:srgbClr val="937833"/>
                </a:solidFill>
                <a:round/>
                <a:headEnd/>
                <a:tailEnd/>
              </a:ln>
            </p:spPr>
            <p:txBody>
              <a:bodyPr/>
              <a:lstStyle/>
              <a:p>
                <a:endParaRPr lang="en-GB"/>
              </a:p>
            </p:txBody>
          </p:sp>
          <p:sp>
            <p:nvSpPr>
              <p:cNvPr id="32413" name="Freeform 239"/>
              <p:cNvSpPr>
                <a:spLocks/>
              </p:cNvSpPr>
              <p:nvPr/>
            </p:nvSpPr>
            <p:spPr bwMode="auto">
              <a:xfrm>
                <a:off x="2915" y="1278"/>
                <a:ext cx="3" cy="3"/>
              </a:xfrm>
              <a:custGeom>
                <a:avLst/>
                <a:gdLst>
                  <a:gd name="T0" fmla="*/ 0 w 2"/>
                  <a:gd name="T1" fmla="*/ 0 h 2"/>
                  <a:gd name="T2" fmla="*/ 0 w 2"/>
                  <a:gd name="T3" fmla="*/ 13 h 2"/>
                  <a:gd name="T4" fmla="*/ 19 w 2"/>
                  <a:gd name="T5" fmla="*/ 0 h 2"/>
                  <a:gd name="T6" fmla="*/ 0 w 2"/>
                  <a:gd name="T7" fmla="*/ 13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0"/>
                    </a:moveTo>
                    <a:cubicBezTo>
                      <a:pt x="0" y="0"/>
                      <a:pt x="0" y="1"/>
                      <a:pt x="0" y="1"/>
                    </a:cubicBezTo>
                    <a:cubicBezTo>
                      <a:pt x="1" y="2"/>
                      <a:pt x="1" y="1"/>
                      <a:pt x="2" y="0"/>
                    </a:cubicBezTo>
                    <a:cubicBezTo>
                      <a:pt x="1" y="0"/>
                      <a:pt x="1" y="1"/>
                      <a:pt x="0" y="1"/>
                    </a:cubicBezTo>
                  </a:path>
                </a:pathLst>
              </a:custGeom>
              <a:noFill/>
              <a:ln w="4763" cap="rnd">
                <a:solidFill>
                  <a:srgbClr val="534114"/>
                </a:solidFill>
                <a:round/>
                <a:headEnd/>
                <a:tailEnd/>
              </a:ln>
            </p:spPr>
            <p:txBody>
              <a:bodyPr/>
              <a:lstStyle/>
              <a:p>
                <a:endParaRPr lang="en-GB"/>
              </a:p>
            </p:txBody>
          </p:sp>
          <p:sp>
            <p:nvSpPr>
              <p:cNvPr id="32414" name="Freeform 240"/>
              <p:cNvSpPr>
                <a:spLocks/>
              </p:cNvSpPr>
              <p:nvPr/>
            </p:nvSpPr>
            <p:spPr bwMode="auto">
              <a:xfrm>
                <a:off x="2991" y="1197"/>
                <a:ext cx="10" cy="25"/>
              </a:xfrm>
              <a:custGeom>
                <a:avLst/>
                <a:gdLst>
                  <a:gd name="T0" fmla="*/ 62 w 6"/>
                  <a:gd name="T1" fmla="*/ 0 h 16"/>
                  <a:gd name="T2" fmla="*/ 103 w 6"/>
                  <a:gd name="T3" fmla="*/ 117 h 16"/>
                  <a:gd name="T4" fmla="*/ 0 w 6"/>
                  <a:gd name="T5" fmla="*/ 231 h 16"/>
                  <a:gd name="T6" fmla="*/ 0 60000 65536"/>
                  <a:gd name="T7" fmla="*/ 0 60000 65536"/>
                  <a:gd name="T8" fmla="*/ 0 60000 65536"/>
                  <a:gd name="T9" fmla="*/ 0 w 6"/>
                  <a:gd name="T10" fmla="*/ 0 h 16"/>
                  <a:gd name="T11" fmla="*/ 6 w 6"/>
                  <a:gd name="T12" fmla="*/ 16 h 16"/>
                </a:gdLst>
                <a:ahLst/>
                <a:cxnLst>
                  <a:cxn ang="T6">
                    <a:pos x="T0" y="T1"/>
                  </a:cxn>
                  <a:cxn ang="T7">
                    <a:pos x="T2" y="T3"/>
                  </a:cxn>
                  <a:cxn ang="T8">
                    <a:pos x="T4" y="T5"/>
                  </a:cxn>
                </a:cxnLst>
                <a:rect l="T9" t="T10" r="T11" b="T12"/>
                <a:pathLst>
                  <a:path w="6" h="16">
                    <a:moveTo>
                      <a:pt x="3" y="0"/>
                    </a:moveTo>
                    <a:cubicBezTo>
                      <a:pt x="1" y="2"/>
                      <a:pt x="5" y="6"/>
                      <a:pt x="5" y="8"/>
                    </a:cubicBezTo>
                    <a:cubicBezTo>
                      <a:pt x="6" y="12"/>
                      <a:pt x="3" y="15"/>
                      <a:pt x="0" y="16"/>
                    </a:cubicBezTo>
                  </a:path>
                </a:pathLst>
              </a:custGeom>
              <a:noFill/>
              <a:ln w="4763" cap="rnd">
                <a:solidFill>
                  <a:srgbClr val="FFFFFF"/>
                </a:solidFill>
                <a:round/>
                <a:headEnd/>
                <a:tailEnd/>
              </a:ln>
            </p:spPr>
            <p:txBody>
              <a:bodyPr/>
              <a:lstStyle/>
              <a:p>
                <a:endParaRPr lang="en-GB"/>
              </a:p>
            </p:txBody>
          </p:sp>
          <p:sp>
            <p:nvSpPr>
              <p:cNvPr id="32415" name="Freeform 241"/>
              <p:cNvSpPr>
                <a:spLocks/>
              </p:cNvSpPr>
              <p:nvPr/>
            </p:nvSpPr>
            <p:spPr bwMode="auto">
              <a:xfrm>
                <a:off x="3055" y="1225"/>
                <a:ext cx="6" cy="3"/>
              </a:xfrm>
              <a:custGeom>
                <a:avLst/>
                <a:gdLst>
                  <a:gd name="T0" fmla="*/ 0 w 4"/>
                  <a:gd name="T1" fmla="*/ 19 h 2"/>
                  <a:gd name="T2" fmla="*/ 42 w 4"/>
                  <a:gd name="T3" fmla="*/ 0 h 2"/>
                  <a:gd name="T4" fmla="*/ 0 60000 65536"/>
                  <a:gd name="T5" fmla="*/ 0 60000 65536"/>
                  <a:gd name="T6" fmla="*/ 0 w 4"/>
                  <a:gd name="T7" fmla="*/ 0 h 2"/>
                  <a:gd name="T8" fmla="*/ 4 w 4"/>
                  <a:gd name="T9" fmla="*/ 2 h 2"/>
                </a:gdLst>
                <a:ahLst/>
                <a:cxnLst>
                  <a:cxn ang="T4">
                    <a:pos x="T0" y="T1"/>
                  </a:cxn>
                  <a:cxn ang="T5">
                    <a:pos x="T2" y="T3"/>
                  </a:cxn>
                </a:cxnLst>
                <a:rect l="T6" t="T7" r="T8" b="T9"/>
                <a:pathLst>
                  <a:path w="4" h="2">
                    <a:moveTo>
                      <a:pt x="0" y="2"/>
                    </a:moveTo>
                    <a:cubicBezTo>
                      <a:pt x="1" y="2"/>
                      <a:pt x="3" y="1"/>
                      <a:pt x="4" y="0"/>
                    </a:cubicBezTo>
                  </a:path>
                </a:pathLst>
              </a:custGeom>
              <a:noFill/>
              <a:ln w="4763" cap="rnd">
                <a:solidFill>
                  <a:srgbClr val="FFFFFF"/>
                </a:solidFill>
                <a:round/>
                <a:headEnd/>
                <a:tailEnd/>
              </a:ln>
            </p:spPr>
            <p:txBody>
              <a:bodyPr/>
              <a:lstStyle/>
              <a:p>
                <a:endParaRPr lang="en-GB"/>
              </a:p>
            </p:txBody>
          </p:sp>
          <p:sp>
            <p:nvSpPr>
              <p:cNvPr id="32416" name="Freeform 242"/>
              <p:cNvSpPr>
                <a:spLocks/>
              </p:cNvSpPr>
              <p:nvPr/>
            </p:nvSpPr>
            <p:spPr bwMode="auto">
              <a:xfrm>
                <a:off x="2978" y="1237"/>
                <a:ext cx="10" cy="18"/>
              </a:xfrm>
              <a:custGeom>
                <a:avLst/>
                <a:gdLst>
                  <a:gd name="T0" fmla="*/ 0 w 7"/>
                  <a:gd name="T1" fmla="*/ 113 h 12"/>
                  <a:gd name="T2" fmla="*/ 39 w 7"/>
                  <a:gd name="T3" fmla="*/ 108 h 12"/>
                  <a:gd name="T4" fmla="*/ 56 w 7"/>
                  <a:gd name="T5" fmla="*/ 0 h 12"/>
                  <a:gd name="T6" fmla="*/ 0 60000 65536"/>
                  <a:gd name="T7" fmla="*/ 0 60000 65536"/>
                  <a:gd name="T8" fmla="*/ 0 60000 65536"/>
                  <a:gd name="T9" fmla="*/ 0 w 7"/>
                  <a:gd name="T10" fmla="*/ 0 h 12"/>
                  <a:gd name="T11" fmla="*/ 7 w 7"/>
                  <a:gd name="T12" fmla="*/ 12 h 12"/>
                </a:gdLst>
                <a:ahLst/>
                <a:cxnLst>
                  <a:cxn ang="T6">
                    <a:pos x="T0" y="T1"/>
                  </a:cxn>
                  <a:cxn ang="T7">
                    <a:pos x="T2" y="T3"/>
                  </a:cxn>
                  <a:cxn ang="T8">
                    <a:pos x="T4" y="T5"/>
                  </a:cxn>
                </a:cxnLst>
                <a:rect l="T9" t="T10" r="T11" b="T12"/>
                <a:pathLst>
                  <a:path w="7" h="12">
                    <a:moveTo>
                      <a:pt x="0" y="10"/>
                    </a:moveTo>
                    <a:cubicBezTo>
                      <a:pt x="1" y="12"/>
                      <a:pt x="3" y="10"/>
                      <a:pt x="4" y="9"/>
                    </a:cubicBezTo>
                    <a:cubicBezTo>
                      <a:pt x="7" y="6"/>
                      <a:pt x="7" y="4"/>
                      <a:pt x="6" y="0"/>
                    </a:cubicBezTo>
                  </a:path>
                </a:pathLst>
              </a:custGeom>
              <a:noFill/>
              <a:ln w="4763" cap="rnd">
                <a:solidFill>
                  <a:srgbClr val="FFFFFF"/>
                </a:solidFill>
                <a:round/>
                <a:headEnd/>
                <a:tailEnd/>
              </a:ln>
            </p:spPr>
            <p:txBody>
              <a:bodyPr/>
              <a:lstStyle/>
              <a:p>
                <a:endParaRPr lang="en-GB"/>
              </a:p>
            </p:txBody>
          </p:sp>
          <p:sp>
            <p:nvSpPr>
              <p:cNvPr id="32417" name="Freeform 243"/>
              <p:cNvSpPr>
                <a:spLocks/>
              </p:cNvSpPr>
              <p:nvPr/>
            </p:nvSpPr>
            <p:spPr bwMode="auto">
              <a:xfrm>
                <a:off x="2982" y="1143"/>
                <a:ext cx="9" cy="15"/>
              </a:xfrm>
              <a:custGeom>
                <a:avLst/>
                <a:gdLst>
                  <a:gd name="T0" fmla="*/ 0 w 6"/>
                  <a:gd name="T1" fmla="*/ 113 h 10"/>
                  <a:gd name="T2" fmla="*/ 72 w 6"/>
                  <a:gd name="T3" fmla="*/ 0 h 10"/>
                  <a:gd name="T4" fmla="*/ 0 60000 65536"/>
                  <a:gd name="T5" fmla="*/ 0 60000 65536"/>
                  <a:gd name="T6" fmla="*/ 0 w 6"/>
                  <a:gd name="T7" fmla="*/ 0 h 10"/>
                  <a:gd name="T8" fmla="*/ 6 w 6"/>
                  <a:gd name="T9" fmla="*/ 10 h 10"/>
                </a:gdLst>
                <a:ahLst/>
                <a:cxnLst>
                  <a:cxn ang="T4">
                    <a:pos x="T0" y="T1"/>
                  </a:cxn>
                  <a:cxn ang="T5">
                    <a:pos x="T2" y="T3"/>
                  </a:cxn>
                </a:cxnLst>
                <a:rect l="T6" t="T7" r="T8" b="T9"/>
                <a:pathLst>
                  <a:path w="6" h="10">
                    <a:moveTo>
                      <a:pt x="0" y="10"/>
                    </a:moveTo>
                    <a:cubicBezTo>
                      <a:pt x="5" y="8"/>
                      <a:pt x="6" y="3"/>
                      <a:pt x="6" y="0"/>
                    </a:cubicBezTo>
                  </a:path>
                </a:pathLst>
              </a:custGeom>
              <a:noFill/>
              <a:ln w="4763" cap="rnd">
                <a:solidFill>
                  <a:srgbClr val="FFFFFF"/>
                </a:solidFill>
                <a:round/>
                <a:headEnd/>
                <a:tailEnd/>
              </a:ln>
            </p:spPr>
            <p:txBody>
              <a:bodyPr/>
              <a:lstStyle/>
              <a:p>
                <a:endParaRPr lang="en-GB"/>
              </a:p>
            </p:txBody>
          </p:sp>
          <p:sp>
            <p:nvSpPr>
              <p:cNvPr id="32418" name="Freeform 244"/>
              <p:cNvSpPr>
                <a:spLocks/>
              </p:cNvSpPr>
              <p:nvPr/>
            </p:nvSpPr>
            <p:spPr bwMode="auto">
              <a:xfrm>
                <a:off x="3010" y="1129"/>
                <a:ext cx="12" cy="8"/>
              </a:xfrm>
              <a:custGeom>
                <a:avLst/>
                <a:gdLst>
                  <a:gd name="T0" fmla="*/ 0 w 8"/>
                  <a:gd name="T1" fmla="*/ 86 h 5"/>
                  <a:gd name="T2" fmla="*/ 90 w 8"/>
                  <a:gd name="T3" fmla="*/ 0 h 5"/>
                  <a:gd name="T4" fmla="*/ 0 60000 65536"/>
                  <a:gd name="T5" fmla="*/ 0 60000 65536"/>
                  <a:gd name="T6" fmla="*/ 0 w 8"/>
                  <a:gd name="T7" fmla="*/ 0 h 5"/>
                  <a:gd name="T8" fmla="*/ 8 w 8"/>
                  <a:gd name="T9" fmla="*/ 5 h 5"/>
                </a:gdLst>
                <a:ahLst/>
                <a:cxnLst>
                  <a:cxn ang="T4">
                    <a:pos x="T0" y="T1"/>
                  </a:cxn>
                  <a:cxn ang="T5">
                    <a:pos x="T2" y="T3"/>
                  </a:cxn>
                </a:cxnLst>
                <a:rect l="T6" t="T7" r="T8" b="T9"/>
                <a:pathLst>
                  <a:path w="8" h="5">
                    <a:moveTo>
                      <a:pt x="0" y="5"/>
                    </a:moveTo>
                    <a:cubicBezTo>
                      <a:pt x="2" y="4"/>
                      <a:pt x="7" y="3"/>
                      <a:pt x="8" y="0"/>
                    </a:cubicBezTo>
                  </a:path>
                </a:pathLst>
              </a:custGeom>
              <a:noFill/>
              <a:ln w="4763" cap="rnd">
                <a:solidFill>
                  <a:srgbClr val="FFFFFF"/>
                </a:solidFill>
                <a:round/>
                <a:headEnd/>
                <a:tailEnd/>
              </a:ln>
            </p:spPr>
            <p:txBody>
              <a:bodyPr/>
              <a:lstStyle/>
              <a:p>
                <a:endParaRPr lang="en-GB"/>
              </a:p>
            </p:txBody>
          </p:sp>
          <p:sp>
            <p:nvSpPr>
              <p:cNvPr id="32419" name="Freeform 245"/>
              <p:cNvSpPr>
                <a:spLocks/>
              </p:cNvSpPr>
              <p:nvPr/>
            </p:nvSpPr>
            <p:spPr bwMode="auto">
              <a:xfrm>
                <a:off x="2953" y="1176"/>
                <a:ext cx="5" cy="20"/>
              </a:xfrm>
              <a:custGeom>
                <a:avLst/>
                <a:gdLst>
                  <a:gd name="T0" fmla="*/ 0 w 3"/>
                  <a:gd name="T1" fmla="*/ 0 h 13"/>
                  <a:gd name="T2" fmla="*/ 22 w 3"/>
                  <a:gd name="T3" fmla="*/ 80 h 13"/>
                  <a:gd name="T4" fmla="*/ 37 w 3"/>
                  <a:gd name="T5" fmla="*/ 175 h 13"/>
                  <a:gd name="T6" fmla="*/ 0 60000 65536"/>
                  <a:gd name="T7" fmla="*/ 0 60000 65536"/>
                  <a:gd name="T8" fmla="*/ 0 60000 65536"/>
                  <a:gd name="T9" fmla="*/ 0 w 3"/>
                  <a:gd name="T10" fmla="*/ 0 h 13"/>
                  <a:gd name="T11" fmla="*/ 3 w 3"/>
                  <a:gd name="T12" fmla="*/ 13 h 13"/>
                </a:gdLst>
                <a:ahLst/>
                <a:cxnLst>
                  <a:cxn ang="T6">
                    <a:pos x="T0" y="T1"/>
                  </a:cxn>
                  <a:cxn ang="T7">
                    <a:pos x="T2" y="T3"/>
                  </a:cxn>
                  <a:cxn ang="T8">
                    <a:pos x="T4" y="T5"/>
                  </a:cxn>
                </a:cxnLst>
                <a:rect l="T9" t="T10" r="T11" b="T12"/>
                <a:pathLst>
                  <a:path w="3" h="13">
                    <a:moveTo>
                      <a:pt x="0" y="0"/>
                    </a:moveTo>
                    <a:cubicBezTo>
                      <a:pt x="2" y="3"/>
                      <a:pt x="1" y="3"/>
                      <a:pt x="1" y="6"/>
                    </a:cubicBezTo>
                    <a:cubicBezTo>
                      <a:pt x="1" y="8"/>
                      <a:pt x="3" y="11"/>
                      <a:pt x="2" y="13"/>
                    </a:cubicBezTo>
                  </a:path>
                </a:pathLst>
              </a:custGeom>
              <a:noFill/>
              <a:ln w="4763" cap="rnd">
                <a:solidFill>
                  <a:srgbClr val="FFFFFF"/>
                </a:solidFill>
                <a:round/>
                <a:headEnd/>
                <a:tailEnd/>
              </a:ln>
            </p:spPr>
            <p:txBody>
              <a:bodyPr/>
              <a:lstStyle/>
              <a:p>
                <a:endParaRPr lang="en-GB"/>
              </a:p>
            </p:txBody>
          </p:sp>
          <p:sp>
            <p:nvSpPr>
              <p:cNvPr id="32420" name="Freeform 246"/>
              <p:cNvSpPr>
                <a:spLocks/>
              </p:cNvSpPr>
              <p:nvPr/>
            </p:nvSpPr>
            <p:spPr bwMode="auto">
              <a:xfrm>
                <a:off x="2953" y="1164"/>
                <a:ext cx="8" cy="6"/>
              </a:xfrm>
              <a:custGeom>
                <a:avLst/>
                <a:gdLst>
                  <a:gd name="T0" fmla="*/ 0 w 5"/>
                  <a:gd name="T1" fmla="*/ 42 h 4"/>
                  <a:gd name="T2" fmla="*/ 86 w 5"/>
                  <a:gd name="T3" fmla="*/ 0 h 4"/>
                  <a:gd name="T4" fmla="*/ 0 60000 65536"/>
                  <a:gd name="T5" fmla="*/ 0 60000 65536"/>
                  <a:gd name="T6" fmla="*/ 0 w 5"/>
                  <a:gd name="T7" fmla="*/ 0 h 4"/>
                  <a:gd name="T8" fmla="*/ 5 w 5"/>
                  <a:gd name="T9" fmla="*/ 4 h 4"/>
                </a:gdLst>
                <a:ahLst/>
                <a:cxnLst>
                  <a:cxn ang="T4">
                    <a:pos x="T0" y="T1"/>
                  </a:cxn>
                  <a:cxn ang="T5">
                    <a:pos x="T2" y="T3"/>
                  </a:cxn>
                </a:cxnLst>
                <a:rect l="T6" t="T7" r="T8" b="T9"/>
                <a:pathLst>
                  <a:path w="5" h="4">
                    <a:moveTo>
                      <a:pt x="0" y="4"/>
                    </a:moveTo>
                    <a:cubicBezTo>
                      <a:pt x="2" y="3"/>
                      <a:pt x="3" y="2"/>
                      <a:pt x="5" y="0"/>
                    </a:cubicBezTo>
                  </a:path>
                </a:pathLst>
              </a:custGeom>
              <a:noFill/>
              <a:ln w="4763" cap="rnd">
                <a:solidFill>
                  <a:srgbClr val="FFFFFF"/>
                </a:solidFill>
                <a:round/>
                <a:headEnd/>
                <a:tailEnd/>
              </a:ln>
            </p:spPr>
            <p:txBody>
              <a:bodyPr/>
              <a:lstStyle/>
              <a:p>
                <a:endParaRPr lang="en-GB"/>
              </a:p>
            </p:txBody>
          </p:sp>
          <p:sp>
            <p:nvSpPr>
              <p:cNvPr id="32421" name="Freeform 247"/>
              <p:cNvSpPr>
                <a:spLocks/>
              </p:cNvSpPr>
              <p:nvPr/>
            </p:nvSpPr>
            <p:spPr bwMode="auto">
              <a:xfrm>
                <a:off x="2953" y="1140"/>
                <a:ext cx="10" cy="3"/>
              </a:xfrm>
              <a:custGeom>
                <a:avLst/>
                <a:gdLst>
                  <a:gd name="T0" fmla="*/ 0 w 6"/>
                  <a:gd name="T1" fmla="*/ 13 h 2"/>
                  <a:gd name="T2" fmla="*/ 130 w 6"/>
                  <a:gd name="T3" fmla="*/ 0 h 2"/>
                  <a:gd name="T4" fmla="*/ 0 60000 65536"/>
                  <a:gd name="T5" fmla="*/ 0 60000 65536"/>
                  <a:gd name="T6" fmla="*/ 0 w 6"/>
                  <a:gd name="T7" fmla="*/ 0 h 2"/>
                  <a:gd name="T8" fmla="*/ 6 w 6"/>
                  <a:gd name="T9" fmla="*/ 2 h 2"/>
                </a:gdLst>
                <a:ahLst/>
                <a:cxnLst>
                  <a:cxn ang="T4">
                    <a:pos x="T0" y="T1"/>
                  </a:cxn>
                  <a:cxn ang="T5">
                    <a:pos x="T2" y="T3"/>
                  </a:cxn>
                </a:cxnLst>
                <a:rect l="T6" t="T7" r="T8" b="T9"/>
                <a:pathLst>
                  <a:path w="6" h="2">
                    <a:moveTo>
                      <a:pt x="0" y="1"/>
                    </a:moveTo>
                    <a:cubicBezTo>
                      <a:pt x="2" y="2"/>
                      <a:pt x="4" y="1"/>
                      <a:pt x="6" y="0"/>
                    </a:cubicBezTo>
                  </a:path>
                </a:pathLst>
              </a:custGeom>
              <a:noFill/>
              <a:ln w="4763" cap="rnd">
                <a:solidFill>
                  <a:srgbClr val="FFFFFF"/>
                </a:solidFill>
                <a:round/>
                <a:headEnd/>
                <a:tailEnd/>
              </a:ln>
            </p:spPr>
            <p:txBody>
              <a:bodyPr/>
              <a:lstStyle/>
              <a:p>
                <a:endParaRPr lang="en-GB"/>
              </a:p>
            </p:txBody>
          </p:sp>
          <p:sp>
            <p:nvSpPr>
              <p:cNvPr id="32422" name="Freeform 248"/>
              <p:cNvSpPr>
                <a:spLocks/>
              </p:cNvSpPr>
              <p:nvPr/>
            </p:nvSpPr>
            <p:spPr bwMode="auto">
              <a:xfrm>
                <a:off x="2955" y="1117"/>
                <a:ext cx="8" cy="2"/>
              </a:xfrm>
              <a:custGeom>
                <a:avLst/>
                <a:gdLst>
                  <a:gd name="T0" fmla="*/ 0 w 5"/>
                  <a:gd name="T1" fmla="*/ 64 h 1"/>
                  <a:gd name="T2" fmla="*/ 86 w 5"/>
                  <a:gd name="T3" fmla="*/ 64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0" y="1"/>
                    </a:moveTo>
                    <a:cubicBezTo>
                      <a:pt x="1" y="0"/>
                      <a:pt x="3" y="0"/>
                      <a:pt x="5" y="1"/>
                    </a:cubicBezTo>
                  </a:path>
                </a:pathLst>
              </a:custGeom>
              <a:noFill/>
              <a:ln w="4763" cap="rnd">
                <a:solidFill>
                  <a:srgbClr val="FFFFFF"/>
                </a:solidFill>
                <a:round/>
                <a:headEnd/>
                <a:tailEnd/>
              </a:ln>
            </p:spPr>
            <p:txBody>
              <a:bodyPr/>
              <a:lstStyle/>
              <a:p>
                <a:endParaRPr lang="en-GB"/>
              </a:p>
            </p:txBody>
          </p:sp>
          <p:sp>
            <p:nvSpPr>
              <p:cNvPr id="32423" name="Freeform 249"/>
              <p:cNvSpPr>
                <a:spLocks/>
              </p:cNvSpPr>
              <p:nvPr/>
            </p:nvSpPr>
            <p:spPr bwMode="auto">
              <a:xfrm>
                <a:off x="2975" y="1125"/>
                <a:ext cx="7" cy="3"/>
              </a:xfrm>
              <a:custGeom>
                <a:avLst/>
                <a:gdLst>
                  <a:gd name="T0" fmla="*/ 0 w 5"/>
                  <a:gd name="T1" fmla="*/ 13 h 2"/>
                  <a:gd name="T2" fmla="*/ 39 w 5"/>
                  <a:gd name="T3" fmla="*/ 0 h 2"/>
                  <a:gd name="T4" fmla="*/ 0 60000 65536"/>
                  <a:gd name="T5" fmla="*/ 0 60000 65536"/>
                  <a:gd name="T6" fmla="*/ 0 w 5"/>
                  <a:gd name="T7" fmla="*/ 0 h 2"/>
                  <a:gd name="T8" fmla="*/ 5 w 5"/>
                  <a:gd name="T9" fmla="*/ 2 h 2"/>
                </a:gdLst>
                <a:ahLst/>
                <a:cxnLst>
                  <a:cxn ang="T4">
                    <a:pos x="T0" y="T1"/>
                  </a:cxn>
                  <a:cxn ang="T5">
                    <a:pos x="T2" y="T3"/>
                  </a:cxn>
                </a:cxnLst>
                <a:rect l="T6" t="T7" r="T8" b="T9"/>
                <a:pathLst>
                  <a:path w="5" h="2">
                    <a:moveTo>
                      <a:pt x="0" y="1"/>
                    </a:moveTo>
                    <a:cubicBezTo>
                      <a:pt x="2" y="2"/>
                      <a:pt x="3" y="1"/>
                      <a:pt x="5" y="0"/>
                    </a:cubicBezTo>
                  </a:path>
                </a:pathLst>
              </a:custGeom>
              <a:noFill/>
              <a:ln w="4763" cap="rnd">
                <a:solidFill>
                  <a:srgbClr val="FFFFFF"/>
                </a:solidFill>
                <a:round/>
                <a:headEnd/>
                <a:tailEnd/>
              </a:ln>
            </p:spPr>
            <p:txBody>
              <a:bodyPr/>
              <a:lstStyle/>
              <a:p>
                <a:endParaRPr lang="en-GB"/>
              </a:p>
            </p:txBody>
          </p:sp>
          <p:sp>
            <p:nvSpPr>
              <p:cNvPr id="32424" name="Freeform 250"/>
              <p:cNvSpPr>
                <a:spLocks/>
              </p:cNvSpPr>
              <p:nvPr/>
            </p:nvSpPr>
            <p:spPr bwMode="auto">
              <a:xfrm>
                <a:off x="3043" y="1132"/>
                <a:ext cx="11" cy="6"/>
              </a:xfrm>
              <a:custGeom>
                <a:avLst/>
                <a:gdLst>
                  <a:gd name="T0" fmla="*/ 0 w 7"/>
                  <a:gd name="T1" fmla="*/ 42 h 4"/>
                  <a:gd name="T2" fmla="*/ 104 w 7"/>
                  <a:gd name="T3" fmla="*/ 0 h 4"/>
                  <a:gd name="T4" fmla="*/ 0 60000 65536"/>
                  <a:gd name="T5" fmla="*/ 0 60000 65536"/>
                  <a:gd name="T6" fmla="*/ 0 w 7"/>
                  <a:gd name="T7" fmla="*/ 0 h 4"/>
                  <a:gd name="T8" fmla="*/ 7 w 7"/>
                  <a:gd name="T9" fmla="*/ 4 h 4"/>
                </a:gdLst>
                <a:ahLst/>
                <a:cxnLst>
                  <a:cxn ang="T4">
                    <a:pos x="T0" y="T1"/>
                  </a:cxn>
                  <a:cxn ang="T5">
                    <a:pos x="T2" y="T3"/>
                  </a:cxn>
                </a:cxnLst>
                <a:rect l="T6" t="T7" r="T8" b="T9"/>
                <a:pathLst>
                  <a:path w="7" h="4">
                    <a:moveTo>
                      <a:pt x="0" y="4"/>
                    </a:moveTo>
                    <a:cubicBezTo>
                      <a:pt x="3" y="4"/>
                      <a:pt x="6" y="2"/>
                      <a:pt x="7" y="0"/>
                    </a:cubicBezTo>
                  </a:path>
                </a:pathLst>
              </a:custGeom>
              <a:noFill/>
              <a:ln w="4763" cap="rnd">
                <a:solidFill>
                  <a:srgbClr val="FFFFFF"/>
                </a:solidFill>
                <a:round/>
                <a:headEnd/>
                <a:tailEnd/>
              </a:ln>
            </p:spPr>
            <p:txBody>
              <a:bodyPr/>
              <a:lstStyle/>
              <a:p>
                <a:endParaRPr lang="en-GB"/>
              </a:p>
            </p:txBody>
          </p:sp>
          <p:sp>
            <p:nvSpPr>
              <p:cNvPr id="32425" name="Freeform 251"/>
              <p:cNvSpPr>
                <a:spLocks/>
              </p:cNvSpPr>
              <p:nvPr/>
            </p:nvSpPr>
            <p:spPr bwMode="auto">
              <a:xfrm>
                <a:off x="2978" y="1093"/>
                <a:ext cx="9" cy="6"/>
              </a:xfrm>
              <a:custGeom>
                <a:avLst/>
                <a:gdLst>
                  <a:gd name="T0" fmla="*/ 72 w 6"/>
                  <a:gd name="T1" fmla="*/ 0 h 4"/>
                  <a:gd name="T2" fmla="*/ 0 w 6"/>
                  <a:gd name="T3" fmla="*/ 28 h 4"/>
                  <a:gd name="T4" fmla="*/ 60 w 6"/>
                  <a:gd name="T5" fmla="*/ 13 h 4"/>
                  <a:gd name="T6" fmla="*/ 18 w 6"/>
                  <a:gd name="T7" fmla="*/ 0 h 4"/>
                  <a:gd name="T8" fmla="*/ 0 60000 65536"/>
                  <a:gd name="T9" fmla="*/ 0 60000 65536"/>
                  <a:gd name="T10" fmla="*/ 0 60000 65536"/>
                  <a:gd name="T11" fmla="*/ 0 60000 65536"/>
                  <a:gd name="T12" fmla="*/ 0 w 6"/>
                  <a:gd name="T13" fmla="*/ 0 h 4"/>
                  <a:gd name="T14" fmla="*/ 6 w 6"/>
                  <a:gd name="T15" fmla="*/ 4 h 4"/>
                </a:gdLst>
                <a:ahLst/>
                <a:cxnLst>
                  <a:cxn ang="T8">
                    <a:pos x="T0" y="T1"/>
                  </a:cxn>
                  <a:cxn ang="T9">
                    <a:pos x="T2" y="T3"/>
                  </a:cxn>
                  <a:cxn ang="T10">
                    <a:pos x="T4" y="T5"/>
                  </a:cxn>
                  <a:cxn ang="T11">
                    <a:pos x="T6" y="T7"/>
                  </a:cxn>
                </a:cxnLst>
                <a:rect l="T12" t="T13" r="T14" b="T15"/>
                <a:pathLst>
                  <a:path w="6" h="4">
                    <a:moveTo>
                      <a:pt x="6" y="0"/>
                    </a:moveTo>
                    <a:cubicBezTo>
                      <a:pt x="3" y="0"/>
                      <a:pt x="1" y="1"/>
                      <a:pt x="0" y="3"/>
                    </a:cubicBezTo>
                    <a:cubicBezTo>
                      <a:pt x="2" y="4"/>
                      <a:pt x="3" y="3"/>
                      <a:pt x="5" y="1"/>
                    </a:cubicBezTo>
                    <a:cubicBezTo>
                      <a:pt x="4" y="1"/>
                      <a:pt x="3" y="0"/>
                      <a:pt x="1" y="0"/>
                    </a:cubicBezTo>
                  </a:path>
                </a:pathLst>
              </a:custGeom>
              <a:noFill/>
              <a:ln w="9525" cap="rnd">
                <a:solidFill>
                  <a:srgbClr val="D1AA49"/>
                </a:solidFill>
                <a:round/>
                <a:headEnd/>
                <a:tailEnd/>
              </a:ln>
            </p:spPr>
            <p:txBody>
              <a:bodyPr/>
              <a:lstStyle/>
              <a:p>
                <a:endParaRPr lang="en-GB"/>
              </a:p>
            </p:txBody>
          </p:sp>
          <p:sp>
            <p:nvSpPr>
              <p:cNvPr id="32426" name="Freeform 252"/>
              <p:cNvSpPr>
                <a:spLocks/>
              </p:cNvSpPr>
              <p:nvPr/>
            </p:nvSpPr>
            <p:spPr bwMode="auto">
              <a:xfrm>
                <a:off x="2979" y="1093"/>
                <a:ext cx="2" cy="1"/>
              </a:xfrm>
              <a:custGeom>
                <a:avLst/>
                <a:gdLst>
                  <a:gd name="T0" fmla="*/ 64 w 1"/>
                  <a:gd name="T1" fmla="*/ 1 h 1"/>
                  <a:gd name="T2" fmla="*/ 0 w 1"/>
                  <a:gd name="T3" fmla="*/ 1 h 1"/>
                  <a:gd name="T4" fmla="*/ 0 w 1"/>
                  <a:gd name="T5" fmla="*/ 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0"/>
                      <a:pt x="0" y="1"/>
                      <a:pt x="0" y="1"/>
                    </a:cubicBezTo>
                    <a:cubicBezTo>
                      <a:pt x="0" y="1"/>
                      <a:pt x="0" y="1"/>
                      <a:pt x="0" y="1"/>
                    </a:cubicBezTo>
                  </a:path>
                </a:pathLst>
              </a:custGeom>
              <a:noFill/>
              <a:ln w="9525" cap="rnd">
                <a:solidFill>
                  <a:srgbClr val="937833"/>
                </a:solidFill>
                <a:round/>
                <a:headEnd/>
                <a:tailEnd/>
              </a:ln>
            </p:spPr>
            <p:txBody>
              <a:bodyPr/>
              <a:lstStyle/>
              <a:p>
                <a:endParaRPr lang="en-GB"/>
              </a:p>
            </p:txBody>
          </p:sp>
          <p:sp>
            <p:nvSpPr>
              <p:cNvPr id="32427" name="Freeform 253"/>
              <p:cNvSpPr>
                <a:spLocks/>
              </p:cNvSpPr>
              <p:nvPr/>
            </p:nvSpPr>
            <p:spPr bwMode="auto">
              <a:xfrm>
                <a:off x="2981" y="1094"/>
                <a:ext cx="3" cy="1"/>
              </a:xfrm>
              <a:custGeom>
                <a:avLst/>
                <a:gdLst>
                  <a:gd name="T0" fmla="*/ 0 w 2"/>
                  <a:gd name="T1" fmla="*/ 0 h 1"/>
                  <a:gd name="T2" fmla="*/ 19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0"/>
                    </a:moveTo>
                    <a:cubicBezTo>
                      <a:pt x="1" y="0"/>
                      <a:pt x="1" y="0"/>
                      <a:pt x="2" y="0"/>
                    </a:cubicBezTo>
                  </a:path>
                </a:pathLst>
              </a:custGeom>
              <a:noFill/>
              <a:ln w="9525" cap="rnd">
                <a:solidFill>
                  <a:srgbClr val="534114"/>
                </a:solidFill>
                <a:round/>
                <a:headEnd/>
                <a:tailEnd/>
              </a:ln>
            </p:spPr>
            <p:txBody>
              <a:bodyPr/>
              <a:lstStyle/>
              <a:p>
                <a:endParaRPr lang="en-GB"/>
              </a:p>
            </p:txBody>
          </p:sp>
          <p:sp>
            <p:nvSpPr>
              <p:cNvPr id="32428" name="Freeform 254"/>
              <p:cNvSpPr>
                <a:spLocks/>
              </p:cNvSpPr>
              <p:nvPr/>
            </p:nvSpPr>
            <p:spPr bwMode="auto">
              <a:xfrm>
                <a:off x="2979" y="1096"/>
                <a:ext cx="9" cy="7"/>
              </a:xfrm>
              <a:custGeom>
                <a:avLst/>
                <a:gdLst>
                  <a:gd name="T0" fmla="*/ 0 w 6"/>
                  <a:gd name="T1" fmla="*/ 39 h 5"/>
                  <a:gd name="T2" fmla="*/ 72 w 6"/>
                  <a:gd name="T3" fmla="*/ 0 h 5"/>
                  <a:gd name="T4" fmla="*/ 0 60000 65536"/>
                  <a:gd name="T5" fmla="*/ 0 60000 65536"/>
                  <a:gd name="T6" fmla="*/ 0 w 6"/>
                  <a:gd name="T7" fmla="*/ 0 h 5"/>
                  <a:gd name="T8" fmla="*/ 6 w 6"/>
                  <a:gd name="T9" fmla="*/ 5 h 5"/>
                </a:gdLst>
                <a:ahLst/>
                <a:cxnLst>
                  <a:cxn ang="T4">
                    <a:pos x="T0" y="T1"/>
                  </a:cxn>
                  <a:cxn ang="T5">
                    <a:pos x="T2" y="T3"/>
                  </a:cxn>
                </a:cxnLst>
                <a:rect l="T6" t="T7" r="T8" b="T9"/>
                <a:pathLst>
                  <a:path w="6" h="5">
                    <a:moveTo>
                      <a:pt x="0" y="5"/>
                    </a:moveTo>
                    <a:cubicBezTo>
                      <a:pt x="2" y="4"/>
                      <a:pt x="5" y="3"/>
                      <a:pt x="6" y="0"/>
                    </a:cubicBezTo>
                  </a:path>
                </a:pathLst>
              </a:custGeom>
              <a:noFill/>
              <a:ln w="4763" cap="rnd">
                <a:solidFill>
                  <a:srgbClr val="FFFFFF"/>
                </a:solidFill>
                <a:round/>
                <a:headEnd/>
                <a:tailEnd/>
              </a:ln>
            </p:spPr>
            <p:txBody>
              <a:bodyPr/>
              <a:lstStyle/>
              <a:p>
                <a:endParaRPr lang="en-GB"/>
              </a:p>
            </p:txBody>
          </p:sp>
          <p:sp>
            <p:nvSpPr>
              <p:cNvPr id="32429" name="Freeform 255"/>
              <p:cNvSpPr>
                <a:spLocks/>
              </p:cNvSpPr>
              <p:nvPr/>
            </p:nvSpPr>
            <p:spPr bwMode="auto">
              <a:xfrm>
                <a:off x="3017" y="1223"/>
                <a:ext cx="9" cy="14"/>
              </a:xfrm>
              <a:custGeom>
                <a:avLst/>
                <a:gdLst>
                  <a:gd name="T0" fmla="*/ 40 w 6"/>
                  <a:gd name="T1" fmla="*/ 0 h 9"/>
                  <a:gd name="T2" fmla="*/ 0 w 6"/>
                  <a:gd name="T3" fmla="*/ 128 h 9"/>
                  <a:gd name="T4" fmla="*/ 0 60000 65536"/>
                  <a:gd name="T5" fmla="*/ 0 60000 65536"/>
                  <a:gd name="T6" fmla="*/ 0 w 6"/>
                  <a:gd name="T7" fmla="*/ 0 h 9"/>
                  <a:gd name="T8" fmla="*/ 6 w 6"/>
                  <a:gd name="T9" fmla="*/ 9 h 9"/>
                </a:gdLst>
                <a:ahLst/>
                <a:cxnLst>
                  <a:cxn ang="T4">
                    <a:pos x="T0" y="T1"/>
                  </a:cxn>
                  <a:cxn ang="T5">
                    <a:pos x="T2" y="T3"/>
                  </a:cxn>
                </a:cxnLst>
                <a:rect l="T6" t="T7" r="T8" b="T9"/>
                <a:pathLst>
                  <a:path w="6" h="9">
                    <a:moveTo>
                      <a:pt x="3" y="0"/>
                    </a:moveTo>
                    <a:cubicBezTo>
                      <a:pt x="6" y="3"/>
                      <a:pt x="3" y="6"/>
                      <a:pt x="0" y="9"/>
                    </a:cubicBezTo>
                  </a:path>
                </a:pathLst>
              </a:custGeom>
              <a:noFill/>
              <a:ln w="4763" cap="rnd">
                <a:solidFill>
                  <a:srgbClr val="FFFFFF"/>
                </a:solidFill>
                <a:round/>
                <a:headEnd/>
                <a:tailEnd/>
              </a:ln>
            </p:spPr>
            <p:txBody>
              <a:bodyPr/>
              <a:lstStyle/>
              <a:p>
                <a:endParaRPr lang="en-GB"/>
              </a:p>
            </p:txBody>
          </p:sp>
          <p:sp>
            <p:nvSpPr>
              <p:cNvPr id="32430" name="Freeform 256"/>
              <p:cNvSpPr>
                <a:spLocks/>
              </p:cNvSpPr>
              <p:nvPr/>
            </p:nvSpPr>
            <p:spPr bwMode="auto">
              <a:xfrm>
                <a:off x="3004" y="1240"/>
                <a:ext cx="4" cy="13"/>
              </a:xfrm>
              <a:custGeom>
                <a:avLst/>
                <a:gdLst>
                  <a:gd name="T0" fmla="*/ 16 w 3"/>
                  <a:gd name="T1" fmla="*/ 0 h 9"/>
                  <a:gd name="T2" fmla="*/ 0 w 3"/>
                  <a:gd name="T3" fmla="*/ 81 h 9"/>
                  <a:gd name="T4" fmla="*/ 0 60000 65536"/>
                  <a:gd name="T5" fmla="*/ 0 60000 65536"/>
                  <a:gd name="T6" fmla="*/ 0 w 3"/>
                  <a:gd name="T7" fmla="*/ 0 h 9"/>
                  <a:gd name="T8" fmla="*/ 3 w 3"/>
                  <a:gd name="T9" fmla="*/ 9 h 9"/>
                </a:gdLst>
                <a:ahLst/>
                <a:cxnLst>
                  <a:cxn ang="T4">
                    <a:pos x="T0" y="T1"/>
                  </a:cxn>
                  <a:cxn ang="T5">
                    <a:pos x="T2" y="T3"/>
                  </a:cxn>
                </a:cxnLst>
                <a:rect l="T6" t="T7" r="T8" b="T9"/>
                <a:pathLst>
                  <a:path w="3" h="9">
                    <a:moveTo>
                      <a:pt x="3" y="0"/>
                    </a:moveTo>
                    <a:cubicBezTo>
                      <a:pt x="3" y="3"/>
                      <a:pt x="2" y="7"/>
                      <a:pt x="0" y="9"/>
                    </a:cubicBezTo>
                  </a:path>
                </a:pathLst>
              </a:custGeom>
              <a:noFill/>
              <a:ln w="4763" cap="rnd">
                <a:solidFill>
                  <a:srgbClr val="FFFFFF"/>
                </a:solidFill>
                <a:round/>
                <a:headEnd/>
                <a:tailEnd/>
              </a:ln>
            </p:spPr>
            <p:txBody>
              <a:bodyPr/>
              <a:lstStyle/>
              <a:p>
                <a:endParaRPr lang="en-GB"/>
              </a:p>
            </p:txBody>
          </p:sp>
          <p:sp>
            <p:nvSpPr>
              <p:cNvPr id="32431" name="Freeform 257"/>
              <p:cNvSpPr>
                <a:spLocks/>
              </p:cNvSpPr>
              <p:nvPr/>
            </p:nvSpPr>
            <p:spPr bwMode="auto">
              <a:xfrm>
                <a:off x="2970" y="1278"/>
                <a:ext cx="8" cy="4"/>
              </a:xfrm>
              <a:custGeom>
                <a:avLst/>
                <a:gdLst>
                  <a:gd name="T0" fmla="*/ 0 w 5"/>
                  <a:gd name="T1" fmla="*/ 12 h 3"/>
                  <a:gd name="T2" fmla="*/ 86 w 5"/>
                  <a:gd name="T3" fmla="*/ 0 h 3"/>
                  <a:gd name="T4" fmla="*/ 0 60000 65536"/>
                  <a:gd name="T5" fmla="*/ 0 60000 65536"/>
                  <a:gd name="T6" fmla="*/ 0 w 5"/>
                  <a:gd name="T7" fmla="*/ 0 h 3"/>
                  <a:gd name="T8" fmla="*/ 5 w 5"/>
                  <a:gd name="T9" fmla="*/ 3 h 3"/>
                </a:gdLst>
                <a:ahLst/>
                <a:cxnLst>
                  <a:cxn ang="T4">
                    <a:pos x="T0" y="T1"/>
                  </a:cxn>
                  <a:cxn ang="T5">
                    <a:pos x="T2" y="T3"/>
                  </a:cxn>
                </a:cxnLst>
                <a:rect l="T6" t="T7" r="T8" b="T9"/>
                <a:pathLst>
                  <a:path w="5" h="3">
                    <a:moveTo>
                      <a:pt x="0" y="2"/>
                    </a:moveTo>
                    <a:cubicBezTo>
                      <a:pt x="2" y="3"/>
                      <a:pt x="4" y="1"/>
                      <a:pt x="5" y="0"/>
                    </a:cubicBezTo>
                  </a:path>
                </a:pathLst>
              </a:custGeom>
              <a:noFill/>
              <a:ln w="4763" cap="rnd">
                <a:solidFill>
                  <a:srgbClr val="FFFFFF"/>
                </a:solidFill>
                <a:round/>
                <a:headEnd/>
                <a:tailEnd/>
              </a:ln>
            </p:spPr>
            <p:txBody>
              <a:bodyPr/>
              <a:lstStyle/>
              <a:p>
                <a:endParaRPr lang="en-GB"/>
              </a:p>
            </p:txBody>
          </p:sp>
          <p:sp>
            <p:nvSpPr>
              <p:cNvPr id="32432" name="Freeform 258"/>
              <p:cNvSpPr>
                <a:spLocks/>
              </p:cNvSpPr>
              <p:nvPr/>
            </p:nvSpPr>
            <p:spPr bwMode="auto">
              <a:xfrm>
                <a:off x="2932" y="1150"/>
                <a:ext cx="6" cy="2"/>
              </a:xfrm>
              <a:custGeom>
                <a:avLst/>
                <a:gdLst>
                  <a:gd name="T0" fmla="*/ 0 w 4"/>
                  <a:gd name="T1" fmla="*/ 0 h 1"/>
                  <a:gd name="T2" fmla="*/ 42 w 4"/>
                  <a:gd name="T3" fmla="*/ 0 h 1"/>
                  <a:gd name="T4" fmla="*/ 0 60000 65536"/>
                  <a:gd name="T5" fmla="*/ 0 60000 65536"/>
                  <a:gd name="T6" fmla="*/ 0 w 4"/>
                  <a:gd name="T7" fmla="*/ 0 h 1"/>
                  <a:gd name="T8" fmla="*/ 4 w 4"/>
                  <a:gd name="T9" fmla="*/ 1 h 1"/>
                </a:gdLst>
                <a:ahLst/>
                <a:cxnLst>
                  <a:cxn ang="T4">
                    <a:pos x="T0" y="T1"/>
                  </a:cxn>
                  <a:cxn ang="T5">
                    <a:pos x="T2" y="T3"/>
                  </a:cxn>
                </a:cxnLst>
                <a:rect l="T6" t="T7" r="T8" b="T9"/>
                <a:pathLst>
                  <a:path w="4" h="1">
                    <a:moveTo>
                      <a:pt x="0" y="0"/>
                    </a:moveTo>
                    <a:cubicBezTo>
                      <a:pt x="1" y="1"/>
                      <a:pt x="2" y="0"/>
                      <a:pt x="4" y="0"/>
                    </a:cubicBezTo>
                  </a:path>
                </a:pathLst>
              </a:custGeom>
              <a:noFill/>
              <a:ln w="4763" cap="rnd">
                <a:solidFill>
                  <a:srgbClr val="FFFFFF"/>
                </a:solidFill>
                <a:round/>
                <a:headEnd/>
                <a:tailEnd/>
              </a:ln>
            </p:spPr>
            <p:txBody>
              <a:bodyPr/>
              <a:lstStyle/>
              <a:p>
                <a:endParaRPr lang="en-GB"/>
              </a:p>
            </p:txBody>
          </p:sp>
          <p:sp>
            <p:nvSpPr>
              <p:cNvPr id="32433" name="Freeform 259"/>
              <p:cNvSpPr>
                <a:spLocks/>
              </p:cNvSpPr>
              <p:nvPr/>
            </p:nvSpPr>
            <p:spPr bwMode="auto">
              <a:xfrm>
                <a:off x="3046" y="1147"/>
                <a:ext cx="9" cy="8"/>
              </a:xfrm>
              <a:custGeom>
                <a:avLst/>
                <a:gdLst>
                  <a:gd name="T0" fmla="*/ 0 w 6"/>
                  <a:gd name="T1" fmla="*/ 86 h 5"/>
                  <a:gd name="T2" fmla="*/ 72 w 6"/>
                  <a:gd name="T3" fmla="*/ 0 h 5"/>
                  <a:gd name="T4" fmla="*/ 0 60000 65536"/>
                  <a:gd name="T5" fmla="*/ 0 60000 65536"/>
                  <a:gd name="T6" fmla="*/ 0 w 6"/>
                  <a:gd name="T7" fmla="*/ 0 h 5"/>
                  <a:gd name="T8" fmla="*/ 6 w 6"/>
                  <a:gd name="T9" fmla="*/ 5 h 5"/>
                </a:gdLst>
                <a:ahLst/>
                <a:cxnLst>
                  <a:cxn ang="T4">
                    <a:pos x="T0" y="T1"/>
                  </a:cxn>
                  <a:cxn ang="T5">
                    <a:pos x="T2" y="T3"/>
                  </a:cxn>
                </a:cxnLst>
                <a:rect l="T6" t="T7" r="T8" b="T9"/>
                <a:pathLst>
                  <a:path w="6" h="5">
                    <a:moveTo>
                      <a:pt x="0" y="5"/>
                    </a:moveTo>
                    <a:cubicBezTo>
                      <a:pt x="3" y="4"/>
                      <a:pt x="6" y="3"/>
                      <a:pt x="6" y="0"/>
                    </a:cubicBezTo>
                  </a:path>
                </a:pathLst>
              </a:custGeom>
              <a:noFill/>
              <a:ln w="4763" cap="rnd">
                <a:solidFill>
                  <a:srgbClr val="FFFFFF"/>
                </a:solidFill>
                <a:round/>
                <a:headEnd/>
                <a:tailEnd/>
              </a:ln>
            </p:spPr>
            <p:txBody>
              <a:bodyPr/>
              <a:lstStyle/>
              <a:p>
                <a:endParaRPr lang="en-GB"/>
              </a:p>
            </p:txBody>
          </p:sp>
          <p:sp>
            <p:nvSpPr>
              <p:cNvPr id="32434" name="Freeform 260"/>
              <p:cNvSpPr>
                <a:spLocks/>
              </p:cNvSpPr>
              <p:nvPr/>
            </p:nvSpPr>
            <p:spPr bwMode="auto">
              <a:xfrm>
                <a:off x="3076" y="1176"/>
                <a:ext cx="4" cy="8"/>
              </a:xfrm>
              <a:custGeom>
                <a:avLst/>
                <a:gdLst>
                  <a:gd name="T0" fmla="*/ 128 w 2"/>
                  <a:gd name="T1" fmla="*/ 0 h 5"/>
                  <a:gd name="T2" fmla="*/ 0 w 2"/>
                  <a:gd name="T3" fmla="*/ 86 h 5"/>
                  <a:gd name="T4" fmla="*/ 0 60000 65536"/>
                  <a:gd name="T5" fmla="*/ 0 60000 65536"/>
                  <a:gd name="T6" fmla="*/ 0 w 2"/>
                  <a:gd name="T7" fmla="*/ 0 h 5"/>
                  <a:gd name="T8" fmla="*/ 2 w 2"/>
                  <a:gd name="T9" fmla="*/ 5 h 5"/>
                </a:gdLst>
                <a:ahLst/>
                <a:cxnLst>
                  <a:cxn ang="T4">
                    <a:pos x="T0" y="T1"/>
                  </a:cxn>
                  <a:cxn ang="T5">
                    <a:pos x="T2" y="T3"/>
                  </a:cxn>
                </a:cxnLst>
                <a:rect l="T6" t="T7" r="T8" b="T9"/>
                <a:pathLst>
                  <a:path w="2" h="5">
                    <a:moveTo>
                      <a:pt x="2" y="0"/>
                    </a:moveTo>
                    <a:cubicBezTo>
                      <a:pt x="2" y="1"/>
                      <a:pt x="2" y="3"/>
                      <a:pt x="0" y="5"/>
                    </a:cubicBezTo>
                  </a:path>
                </a:pathLst>
              </a:custGeom>
              <a:noFill/>
              <a:ln w="4763" cap="rnd">
                <a:solidFill>
                  <a:srgbClr val="FFFFFF"/>
                </a:solidFill>
                <a:round/>
                <a:headEnd/>
                <a:tailEnd/>
              </a:ln>
            </p:spPr>
            <p:txBody>
              <a:bodyPr/>
              <a:lstStyle/>
              <a:p>
                <a:endParaRPr lang="en-GB"/>
              </a:p>
            </p:txBody>
          </p:sp>
          <p:sp>
            <p:nvSpPr>
              <p:cNvPr id="32435" name="Freeform 261"/>
              <p:cNvSpPr>
                <a:spLocks/>
              </p:cNvSpPr>
              <p:nvPr/>
            </p:nvSpPr>
            <p:spPr bwMode="auto">
              <a:xfrm>
                <a:off x="2920" y="1102"/>
                <a:ext cx="6" cy="5"/>
              </a:xfrm>
              <a:custGeom>
                <a:avLst/>
                <a:gdLst>
                  <a:gd name="T0" fmla="*/ 19 w 4"/>
                  <a:gd name="T1" fmla="*/ 0 h 3"/>
                  <a:gd name="T2" fmla="*/ 42 w 4"/>
                  <a:gd name="T3" fmla="*/ 62 h 3"/>
                  <a:gd name="T4" fmla="*/ 19 w 4"/>
                  <a:gd name="T5" fmla="*/ 22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2" y="0"/>
                    </a:moveTo>
                    <a:cubicBezTo>
                      <a:pt x="0" y="1"/>
                      <a:pt x="2" y="3"/>
                      <a:pt x="4" y="3"/>
                    </a:cubicBezTo>
                    <a:cubicBezTo>
                      <a:pt x="4" y="1"/>
                      <a:pt x="3" y="0"/>
                      <a:pt x="2" y="1"/>
                    </a:cubicBezTo>
                  </a:path>
                </a:pathLst>
              </a:custGeom>
              <a:noFill/>
              <a:ln w="9525" cap="rnd">
                <a:solidFill>
                  <a:srgbClr val="D1AA49"/>
                </a:solidFill>
                <a:round/>
                <a:headEnd/>
                <a:tailEnd/>
              </a:ln>
            </p:spPr>
            <p:txBody>
              <a:bodyPr/>
              <a:lstStyle/>
              <a:p>
                <a:endParaRPr lang="en-GB"/>
              </a:p>
            </p:txBody>
          </p:sp>
          <p:sp>
            <p:nvSpPr>
              <p:cNvPr id="32436" name="Freeform 262"/>
              <p:cNvSpPr>
                <a:spLocks/>
              </p:cNvSpPr>
              <p:nvPr/>
            </p:nvSpPr>
            <p:spPr bwMode="auto">
              <a:xfrm>
                <a:off x="3002" y="1185"/>
                <a:ext cx="14" cy="21"/>
              </a:xfrm>
              <a:custGeom>
                <a:avLst/>
                <a:gdLst>
                  <a:gd name="T0" fmla="*/ 53 w 9"/>
                  <a:gd name="T1" fmla="*/ 48 h 14"/>
                  <a:gd name="T2" fmla="*/ 30 w 9"/>
                  <a:gd name="T3" fmla="*/ 108 h 14"/>
                  <a:gd name="T4" fmla="*/ 114 w 9"/>
                  <a:gd name="T5" fmla="*/ 62 h 14"/>
                  <a:gd name="T6" fmla="*/ 19 w 9"/>
                  <a:gd name="T7" fmla="*/ 88 h 14"/>
                  <a:gd name="T8" fmla="*/ 82 w 9"/>
                  <a:gd name="T9" fmla="*/ 93 h 14"/>
                  <a:gd name="T10" fmla="*/ 82 w 9"/>
                  <a:gd name="T11" fmla="*/ 113 h 14"/>
                  <a:gd name="T12" fmla="*/ 96 w 9"/>
                  <a:gd name="T13" fmla="*/ 108 h 14"/>
                  <a:gd name="T14" fmla="*/ 0 60000 65536"/>
                  <a:gd name="T15" fmla="*/ 0 60000 65536"/>
                  <a:gd name="T16" fmla="*/ 0 60000 65536"/>
                  <a:gd name="T17" fmla="*/ 0 60000 65536"/>
                  <a:gd name="T18" fmla="*/ 0 60000 65536"/>
                  <a:gd name="T19" fmla="*/ 0 60000 65536"/>
                  <a:gd name="T20" fmla="*/ 0 60000 65536"/>
                  <a:gd name="T21" fmla="*/ 0 w 9"/>
                  <a:gd name="T22" fmla="*/ 0 h 14"/>
                  <a:gd name="T23" fmla="*/ 9 w 9"/>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4">
                    <a:moveTo>
                      <a:pt x="4" y="4"/>
                    </a:moveTo>
                    <a:cubicBezTo>
                      <a:pt x="3" y="4"/>
                      <a:pt x="0" y="7"/>
                      <a:pt x="2" y="9"/>
                    </a:cubicBezTo>
                    <a:cubicBezTo>
                      <a:pt x="4" y="11"/>
                      <a:pt x="9" y="8"/>
                      <a:pt x="8" y="5"/>
                    </a:cubicBezTo>
                    <a:cubicBezTo>
                      <a:pt x="6" y="0"/>
                      <a:pt x="1" y="2"/>
                      <a:pt x="1" y="7"/>
                    </a:cubicBezTo>
                    <a:cubicBezTo>
                      <a:pt x="0" y="14"/>
                      <a:pt x="8" y="10"/>
                      <a:pt x="6" y="8"/>
                    </a:cubicBezTo>
                    <a:cubicBezTo>
                      <a:pt x="6" y="9"/>
                      <a:pt x="6" y="9"/>
                      <a:pt x="6" y="10"/>
                    </a:cubicBezTo>
                    <a:cubicBezTo>
                      <a:pt x="6" y="9"/>
                      <a:pt x="7" y="9"/>
                      <a:pt x="7" y="9"/>
                    </a:cubicBezTo>
                  </a:path>
                </a:pathLst>
              </a:custGeom>
              <a:noFill/>
              <a:ln w="9525" cap="rnd">
                <a:solidFill>
                  <a:srgbClr val="D1AA49"/>
                </a:solidFill>
                <a:round/>
                <a:headEnd/>
                <a:tailEnd/>
              </a:ln>
            </p:spPr>
            <p:txBody>
              <a:bodyPr/>
              <a:lstStyle/>
              <a:p>
                <a:endParaRPr lang="en-GB"/>
              </a:p>
            </p:txBody>
          </p:sp>
          <p:sp>
            <p:nvSpPr>
              <p:cNvPr id="32437" name="Freeform 263"/>
              <p:cNvSpPr>
                <a:spLocks/>
              </p:cNvSpPr>
              <p:nvPr/>
            </p:nvSpPr>
            <p:spPr bwMode="auto">
              <a:xfrm>
                <a:off x="3002" y="1193"/>
                <a:ext cx="11" cy="9"/>
              </a:xfrm>
              <a:custGeom>
                <a:avLst/>
                <a:gdLst>
                  <a:gd name="T0" fmla="*/ 104 w 7"/>
                  <a:gd name="T1" fmla="*/ 40 h 6"/>
                  <a:gd name="T2" fmla="*/ 55 w 7"/>
                  <a:gd name="T3" fmla="*/ 0 h 6"/>
                  <a:gd name="T4" fmla="*/ 86 w 7"/>
                  <a:gd name="T5" fmla="*/ 27 h 6"/>
                  <a:gd name="T6" fmla="*/ 0 60000 65536"/>
                  <a:gd name="T7" fmla="*/ 0 60000 65536"/>
                  <a:gd name="T8" fmla="*/ 0 60000 65536"/>
                  <a:gd name="T9" fmla="*/ 0 w 7"/>
                  <a:gd name="T10" fmla="*/ 0 h 6"/>
                  <a:gd name="T11" fmla="*/ 7 w 7"/>
                  <a:gd name="T12" fmla="*/ 6 h 6"/>
                </a:gdLst>
                <a:ahLst/>
                <a:cxnLst>
                  <a:cxn ang="T6">
                    <a:pos x="T0" y="T1"/>
                  </a:cxn>
                  <a:cxn ang="T7">
                    <a:pos x="T2" y="T3"/>
                  </a:cxn>
                  <a:cxn ang="T8">
                    <a:pos x="T4" y="T5"/>
                  </a:cxn>
                </a:cxnLst>
                <a:rect l="T9" t="T10" r="T11" b="T12"/>
                <a:pathLst>
                  <a:path w="7" h="6">
                    <a:moveTo>
                      <a:pt x="7" y="3"/>
                    </a:moveTo>
                    <a:cubicBezTo>
                      <a:pt x="5" y="4"/>
                      <a:pt x="5" y="1"/>
                      <a:pt x="4" y="0"/>
                    </a:cubicBezTo>
                    <a:cubicBezTo>
                      <a:pt x="0" y="1"/>
                      <a:pt x="5" y="6"/>
                      <a:pt x="6" y="2"/>
                    </a:cubicBezTo>
                  </a:path>
                </a:pathLst>
              </a:custGeom>
              <a:noFill/>
              <a:ln w="9525" cap="rnd">
                <a:solidFill>
                  <a:srgbClr val="D1AA49"/>
                </a:solidFill>
                <a:round/>
                <a:headEnd/>
                <a:tailEnd/>
              </a:ln>
            </p:spPr>
            <p:txBody>
              <a:bodyPr/>
              <a:lstStyle/>
              <a:p>
                <a:endParaRPr lang="en-GB"/>
              </a:p>
            </p:txBody>
          </p:sp>
          <p:sp>
            <p:nvSpPr>
              <p:cNvPr id="32438" name="Freeform 264"/>
              <p:cNvSpPr>
                <a:spLocks/>
              </p:cNvSpPr>
              <p:nvPr/>
            </p:nvSpPr>
            <p:spPr bwMode="auto">
              <a:xfrm>
                <a:off x="3013" y="1194"/>
                <a:ext cx="13" cy="15"/>
              </a:xfrm>
              <a:custGeom>
                <a:avLst/>
                <a:gdLst>
                  <a:gd name="T0" fmla="*/ 19 w 9"/>
                  <a:gd name="T1" fmla="*/ 31 h 10"/>
                  <a:gd name="T2" fmla="*/ 39 w 9"/>
                  <a:gd name="T3" fmla="*/ 90 h 10"/>
                  <a:gd name="T4" fmla="*/ 1 w 9"/>
                  <a:gd name="T5" fmla="*/ 69 h 10"/>
                  <a:gd name="T6" fmla="*/ 19 w 9"/>
                  <a:gd name="T7" fmla="*/ 69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2" y="3"/>
                    </a:moveTo>
                    <a:cubicBezTo>
                      <a:pt x="0" y="4"/>
                      <a:pt x="1" y="10"/>
                      <a:pt x="4" y="8"/>
                    </a:cubicBezTo>
                    <a:cubicBezTo>
                      <a:pt x="9" y="6"/>
                      <a:pt x="1" y="0"/>
                      <a:pt x="1" y="6"/>
                    </a:cubicBezTo>
                    <a:cubicBezTo>
                      <a:pt x="1" y="7"/>
                      <a:pt x="1" y="7"/>
                      <a:pt x="2" y="6"/>
                    </a:cubicBezTo>
                  </a:path>
                </a:pathLst>
              </a:custGeom>
              <a:noFill/>
              <a:ln w="9525" cap="rnd">
                <a:solidFill>
                  <a:srgbClr val="D1AA49"/>
                </a:solidFill>
                <a:round/>
                <a:headEnd/>
                <a:tailEnd/>
              </a:ln>
            </p:spPr>
            <p:txBody>
              <a:bodyPr/>
              <a:lstStyle/>
              <a:p>
                <a:endParaRPr lang="en-GB"/>
              </a:p>
            </p:txBody>
          </p:sp>
          <p:sp>
            <p:nvSpPr>
              <p:cNvPr id="32439" name="Freeform 265"/>
              <p:cNvSpPr>
                <a:spLocks/>
              </p:cNvSpPr>
              <p:nvPr/>
            </p:nvSpPr>
            <p:spPr bwMode="auto">
              <a:xfrm>
                <a:off x="3023" y="1172"/>
                <a:ext cx="11" cy="13"/>
              </a:xfrm>
              <a:custGeom>
                <a:avLst/>
                <a:gdLst>
                  <a:gd name="T0" fmla="*/ 55 w 7"/>
                  <a:gd name="T1" fmla="*/ 0 h 9"/>
                  <a:gd name="T2" fmla="*/ 55 w 7"/>
                  <a:gd name="T3" fmla="*/ 61 h 9"/>
                  <a:gd name="T4" fmla="*/ 49 w 7"/>
                  <a:gd name="T5" fmla="*/ 27 h 9"/>
                  <a:gd name="T6" fmla="*/ 0 60000 65536"/>
                  <a:gd name="T7" fmla="*/ 0 60000 65536"/>
                  <a:gd name="T8" fmla="*/ 0 60000 65536"/>
                  <a:gd name="T9" fmla="*/ 0 w 7"/>
                  <a:gd name="T10" fmla="*/ 0 h 9"/>
                  <a:gd name="T11" fmla="*/ 7 w 7"/>
                  <a:gd name="T12" fmla="*/ 9 h 9"/>
                </a:gdLst>
                <a:ahLst/>
                <a:cxnLst>
                  <a:cxn ang="T6">
                    <a:pos x="T0" y="T1"/>
                  </a:cxn>
                  <a:cxn ang="T7">
                    <a:pos x="T2" y="T3"/>
                  </a:cxn>
                  <a:cxn ang="T8">
                    <a:pos x="T4" y="T5"/>
                  </a:cxn>
                </a:cxnLst>
                <a:rect l="T9" t="T10" r="T11" b="T12"/>
                <a:pathLst>
                  <a:path w="7" h="9">
                    <a:moveTo>
                      <a:pt x="4" y="0"/>
                    </a:moveTo>
                    <a:cubicBezTo>
                      <a:pt x="0" y="2"/>
                      <a:pt x="1" y="9"/>
                      <a:pt x="4" y="7"/>
                    </a:cubicBezTo>
                    <a:cubicBezTo>
                      <a:pt x="7" y="6"/>
                      <a:pt x="4" y="2"/>
                      <a:pt x="3" y="3"/>
                    </a:cubicBezTo>
                  </a:path>
                </a:pathLst>
              </a:custGeom>
              <a:noFill/>
              <a:ln w="9525" cap="rnd">
                <a:solidFill>
                  <a:srgbClr val="D1AA49"/>
                </a:solidFill>
                <a:round/>
                <a:headEnd/>
                <a:tailEnd/>
              </a:ln>
            </p:spPr>
            <p:txBody>
              <a:bodyPr/>
              <a:lstStyle/>
              <a:p>
                <a:endParaRPr lang="en-GB"/>
              </a:p>
            </p:txBody>
          </p:sp>
          <p:sp>
            <p:nvSpPr>
              <p:cNvPr id="32440" name="Freeform 266"/>
              <p:cNvSpPr>
                <a:spLocks/>
              </p:cNvSpPr>
              <p:nvPr/>
            </p:nvSpPr>
            <p:spPr bwMode="auto">
              <a:xfrm>
                <a:off x="3032" y="1178"/>
                <a:ext cx="8" cy="7"/>
              </a:xfrm>
              <a:custGeom>
                <a:avLst/>
                <a:gdLst>
                  <a:gd name="T0" fmla="*/ 0 w 5"/>
                  <a:gd name="T1" fmla="*/ 29 h 5"/>
                  <a:gd name="T2" fmla="*/ 67 w 5"/>
                  <a:gd name="T3" fmla="*/ 15 h 5"/>
                  <a:gd name="T4" fmla="*/ 21 w 5"/>
                  <a:gd name="T5" fmla="*/ 39 h 5"/>
                  <a:gd name="T6" fmla="*/ 0 60000 65536"/>
                  <a:gd name="T7" fmla="*/ 0 60000 65536"/>
                  <a:gd name="T8" fmla="*/ 0 60000 65536"/>
                  <a:gd name="T9" fmla="*/ 0 w 5"/>
                  <a:gd name="T10" fmla="*/ 0 h 5"/>
                  <a:gd name="T11" fmla="*/ 5 w 5"/>
                  <a:gd name="T12" fmla="*/ 5 h 5"/>
                </a:gdLst>
                <a:ahLst/>
                <a:cxnLst>
                  <a:cxn ang="T6">
                    <a:pos x="T0" y="T1"/>
                  </a:cxn>
                  <a:cxn ang="T7">
                    <a:pos x="T2" y="T3"/>
                  </a:cxn>
                  <a:cxn ang="T8">
                    <a:pos x="T4" y="T5"/>
                  </a:cxn>
                </a:cxnLst>
                <a:rect l="T9" t="T10" r="T11" b="T12"/>
                <a:pathLst>
                  <a:path w="5" h="5">
                    <a:moveTo>
                      <a:pt x="0" y="4"/>
                    </a:moveTo>
                    <a:cubicBezTo>
                      <a:pt x="0" y="2"/>
                      <a:pt x="3" y="0"/>
                      <a:pt x="4" y="2"/>
                    </a:cubicBezTo>
                    <a:cubicBezTo>
                      <a:pt x="5" y="4"/>
                      <a:pt x="2" y="5"/>
                      <a:pt x="1" y="5"/>
                    </a:cubicBezTo>
                  </a:path>
                </a:pathLst>
              </a:custGeom>
              <a:noFill/>
              <a:ln w="9525" cap="rnd">
                <a:solidFill>
                  <a:srgbClr val="D1AA49"/>
                </a:solidFill>
                <a:round/>
                <a:headEnd/>
                <a:tailEnd/>
              </a:ln>
            </p:spPr>
            <p:txBody>
              <a:bodyPr/>
              <a:lstStyle/>
              <a:p>
                <a:endParaRPr lang="en-GB"/>
              </a:p>
            </p:txBody>
          </p:sp>
          <p:sp>
            <p:nvSpPr>
              <p:cNvPr id="32441" name="Freeform 267"/>
              <p:cNvSpPr>
                <a:spLocks/>
              </p:cNvSpPr>
              <p:nvPr/>
            </p:nvSpPr>
            <p:spPr bwMode="auto">
              <a:xfrm>
                <a:off x="3046" y="1160"/>
                <a:ext cx="9" cy="13"/>
              </a:xfrm>
              <a:custGeom>
                <a:avLst/>
                <a:gdLst>
                  <a:gd name="T0" fmla="*/ 48 w 6"/>
                  <a:gd name="T1" fmla="*/ 19 h 9"/>
                  <a:gd name="T2" fmla="*/ 40 w 6"/>
                  <a:gd name="T3" fmla="*/ 56 h 9"/>
                  <a:gd name="T4" fmla="*/ 18 w 6"/>
                  <a:gd name="T5" fmla="*/ 39 h 9"/>
                  <a:gd name="T6" fmla="*/ 0 60000 65536"/>
                  <a:gd name="T7" fmla="*/ 0 60000 65536"/>
                  <a:gd name="T8" fmla="*/ 0 60000 65536"/>
                  <a:gd name="T9" fmla="*/ 0 w 6"/>
                  <a:gd name="T10" fmla="*/ 0 h 9"/>
                  <a:gd name="T11" fmla="*/ 6 w 6"/>
                  <a:gd name="T12" fmla="*/ 9 h 9"/>
                </a:gdLst>
                <a:ahLst/>
                <a:cxnLst>
                  <a:cxn ang="T6">
                    <a:pos x="T0" y="T1"/>
                  </a:cxn>
                  <a:cxn ang="T7">
                    <a:pos x="T2" y="T3"/>
                  </a:cxn>
                  <a:cxn ang="T8">
                    <a:pos x="T4" y="T5"/>
                  </a:cxn>
                </a:cxnLst>
                <a:rect l="T9" t="T10" r="T11" b="T12"/>
                <a:pathLst>
                  <a:path w="6" h="9">
                    <a:moveTo>
                      <a:pt x="4" y="2"/>
                    </a:moveTo>
                    <a:cubicBezTo>
                      <a:pt x="0" y="1"/>
                      <a:pt x="1" y="9"/>
                      <a:pt x="3" y="6"/>
                    </a:cubicBezTo>
                    <a:cubicBezTo>
                      <a:pt x="6" y="3"/>
                      <a:pt x="0" y="0"/>
                      <a:pt x="1" y="4"/>
                    </a:cubicBezTo>
                  </a:path>
                </a:pathLst>
              </a:custGeom>
              <a:noFill/>
              <a:ln w="9525" cap="rnd">
                <a:solidFill>
                  <a:srgbClr val="D1AA49"/>
                </a:solidFill>
                <a:round/>
                <a:headEnd/>
                <a:tailEnd/>
              </a:ln>
            </p:spPr>
            <p:txBody>
              <a:bodyPr/>
              <a:lstStyle/>
              <a:p>
                <a:endParaRPr lang="en-GB"/>
              </a:p>
            </p:txBody>
          </p:sp>
          <p:sp>
            <p:nvSpPr>
              <p:cNvPr id="32442" name="Freeform 268"/>
              <p:cNvSpPr>
                <a:spLocks/>
              </p:cNvSpPr>
              <p:nvPr/>
            </p:nvSpPr>
            <p:spPr bwMode="auto">
              <a:xfrm>
                <a:off x="3061" y="1149"/>
                <a:ext cx="8" cy="7"/>
              </a:xfrm>
              <a:custGeom>
                <a:avLst/>
                <a:gdLst>
                  <a:gd name="T0" fmla="*/ 54 w 5"/>
                  <a:gd name="T1" fmla="*/ 1 h 5"/>
                  <a:gd name="T2" fmla="*/ 34 w 5"/>
                  <a:gd name="T3" fmla="*/ 39 h 5"/>
                  <a:gd name="T4" fmla="*/ 34 w 5"/>
                  <a:gd name="T5" fmla="*/ 0 h 5"/>
                  <a:gd name="T6" fmla="*/ 0 60000 65536"/>
                  <a:gd name="T7" fmla="*/ 0 60000 65536"/>
                  <a:gd name="T8" fmla="*/ 0 60000 65536"/>
                  <a:gd name="T9" fmla="*/ 0 w 5"/>
                  <a:gd name="T10" fmla="*/ 0 h 5"/>
                  <a:gd name="T11" fmla="*/ 5 w 5"/>
                  <a:gd name="T12" fmla="*/ 5 h 5"/>
                </a:gdLst>
                <a:ahLst/>
                <a:cxnLst>
                  <a:cxn ang="T6">
                    <a:pos x="T0" y="T1"/>
                  </a:cxn>
                  <a:cxn ang="T7">
                    <a:pos x="T2" y="T3"/>
                  </a:cxn>
                  <a:cxn ang="T8">
                    <a:pos x="T4" y="T5"/>
                  </a:cxn>
                </a:cxnLst>
                <a:rect l="T9" t="T10" r="T11" b="T12"/>
                <a:pathLst>
                  <a:path w="5" h="5">
                    <a:moveTo>
                      <a:pt x="3" y="1"/>
                    </a:moveTo>
                    <a:cubicBezTo>
                      <a:pt x="1" y="1"/>
                      <a:pt x="0" y="3"/>
                      <a:pt x="2" y="5"/>
                    </a:cubicBezTo>
                    <a:cubicBezTo>
                      <a:pt x="5" y="4"/>
                      <a:pt x="4" y="0"/>
                      <a:pt x="2" y="0"/>
                    </a:cubicBezTo>
                  </a:path>
                </a:pathLst>
              </a:custGeom>
              <a:noFill/>
              <a:ln w="9525" cap="rnd">
                <a:solidFill>
                  <a:srgbClr val="D1AA49"/>
                </a:solidFill>
                <a:round/>
                <a:headEnd/>
                <a:tailEnd/>
              </a:ln>
            </p:spPr>
            <p:txBody>
              <a:bodyPr/>
              <a:lstStyle/>
              <a:p>
                <a:endParaRPr lang="en-GB"/>
              </a:p>
            </p:txBody>
          </p:sp>
          <p:sp>
            <p:nvSpPr>
              <p:cNvPr id="32443" name="Freeform 269"/>
              <p:cNvSpPr>
                <a:spLocks/>
              </p:cNvSpPr>
              <p:nvPr/>
            </p:nvSpPr>
            <p:spPr bwMode="auto">
              <a:xfrm>
                <a:off x="3045" y="1185"/>
                <a:ext cx="16" cy="15"/>
              </a:xfrm>
              <a:custGeom>
                <a:avLst/>
                <a:gdLst>
                  <a:gd name="T0" fmla="*/ 60 w 11"/>
                  <a:gd name="T1" fmla="*/ 46 h 10"/>
                  <a:gd name="T2" fmla="*/ 60 w 11"/>
                  <a:gd name="T3" fmla="*/ 113 h 10"/>
                  <a:gd name="T4" fmla="*/ 47 w 11"/>
                  <a:gd name="T5" fmla="*/ 46 h 10"/>
                  <a:gd name="T6" fmla="*/ 47 w 11"/>
                  <a:gd name="T7" fmla="*/ 60 h 10"/>
                  <a:gd name="T8" fmla="*/ 41 w 11"/>
                  <a:gd name="T9" fmla="*/ 14 h 10"/>
                  <a:gd name="T10" fmla="*/ 28 w 11"/>
                  <a:gd name="T11" fmla="*/ 60 h 10"/>
                  <a:gd name="T12" fmla="*/ 0 60000 65536"/>
                  <a:gd name="T13" fmla="*/ 0 60000 65536"/>
                  <a:gd name="T14" fmla="*/ 0 60000 65536"/>
                  <a:gd name="T15" fmla="*/ 0 60000 65536"/>
                  <a:gd name="T16" fmla="*/ 0 60000 65536"/>
                  <a:gd name="T17" fmla="*/ 0 60000 65536"/>
                  <a:gd name="T18" fmla="*/ 0 w 11"/>
                  <a:gd name="T19" fmla="*/ 0 h 10"/>
                  <a:gd name="T20" fmla="*/ 11 w 11"/>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1" h="10">
                    <a:moveTo>
                      <a:pt x="6" y="4"/>
                    </a:moveTo>
                    <a:cubicBezTo>
                      <a:pt x="6" y="0"/>
                      <a:pt x="0" y="9"/>
                      <a:pt x="6" y="10"/>
                    </a:cubicBezTo>
                    <a:cubicBezTo>
                      <a:pt x="11" y="10"/>
                      <a:pt x="8" y="3"/>
                      <a:pt x="5" y="4"/>
                    </a:cubicBezTo>
                    <a:cubicBezTo>
                      <a:pt x="4" y="4"/>
                      <a:pt x="4" y="4"/>
                      <a:pt x="5" y="5"/>
                    </a:cubicBezTo>
                    <a:cubicBezTo>
                      <a:pt x="6" y="4"/>
                      <a:pt x="5" y="1"/>
                      <a:pt x="4" y="1"/>
                    </a:cubicBezTo>
                    <a:cubicBezTo>
                      <a:pt x="2" y="1"/>
                      <a:pt x="1" y="4"/>
                      <a:pt x="3" y="5"/>
                    </a:cubicBezTo>
                  </a:path>
                </a:pathLst>
              </a:custGeom>
              <a:noFill/>
              <a:ln w="9525" cap="rnd">
                <a:solidFill>
                  <a:srgbClr val="D1AA49"/>
                </a:solidFill>
                <a:round/>
                <a:headEnd/>
                <a:tailEnd/>
              </a:ln>
            </p:spPr>
            <p:txBody>
              <a:bodyPr/>
              <a:lstStyle/>
              <a:p>
                <a:endParaRPr lang="en-GB"/>
              </a:p>
            </p:txBody>
          </p:sp>
          <p:sp>
            <p:nvSpPr>
              <p:cNvPr id="32444" name="Freeform 270"/>
              <p:cNvSpPr>
                <a:spLocks/>
              </p:cNvSpPr>
              <p:nvPr/>
            </p:nvSpPr>
            <p:spPr bwMode="auto">
              <a:xfrm>
                <a:off x="3051" y="1196"/>
                <a:ext cx="3" cy="3"/>
              </a:xfrm>
              <a:custGeom>
                <a:avLst/>
                <a:gdLst>
                  <a:gd name="T0" fmla="*/ 0 w 2"/>
                  <a:gd name="T1" fmla="*/ 0 h 2"/>
                  <a:gd name="T2" fmla="*/ 13 w 2"/>
                  <a:gd name="T3" fmla="*/ 19 h 2"/>
                  <a:gd name="T4" fmla="*/ 19 w 2"/>
                  <a:gd name="T5" fmla="*/ 13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0"/>
                    </a:moveTo>
                    <a:cubicBezTo>
                      <a:pt x="0" y="1"/>
                      <a:pt x="0" y="1"/>
                      <a:pt x="1" y="2"/>
                    </a:cubicBezTo>
                    <a:cubicBezTo>
                      <a:pt x="2" y="2"/>
                      <a:pt x="2" y="1"/>
                      <a:pt x="2" y="1"/>
                    </a:cubicBezTo>
                  </a:path>
                </a:pathLst>
              </a:custGeom>
              <a:noFill/>
              <a:ln w="9525" cap="rnd">
                <a:solidFill>
                  <a:srgbClr val="D1AA49"/>
                </a:solidFill>
                <a:round/>
                <a:headEnd/>
                <a:tailEnd/>
              </a:ln>
            </p:spPr>
            <p:txBody>
              <a:bodyPr/>
              <a:lstStyle/>
              <a:p>
                <a:endParaRPr lang="en-GB"/>
              </a:p>
            </p:txBody>
          </p:sp>
          <p:sp>
            <p:nvSpPr>
              <p:cNvPr id="32445" name="Freeform 271"/>
              <p:cNvSpPr>
                <a:spLocks/>
              </p:cNvSpPr>
              <p:nvPr/>
            </p:nvSpPr>
            <p:spPr bwMode="auto">
              <a:xfrm>
                <a:off x="3029" y="1191"/>
                <a:ext cx="14" cy="14"/>
              </a:xfrm>
              <a:custGeom>
                <a:avLst/>
                <a:gdLst>
                  <a:gd name="T0" fmla="*/ 73 w 9"/>
                  <a:gd name="T1" fmla="*/ 53 h 9"/>
                  <a:gd name="T2" fmla="*/ 47 w 9"/>
                  <a:gd name="T3" fmla="*/ 96 h 9"/>
                  <a:gd name="T4" fmla="*/ 19 w 9"/>
                  <a:gd name="T5" fmla="*/ 82 h 9"/>
                  <a:gd name="T6" fmla="*/ 73 w 9"/>
                  <a:gd name="T7" fmla="*/ 82 h 9"/>
                  <a:gd name="T8" fmla="*/ 19 w 9"/>
                  <a:gd name="T9" fmla="*/ 82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5" y="4"/>
                    </a:moveTo>
                    <a:cubicBezTo>
                      <a:pt x="3" y="3"/>
                      <a:pt x="2" y="6"/>
                      <a:pt x="3" y="7"/>
                    </a:cubicBezTo>
                    <a:cubicBezTo>
                      <a:pt x="9" y="8"/>
                      <a:pt x="0" y="0"/>
                      <a:pt x="1" y="6"/>
                    </a:cubicBezTo>
                    <a:cubicBezTo>
                      <a:pt x="1" y="9"/>
                      <a:pt x="5" y="8"/>
                      <a:pt x="5" y="6"/>
                    </a:cubicBezTo>
                    <a:cubicBezTo>
                      <a:pt x="6" y="3"/>
                      <a:pt x="2" y="4"/>
                      <a:pt x="1" y="6"/>
                    </a:cubicBezTo>
                  </a:path>
                </a:pathLst>
              </a:custGeom>
              <a:noFill/>
              <a:ln w="9525" cap="rnd">
                <a:solidFill>
                  <a:srgbClr val="D1AA49"/>
                </a:solidFill>
                <a:round/>
                <a:headEnd/>
                <a:tailEnd/>
              </a:ln>
            </p:spPr>
            <p:txBody>
              <a:bodyPr/>
              <a:lstStyle/>
              <a:p>
                <a:endParaRPr lang="en-GB"/>
              </a:p>
            </p:txBody>
          </p:sp>
          <p:sp>
            <p:nvSpPr>
              <p:cNvPr id="32446" name="Freeform 272"/>
              <p:cNvSpPr>
                <a:spLocks/>
              </p:cNvSpPr>
              <p:nvPr/>
            </p:nvSpPr>
            <p:spPr bwMode="auto">
              <a:xfrm>
                <a:off x="3025" y="1202"/>
                <a:ext cx="18" cy="18"/>
              </a:xfrm>
              <a:custGeom>
                <a:avLst/>
                <a:gdLst>
                  <a:gd name="T0" fmla="*/ 75 w 12"/>
                  <a:gd name="T1" fmla="*/ 40 h 12"/>
                  <a:gd name="T2" fmla="*/ 40 w 12"/>
                  <a:gd name="T3" fmla="*/ 108 h 12"/>
                  <a:gd name="T4" fmla="*/ 72 w 12"/>
                  <a:gd name="T5" fmla="*/ 18 h 12"/>
                  <a:gd name="T6" fmla="*/ 72 w 12"/>
                  <a:gd name="T7" fmla="*/ 90 h 12"/>
                  <a:gd name="T8" fmla="*/ 48 w 12"/>
                  <a:gd name="T9" fmla="*/ 72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7" y="3"/>
                    </a:moveTo>
                    <a:cubicBezTo>
                      <a:pt x="4" y="0"/>
                      <a:pt x="0" y="7"/>
                      <a:pt x="3" y="9"/>
                    </a:cubicBezTo>
                    <a:cubicBezTo>
                      <a:pt x="8" y="12"/>
                      <a:pt x="12" y="1"/>
                      <a:pt x="6" y="1"/>
                    </a:cubicBezTo>
                    <a:cubicBezTo>
                      <a:pt x="2" y="1"/>
                      <a:pt x="1" y="12"/>
                      <a:pt x="6" y="8"/>
                    </a:cubicBezTo>
                    <a:cubicBezTo>
                      <a:pt x="11" y="5"/>
                      <a:pt x="5" y="2"/>
                      <a:pt x="4" y="6"/>
                    </a:cubicBezTo>
                  </a:path>
                </a:pathLst>
              </a:custGeom>
              <a:noFill/>
              <a:ln w="9525" cap="rnd">
                <a:solidFill>
                  <a:srgbClr val="D1AA49"/>
                </a:solidFill>
                <a:round/>
                <a:headEnd/>
                <a:tailEnd/>
              </a:ln>
            </p:spPr>
            <p:txBody>
              <a:bodyPr/>
              <a:lstStyle/>
              <a:p>
                <a:endParaRPr lang="en-GB"/>
              </a:p>
            </p:txBody>
          </p:sp>
          <p:sp>
            <p:nvSpPr>
              <p:cNvPr id="32447" name="Freeform 273"/>
              <p:cNvSpPr>
                <a:spLocks/>
              </p:cNvSpPr>
              <p:nvPr/>
            </p:nvSpPr>
            <p:spPr bwMode="auto">
              <a:xfrm>
                <a:off x="3010" y="1229"/>
                <a:ext cx="19" cy="20"/>
              </a:xfrm>
              <a:custGeom>
                <a:avLst/>
                <a:gdLst>
                  <a:gd name="T0" fmla="*/ 47 w 13"/>
                  <a:gd name="T1" fmla="*/ 52 h 13"/>
                  <a:gd name="T2" fmla="*/ 82 w 13"/>
                  <a:gd name="T3" fmla="*/ 102 h 13"/>
                  <a:gd name="T4" fmla="*/ 47 w 13"/>
                  <a:gd name="T5" fmla="*/ 43 h 13"/>
                  <a:gd name="T6" fmla="*/ 88 w 13"/>
                  <a:gd name="T7" fmla="*/ 95 h 13"/>
                  <a:gd name="T8" fmla="*/ 41 w 13"/>
                  <a:gd name="T9" fmla="*/ 95 h 13"/>
                  <a:gd name="T10" fmla="*/ 47 w 13"/>
                  <a:gd name="T11" fmla="*/ 102 h 13"/>
                  <a:gd name="T12" fmla="*/ 0 60000 65536"/>
                  <a:gd name="T13" fmla="*/ 0 60000 65536"/>
                  <a:gd name="T14" fmla="*/ 0 60000 65536"/>
                  <a:gd name="T15" fmla="*/ 0 60000 65536"/>
                  <a:gd name="T16" fmla="*/ 0 60000 65536"/>
                  <a:gd name="T17" fmla="*/ 0 60000 65536"/>
                  <a:gd name="T18" fmla="*/ 0 w 13"/>
                  <a:gd name="T19" fmla="*/ 0 h 13"/>
                  <a:gd name="T20" fmla="*/ 13 w 13"/>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3" h="13">
                    <a:moveTo>
                      <a:pt x="5" y="4"/>
                    </a:moveTo>
                    <a:cubicBezTo>
                      <a:pt x="1" y="5"/>
                      <a:pt x="4" y="10"/>
                      <a:pt x="8" y="8"/>
                    </a:cubicBezTo>
                    <a:cubicBezTo>
                      <a:pt x="13" y="6"/>
                      <a:pt x="9" y="0"/>
                      <a:pt x="5" y="3"/>
                    </a:cubicBezTo>
                    <a:cubicBezTo>
                      <a:pt x="0" y="7"/>
                      <a:pt x="6" y="13"/>
                      <a:pt x="9" y="7"/>
                    </a:cubicBezTo>
                    <a:cubicBezTo>
                      <a:pt x="11" y="2"/>
                      <a:pt x="5" y="2"/>
                      <a:pt x="4" y="7"/>
                    </a:cubicBezTo>
                    <a:cubicBezTo>
                      <a:pt x="4" y="8"/>
                      <a:pt x="5" y="8"/>
                      <a:pt x="5" y="8"/>
                    </a:cubicBezTo>
                  </a:path>
                </a:pathLst>
              </a:custGeom>
              <a:noFill/>
              <a:ln w="9525" cap="rnd">
                <a:solidFill>
                  <a:srgbClr val="D1AA49"/>
                </a:solidFill>
                <a:round/>
                <a:headEnd/>
                <a:tailEnd/>
              </a:ln>
            </p:spPr>
            <p:txBody>
              <a:bodyPr/>
              <a:lstStyle/>
              <a:p>
                <a:endParaRPr lang="en-GB"/>
              </a:p>
            </p:txBody>
          </p:sp>
          <p:sp>
            <p:nvSpPr>
              <p:cNvPr id="32448" name="Freeform 274"/>
              <p:cNvSpPr>
                <a:spLocks/>
              </p:cNvSpPr>
              <p:nvPr/>
            </p:nvSpPr>
            <p:spPr bwMode="auto">
              <a:xfrm>
                <a:off x="3032" y="1231"/>
                <a:ext cx="19" cy="19"/>
              </a:xfrm>
              <a:custGeom>
                <a:avLst/>
                <a:gdLst>
                  <a:gd name="T0" fmla="*/ 130 w 12"/>
                  <a:gd name="T1" fmla="*/ 60 h 13"/>
                  <a:gd name="T2" fmla="*/ 100 w 12"/>
                  <a:gd name="T3" fmla="*/ 107 h 13"/>
                  <a:gd name="T4" fmla="*/ 138 w 12"/>
                  <a:gd name="T5" fmla="*/ 60 h 13"/>
                  <a:gd name="T6" fmla="*/ 82 w 12"/>
                  <a:gd name="T7" fmla="*/ 41 h 13"/>
                  <a:gd name="T8" fmla="*/ 52 w 12"/>
                  <a:gd name="T9" fmla="*/ 0 h 13"/>
                  <a:gd name="T10" fmla="*/ 130 w 12"/>
                  <a:gd name="T11" fmla="*/ 28 h 13"/>
                  <a:gd name="T12" fmla="*/ 108 w 12"/>
                  <a:gd name="T13" fmla="*/ 82 h 13"/>
                  <a:gd name="T14" fmla="*/ 158 w 12"/>
                  <a:gd name="T15" fmla="*/ 60 h 13"/>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3"/>
                  <a:gd name="T26" fmla="*/ 12 w 12"/>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3">
                    <a:moveTo>
                      <a:pt x="8" y="6"/>
                    </a:moveTo>
                    <a:cubicBezTo>
                      <a:pt x="5" y="4"/>
                      <a:pt x="3" y="9"/>
                      <a:pt x="6" y="11"/>
                    </a:cubicBezTo>
                    <a:cubicBezTo>
                      <a:pt x="9" y="13"/>
                      <a:pt x="11" y="8"/>
                      <a:pt x="9" y="6"/>
                    </a:cubicBezTo>
                    <a:cubicBezTo>
                      <a:pt x="8" y="4"/>
                      <a:pt x="7" y="5"/>
                      <a:pt x="5" y="4"/>
                    </a:cubicBezTo>
                    <a:cubicBezTo>
                      <a:pt x="4" y="2"/>
                      <a:pt x="4" y="1"/>
                      <a:pt x="3" y="0"/>
                    </a:cubicBezTo>
                    <a:cubicBezTo>
                      <a:pt x="0" y="3"/>
                      <a:pt x="6" y="6"/>
                      <a:pt x="8" y="3"/>
                    </a:cubicBezTo>
                    <a:cubicBezTo>
                      <a:pt x="5" y="1"/>
                      <a:pt x="3" y="7"/>
                      <a:pt x="7" y="8"/>
                    </a:cubicBezTo>
                    <a:cubicBezTo>
                      <a:pt x="9" y="9"/>
                      <a:pt x="12" y="6"/>
                      <a:pt x="10" y="6"/>
                    </a:cubicBezTo>
                  </a:path>
                </a:pathLst>
              </a:custGeom>
              <a:noFill/>
              <a:ln w="9525" cap="rnd">
                <a:solidFill>
                  <a:srgbClr val="D1AA49"/>
                </a:solidFill>
                <a:round/>
                <a:headEnd/>
                <a:tailEnd/>
              </a:ln>
            </p:spPr>
            <p:txBody>
              <a:bodyPr/>
              <a:lstStyle/>
              <a:p>
                <a:endParaRPr lang="en-GB"/>
              </a:p>
            </p:txBody>
          </p:sp>
          <p:sp>
            <p:nvSpPr>
              <p:cNvPr id="32449" name="Freeform 275"/>
              <p:cNvSpPr>
                <a:spLocks/>
              </p:cNvSpPr>
              <p:nvPr/>
            </p:nvSpPr>
            <p:spPr bwMode="auto">
              <a:xfrm>
                <a:off x="3057" y="1249"/>
                <a:ext cx="9" cy="6"/>
              </a:xfrm>
              <a:custGeom>
                <a:avLst/>
                <a:gdLst>
                  <a:gd name="T0" fmla="*/ 60 w 6"/>
                  <a:gd name="T1" fmla="*/ 19 h 4"/>
                  <a:gd name="T2" fmla="*/ 18 w 6"/>
                  <a:gd name="T3" fmla="*/ 0 h 4"/>
                  <a:gd name="T4" fmla="*/ 60 w 6"/>
                  <a:gd name="T5" fmla="*/ 28 h 4"/>
                  <a:gd name="T6" fmla="*/ 48 w 6"/>
                  <a:gd name="T7" fmla="*/ 0 h 4"/>
                  <a:gd name="T8" fmla="*/ 0 60000 65536"/>
                  <a:gd name="T9" fmla="*/ 0 60000 65536"/>
                  <a:gd name="T10" fmla="*/ 0 60000 65536"/>
                  <a:gd name="T11" fmla="*/ 0 60000 65536"/>
                  <a:gd name="T12" fmla="*/ 0 w 6"/>
                  <a:gd name="T13" fmla="*/ 0 h 4"/>
                  <a:gd name="T14" fmla="*/ 6 w 6"/>
                  <a:gd name="T15" fmla="*/ 4 h 4"/>
                </a:gdLst>
                <a:ahLst/>
                <a:cxnLst>
                  <a:cxn ang="T8">
                    <a:pos x="T0" y="T1"/>
                  </a:cxn>
                  <a:cxn ang="T9">
                    <a:pos x="T2" y="T3"/>
                  </a:cxn>
                  <a:cxn ang="T10">
                    <a:pos x="T4" y="T5"/>
                  </a:cxn>
                  <a:cxn ang="T11">
                    <a:pos x="T6" y="T7"/>
                  </a:cxn>
                </a:cxnLst>
                <a:rect l="T12" t="T13" r="T14" b="T15"/>
                <a:pathLst>
                  <a:path w="6" h="4">
                    <a:moveTo>
                      <a:pt x="5" y="2"/>
                    </a:moveTo>
                    <a:cubicBezTo>
                      <a:pt x="4" y="1"/>
                      <a:pt x="3" y="1"/>
                      <a:pt x="1" y="0"/>
                    </a:cubicBezTo>
                    <a:cubicBezTo>
                      <a:pt x="0" y="2"/>
                      <a:pt x="3" y="4"/>
                      <a:pt x="5" y="3"/>
                    </a:cubicBezTo>
                    <a:cubicBezTo>
                      <a:pt x="6" y="1"/>
                      <a:pt x="5" y="0"/>
                      <a:pt x="4" y="0"/>
                    </a:cubicBezTo>
                  </a:path>
                </a:pathLst>
              </a:custGeom>
              <a:noFill/>
              <a:ln w="9525" cap="rnd">
                <a:solidFill>
                  <a:srgbClr val="D1AA49"/>
                </a:solidFill>
                <a:round/>
                <a:headEnd/>
                <a:tailEnd/>
              </a:ln>
            </p:spPr>
            <p:txBody>
              <a:bodyPr/>
              <a:lstStyle/>
              <a:p>
                <a:endParaRPr lang="en-GB"/>
              </a:p>
            </p:txBody>
          </p:sp>
          <p:sp>
            <p:nvSpPr>
              <p:cNvPr id="32450" name="Freeform 276"/>
              <p:cNvSpPr>
                <a:spLocks/>
              </p:cNvSpPr>
              <p:nvPr/>
            </p:nvSpPr>
            <p:spPr bwMode="auto">
              <a:xfrm>
                <a:off x="3035" y="1259"/>
                <a:ext cx="13" cy="13"/>
              </a:xfrm>
              <a:custGeom>
                <a:avLst/>
                <a:gdLst>
                  <a:gd name="T0" fmla="*/ 89 w 8"/>
                  <a:gd name="T1" fmla="*/ 123 h 8"/>
                  <a:gd name="T2" fmla="*/ 89 w 8"/>
                  <a:gd name="T3" fmla="*/ 145 h 8"/>
                  <a:gd name="T4" fmla="*/ 76 w 8"/>
                  <a:gd name="T5" fmla="*/ 145 h 8"/>
                  <a:gd name="T6" fmla="*/ 34 w 8"/>
                  <a:gd name="T7" fmla="*/ 89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5" y="7"/>
                    </a:moveTo>
                    <a:cubicBezTo>
                      <a:pt x="5" y="7"/>
                      <a:pt x="5" y="8"/>
                      <a:pt x="5" y="8"/>
                    </a:cubicBezTo>
                    <a:cubicBezTo>
                      <a:pt x="3" y="3"/>
                      <a:pt x="0" y="8"/>
                      <a:pt x="4" y="8"/>
                    </a:cubicBezTo>
                    <a:cubicBezTo>
                      <a:pt x="8" y="7"/>
                      <a:pt x="5" y="0"/>
                      <a:pt x="2" y="5"/>
                    </a:cubicBezTo>
                  </a:path>
                </a:pathLst>
              </a:custGeom>
              <a:noFill/>
              <a:ln w="9525" cap="rnd">
                <a:solidFill>
                  <a:srgbClr val="D1AA49"/>
                </a:solidFill>
                <a:round/>
                <a:headEnd/>
                <a:tailEnd/>
              </a:ln>
            </p:spPr>
            <p:txBody>
              <a:bodyPr/>
              <a:lstStyle/>
              <a:p>
                <a:endParaRPr lang="en-GB"/>
              </a:p>
            </p:txBody>
          </p:sp>
          <p:sp>
            <p:nvSpPr>
              <p:cNvPr id="32451" name="Freeform 277"/>
              <p:cNvSpPr>
                <a:spLocks/>
              </p:cNvSpPr>
              <p:nvPr/>
            </p:nvSpPr>
            <p:spPr bwMode="auto">
              <a:xfrm>
                <a:off x="3001" y="1253"/>
                <a:ext cx="21" cy="22"/>
              </a:xfrm>
              <a:custGeom>
                <a:avLst/>
                <a:gdLst>
                  <a:gd name="T0" fmla="*/ 140 w 14"/>
                  <a:gd name="T1" fmla="*/ 49 h 14"/>
                  <a:gd name="T2" fmla="*/ 93 w 14"/>
                  <a:gd name="T3" fmla="*/ 104 h 14"/>
                  <a:gd name="T4" fmla="*/ 132 w 14"/>
                  <a:gd name="T5" fmla="*/ 55 h 14"/>
                  <a:gd name="T6" fmla="*/ 88 w 14"/>
                  <a:gd name="T7" fmla="*/ 151 h 14"/>
                  <a:gd name="T8" fmla="*/ 108 w 14"/>
                  <a:gd name="T9" fmla="*/ 49 h 14"/>
                  <a:gd name="T10" fmla="*/ 18 w 14"/>
                  <a:gd name="T11" fmla="*/ 190 h 14"/>
                  <a:gd name="T12" fmla="*/ 27 w 14"/>
                  <a:gd name="T13" fmla="*/ 163 h 14"/>
                  <a:gd name="T14" fmla="*/ 0 60000 65536"/>
                  <a:gd name="T15" fmla="*/ 0 60000 65536"/>
                  <a:gd name="T16" fmla="*/ 0 60000 65536"/>
                  <a:gd name="T17" fmla="*/ 0 60000 65536"/>
                  <a:gd name="T18" fmla="*/ 0 60000 65536"/>
                  <a:gd name="T19" fmla="*/ 0 60000 65536"/>
                  <a:gd name="T20" fmla="*/ 0 60000 65536"/>
                  <a:gd name="T21" fmla="*/ 0 w 14"/>
                  <a:gd name="T22" fmla="*/ 0 h 14"/>
                  <a:gd name="T23" fmla="*/ 14 w 14"/>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4">
                    <a:moveTo>
                      <a:pt x="12" y="3"/>
                    </a:moveTo>
                    <a:cubicBezTo>
                      <a:pt x="10" y="2"/>
                      <a:pt x="7" y="5"/>
                      <a:pt x="8" y="7"/>
                    </a:cubicBezTo>
                    <a:cubicBezTo>
                      <a:pt x="10" y="8"/>
                      <a:pt x="13" y="6"/>
                      <a:pt x="11" y="4"/>
                    </a:cubicBezTo>
                    <a:cubicBezTo>
                      <a:pt x="7" y="0"/>
                      <a:pt x="5" y="8"/>
                      <a:pt x="7" y="10"/>
                    </a:cubicBezTo>
                    <a:cubicBezTo>
                      <a:pt x="12" y="14"/>
                      <a:pt x="14" y="5"/>
                      <a:pt x="9" y="3"/>
                    </a:cubicBezTo>
                    <a:cubicBezTo>
                      <a:pt x="6" y="3"/>
                      <a:pt x="0" y="10"/>
                      <a:pt x="1" y="13"/>
                    </a:cubicBezTo>
                    <a:cubicBezTo>
                      <a:pt x="2" y="13"/>
                      <a:pt x="3" y="12"/>
                      <a:pt x="2" y="11"/>
                    </a:cubicBezTo>
                  </a:path>
                </a:pathLst>
              </a:custGeom>
              <a:noFill/>
              <a:ln w="9525" cap="rnd">
                <a:solidFill>
                  <a:srgbClr val="D1AA49"/>
                </a:solidFill>
                <a:round/>
                <a:headEnd/>
                <a:tailEnd/>
              </a:ln>
            </p:spPr>
            <p:txBody>
              <a:bodyPr/>
              <a:lstStyle/>
              <a:p>
                <a:endParaRPr lang="en-GB"/>
              </a:p>
            </p:txBody>
          </p:sp>
          <p:sp>
            <p:nvSpPr>
              <p:cNvPr id="32452" name="Freeform 278"/>
              <p:cNvSpPr>
                <a:spLocks/>
              </p:cNvSpPr>
              <p:nvPr/>
            </p:nvSpPr>
            <p:spPr bwMode="auto">
              <a:xfrm>
                <a:off x="3002" y="1264"/>
                <a:ext cx="11" cy="9"/>
              </a:xfrm>
              <a:custGeom>
                <a:avLst/>
                <a:gdLst>
                  <a:gd name="T0" fmla="*/ 49 w 7"/>
                  <a:gd name="T1" fmla="*/ 48 h 6"/>
                  <a:gd name="T2" fmla="*/ 49 w 7"/>
                  <a:gd name="T3" fmla="*/ 48 h 6"/>
                  <a:gd name="T4" fmla="*/ 104 w 7"/>
                  <a:gd name="T5" fmla="*/ 40 h 6"/>
                  <a:gd name="T6" fmla="*/ 49 w 7"/>
                  <a:gd name="T7" fmla="*/ 72 h 6"/>
                  <a:gd name="T8" fmla="*/ 0 60000 65536"/>
                  <a:gd name="T9" fmla="*/ 0 60000 65536"/>
                  <a:gd name="T10" fmla="*/ 0 60000 65536"/>
                  <a:gd name="T11" fmla="*/ 0 60000 65536"/>
                  <a:gd name="T12" fmla="*/ 0 w 7"/>
                  <a:gd name="T13" fmla="*/ 0 h 6"/>
                  <a:gd name="T14" fmla="*/ 7 w 7"/>
                  <a:gd name="T15" fmla="*/ 6 h 6"/>
                </a:gdLst>
                <a:ahLst/>
                <a:cxnLst>
                  <a:cxn ang="T8">
                    <a:pos x="T0" y="T1"/>
                  </a:cxn>
                  <a:cxn ang="T9">
                    <a:pos x="T2" y="T3"/>
                  </a:cxn>
                  <a:cxn ang="T10">
                    <a:pos x="T4" y="T5"/>
                  </a:cxn>
                  <a:cxn ang="T11">
                    <a:pos x="T6" y="T7"/>
                  </a:cxn>
                </a:cxnLst>
                <a:rect l="T12" t="T13" r="T14" b="T15"/>
                <a:pathLst>
                  <a:path w="7" h="6">
                    <a:moveTo>
                      <a:pt x="3" y="4"/>
                    </a:moveTo>
                    <a:cubicBezTo>
                      <a:pt x="3" y="4"/>
                      <a:pt x="3" y="4"/>
                      <a:pt x="3" y="4"/>
                    </a:cubicBezTo>
                    <a:cubicBezTo>
                      <a:pt x="4" y="6"/>
                      <a:pt x="7" y="5"/>
                      <a:pt x="7" y="3"/>
                    </a:cubicBezTo>
                    <a:cubicBezTo>
                      <a:pt x="6" y="0"/>
                      <a:pt x="0" y="3"/>
                      <a:pt x="3" y="6"/>
                    </a:cubicBezTo>
                  </a:path>
                </a:pathLst>
              </a:custGeom>
              <a:noFill/>
              <a:ln w="9525" cap="rnd">
                <a:solidFill>
                  <a:srgbClr val="D1AA49"/>
                </a:solidFill>
                <a:round/>
                <a:headEnd/>
                <a:tailEnd/>
              </a:ln>
            </p:spPr>
            <p:txBody>
              <a:bodyPr/>
              <a:lstStyle/>
              <a:p>
                <a:endParaRPr lang="en-GB"/>
              </a:p>
            </p:txBody>
          </p:sp>
          <p:sp>
            <p:nvSpPr>
              <p:cNvPr id="32453" name="Freeform 279"/>
              <p:cNvSpPr>
                <a:spLocks/>
              </p:cNvSpPr>
              <p:nvPr/>
            </p:nvSpPr>
            <p:spPr bwMode="auto">
              <a:xfrm>
                <a:off x="2987" y="1291"/>
                <a:ext cx="7" cy="8"/>
              </a:xfrm>
              <a:custGeom>
                <a:avLst/>
                <a:gdLst>
                  <a:gd name="T0" fmla="*/ 1 w 5"/>
                  <a:gd name="T1" fmla="*/ 34 h 5"/>
                  <a:gd name="T2" fmla="*/ 21 w 5"/>
                  <a:gd name="T3" fmla="*/ 54 h 5"/>
                  <a:gd name="T4" fmla="*/ 0 w 5"/>
                  <a:gd name="T5" fmla="*/ 0 h 5"/>
                  <a:gd name="T6" fmla="*/ 0 w 5"/>
                  <a:gd name="T7" fmla="*/ 21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1" y="2"/>
                    </a:moveTo>
                    <a:cubicBezTo>
                      <a:pt x="0" y="4"/>
                      <a:pt x="2" y="5"/>
                      <a:pt x="3" y="3"/>
                    </a:cubicBezTo>
                    <a:cubicBezTo>
                      <a:pt x="5" y="1"/>
                      <a:pt x="2" y="0"/>
                      <a:pt x="0" y="0"/>
                    </a:cubicBezTo>
                    <a:cubicBezTo>
                      <a:pt x="0" y="1"/>
                      <a:pt x="0" y="1"/>
                      <a:pt x="0" y="1"/>
                    </a:cubicBezTo>
                  </a:path>
                </a:pathLst>
              </a:custGeom>
              <a:noFill/>
              <a:ln w="9525" cap="rnd">
                <a:solidFill>
                  <a:srgbClr val="D1AA49"/>
                </a:solidFill>
                <a:round/>
                <a:headEnd/>
                <a:tailEnd/>
              </a:ln>
            </p:spPr>
            <p:txBody>
              <a:bodyPr/>
              <a:lstStyle/>
              <a:p>
                <a:endParaRPr lang="en-GB"/>
              </a:p>
            </p:txBody>
          </p:sp>
          <p:sp>
            <p:nvSpPr>
              <p:cNvPr id="32454" name="Freeform 280"/>
              <p:cNvSpPr>
                <a:spLocks/>
              </p:cNvSpPr>
              <p:nvPr/>
            </p:nvSpPr>
            <p:spPr bwMode="auto">
              <a:xfrm>
                <a:off x="3008" y="1291"/>
                <a:ext cx="3" cy="5"/>
              </a:xfrm>
              <a:custGeom>
                <a:avLst/>
                <a:gdLst>
                  <a:gd name="T0" fmla="*/ 0 w 2"/>
                  <a:gd name="T1" fmla="*/ 0 h 3"/>
                  <a:gd name="T2" fmla="*/ 19 w 2"/>
                  <a:gd name="T3" fmla="*/ 62 h 3"/>
                  <a:gd name="T4" fmla="*/ 13 w 2"/>
                  <a:gd name="T5" fmla="*/ 0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0" y="0"/>
                    </a:moveTo>
                    <a:cubicBezTo>
                      <a:pt x="0" y="1"/>
                      <a:pt x="1" y="2"/>
                      <a:pt x="2" y="3"/>
                    </a:cubicBezTo>
                    <a:cubicBezTo>
                      <a:pt x="2" y="2"/>
                      <a:pt x="1" y="1"/>
                      <a:pt x="1" y="0"/>
                    </a:cubicBezTo>
                  </a:path>
                </a:pathLst>
              </a:custGeom>
              <a:noFill/>
              <a:ln w="9525" cap="rnd">
                <a:solidFill>
                  <a:srgbClr val="D1AA49"/>
                </a:solidFill>
                <a:round/>
                <a:headEnd/>
                <a:tailEnd/>
              </a:ln>
            </p:spPr>
            <p:txBody>
              <a:bodyPr/>
              <a:lstStyle/>
              <a:p>
                <a:endParaRPr lang="en-GB"/>
              </a:p>
            </p:txBody>
          </p:sp>
          <p:sp>
            <p:nvSpPr>
              <p:cNvPr id="32455" name="Freeform 281"/>
              <p:cNvSpPr>
                <a:spLocks/>
              </p:cNvSpPr>
              <p:nvPr/>
            </p:nvSpPr>
            <p:spPr bwMode="auto">
              <a:xfrm>
                <a:off x="3010" y="1284"/>
                <a:ext cx="9" cy="9"/>
              </a:xfrm>
              <a:custGeom>
                <a:avLst/>
                <a:gdLst>
                  <a:gd name="T0" fmla="*/ 18 w 6"/>
                  <a:gd name="T1" fmla="*/ 72 h 6"/>
                  <a:gd name="T2" fmla="*/ 0 w 6"/>
                  <a:gd name="T3" fmla="*/ 72 h 6"/>
                  <a:gd name="T4" fmla="*/ 60 w 6"/>
                  <a:gd name="T5" fmla="*/ 48 h 6"/>
                  <a:gd name="T6" fmla="*/ 18 w 6"/>
                  <a:gd name="T7" fmla="*/ 4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1" y="6"/>
                    </a:moveTo>
                    <a:cubicBezTo>
                      <a:pt x="0" y="6"/>
                      <a:pt x="0" y="6"/>
                      <a:pt x="0" y="6"/>
                    </a:cubicBezTo>
                    <a:cubicBezTo>
                      <a:pt x="1" y="4"/>
                      <a:pt x="6" y="0"/>
                      <a:pt x="5" y="4"/>
                    </a:cubicBezTo>
                    <a:cubicBezTo>
                      <a:pt x="4" y="6"/>
                      <a:pt x="1" y="6"/>
                      <a:pt x="1" y="3"/>
                    </a:cubicBezTo>
                  </a:path>
                </a:pathLst>
              </a:custGeom>
              <a:noFill/>
              <a:ln w="9525" cap="rnd">
                <a:solidFill>
                  <a:srgbClr val="D1AA49"/>
                </a:solidFill>
                <a:round/>
                <a:headEnd/>
                <a:tailEnd/>
              </a:ln>
            </p:spPr>
            <p:txBody>
              <a:bodyPr/>
              <a:lstStyle/>
              <a:p>
                <a:endParaRPr lang="en-GB"/>
              </a:p>
            </p:txBody>
          </p:sp>
          <p:sp>
            <p:nvSpPr>
              <p:cNvPr id="32456" name="Freeform 282"/>
              <p:cNvSpPr>
                <a:spLocks/>
              </p:cNvSpPr>
              <p:nvPr/>
            </p:nvSpPr>
            <p:spPr bwMode="auto">
              <a:xfrm>
                <a:off x="3029" y="1293"/>
                <a:ext cx="5" cy="6"/>
              </a:xfrm>
              <a:custGeom>
                <a:avLst/>
                <a:gdLst>
                  <a:gd name="T0" fmla="*/ 22 w 3"/>
                  <a:gd name="T1" fmla="*/ 19 h 4"/>
                  <a:gd name="T2" fmla="*/ 22 w 3"/>
                  <a:gd name="T3" fmla="*/ 42 h 4"/>
                  <a:gd name="T4" fmla="*/ 22 w 3"/>
                  <a:gd name="T5" fmla="*/ 0 h 4"/>
                  <a:gd name="T6" fmla="*/ 0 w 3"/>
                  <a:gd name="T7" fmla="*/ 28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1" y="2"/>
                    </a:moveTo>
                    <a:cubicBezTo>
                      <a:pt x="1" y="2"/>
                      <a:pt x="1" y="3"/>
                      <a:pt x="1" y="4"/>
                    </a:cubicBezTo>
                    <a:cubicBezTo>
                      <a:pt x="3" y="4"/>
                      <a:pt x="2" y="1"/>
                      <a:pt x="1" y="0"/>
                    </a:cubicBezTo>
                    <a:cubicBezTo>
                      <a:pt x="0" y="1"/>
                      <a:pt x="0" y="2"/>
                      <a:pt x="0" y="3"/>
                    </a:cubicBezTo>
                  </a:path>
                </a:pathLst>
              </a:custGeom>
              <a:noFill/>
              <a:ln w="9525" cap="rnd">
                <a:solidFill>
                  <a:srgbClr val="D1AA49"/>
                </a:solidFill>
                <a:round/>
                <a:headEnd/>
                <a:tailEnd/>
              </a:ln>
            </p:spPr>
            <p:txBody>
              <a:bodyPr/>
              <a:lstStyle/>
              <a:p>
                <a:endParaRPr lang="en-GB"/>
              </a:p>
            </p:txBody>
          </p:sp>
          <p:sp>
            <p:nvSpPr>
              <p:cNvPr id="32457" name="Freeform 283"/>
              <p:cNvSpPr>
                <a:spLocks/>
              </p:cNvSpPr>
              <p:nvPr/>
            </p:nvSpPr>
            <p:spPr bwMode="auto">
              <a:xfrm>
                <a:off x="2836" y="1205"/>
                <a:ext cx="3" cy="3"/>
              </a:xfrm>
              <a:custGeom>
                <a:avLst/>
                <a:gdLst>
                  <a:gd name="T0" fmla="*/ 0 w 2"/>
                  <a:gd name="T1" fmla="*/ 13 h 2"/>
                  <a:gd name="T2" fmla="*/ 13 w 2"/>
                  <a:gd name="T3" fmla="*/ 19 h 2"/>
                  <a:gd name="T4" fmla="*/ 13 w 2"/>
                  <a:gd name="T5" fmla="*/ 0 h 2"/>
                  <a:gd name="T6" fmla="*/ 13 w 2"/>
                  <a:gd name="T7" fmla="*/ 13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1"/>
                    </a:moveTo>
                    <a:cubicBezTo>
                      <a:pt x="1" y="1"/>
                      <a:pt x="1" y="2"/>
                      <a:pt x="1" y="2"/>
                    </a:cubicBezTo>
                    <a:cubicBezTo>
                      <a:pt x="2" y="2"/>
                      <a:pt x="2" y="1"/>
                      <a:pt x="1" y="0"/>
                    </a:cubicBezTo>
                    <a:cubicBezTo>
                      <a:pt x="1" y="0"/>
                      <a:pt x="1" y="0"/>
                      <a:pt x="1" y="1"/>
                    </a:cubicBezTo>
                  </a:path>
                </a:pathLst>
              </a:custGeom>
              <a:noFill/>
              <a:ln w="9525" cap="rnd">
                <a:solidFill>
                  <a:srgbClr val="D1AA49"/>
                </a:solidFill>
                <a:round/>
                <a:headEnd/>
                <a:tailEnd/>
              </a:ln>
            </p:spPr>
            <p:txBody>
              <a:bodyPr/>
              <a:lstStyle/>
              <a:p>
                <a:endParaRPr lang="en-GB"/>
              </a:p>
            </p:txBody>
          </p:sp>
          <p:sp>
            <p:nvSpPr>
              <p:cNvPr id="32458" name="Freeform 284"/>
              <p:cNvSpPr>
                <a:spLocks/>
              </p:cNvSpPr>
              <p:nvPr/>
            </p:nvSpPr>
            <p:spPr bwMode="auto">
              <a:xfrm>
                <a:off x="2876" y="1169"/>
                <a:ext cx="6" cy="7"/>
              </a:xfrm>
              <a:custGeom>
                <a:avLst/>
                <a:gdLst>
                  <a:gd name="T0" fmla="*/ 28 w 4"/>
                  <a:gd name="T1" fmla="*/ 21 h 5"/>
                  <a:gd name="T2" fmla="*/ 19 w 4"/>
                  <a:gd name="T3" fmla="*/ 1 h 5"/>
                  <a:gd name="T4" fmla="*/ 0 w 4"/>
                  <a:gd name="T5" fmla="*/ 29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3" y="3"/>
                    </a:moveTo>
                    <a:cubicBezTo>
                      <a:pt x="0" y="3"/>
                      <a:pt x="0" y="0"/>
                      <a:pt x="2" y="1"/>
                    </a:cubicBezTo>
                    <a:cubicBezTo>
                      <a:pt x="4" y="2"/>
                      <a:pt x="2" y="5"/>
                      <a:pt x="0" y="4"/>
                    </a:cubicBezTo>
                  </a:path>
                </a:pathLst>
              </a:custGeom>
              <a:noFill/>
              <a:ln w="9525" cap="rnd">
                <a:solidFill>
                  <a:srgbClr val="D1AA49"/>
                </a:solidFill>
                <a:round/>
                <a:headEnd/>
                <a:tailEnd/>
              </a:ln>
            </p:spPr>
            <p:txBody>
              <a:bodyPr/>
              <a:lstStyle/>
              <a:p>
                <a:endParaRPr lang="en-GB"/>
              </a:p>
            </p:txBody>
          </p:sp>
          <p:sp>
            <p:nvSpPr>
              <p:cNvPr id="32459" name="Freeform 285"/>
              <p:cNvSpPr>
                <a:spLocks/>
              </p:cNvSpPr>
              <p:nvPr/>
            </p:nvSpPr>
            <p:spPr bwMode="auto">
              <a:xfrm>
                <a:off x="2888" y="1155"/>
                <a:ext cx="5" cy="3"/>
              </a:xfrm>
              <a:custGeom>
                <a:avLst/>
                <a:gdLst>
                  <a:gd name="T0" fmla="*/ 0 w 3"/>
                  <a:gd name="T1" fmla="*/ 13 h 2"/>
                  <a:gd name="T2" fmla="*/ 62 w 3"/>
                  <a:gd name="T3" fmla="*/ 19 h 2"/>
                  <a:gd name="T4" fmla="*/ 0 60000 65536"/>
                  <a:gd name="T5" fmla="*/ 0 60000 65536"/>
                  <a:gd name="T6" fmla="*/ 0 w 3"/>
                  <a:gd name="T7" fmla="*/ 0 h 2"/>
                  <a:gd name="T8" fmla="*/ 3 w 3"/>
                  <a:gd name="T9" fmla="*/ 2 h 2"/>
                </a:gdLst>
                <a:ahLst/>
                <a:cxnLst>
                  <a:cxn ang="T4">
                    <a:pos x="T0" y="T1"/>
                  </a:cxn>
                  <a:cxn ang="T5">
                    <a:pos x="T2" y="T3"/>
                  </a:cxn>
                </a:cxnLst>
                <a:rect l="T6" t="T7" r="T8" b="T9"/>
                <a:pathLst>
                  <a:path w="3" h="2">
                    <a:moveTo>
                      <a:pt x="0" y="1"/>
                    </a:moveTo>
                    <a:cubicBezTo>
                      <a:pt x="1" y="0"/>
                      <a:pt x="2" y="1"/>
                      <a:pt x="3" y="2"/>
                    </a:cubicBezTo>
                  </a:path>
                </a:pathLst>
              </a:custGeom>
              <a:noFill/>
              <a:ln w="9525" cap="rnd">
                <a:solidFill>
                  <a:srgbClr val="D1AA49"/>
                </a:solidFill>
                <a:round/>
                <a:headEnd/>
                <a:tailEnd/>
              </a:ln>
            </p:spPr>
            <p:txBody>
              <a:bodyPr/>
              <a:lstStyle/>
              <a:p>
                <a:endParaRPr lang="en-GB"/>
              </a:p>
            </p:txBody>
          </p:sp>
          <p:sp>
            <p:nvSpPr>
              <p:cNvPr id="32460" name="Freeform 286"/>
              <p:cNvSpPr>
                <a:spLocks/>
              </p:cNvSpPr>
              <p:nvPr/>
            </p:nvSpPr>
            <p:spPr bwMode="auto">
              <a:xfrm>
                <a:off x="2899" y="1144"/>
                <a:ext cx="12" cy="12"/>
              </a:xfrm>
              <a:custGeom>
                <a:avLst/>
                <a:gdLst>
                  <a:gd name="T0" fmla="*/ 42 w 8"/>
                  <a:gd name="T1" fmla="*/ 13 h 8"/>
                  <a:gd name="T2" fmla="*/ 63 w 8"/>
                  <a:gd name="T3" fmla="*/ 49 h 8"/>
                  <a:gd name="T4" fmla="*/ 28 w 8"/>
                  <a:gd name="T5" fmla="*/ 13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4" y="1"/>
                    </a:moveTo>
                    <a:cubicBezTo>
                      <a:pt x="0" y="3"/>
                      <a:pt x="5" y="8"/>
                      <a:pt x="6" y="5"/>
                    </a:cubicBezTo>
                    <a:cubicBezTo>
                      <a:pt x="8" y="3"/>
                      <a:pt x="5" y="0"/>
                      <a:pt x="3" y="1"/>
                    </a:cubicBezTo>
                  </a:path>
                </a:pathLst>
              </a:custGeom>
              <a:noFill/>
              <a:ln w="9525" cap="rnd">
                <a:solidFill>
                  <a:srgbClr val="D1AA49"/>
                </a:solidFill>
                <a:round/>
                <a:headEnd/>
                <a:tailEnd/>
              </a:ln>
            </p:spPr>
            <p:txBody>
              <a:bodyPr/>
              <a:lstStyle/>
              <a:p>
                <a:endParaRPr lang="en-GB"/>
              </a:p>
            </p:txBody>
          </p:sp>
          <p:sp>
            <p:nvSpPr>
              <p:cNvPr id="32461" name="Freeform 287"/>
              <p:cNvSpPr>
                <a:spLocks/>
              </p:cNvSpPr>
              <p:nvPr/>
            </p:nvSpPr>
            <p:spPr bwMode="auto">
              <a:xfrm>
                <a:off x="2909" y="1147"/>
                <a:ext cx="5" cy="6"/>
              </a:xfrm>
              <a:custGeom>
                <a:avLst/>
                <a:gdLst>
                  <a:gd name="T0" fmla="*/ 0 w 3"/>
                  <a:gd name="T1" fmla="*/ 19 h 4"/>
                  <a:gd name="T2" fmla="*/ 0 w 3"/>
                  <a:gd name="T3" fmla="*/ 42 h 4"/>
                  <a:gd name="T4" fmla="*/ 37 w 3"/>
                  <a:gd name="T5" fmla="*/ 0 h 4"/>
                  <a:gd name="T6" fmla="*/ 0 w 3"/>
                  <a:gd name="T7" fmla="*/ 19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0" y="2"/>
                    </a:moveTo>
                    <a:cubicBezTo>
                      <a:pt x="0" y="3"/>
                      <a:pt x="0" y="3"/>
                      <a:pt x="0" y="4"/>
                    </a:cubicBezTo>
                    <a:cubicBezTo>
                      <a:pt x="2" y="3"/>
                      <a:pt x="3" y="1"/>
                      <a:pt x="2" y="0"/>
                    </a:cubicBezTo>
                    <a:cubicBezTo>
                      <a:pt x="1" y="0"/>
                      <a:pt x="1" y="1"/>
                      <a:pt x="0" y="2"/>
                    </a:cubicBezTo>
                  </a:path>
                </a:pathLst>
              </a:custGeom>
              <a:noFill/>
              <a:ln w="9525" cap="rnd">
                <a:solidFill>
                  <a:srgbClr val="D1AA49"/>
                </a:solidFill>
                <a:round/>
                <a:headEnd/>
                <a:tailEnd/>
              </a:ln>
            </p:spPr>
            <p:txBody>
              <a:bodyPr/>
              <a:lstStyle/>
              <a:p>
                <a:endParaRPr lang="en-GB"/>
              </a:p>
            </p:txBody>
          </p:sp>
          <p:sp>
            <p:nvSpPr>
              <p:cNvPr id="32462" name="Freeform 288"/>
              <p:cNvSpPr>
                <a:spLocks/>
              </p:cNvSpPr>
              <p:nvPr/>
            </p:nvSpPr>
            <p:spPr bwMode="auto">
              <a:xfrm>
                <a:off x="2921" y="1143"/>
                <a:ext cx="11" cy="9"/>
              </a:xfrm>
              <a:custGeom>
                <a:avLst/>
                <a:gdLst>
                  <a:gd name="T0" fmla="*/ 49 w 7"/>
                  <a:gd name="T1" fmla="*/ 18 h 6"/>
                  <a:gd name="T2" fmla="*/ 77 w 7"/>
                  <a:gd name="T3" fmla="*/ 60 h 6"/>
                  <a:gd name="T4" fmla="*/ 55 w 7"/>
                  <a:gd name="T5" fmla="*/ 18 h 6"/>
                  <a:gd name="T6" fmla="*/ 0 60000 65536"/>
                  <a:gd name="T7" fmla="*/ 0 60000 65536"/>
                  <a:gd name="T8" fmla="*/ 0 60000 65536"/>
                  <a:gd name="T9" fmla="*/ 0 w 7"/>
                  <a:gd name="T10" fmla="*/ 0 h 6"/>
                  <a:gd name="T11" fmla="*/ 7 w 7"/>
                  <a:gd name="T12" fmla="*/ 6 h 6"/>
                </a:gdLst>
                <a:ahLst/>
                <a:cxnLst>
                  <a:cxn ang="T6">
                    <a:pos x="T0" y="T1"/>
                  </a:cxn>
                  <a:cxn ang="T7">
                    <a:pos x="T2" y="T3"/>
                  </a:cxn>
                  <a:cxn ang="T8">
                    <a:pos x="T4" y="T5"/>
                  </a:cxn>
                </a:cxnLst>
                <a:rect l="T9" t="T10" r="T11" b="T12"/>
                <a:pathLst>
                  <a:path w="7" h="6">
                    <a:moveTo>
                      <a:pt x="3" y="1"/>
                    </a:moveTo>
                    <a:cubicBezTo>
                      <a:pt x="0" y="2"/>
                      <a:pt x="2" y="6"/>
                      <a:pt x="5" y="5"/>
                    </a:cubicBezTo>
                    <a:cubicBezTo>
                      <a:pt x="7" y="4"/>
                      <a:pt x="6" y="0"/>
                      <a:pt x="4" y="1"/>
                    </a:cubicBezTo>
                  </a:path>
                </a:pathLst>
              </a:custGeom>
              <a:noFill/>
              <a:ln w="9525" cap="rnd">
                <a:solidFill>
                  <a:srgbClr val="D1AA49"/>
                </a:solidFill>
                <a:round/>
                <a:headEnd/>
                <a:tailEnd/>
              </a:ln>
            </p:spPr>
            <p:txBody>
              <a:bodyPr/>
              <a:lstStyle/>
              <a:p>
                <a:endParaRPr lang="en-GB"/>
              </a:p>
            </p:txBody>
          </p:sp>
          <p:sp>
            <p:nvSpPr>
              <p:cNvPr id="32463" name="Freeform 289"/>
              <p:cNvSpPr>
                <a:spLocks/>
              </p:cNvSpPr>
              <p:nvPr/>
            </p:nvSpPr>
            <p:spPr bwMode="auto">
              <a:xfrm>
                <a:off x="2908" y="1161"/>
                <a:ext cx="18" cy="15"/>
              </a:xfrm>
              <a:custGeom>
                <a:avLst/>
                <a:gdLst>
                  <a:gd name="T0" fmla="*/ 113 w 12"/>
                  <a:gd name="T1" fmla="*/ 14 h 10"/>
                  <a:gd name="T2" fmla="*/ 108 w 12"/>
                  <a:gd name="T3" fmla="*/ 14 h 10"/>
                  <a:gd name="T4" fmla="*/ 108 w 12"/>
                  <a:gd name="T5" fmla="*/ 60 h 10"/>
                  <a:gd name="T6" fmla="*/ 108 w 12"/>
                  <a:gd name="T7" fmla="*/ 21 h 10"/>
                  <a:gd name="T8" fmla="*/ 108 w 12"/>
                  <a:gd name="T9" fmla="*/ 69 h 10"/>
                  <a:gd name="T10" fmla="*/ 113 w 12"/>
                  <a:gd name="T11" fmla="*/ 21 h 10"/>
                  <a:gd name="T12" fmla="*/ 60 w 12"/>
                  <a:gd name="T13" fmla="*/ 104 h 10"/>
                  <a:gd name="T14" fmla="*/ 75 w 12"/>
                  <a:gd name="T15" fmla="*/ 46 h 10"/>
                  <a:gd name="T16" fmla="*/ 75 w 12"/>
                  <a:gd name="T17" fmla="*/ 46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0"/>
                  <a:gd name="T29" fmla="*/ 12 w 12"/>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0">
                    <a:moveTo>
                      <a:pt x="10" y="1"/>
                    </a:moveTo>
                    <a:cubicBezTo>
                      <a:pt x="10" y="1"/>
                      <a:pt x="9" y="1"/>
                      <a:pt x="9" y="1"/>
                    </a:cubicBezTo>
                    <a:cubicBezTo>
                      <a:pt x="8" y="2"/>
                      <a:pt x="8" y="4"/>
                      <a:pt x="9" y="5"/>
                    </a:cubicBezTo>
                    <a:cubicBezTo>
                      <a:pt x="10" y="4"/>
                      <a:pt x="10" y="3"/>
                      <a:pt x="9" y="2"/>
                    </a:cubicBezTo>
                    <a:cubicBezTo>
                      <a:pt x="8" y="2"/>
                      <a:pt x="7" y="5"/>
                      <a:pt x="9" y="6"/>
                    </a:cubicBezTo>
                    <a:cubicBezTo>
                      <a:pt x="12" y="6"/>
                      <a:pt x="12" y="3"/>
                      <a:pt x="10" y="2"/>
                    </a:cubicBezTo>
                    <a:cubicBezTo>
                      <a:pt x="5" y="0"/>
                      <a:pt x="0" y="8"/>
                      <a:pt x="5" y="9"/>
                    </a:cubicBezTo>
                    <a:cubicBezTo>
                      <a:pt x="8" y="10"/>
                      <a:pt x="9" y="5"/>
                      <a:pt x="7" y="4"/>
                    </a:cubicBezTo>
                    <a:cubicBezTo>
                      <a:pt x="7" y="4"/>
                      <a:pt x="7" y="4"/>
                      <a:pt x="7" y="4"/>
                    </a:cubicBezTo>
                  </a:path>
                </a:pathLst>
              </a:custGeom>
              <a:noFill/>
              <a:ln w="9525" cap="rnd">
                <a:solidFill>
                  <a:srgbClr val="D1AA49"/>
                </a:solidFill>
                <a:round/>
                <a:headEnd/>
                <a:tailEnd/>
              </a:ln>
            </p:spPr>
            <p:txBody>
              <a:bodyPr/>
              <a:lstStyle/>
              <a:p>
                <a:endParaRPr lang="en-GB"/>
              </a:p>
            </p:txBody>
          </p:sp>
          <p:sp>
            <p:nvSpPr>
              <p:cNvPr id="32464" name="Freeform 290"/>
              <p:cNvSpPr>
                <a:spLocks/>
              </p:cNvSpPr>
              <p:nvPr/>
            </p:nvSpPr>
            <p:spPr bwMode="auto">
              <a:xfrm>
                <a:off x="2915" y="1170"/>
                <a:ext cx="2" cy="3"/>
              </a:xfrm>
              <a:custGeom>
                <a:avLst/>
                <a:gdLst>
                  <a:gd name="T0" fmla="*/ 64 w 1"/>
                  <a:gd name="T1" fmla="*/ 0 h 2"/>
                  <a:gd name="T2" fmla="*/ 0 w 1"/>
                  <a:gd name="T3" fmla="*/ 19 h 2"/>
                  <a:gd name="T4" fmla="*/ 64 w 1"/>
                  <a:gd name="T5" fmla="*/ 13 h 2"/>
                  <a:gd name="T6" fmla="*/ 0 w 1"/>
                  <a:gd name="T7" fmla="*/ 13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0"/>
                    </a:moveTo>
                    <a:cubicBezTo>
                      <a:pt x="1" y="1"/>
                      <a:pt x="0" y="1"/>
                      <a:pt x="0" y="2"/>
                    </a:cubicBezTo>
                    <a:cubicBezTo>
                      <a:pt x="1" y="1"/>
                      <a:pt x="1" y="1"/>
                      <a:pt x="1" y="1"/>
                    </a:cubicBezTo>
                    <a:cubicBezTo>
                      <a:pt x="0" y="1"/>
                      <a:pt x="0" y="1"/>
                      <a:pt x="0" y="1"/>
                    </a:cubicBezTo>
                  </a:path>
                </a:pathLst>
              </a:custGeom>
              <a:noFill/>
              <a:ln w="9525" cap="rnd">
                <a:solidFill>
                  <a:srgbClr val="D1AA49"/>
                </a:solidFill>
                <a:round/>
                <a:headEnd/>
                <a:tailEnd/>
              </a:ln>
            </p:spPr>
            <p:txBody>
              <a:bodyPr/>
              <a:lstStyle/>
              <a:p>
                <a:endParaRPr lang="en-GB"/>
              </a:p>
            </p:txBody>
          </p:sp>
          <p:sp>
            <p:nvSpPr>
              <p:cNvPr id="32465" name="Freeform 291"/>
              <p:cNvSpPr>
                <a:spLocks/>
              </p:cNvSpPr>
              <p:nvPr/>
            </p:nvSpPr>
            <p:spPr bwMode="auto">
              <a:xfrm>
                <a:off x="2947" y="1209"/>
                <a:ext cx="12" cy="13"/>
              </a:xfrm>
              <a:custGeom>
                <a:avLst/>
                <a:gdLst>
                  <a:gd name="T0" fmla="*/ 42 w 8"/>
                  <a:gd name="T1" fmla="*/ 55 h 8"/>
                  <a:gd name="T2" fmla="*/ 28 w 8"/>
                  <a:gd name="T3" fmla="*/ 145 h 8"/>
                  <a:gd name="T4" fmla="*/ 19 w 8"/>
                  <a:gd name="T5" fmla="*/ 0 h 8"/>
                  <a:gd name="T6" fmla="*/ 0 w 8"/>
                  <a:gd name="T7" fmla="*/ 34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4" y="3"/>
                    </a:moveTo>
                    <a:cubicBezTo>
                      <a:pt x="1" y="0"/>
                      <a:pt x="0" y="8"/>
                      <a:pt x="3" y="8"/>
                    </a:cubicBezTo>
                    <a:cubicBezTo>
                      <a:pt x="8" y="7"/>
                      <a:pt x="3" y="2"/>
                      <a:pt x="2" y="0"/>
                    </a:cubicBezTo>
                    <a:cubicBezTo>
                      <a:pt x="1" y="1"/>
                      <a:pt x="0" y="1"/>
                      <a:pt x="0" y="2"/>
                    </a:cubicBezTo>
                  </a:path>
                </a:pathLst>
              </a:custGeom>
              <a:noFill/>
              <a:ln w="19050" cap="rnd">
                <a:solidFill>
                  <a:srgbClr val="D1AA49"/>
                </a:solidFill>
                <a:round/>
                <a:headEnd/>
                <a:tailEnd/>
              </a:ln>
            </p:spPr>
            <p:txBody>
              <a:bodyPr/>
              <a:lstStyle/>
              <a:p>
                <a:endParaRPr lang="en-GB"/>
              </a:p>
            </p:txBody>
          </p:sp>
          <p:sp>
            <p:nvSpPr>
              <p:cNvPr id="32466" name="Freeform 292"/>
              <p:cNvSpPr>
                <a:spLocks/>
              </p:cNvSpPr>
              <p:nvPr/>
            </p:nvSpPr>
            <p:spPr bwMode="auto">
              <a:xfrm>
                <a:off x="2943" y="1226"/>
                <a:ext cx="9" cy="8"/>
              </a:xfrm>
              <a:custGeom>
                <a:avLst/>
                <a:gdLst>
                  <a:gd name="T0" fmla="*/ 48 w 6"/>
                  <a:gd name="T1" fmla="*/ 21 h 5"/>
                  <a:gd name="T2" fmla="*/ 40 w 6"/>
                  <a:gd name="T3" fmla="*/ 0 h 5"/>
                  <a:gd name="T4" fmla="*/ 27 w 6"/>
                  <a:gd name="T5" fmla="*/ 67 h 5"/>
                  <a:gd name="T6" fmla="*/ 48 w 6"/>
                  <a:gd name="T7" fmla="*/ 0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4" y="1"/>
                    </a:moveTo>
                    <a:cubicBezTo>
                      <a:pt x="4" y="0"/>
                      <a:pt x="4" y="0"/>
                      <a:pt x="3" y="0"/>
                    </a:cubicBezTo>
                    <a:cubicBezTo>
                      <a:pt x="2" y="0"/>
                      <a:pt x="0" y="3"/>
                      <a:pt x="2" y="4"/>
                    </a:cubicBezTo>
                    <a:cubicBezTo>
                      <a:pt x="4" y="5"/>
                      <a:pt x="6" y="2"/>
                      <a:pt x="4" y="0"/>
                    </a:cubicBezTo>
                  </a:path>
                </a:pathLst>
              </a:custGeom>
              <a:noFill/>
              <a:ln w="19050" cap="rnd">
                <a:solidFill>
                  <a:srgbClr val="D1AA49"/>
                </a:solidFill>
                <a:round/>
                <a:headEnd/>
                <a:tailEnd/>
              </a:ln>
            </p:spPr>
            <p:txBody>
              <a:bodyPr/>
              <a:lstStyle/>
              <a:p>
                <a:endParaRPr lang="en-GB"/>
              </a:p>
            </p:txBody>
          </p:sp>
          <p:sp>
            <p:nvSpPr>
              <p:cNvPr id="32467" name="Freeform 293"/>
              <p:cNvSpPr>
                <a:spLocks/>
              </p:cNvSpPr>
              <p:nvPr/>
            </p:nvSpPr>
            <p:spPr bwMode="auto">
              <a:xfrm>
                <a:off x="2917" y="1197"/>
                <a:ext cx="11" cy="12"/>
              </a:xfrm>
              <a:custGeom>
                <a:avLst/>
                <a:gdLst>
                  <a:gd name="T0" fmla="*/ 49 w 7"/>
                  <a:gd name="T1" fmla="*/ 13 h 8"/>
                  <a:gd name="T2" fmla="*/ 77 w 7"/>
                  <a:gd name="T3" fmla="*/ 42 h 8"/>
                  <a:gd name="T4" fmla="*/ 49 w 7"/>
                  <a:gd name="T5" fmla="*/ 2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3" y="1"/>
                    </a:moveTo>
                    <a:cubicBezTo>
                      <a:pt x="0" y="2"/>
                      <a:pt x="2" y="8"/>
                      <a:pt x="5" y="4"/>
                    </a:cubicBezTo>
                    <a:cubicBezTo>
                      <a:pt x="7" y="2"/>
                      <a:pt x="2" y="0"/>
                      <a:pt x="3" y="3"/>
                    </a:cubicBezTo>
                  </a:path>
                </a:pathLst>
              </a:custGeom>
              <a:noFill/>
              <a:ln w="19050" cap="rnd">
                <a:solidFill>
                  <a:srgbClr val="D1AA49"/>
                </a:solidFill>
                <a:round/>
                <a:headEnd/>
                <a:tailEnd/>
              </a:ln>
            </p:spPr>
            <p:txBody>
              <a:bodyPr/>
              <a:lstStyle/>
              <a:p>
                <a:endParaRPr lang="en-GB"/>
              </a:p>
            </p:txBody>
          </p:sp>
          <p:sp>
            <p:nvSpPr>
              <p:cNvPr id="32468" name="Freeform 294"/>
              <p:cNvSpPr>
                <a:spLocks/>
              </p:cNvSpPr>
              <p:nvPr/>
            </p:nvSpPr>
            <p:spPr bwMode="auto">
              <a:xfrm>
                <a:off x="2912" y="1193"/>
                <a:ext cx="3" cy="4"/>
              </a:xfrm>
              <a:custGeom>
                <a:avLst/>
                <a:gdLst>
                  <a:gd name="T0" fmla="*/ 13 w 2"/>
                  <a:gd name="T1" fmla="*/ 1 h 3"/>
                  <a:gd name="T2" fmla="*/ 19 w 2"/>
                  <a:gd name="T3" fmla="*/ 16 h 3"/>
                  <a:gd name="T4" fmla="*/ 13 w 2"/>
                  <a:gd name="T5" fmla="*/ 0 h 3"/>
                  <a:gd name="T6" fmla="*/ 0 w 2"/>
                  <a:gd name="T7" fmla="*/ 12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1" y="1"/>
                    </a:moveTo>
                    <a:cubicBezTo>
                      <a:pt x="1" y="2"/>
                      <a:pt x="1" y="3"/>
                      <a:pt x="2" y="3"/>
                    </a:cubicBezTo>
                    <a:cubicBezTo>
                      <a:pt x="2" y="2"/>
                      <a:pt x="2" y="1"/>
                      <a:pt x="1" y="0"/>
                    </a:cubicBezTo>
                    <a:cubicBezTo>
                      <a:pt x="0" y="0"/>
                      <a:pt x="0" y="1"/>
                      <a:pt x="0" y="2"/>
                    </a:cubicBezTo>
                  </a:path>
                </a:pathLst>
              </a:custGeom>
              <a:noFill/>
              <a:ln w="19050" cap="rnd">
                <a:solidFill>
                  <a:srgbClr val="D1AA49"/>
                </a:solidFill>
                <a:round/>
                <a:headEnd/>
                <a:tailEnd/>
              </a:ln>
            </p:spPr>
            <p:txBody>
              <a:bodyPr/>
              <a:lstStyle/>
              <a:p>
                <a:endParaRPr lang="en-GB"/>
              </a:p>
            </p:txBody>
          </p:sp>
          <p:sp>
            <p:nvSpPr>
              <p:cNvPr id="32469" name="Freeform 295"/>
              <p:cNvSpPr>
                <a:spLocks/>
              </p:cNvSpPr>
              <p:nvPr/>
            </p:nvSpPr>
            <p:spPr bwMode="auto">
              <a:xfrm>
                <a:off x="2870" y="1252"/>
                <a:ext cx="20" cy="15"/>
              </a:xfrm>
              <a:custGeom>
                <a:avLst/>
                <a:gdLst>
                  <a:gd name="T0" fmla="*/ 146 w 13"/>
                  <a:gd name="T1" fmla="*/ 21 h 10"/>
                  <a:gd name="T2" fmla="*/ 128 w 13"/>
                  <a:gd name="T3" fmla="*/ 46 h 10"/>
                  <a:gd name="T4" fmla="*/ 80 w 13"/>
                  <a:gd name="T5" fmla="*/ 46 h 10"/>
                  <a:gd name="T6" fmla="*/ 18 w 13"/>
                  <a:gd name="T7" fmla="*/ 60 h 10"/>
                  <a:gd name="T8" fmla="*/ 43 w 13"/>
                  <a:gd name="T9" fmla="*/ 90 h 10"/>
                  <a:gd name="T10" fmla="*/ 0 60000 65536"/>
                  <a:gd name="T11" fmla="*/ 0 60000 65536"/>
                  <a:gd name="T12" fmla="*/ 0 60000 65536"/>
                  <a:gd name="T13" fmla="*/ 0 60000 65536"/>
                  <a:gd name="T14" fmla="*/ 0 60000 65536"/>
                  <a:gd name="T15" fmla="*/ 0 w 13"/>
                  <a:gd name="T16" fmla="*/ 0 h 10"/>
                  <a:gd name="T17" fmla="*/ 13 w 13"/>
                  <a:gd name="T18" fmla="*/ 10 h 10"/>
                </a:gdLst>
                <a:ahLst/>
                <a:cxnLst>
                  <a:cxn ang="T10">
                    <a:pos x="T0" y="T1"/>
                  </a:cxn>
                  <a:cxn ang="T11">
                    <a:pos x="T2" y="T3"/>
                  </a:cxn>
                  <a:cxn ang="T12">
                    <a:pos x="T4" y="T5"/>
                  </a:cxn>
                  <a:cxn ang="T13">
                    <a:pos x="T6" y="T7"/>
                  </a:cxn>
                  <a:cxn ang="T14">
                    <a:pos x="T8" y="T9"/>
                  </a:cxn>
                </a:cxnLst>
                <a:rect l="T15" t="T16" r="T17" b="T18"/>
                <a:pathLst>
                  <a:path w="13" h="10">
                    <a:moveTo>
                      <a:pt x="11" y="2"/>
                    </a:moveTo>
                    <a:cubicBezTo>
                      <a:pt x="7" y="0"/>
                      <a:pt x="9" y="6"/>
                      <a:pt x="10" y="4"/>
                    </a:cubicBezTo>
                    <a:cubicBezTo>
                      <a:pt x="13" y="0"/>
                      <a:pt x="6" y="4"/>
                      <a:pt x="6" y="4"/>
                    </a:cubicBezTo>
                    <a:cubicBezTo>
                      <a:pt x="4" y="5"/>
                      <a:pt x="3" y="2"/>
                      <a:pt x="1" y="5"/>
                    </a:cubicBezTo>
                    <a:cubicBezTo>
                      <a:pt x="0" y="7"/>
                      <a:pt x="2" y="10"/>
                      <a:pt x="3" y="8"/>
                    </a:cubicBezTo>
                  </a:path>
                </a:pathLst>
              </a:custGeom>
              <a:noFill/>
              <a:ln w="19050" cap="rnd">
                <a:solidFill>
                  <a:srgbClr val="D1AA49"/>
                </a:solidFill>
                <a:round/>
                <a:headEnd/>
                <a:tailEnd/>
              </a:ln>
            </p:spPr>
            <p:txBody>
              <a:bodyPr/>
              <a:lstStyle/>
              <a:p>
                <a:endParaRPr lang="en-GB"/>
              </a:p>
            </p:txBody>
          </p:sp>
          <p:sp>
            <p:nvSpPr>
              <p:cNvPr id="32470" name="Freeform 296"/>
              <p:cNvSpPr>
                <a:spLocks/>
              </p:cNvSpPr>
              <p:nvPr/>
            </p:nvSpPr>
            <p:spPr bwMode="auto">
              <a:xfrm>
                <a:off x="2885" y="1278"/>
                <a:ext cx="8" cy="4"/>
              </a:xfrm>
              <a:custGeom>
                <a:avLst/>
                <a:gdLst>
                  <a:gd name="T0" fmla="*/ 54 w 5"/>
                  <a:gd name="T1" fmla="*/ 12 h 3"/>
                  <a:gd name="T2" fmla="*/ 54 w 5"/>
                  <a:gd name="T3" fmla="*/ 0 h 3"/>
                  <a:gd name="T4" fmla="*/ 54 w 5"/>
                  <a:gd name="T5" fmla="*/ 16 h 3"/>
                  <a:gd name="T6" fmla="*/ 54 w 5"/>
                  <a:gd name="T7" fmla="*/ 1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3" y="2"/>
                    </a:moveTo>
                    <a:cubicBezTo>
                      <a:pt x="3" y="1"/>
                      <a:pt x="3" y="1"/>
                      <a:pt x="3" y="0"/>
                    </a:cubicBezTo>
                    <a:cubicBezTo>
                      <a:pt x="1" y="0"/>
                      <a:pt x="0" y="3"/>
                      <a:pt x="3" y="3"/>
                    </a:cubicBezTo>
                    <a:cubicBezTo>
                      <a:pt x="5" y="3"/>
                      <a:pt x="5" y="0"/>
                      <a:pt x="3" y="1"/>
                    </a:cubicBezTo>
                  </a:path>
                </a:pathLst>
              </a:custGeom>
              <a:noFill/>
              <a:ln w="19050" cap="rnd">
                <a:solidFill>
                  <a:srgbClr val="D1AA49"/>
                </a:solidFill>
                <a:round/>
                <a:headEnd/>
                <a:tailEnd/>
              </a:ln>
            </p:spPr>
            <p:txBody>
              <a:bodyPr/>
              <a:lstStyle/>
              <a:p>
                <a:endParaRPr lang="en-GB"/>
              </a:p>
            </p:txBody>
          </p:sp>
          <p:sp>
            <p:nvSpPr>
              <p:cNvPr id="32471" name="Freeform 297"/>
              <p:cNvSpPr>
                <a:spLocks/>
              </p:cNvSpPr>
              <p:nvPr/>
            </p:nvSpPr>
            <p:spPr bwMode="auto">
              <a:xfrm>
                <a:off x="2879" y="1278"/>
                <a:ext cx="8" cy="9"/>
              </a:xfrm>
              <a:custGeom>
                <a:avLst/>
                <a:gdLst>
                  <a:gd name="T0" fmla="*/ 21 w 5"/>
                  <a:gd name="T1" fmla="*/ 48 h 6"/>
                  <a:gd name="T2" fmla="*/ 21 w 5"/>
                  <a:gd name="T3" fmla="*/ 72 h 6"/>
                  <a:gd name="T4" fmla="*/ 0 w 5"/>
                  <a:gd name="T5" fmla="*/ 60 h 6"/>
                  <a:gd name="T6" fmla="*/ 0 60000 65536"/>
                  <a:gd name="T7" fmla="*/ 0 60000 65536"/>
                  <a:gd name="T8" fmla="*/ 0 60000 65536"/>
                  <a:gd name="T9" fmla="*/ 0 w 5"/>
                  <a:gd name="T10" fmla="*/ 0 h 6"/>
                  <a:gd name="T11" fmla="*/ 5 w 5"/>
                  <a:gd name="T12" fmla="*/ 6 h 6"/>
                </a:gdLst>
                <a:ahLst/>
                <a:cxnLst>
                  <a:cxn ang="T6">
                    <a:pos x="T0" y="T1"/>
                  </a:cxn>
                  <a:cxn ang="T7">
                    <a:pos x="T2" y="T3"/>
                  </a:cxn>
                  <a:cxn ang="T8">
                    <a:pos x="T4" y="T5"/>
                  </a:cxn>
                </a:cxnLst>
                <a:rect l="T9" t="T10" r="T11" b="T12"/>
                <a:pathLst>
                  <a:path w="5" h="6">
                    <a:moveTo>
                      <a:pt x="1" y="4"/>
                    </a:moveTo>
                    <a:cubicBezTo>
                      <a:pt x="0" y="5"/>
                      <a:pt x="0" y="5"/>
                      <a:pt x="1" y="6"/>
                    </a:cubicBezTo>
                    <a:cubicBezTo>
                      <a:pt x="5" y="5"/>
                      <a:pt x="0" y="0"/>
                      <a:pt x="0" y="5"/>
                    </a:cubicBezTo>
                  </a:path>
                </a:pathLst>
              </a:custGeom>
              <a:noFill/>
              <a:ln w="19050" cap="rnd">
                <a:solidFill>
                  <a:srgbClr val="D1AA49"/>
                </a:solidFill>
                <a:round/>
                <a:headEnd/>
                <a:tailEnd/>
              </a:ln>
            </p:spPr>
            <p:txBody>
              <a:bodyPr/>
              <a:lstStyle/>
              <a:p>
                <a:endParaRPr lang="en-GB"/>
              </a:p>
            </p:txBody>
          </p:sp>
          <p:sp>
            <p:nvSpPr>
              <p:cNvPr id="32472" name="Freeform 298"/>
              <p:cNvSpPr>
                <a:spLocks/>
              </p:cNvSpPr>
              <p:nvPr/>
            </p:nvSpPr>
            <p:spPr bwMode="auto">
              <a:xfrm>
                <a:off x="2856" y="1232"/>
                <a:ext cx="8" cy="9"/>
              </a:xfrm>
              <a:custGeom>
                <a:avLst/>
                <a:gdLst>
                  <a:gd name="T0" fmla="*/ 54 w 5"/>
                  <a:gd name="T1" fmla="*/ 0 h 6"/>
                  <a:gd name="T2" fmla="*/ 34 w 5"/>
                  <a:gd name="T3" fmla="*/ 27 h 6"/>
                  <a:gd name="T4" fmla="*/ 54 w 5"/>
                  <a:gd name="T5" fmla="*/ 0 h 6"/>
                  <a:gd name="T6" fmla="*/ 86 w 5"/>
                  <a:gd name="T7" fmla="*/ 40 h 6"/>
                  <a:gd name="T8" fmla="*/ 67 w 5"/>
                  <a:gd name="T9" fmla="*/ 18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3" y="0"/>
                    </a:moveTo>
                    <a:cubicBezTo>
                      <a:pt x="2" y="1"/>
                      <a:pt x="2" y="1"/>
                      <a:pt x="2" y="2"/>
                    </a:cubicBezTo>
                    <a:cubicBezTo>
                      <a:pt x="3" y="2"/>
                      <a:pt x="4" y="1"/>
                      <a:pt x="3" y="0"/>
                    </a:cubicBezTo>
                    <a:cubicBezTo>
                      <a:pt x="0" y="1"/>
                      <a:pt x="2" y="6"/>
                      <a:pt x="5" y="3"/>
                    </a:cubicBezTo>
                    <a:cubicBezTo>
                      <a:pt x="5" y="2"/>
                      <a:pt x="4" y="1"/>
                      <a:pt x="4" y="1"/>
                    </a:cubicBezTo>
                  </a:path>
                </a:pathLst>
              </a:custGeom>
              <a:noFill/>
              <a:ln w="19050" cap="rnd">
                <a:solidFill>
                  <a:srgbClr val="D1AA49"/>
                </a:solidFill>
                <a:round/>
                <a:headEnd/>
                <a:tailEnd/>
              </a:ln>
            </p:spPr>
            <p:txBody>
              <a:bodyPr/>
              <a:lstStyle/>
              <a:p>
                <a:endParaRPr lang="en-GB"/>
              </a:p>
            </p:txBody>
          </p:sp>
          <p:sp>
            <p:nvSpPr>
              <p:cNvPr id="32473" name="Freeform 299"/>
              <p:cNvSpPr>
                <a:spLocks/>
              </p:cNvSpPr>
              <p:nvPr/>
            </p:nvSpPr>
            <p:spPr bwMode="auto">
              <a:xfrm>
                <a:off x="2855" y="1241"/>
                <a:ext cx="1" cy="3"/>
              </a:xfrm>
              <a:custGeom>
                <a:avLst/>
                <a:gdLst>
                  <a:gd name="T0" fmla="*/ 1 w 1"/>
                  <a:gd name="T1" fmla="*/ 19 h 2"/>
                  <a:gd name="T2" fmla="*/ 0 w 1"/>
                  <a:gd name="T3" fmla="*/ 13 h 2"/>
                  <a:gd name="T4" fmla="*/ 1 w 1"/>
                  <a:gd name="T5" fmla="*/ 13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2"/>
                    </a:moveTo>
                    <a:cubicBezTo>
                      <a:pt x="0" y="2"/>
                      <a:pt x="0" y="2"/>
                      <a:pt x="0" y="1"/>
                    </a:cubicBezTo>
                    <a:cubicBezTo>
                      <a:pt x="0" y="0"/>
                      <a:pt x="1" y="1"/>
                      <a:pt x="1" y="1"/>
                    </a:cubicBezTo>
                  </a:path>
                </a:pathLst>
              </a:custGeom>
              <a:noFill/>
              <a:ln w="19050" cap="rnd">
                <a:solidFill>
                  <a:srgbClr val="D1AA49"/>
                </a:solidFill>
                <a:round/>
                <a:headEnd/>
                <a:tailEnd/>
              </a:ln>
            </p:spPr>
            <p:txBody>
              <a:bodyPr/>
              <a:lstStyle/>
              <a:p>
                <a:endParaRPr lang="en-GB"/>
              </a:p>
            </p:txBody>
          </p:sp>
          <p:sp>
            <p:nvSpPr>
              <p:cNvPr id="32474" name="Freeform 300"/>
              <p:cNvSpPr>
                <a:spLocks/>
              </p:cNvSpPr>
              <p:nvPr/>
            </p:nvSpPr>
            <p:spPr bwMode="auto">
              <a:xfrm>
                <a:off x="2891" y="1182"/>
                <a:ext cx="6" cy="8"/>
              </a:xfrm>
              <a:custGeom>
                <a:avLst/>
                <a:gdLst>
                  <a:gd name="T0" fmla="*/ 19 w 4"/>
                  <a:gd name="T1" fmla="*/ 86 h 5"/>
                  <a:gd name="T2" fmla="*/ 13 w 4"/>
                  <a:gd name="T3" fmla="*/ 0 h 5"/>
                  <a:gd name="T4" fmla="*/ 42 w 4"/>
                  <a:gd name="T5" fmla="*/ 54 h 5"/>
                  <a:gd name="T6" fmla="*/ 19 w 4"/>
                  <a:gd name="T7" fmla="*/ 54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2" y="5"/>
                    </a:moveTo>
                    <a:cubicBezTo>
                      <a:pt x="0" y="4"/>
                      <a:pt x="0" y="2"/>
                      <a:pt x="1" y="0"/>
                    </a:cubicBezTo>
                    <a:cubicBezTo>
                      <a:pt x="2" y="1"/>
                      <a:pt x="3" y="2"/>
                      <a:pt x="4" y="3"/>
                    </a:cubicBezTo>
                    <a:cubicBezTo>
                      <a:pt x="3" y="4"/>
                      <a:pt x="2" y="4"/>
                      <a:pt x="2" y="3"/>
                    </a:cubicBezTo>
                  </a:path>
                </a:pathLst>
              </a:custGeom>
              <a:noFill/>
              <a:ln w="19050" cap="rnd">
                <a:solidFill>
                  <a:srgbClr val="D1AA49"/>
                </a:solidFill>
                <a:round/>
                <a:headEnd/>
                <a:tailEnd/>
              </a:ln>
            </p:spPr>
            <p:txBody>
              <a:bodyPr/>
              <a:lstStyle/>
              <a:p>
                <a:endParaRPr lang="en-GB"/>
              </a:p>
            </p:txBody>
          </p:sp>
          <p:sp>
            <p:nvSpPr>
              <p:cNvPr id="32475" name="Freeform 301"/>
              <p:cNvSpPr>
                <a:spLocks/>
              </p:cNvSpPr>
              <p:nvPr/>
            </p:nvSpPr>
            <p:spPr bwMode="auto">
              <a:xfrm>
                <a:off x="2896" y="1176"/>
                <a:ext cx="3" cy="3"/>
              </a:xfrm>
              <a:custGeom>
                <a:avLst/>
                <a:gdLst>
                  <a:gd name="T0" fmla="*/ 13 w 2"/>
                  <a:gd name="T1" fmla="*/ 19 h 2"/>
                  <a:gd name="T2" fmla="*/ 19 w 2"/>
                  <a:gd name="T3" fmla="*/ 13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1" y="2"/>
                    </a:moveTo>
                    <a:cubicBezTo>
                      <a:pt x="0" y="1"/>
                      <a:pt x="1" y="0"/>
                      <a:pt x="2" y="1"/>
                    </a:cubicBezTo>
                  </a:path>
                </a:pathLst>
              </a:custGeom>
              <a:noFill/>
              <a:ln w="19050" cap="rnd">
                <a:solidFill>
                  <a:srgbClr val="D1AA49"/>
                </a:solidFill>
                <a:round/>
                <a:headEnd/>
                <a:tailEnd/>
              </a:ln>
            </p:spPr>
            <p:txBody>
              <a:bodyPr/>
              <a:lstStyle/>
              <a:p>
                <a:endParaRPr lang="en-GB"/>
              </a:p>
            </p:txBody>
          </p:sp>
          <p:sp>
            <p:nvSpPr>
              <p:cNvPr id="32476" name="Freeform 302"/>
              <p:cNvSpPr>
                <a:spLocks/>
              </p:cNvSpPr>
              <p:nvPr/>
            </p:nvSpPr>
            <p:spPr bwMode="auto">
              <a:xfrm>
                <a:off x="2835" y="1225"/>
                <a:ext cx="11" cy="9"/>
              </a:xfrm>
              <a:custGeom>
                <a:avLst/>
                <a:gdLst>
                  <a:gd name="T0" fmla="*/ 31 w 7"/>
                  <a:gd name="T1" fmla="*/ 40 h 6"/>
                  <a:gd name="T2" fmla="*/ 77 w 7"/>
                  <a:gd name="T3" fmla="*/ 60 h 6"/>
                  <a:gd name="T4" fmla="*/ 55 w 7"/>
                  <a:gd name="T5" fmla="*/ 0 h 6"/>
                  <a:gd name="T6" fmla="*/ 49 w 7"/>
                  <a:gd name="T7" fmla="*/ 27 h 6"/>
                  <a:gd name="T8" fmla="*/ 0 60000 65536"/>
                  <a:gd name="T9" fmla="*/ 0 60000 65536"/>
                  <a:gd name="T10" fmla="*/ 0 60000 65536"/>
                  <a:gd name="T11" fmla="*/ 0 60000 65536"/>
                  <a:gd name="T12" fmla="*/ 0 w 7"/>
                  <a:gd name="T13" fmla="*/ 0 h 6"/>
                  <a:gd name="T14" fmla="*/ 7 w 7"/>
                  <a:gd name="T15" fmla="*/ 6 h 6"/>
                </a:gdLst>
                <a:ahLst/>
                <a:cxnLst>
                  <a:cxn ang="T8">
                    <a:pos x="T0" y="T1"/>
                  </a:cxn>
                  <a:cxn ang="T9">
                    <a:pos x="T2" y="T3"/>
                  </a:cxn>
                  <a:cxn ang="T10">
                    <a:pos x="T4" y="T5"/>
                  </a:cxn>
                  <a:cxn ang="T11">
                    <a:pos x="T6" y="T7"/>
                  </a:cxn>
                </a:cxnLst>
                <a:rect l="T12" t="T13" r="T14" b="T15"/>
                <a:pathLst>
                  <a:path w="7" h="6">
                    <a:moveTo>
                      <a:pt x="2" y="3"/>
                    </a:moveTo>
                    <a:cubicBezTo>
                      <a:pt x="0" y="4"/>
                      <a:pt x="3" y="6"/>
                      <a:pt x="5" y="5"/>
                    </a:cubicBezTo>
                    <a:cubicBezTo>
                      <a:pt x="7" y="4"/>
                      <a:pt x="6" y="1"/>
                      <a:pt x="4" y="0"/>
                    </a:cubicBezTo>
                    <a:cubicBezTo>
                      <a:pt x="4" y="0"/>
                      <a:pt x="4" y="1"/>
                      <a:pt x="3" y="2"/>
                    </a:cubicBezTo>
                  </a:path>
                </a:pathLst>
              </a:custGeom>
              <a:noFill/>
              <a:ln w="19050" cap="rnd">
                <a:solidFill>
                  <a:srgbClr val="D1AA49"/>
                </a:solidFill>
                <a:round/>
                <a:headEnd/>
                <a:tailEnd/>
              </a:ln>
            </p:spPr>
            <p:txBody>
              <a:bodyPr/>
              <a:lstStyle/>
              <a:p>
                <a:endParaRPr lang="en-GB"/>
              </a:p>
            </p:txBody>
          </p:sp>
          <p:sp>
            <p:nvSpPr>
              <p:cNvPr id="32477" name="Freeform 303"/>
              <p:cNvSpPr>
                <a:spLocks/>
              </p:cNvSpPr>
              <p:nvPr/>
            </p:nvSpPr>
            <p:spPr bwMode="auto">
              <a:xfrm>
                <a:off x="2833" y="1237"/>
                <a:ext cx="6" cy="6"/>
              </a:xfrm>
              <a:custGeom>
                <a:avLst/>
                <a:gdLst>
                  <a:gd name="T0" fmla="*/ 13 w 4"/>
                  <a:gd name="T1" fmla="*/ 13 h 4"/>
                  <a:gd name="T2" fmla="*/ 0 w 4"/>
                  <a:gd name="T3" fmla="*/ 19 h 4"/>
                  <a:gd name="T4" fmla="*/ 19 w 4"/>
                  <a:gd name="T5" fmla="*/ 0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1" y="1"/>
                    </a:moveTo>
                    <a:cubicBezTo>
                      <a:pt x="1" y="1"/>
                      <a:pt x="0" y="1"/>
                      <a:pt x="0" y="2"/>
                    </a:cubicBezTo>
                    <a:cubicBezTo>
                      <a:pt x="1" y="4"/>
                      <a:pt x="4" y="2"/>
                      <a:pt x="2" y="0"/>
                    </a:cubicBezTo>
                  </a:path>
                </a:pathLst>
              </a:custGeom>
              <a:noFill/>
              <a:ln w="19050" cap="rnd">
                <a:solidFill>
                  <a:srgbClr val="D1AA49"/>
                </a:solidFill>
                <a:round/>
                <a:headEnd/>
                <a:tailEnd/>
              </a:ln>
            </p:spPr>
            <p:txBody>
              <a:bodyPr/>
              <a:lstStyle/>
              <a:p>
                <a:endParaRPr lang="en-GB"/>
              </a:p>
            </p:txBody>
          </p:sp>
          <p:sp>
            <p:nvSpPr>
              <p:cNvPr id="32478" name="Freeform 304"/>
              <p:cNvSpPr>
                <a:spLocks/>
              </p:cNvSpPr>
              <p:nvPr/>
            </p:nvSpPr>
            <p:spPr bwMode="auto">
              <a:xfrm>
                <a:off x="2849" y="1262"/>
                <a:ext cx="15" cy="10"/>
              </a:xfrm>
              <a:custGeom>
                <a:avLst/>
                <a:gdLst>
                  <a:gd name="T0" fmla="*/ 46 w 10"/>
                  <a:gd name="T1" fmla="*/ 37 h 6"/>
                  <a:gd name="T2" fmla="*/ 0 w 10"/>
                  <a:gd name="T3" fmla="*/ 37 h 6"/>
                  <a:gd name="T4" fmla="*/ 60 w 10"/>
                  <a:gd name="T5" fmla="*/ 103 h 6"/>
                  <a:gd name="T6" fmla="*/ 0 w 10"/>
                  <a:gd name="T7" fmla="*/ 0 h 6"/>
                  <a:gd name="T8" fmla="*/ 0 60000 65536"/>
                  <a:gd name="T9" fmla="*/ 0 60000 65536"/>
                  <a:gd name="T10" fmla="*/ 0 60000 65536"/>
                  <a:gd name="T11" fmla="*/ 0 60000 65536"/>
                  <a:gd name="T12" fmla="*/ 0 w 10"/>
                  <a:gd name="T13" fmla="*/ 0 h 6"/>
                  <a:gd name="T14" fmla="*/ 10 w 10"/>
                  <a:gd name="T15" fmla="*/ 6 h 6"/>
                </a:gdLst>
                <a:ahLst/>
                <a:cxnLst>
                  <a:cxn ang="T8">
                    <a:pos x="T0" y="T1"/>
                  </a:cxn>
                  <a:cxn ang="T9">
                    <a:pos x="T2" y="T3"/>
                  </a:cxn>
                  <a:cxn ang="T10">
                    <a:pos x="T4" y="T5"/>
                  </a:cxn>
                  <a:cxn ang="T11">
                    <a:pos x="T6" y="T7"/>
                  </a:cxn>
                </a:cxnLst>
                <a:rect l="T12" t="T13" r="T14" b="T15"/>
                <a:pathLst>
                  <a:path w="10" h="6">
                    <a:moveTo>
                      <a:pt x="4" y="2"/>
                    </a:moveTo>
                    <a:cubicBezTo>
                      <a:pt x="3" y="0"/>
                      <a:pt x="1" y="0"/>
                      <a:pt x="0" y="2"/>
                    </a:cubicBezTo>
                    <a:cubicBezTo>
                      <a:pt x="0" y="4"/>
                      <a:pt x="4" y="6"/>
                      <a:pt x="5" y="5"/>
                    </a:cubicBezTo>
                    <a:cubicBezTo>
                      <a:pt x="10" y="2"/>
                      <a:pt x="1" y="1"/>
                      <a:pt x="0" y="0"/>
                    </a:cubicBezTo>
                  </a:path>
                </a:pathLst>
              </a:custGeom>
              <a:noFill/>
              <a:ln w="19050" cap="rnd">
                <a:solidFill>
                  <a:srgbClr val="D1AA49"/>
                </a:solidFill>
                <a:round/>
                <a:headEnd/>
                <a:tailEnd/>
              </a:ln>
            </p:spPr>
            <p:txBody>
              <a:bodyPr/>
              <a:lstStyle/>
              <a:p>
                <a:endParaRPr lang="en-GB"/>
              </a:p>
            </p:txBody>
          </p:sp>
          <p:sp>
            <p:nvSpPr>
              <p:cNvPr id="32479" name="Freeform 305"/>
              <p:cNvSpPr>
                <a:spLocks/>
              </p:cNvSpPr>
              <p:nvPr/>
            </p:nvSpPr>
            <p:spPr bwMode="auto">
              <a:xfrm>
                <a:off x="2855" y="1287"/>
                <a:ext cx="9" cy="9"/>
              </a:xfrm>
              <a:custGeom>
                <a:avLst/>
                <a:gdLst>
                  <a:gd name="T0" fmla="*/ 60 w 6"/>
                  <a:gd name="T1" fmla="*/ 0 h 6"/>
                  <a:gd name="T2" fmla="*/ 27 w 6"/>
                  <a:gd name="T3" fmla="*/ 48 h 6"/>
                  <a:gd name="T4" fmla="*/ 27 w 6"/>
                  <a:gd name="T5" fmla="*/ 0 h 6"/>
                  <a:gd name="T6" fmla="*/ 27 w 6"/>
                  <a:gd name="T7" fmla="*/ 18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5" y="0"/>
                    </a:moveTo>
                    <a:cubicBezTo>
                      <a:pt x="4" y="0"/>
                      <a:pt x="0" y="2"/>
                      <a:pt x="2" y="4"/>
                    </a:cubicBezTo>
                    <a:cubicBezTo>
                      <a:pt x="3" y="6"/>
                      <a:pt x="6" y="2"/>
                      <a:pt x="2" y="0"/>
                    </a:cubicBezTo>
                    <a:cubicBezTo>
                      <a:pt x="2" y="1"/>
                      <a:pt x="2" y="1"/>
                      <a:pt x="2" y="1"/>
                    </a:cubicBezTo>
                  </a:path>
                </a:pathLst>
              </a:custGeom>
              <a:noFill/>
              <a:ln w="19050" cap="rnd">
                <a:solidFill>
                  <a:srgbClr val="D1AA49"/>
                </a:solidFill>
                <a:round/>
                <a:headEnd/>
                <a:tailEnd/>
              </a:ln>
            </p:spPr>
            <p:txBody>
              <a:bodyPr/>
              <a:lstStyle/>
              <a:p>
                <a:endParaRPr lang="en-GB"/>
              </a:p>
            </p:txBody>
          </p:sp>
          <p:sp>
            <p:nvSpPr>
              <p:cNvPr id="32480" name="Freeform 306"/>
              <p:cNvSpPr>
                <a:spLocks/>
              </p:cNvSpPr>
              <p:nvPr/>
            </p:nvSpPr>
            <p:spPr bwMode="auto">
              <a:xfrm>
                <a:off x="2870" y="1308"/>
                <a:ext cx="6" cy="9"/>
              </a:xfrm>
              <a:custGeom>
                <a:avLst/>
                <a:gdLst>
                  <a:gd name="T0" fmla="*/ 19 w 4"/>
                  <a:gd name="T1" fmla="*/ 40 h 6"/>
                  <a:gd name="T2" fmla="*/ 19 w 4"/>
                  <a:gd name="T3" fmla="*/ 48 h 6"/>
                  <a:gd name="T4" fmla="*/ 0 w 4"/>
                  <a:gd name="T5" fmla="*/ 18 h 6"/>
                  <a:gd name="T6" fmla="*/ 0 w 4"/>
                  <a:gd name="T7" fmla="*/ 48 h 6"/>
                  <a:gd name="T8" fmla="*/ 0 60000 65536"/>
                  <a:gd name="T9" fmla="*/ 0 60000 65536"/>
                  <a:gd name="T10" fmla="*/ 0 60000 65536"/>
                  <a:gd name="T11" fmla="*/ 0 60000 65536"/>
                  <a:gd name="T12" fmla="*/ 0 w 4"/>
                  <a:gd name="T13" fmla="*/ 0 h 6"/>
                  <a:gd name="T14" fmla="*/ 4 w 4"/>
                  <a:gd name="T15" fmla="*/ 6 h 6"/>
                </a:gdLst>
                <a:ahLst/>
                <a:cxnLst>
                  <a:cxn ang="T8">
                    <a:pos x="T0" y="T1"/>
                  </a:cxn>
                  <a:cxn ang="T9">
                    <a:pos x="T2" y="T3"/>
                  </a:cxn>
                  <a:cxn ang="T10">
                    <a:pos x="T4" y="T5"/>
                  </a:cxn>
                  <a:cxn ang="T11">
                    <a:pos x="T6" y="T7"/>
                  </a:cxn>
                </a:cxnLst>
                <a:rect l="T12" t="T13" r="T14" b="T15"/>
                <a:pathLst>
                  <a:path w="4" h="6">
                    <a:moveTo>
                      <a:pt x="2" y="3"/>
                    </a:moveTo>
                    <a:cubicBezTo>
                      <a:pt x="2" y="4"/>
                      <a:pt x="2" y="4"/>
                      <a:pt x="2" y="4"/>
                    </a:cubicBezTo>
                    <a:cubicBezTo>
                      <a:pt x="1" y="4"/>
                      <a:pt x="0" y="3"/>
                      <a:pt x="0" y="1"/>
                    </a:cubicBezTo>
                    <a:cubicBezTo>
                      <a:pt x="4" y="0"/>
                      <a:pt x="3" y="6"/>
                      <a:pt x="0" y="4"/>
                    </a:cubicBezTo>
                  </a:path>
                </a:pathLst>
              </a:custGeom>
              <a:noFill/>
              <a:ln w="19050" cap="rnd">
                <a:solidFill>
                  <a:srgbClr val="D1AA49"/>
                </a:solidFill>
                <a:round/>
                <a:headEnd/>
                <a:tailEnd/>
              </a:ln>
            </p:spPr>
            <p:txBody>
              <a:bodyPr/>
              <a:lstStyle/>
              <a:p>
                <a:endParaRPr lang="en-GB"/>
              </a:p>
            </p:txBody>
          </p:sp>
          <p:sp>
            <p:nvSpPr>
              <p:cNvPr id="32481" name="Freeform 307"/>
              <p:cNvSpPr>
                <a:spLocks/>
              </p:cNvSpPr>
              <p:nvPr/>
            </p:nvSpPr>
            <p:spPr bwMode="auto">
              <a:xfrm>
                <a:off x="2855" y="1311"/>
                <a:ext cx="10" cy="11"/>
              </a:xfrm>
              <a:custGeom>
                <a:avLst/>
                <a:gdLst>
                  <a:gd name="T0" fmla="*/ 39 w 7"/>
                  <a:gd name="T1" fmla="*/ 31 h 7"/>
                  <a:gd name="T2" fmla="*/ 27 w 7"/>
                  <a:gd name="T3" fmla="*/ 20 h 7"/>
                  <a:gd name="T4" fmla="*/ 59 w 7"/>
                  <a:gd name="T5" fmla="*/ 49 h 7"/>
                  <a:gd name="T6" fmla="*/ 41 w 7"/>
                  <a:gd name="T7" fmla="*/ 0 h 7"/>
                  <a:gd name="T8" fmla="*/ 27 w 7"/>
                  <a:gd name="T9" fmla="*/ 55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4" y="2"/>
                    </a:moveTo>
                    <a:cubicBezTo>
                      <a:pt x="4" y="2"/>
                      <a:pt x="3" y="2"/>
                      <a:pt x="3" y="1"/>
                    </a:cubicBezTo>
                    <a:cubicBezTo>
                      <a:pt x="0" y="4"/>
                      <a:pt x="6" y="7"/>
                      <a:pt x="7" y="3"/>
                    </a:cubicBezTo>
                    <a:cubicBezTo>
                      <a:pt x="7" y="2"/>
                      <a:pt x="6" y="0"/>
                      <a:pt x="5" y="0"/>
                    </a:cubicBezTo>
                    <a:cubicBezTo>
                      <a:pt x="4" y="0"/>
                      <a:pt x="4" y="3"/>
                      <a:pt x="3" y="4"/>
                    </a:cubicBezTo>
                  </a:path>
                </a:pathLst>
              </a:custGeom>
              <a:noFill/>
              <a:ln w="19050" cap="rnd">
                <a:solidFill>
                  <a:srgbClr val="D1AA49"/>
                </a:solidFill>
                <a:round/>
                <a:headEnd/>
                <a:tailEnd/>
              </a:ln>
            </p:spPr>
            <p:txBody>
              <a:bodyPr/>
              <a:lstStyle/>
              <a:p>
                <a:endParaRPr lang="en-GB"/>
              </a:p>
            </p:txBody>
          </p:sp>
          <p:sp>
            <p:nvSpPr>
              <p:cNvPr id="32482" name="Freeform 308"/>
              <p:cNvSpPr>
                <a:spLocks/>
              </p:cNvSpPr>
              <p:nvPr/>
            </p:nvSpPr>
            <p:spPr bwMode="auto">
              <a:xfrm>
                <a:off x="2891" y="1296"/>
                <a:ext cx="11" cy="9"/>
              </a:xfrm>
              <a:custGeom>
                <a:avLst/>
                <a:gdLst>
                  <a:gd name="T0" fmla="*/ 55 w 7"/>
                  <a:gd name="T1" fmla="*/ 18 h 6"/>
                  <a:gd name="T2" fmla="*/ 104 w 7"/>
                  <a:gd name="T3" fmla="*/ 27 h 6"/>
                  <a:gd name="T4" fmla="*/ 55 w 7"/>
                  <a:gd name="T5" fmla="*/ 72 h 6"/>
                  <a:gd name="T6" fmla="*/ 0 60000 65536"/>
                  <a:gd name="T7" fmla="*/ 0 60000 65536"/>
                  <a:gd name="T8" fmla="*/ 0 60000 65536"/>
                  <a:gd name="T9" fmla="*/ 0 w 7"/>
                  <a:gd name="T10" fmla="*/ 0 h 6"/>
                  <a:gd name="T11" fmla="*/ 7 w 7"/>
                  <a:gd name="T12" fmla="*/ 6 h 6"/>
                </a:gdLst>
                <a:ahLst/>
                <a:cxnLst>
                  <a:cxn ang="T6">
                    <a:pos x="T0" y="T1"/>
                  </a:cxn>
                  <a:cxn ang="T7">
                    <a:pos x="T2" y="T3"/>
                  </a:cxn>
                  <a:cxn ang="T8">
                    <a:pos x="T4" y="T5"/>
                  </a:cxn>
                </a:cxnLst>
                <a:rect l="T9" t="T10" r="T11" b="T12"/>
                <a:pathLst>
                  <a:path w="7" h="6">
                    <a:moveTo>
                      <a:pt x="4" y="1"/>
                    </a:moveTo>
                    <a:cubicBezTo>
                      <a:pt x="3" y="4"/>
                      <a:pt x="7" y="5"/>
                      <a:pt x="7" y="2"/>
                    </a:cubicBezTo>
                    <a:cubicBezTo>
                      <a:pt x="4" y="0"/>
                      <a:pt x="0" y="6"/>
                      <a:pt x="4" y="6"/>
                    </a:cubicBezTo>
                  </a:path>
                </a:pathLst>
              </a:custGeom>
              <a:noFill/>
              <a:ln w="19050" cap="rnd">
                <a:solidFill>
                  <a:srgbClr val="D1AA49"/>
                </a:solidFill>
                <a:round/>
                <a:headEnd/>
                <a:tailEnd/>
              </a:ln>
            </p:spPr>
            <p:txBody>
              <a:bodyPr/>
              <a:lstStyle/>
              <a:p>
                <a:endParaRPr lang="en-GB"/>
              </a:p>
            </p:txBody>
          </p:sp>
          <p:sp>
            <p:nvSpPr>
              <p:cNvPr id="32483" name="Freeform 309"/>
              <p:cNvSpPr>
                <a:spLocks/>
              </p:cNvSpPr>
              <p:nvPr/>
            </p:nvSpPr>
            <p:spPr bwMode="auto">
              <a:xfrm>
                <a:off x="2890" y="1323"/>
                <a:ext cx="3" cy="3"/>
              </a:xfrm>
              <a:custGeom>
                <a:avLst/>
                <a:gdLst>
                  <a:gd name="T0" fmla="*/ 19 w 2"/>
                  <a:gd name="T1" fmla="*/ 19 h 2"/>
                  <a:gd name="T2" fmla="*/ 13 w 2"/>
                  <a:gd name="T3" fmla="*/ 13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2" y="2"/>
                    </a:moveTo>
                    <a:cubicBezTo>
                      <a:pt x="2" y="2"/>
                      <a:pt x="0" y="0"/>
                      <a:pt x="1" y="1"/>
                    </a:cubicBezTo>
                  </a:path>
                </a:pathLst>
              </a:custGeom>
              <a:noFill/>
              <a:ln w="19050" cap="rnd">
                <a:solidFill>
                  <a:srgbClr val="D1AA49"/>
                </a:solidFill>
                <a:round/>
                <a:headEnd/>
                <a:tailEnd/>
              </a:ln>
            </p:spPr>
            <p:txBody>
              <a:bodyPr/>
              <a:lstStyle/>
              <a:p>
                <a:endParaRPr lang="en-GB"/>
              </a:p>
            </p:txBody>
          </p:sp>
          <p:sp>
            <p:nvSpPr>
              <p:cNvPr id="32484" name="Freeform 310"/>
              <p:cNvSpPr>
                <a:spLocks/>
              </p:cNvSpPr>
              <p:nvPr/>
            </p:nvSpPr>
            <p:spPr bwMode="auto">
              <a:xfrm>
                <a:off x="2821" y="1293"/>
                <a:ext cx="26" cy="19"/>
              </a:xfrm>
              <a:custGeom>
                <a:avLst/>
                <a:gdLst>
                  <a:gd name="T0" fmla="*/ 176 w 17"/>
                  <a:gd name="T1" fmla="*/ 0 h 13"/>
                  <a:gd name="T2" fmla="*/ 176 w 17"/>
                  <a:gd name="T3" fmla="*/ 69 h 13"/>
                  <a:gd name="T4" fmla="*/ 75 w 17"/>
                  <a:gd name="T5" fmla="*/ 47 h 13"/>
                  <a:gd name="T6" fmla="*/ 168 w 17"/>
                  <a:gd name="T7" fmla="*/ 82 h 13"/>
                  <a:gd name="T8" fmla="*/ 66 w 17"/>
                  <a:gd name="T9" fmla="*/ 1 h 13"/>
                  <a:gd name="T10" fmla="*/ 43 w 17"/>
                  <a:gd name="T11" fmla="*/ 82 h 13"/>
                  <a:gd name="T12" fmla="*/ 0 60000 65536"/>
                  <a:gd name="T13" fmla="*/ 0 60000 65536"/>
                  <a:gd name="T14" fmla="*/ 0 60000 65536"/>
                  <a:gd name="T15" fmla="*/ 0 60000 65536"/>
                  <a:gd name="T16" fmla="*/ 0 60000 65536"/>
                  <a:gd name="T17" fmla="*/ 0 60000 65536"/>
                  <a:gd name="T18" fmla="*/ 0 w 17"/>
                  <a:gd name="T19" fmla="*/ 0 h 13"/>
                  <a:gd name="T20" fmla="*/ 17 w 1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7" h="13">
                    <a:moveTo>
                      <a:pt x="14" y="0"/>
                    </a:moveTo>
                    <a:cubicBezTo>
                      <a:pt x="13" y="2"/>
                      <a:pt x="11" y="6"/>
                      <a:pt x="14" y="7"/>
                    </a:cubicBezTo>
                    <a:cubicBezTo>
                      <a:pt x="17" y="3"/>
                      <a:pt x="8" y="1"/>
                      <a:pt x="6" y="5"/>
                    </a:cubicBezTo>
                    <a:cubicBezTo>
                      <a:pt x="3" y="12"/>
                      <a:pt x="12" y="13"/>
                      <a:pt x="13" y="8"/>
                    </a:cubicBezTo>
                    <a:cubicBezTo>
                      <a:pt x="13" y="5"/>
                      <a:pt x="8" y="1"/>
                      <a:pt x="5" y="1"/>
                    </a:cubicBezTo>
                    <a:cubicBezTo>
                      <a:pt x="1" y="2"/>
                      <a:pt x="0" y="7"/>
                      <a:pt x="3" y="8"/>
                    </a:cubicBezTo>
                  </a:path>
                </a:pathLst>
              </a:custGeom>
              <a:noFill/>
              <a:ln w="19050" cap="rnd">
                <a:solidFill>
                  <a:srgbClr val="D1AA49"/>
                </a:solidFill>
                <a:round/>
                <a:headEnd/>
                <a:tailEnd/>
              </a:ln>
            </p:spPr>
            <p:txBody>
              <a:bodyPr/>
              <a:lstStyle/>
              <a:p>
                <a:endParaRPr lang="en-GB"/>
              </a:p>
            </p:txBody>
          </p:sp>
          <p:sp>
            <p:nvSpPr>
              <p:cNvPr id="32485" name="Freeform 311"/>
              <p:cNvSpPr>
                <a:spLocks/>
              </p:cNvSpPr>
              <p:nvPr/>
            </p:nvSpPr>
            <p:spPr bwMode="auto">
              <a:xfrm>
                <a:off x="2815" y="1322"/>
                <a:ext cx="2" cy="3"/>
              </a:xfrm>
              <a:custGeom>
                <a:avLst/>
                <a:gdLst>
                  <a:gd name="T0" fmla="*/ 64 w 1"/>
                  <a:gd name="T1" fmla="*/ 0 h 2"/>
                  <a:gd name="T2" fmla="*/ 64 w 1"/>
                  <a:gd name="T3" fmla="*/ 0 h 2"/>
                  <a:gd name="T4" fmla="*/ 0 w 1"/>
                  <a:gd name="T5" fmla="*/ 13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0"/>
                    </a:moveTo>
                    <a:cubicBezTo>
                      <a:pt x="0" y="1"/>
                      <a:pt x="1" y="0"/>
                      <a:pt x="1" y="0"/>
                    </a:cubicBezTo>
                    <a:cubicBezTo>
                      <a:pt x="1" y="2"/>
                      <a:pt x="1" y="1"/>
                      <a:pt x="0" y="1"/>
                    </a:cubicBezTo>
                  </a:path>
                </a:pathLst>
              </a:custGeom>
              <a:noFill/>
              <a:ln w="19050" cap="rnd">
                <a:solidFill>
                  <a:srgbClr val="D1AA49"/>
                </a:solidFill>
                <a:round/>
                <a:headEnd/>
                <a:tailEnd/>
              </a:ln>
            </p:spPr>
            <p:txBody>
              <a:bodyPr/>
              <a:lstStyle/>
              <a:p>
                <a:endParaRPr lang="en-GB"/>
              </a:p>
            </p:txBody>
          </p:sp>
          <p:sp>
            <p:nvSpPr>
              <p:cNvPr id="32486" name="Freeform 312"/>
              <p:cNvSpPr>
                <a:spLocks/>
              </p:cNvSpPr>
              <p:nvPr/>
            </p:nvSpPr>
            <p:spPr bwMode="auto">
              <a:xfrm>
                <a:off x="2815" y="1261"/>
                <a:ext cx="21" cy="23"/>
              </a:xfrm>
              <a:custGeom>
                <a:avLst/>
                <a:gdLst>
                  <a:gd name="T0" fmla="*/ 72 w 14"/>
                  <a:gd name="T1" fmla="*/ 94 h 15"/>
                  <a:gd name="T2" fmla="*/ 93 w 14"/>
                  <a:gd name="T3" fmla="*/ 115 h 15"/>
                  <a:gd name="T4" fmla="*/ 27 w 14"/>
                  <a:gd name="T5" fmla="*/ 94 h 15"/>
                  <a:gd name="T6" fmla="*/ 0 60000 65536"/>
                  <a:gd name="T7" fmla="*/ 0 60000 65536"/>
                  <a:gd name="T8" fmla="*/ 0 60000 65536"/>
                  <a:gd name="T9" fmla="*/ 0 w 14"/>
                  <a:gd name="T10" fmla="*/ 0 h 15"/>
                  <a:gd name="T11" fmla="*/ 14 w 14"/>
                  <a:gd name="T12" fmla="*/ 15 h 15"/>
                </a:gdLst>
                <a:ahLst/>
                <a:cxnLst>
                  <a:cxn ang="T6">
                    <a:pos x="T0" y="T1"/>
                  </a:cxn>
                  <a:cxn ang="T7">
                    <a:pos x="T2" y="T3"/>
                  </a:cxn>
                  <a:cxn ang="T8">
                    <a:pos x="T4" y="T5"/>
                  </a:cxn>
                </a:cxnLst>
                <a:rect l="T9" t="T10" r="T11" b="T12"/>
                <a:pathLst>
                  <a:path w="14" h="15">
                    <a:moveTo>
                      <a:pt x="6" y="7"/>
                    </a:moveTo>
                    <a:cubicBezTo>
                      <a:pt x="2" y="0"/>
                      <a:pt x="0" y="15"/>
                      <a:pt x="8" y="9"/>
                    </a:cubicBezTo>
                    <a:cubicBezTo>
                      <a:pt x="14" y="3"/>
                      <a:pt x="0" y="2"/>
                      <a:pt x="2" y="7"/>
                    </a:cubicBezTo>
                  </a:path>
                </a:pathLst>
              </a:custGeom>
              <a:noFill/>
              <a:ln w="19050" cap="rnd">
                <a:solidFill>
                  <a:srgbClr val="D1AA49"/>
                </a:solidFill>
                <a:round/>
                <a:headEnd/>
                <a:tailEnd/>
              </a:ln>
            </p:spPr>
            <p:txBody>
              <a:bodyPr/>
              <a:lstStyle/>
              <a:p>
                <a:endParaRPr lang="en-GB"/>
              </a:p>
            </p:txBody>
          </p:sp>
          <p:sp>
            <p:nvSpPr>
              <p:cNvPr id="32487" name="Freeform 313"/>
              <p:cNvSpPr>
                <a:spLocks/>
              </p:cNvSpPr>
              <p:nvPr/>
            </p:nvSpPr>
            <p:spPr bwMode="auto">
              <a:xfrm>
                <a:off x="2811" y="1261"/>
                <a:ext cx="6" cy="6"/>
              </a:xfrm>
              <a:custGeom>
                <a:avLst/>
                <a:gdLst>
                  <a:gd name="T0" fmla="*/ 28 w 4"/>
                  <a:gd name="T1" fmla="*/ 28 h 4"/>
                  <a:gd name="T2" fmla="*/ 19 w 4"/>
                  <a:gd name="T3" fmla="*/ 28 h 4"/>
                  <a:gd name="T4" fmla="*/ 19 w 4"/>
                  <a:gd name="T5" fmla="*/ 42 h 4"/>
                  <a:gd name="T6" fmla="*/ 0 w 4"/>
                  <a:gd name="T7" fmla="*/ 28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3" y="3"/>
                    </a:moveTo>
                    <a:cubicBezTo>
                      <a:pt x="2" y="3"/>
                      <a:pt x="2" y="3"/>
                      <a:pt x="2" y="3"/>
                    </a:cubicBezTo>
                    <a:cubicBezTo>
                      <a:pt x="1" y="4"/>
                      <a:pt x="1" y="4"/>
                      <a:pt x="2" y="4"/>
                    </a:cubicBezTo>
                    <a:cubicBezTo>
                      <a:pt x="4" y="4"/>
                      <a:pt x="1" y="0"/>
                      <a:pt x="0" y="3"/>
                    </a:cubicBezTo>
                  </a:path>
                </a:pathLst>
              </a:custGeom>
              <a:noFill/>
              <a:ln w="19050" cap="rnd">
                <a:solidFill>
                  <a:srgbClr val="D1AA49"/>
                </a:solidFill>
                <a:round/>
                <a:headEnd/>
                <a:tailEnd/>
              </a:ln>
            </p:spPr>
            <p:txBody>
              <a:bodyPr/>
              <a:lstStyle/>
              <a:p>
                <a:endParaRPr lang="en-GB"/>
              </a:p>
            </p:txBody>
          </p:sp>
          <p:sp>
            <p:nvSpPr>
              <p:cNvPr id="32488" name="Freeform 314"/>
              <p:cNvSpPr>
                <a:spLocks/>
              </p:cNvSpPr>
              <p:nvPr/>
            </p:nvSpPr>
            <p:spPr bwMode="auto">
              <a:xfrm>
                <a:off x="2809" y="1238"/>
                <a:ext cx="8" cy="17"/>
              </a:xfrm>
              <a:custGeom>
                <a:avLst/>
                <a:gdLst>
                  <a:gd name="T0" fmla="*/ 0 w 5"/>
                  <a:gd name="T1" fmla="*/ 70 h 11"/>
                  <a:gd name="T2" fmla="*/ 21 w 5"/>
                  <a:gd name="T3" fmla="*/ 70 h 11"/>
                  <a:gd name="T4" fmla="*/ 0 60000 65536"/>
                  <a:gd name="T5" fmla="*/ 0 60000 65536"/>
                  <a:gd name="T6" fmla="*/ 0 w 5"/>
                  <a:gd name="T7" fmla="*/ 0 h 11"/>
                  <a:gd name="T8" fmla="*/ 5 w 5"/>
                  <a:gd name="T9" fmla="*/ 11 h 11"/>
                </a:gdLst>
                <a:ahLst/>
                <a:cxnLst>
                  <a:cxn ang="T4">
                    <a:pos x="T0" y="T1"/>
                  </a:cxn>
                  <a:cxn ang="T5">
                    <a:pos x="T2" y="T3"/>
                  </a:cxn>
                </a:cxnLst>
                <a:rect l="T6" t="T7" r="T8" b="T9"/>
                <a:pathLst>
                  <a:path w="5" h="11">
                    <a:moveTo>
                      <a:pt x="0" y="5"/>
                    </a:moveTo>
                    <a:cubicBezTo>
                      <a:pt x="5" y="11"/>
                      <a:pt x="3" y="0"/>
                      <a:pt x="1" y="5"/>
                    </a:cubicBezTo>
                  </a:path>
                </a:pathLst>
              </a:custGeom>
              <a:noFill/>
              <a:ln w="19050" cap="rnd">
                <a:solidFill>
                  <a:srgbClr val="D1AA49"/>
                </a:solidFill>
                <a:round/>
                <a:headEnd/>
                <a:tailEnd/>
              </a:ln>
            </p:spPr>
            <p:txBody>
              <a:bodyPr/>
              <a:lstStyle/>
              <a:p>
                <a:endParaRPr lang="en-GB"/>
              </a:p>
            </p:txBody>
          </p:sp>
          <p:sp>
            <p:nvSpPr>
              <p:cNvPr id="32489" name="Freeform 315"/>
              <p:cNvSpPr>
                <a:spLocks/>
              </p:cNvSpPr>
              <p:nvPr/>
            </p:nvSpPr>
            <p:spPr bwMode="auto">
              <a:xfrm>
                <a:off x="2792" y="1287"/>
                <a:ext cx="14" cy="13"/>
              </a:xfrm>
              <a:custGeom>
                <a:avLst/>
                <a:gdLst>
                  <a:gd name="T0" fmla="*/ 30 w 9"/>
                  <a:gd name="T1" fmla="*/ 19 h 9"/>
                  <a:gd name="T2" fmla="*/ 73 w 9"/>
                  <a:gd name="T3" fmla="*/ 56 h 9"/>
                  <a:gd name="T4" fmla="*/ 19 w 9"/>
                  <a:gd name="T5" fmla="*/ 39 h 9"/>
                  <a:gd name="T6" fmla="*/ 30 w 9"/>
                  <a:gd name="T7" fmla="*/ 39 h 9"/>
                  <a:gd name="T8" fmla="*/ 0 60000 65536"/>
                  <a:gd name="T9" fmla="*/ 0 60000 65536"/>
                  <a:gd name="T10" fmla="*/ 0 60000 65536"/>
                  <a:gd name="T11" fmla="*/ 0 60000 65536"/>
                  <a:gd name="T12" fmla="*/ 0 w 9"/>
                  <a:gd name="T13" fmla="*/ 0 h 9"/>
                  <a:gd name="T14" fmla="*/ 9 w 9"/>
                  <a:gd name="T15" fmla="*/ 9 h 9"/>
                </a:gdLst>
                <a:ahLst/>
                <a:cxnLst>
                  <a:cxn ang="T8">
                    <a:pos x="T0" y="T1"/>
                  </a:cxn>
                  <a:cxn ang="T9">
                    <a:pos x="T2" y="T3"/>
                  </a:cxn>
                  <a:cxn ang="T10">
                    <a:pos x="T4" y="T5"/>
                  </a:cxn>
                  <a:cxn ang="T11">
                    <a:pos x="T6" y="T7"/>
                  </a:cxn>
                </a:cxnLst>
                <a:rect l="T12" t="T13" r="T14" b="T15"/>
                <a:pathLst>
                  <a:path w="9" h="9">
                    <a:moveTo>
                      <a:pt x="2" y="2"/>
                    </a:moveTo>
                    <a:cubicBezTo>
                      <a:pt x="0" y="4"/>
                      <a:pt x="1" y="9"/>
                      <a:pt x="5" y="6"/>
                    </a:cubicBezTo>
                    <a:cubicBezTo>
                      <a:pt x="9" y="4"/>
                      <a:pt x="3" y="0"/>
                      <a:pt x="1" y="4"/>
                    </a:cubicBezTo>
                    <a:cubicBezTo>
                      <a:pt x="1" y="4"/>
                      <a:pt x="2" y="4"/>
                      <a:pt x="2" y="4"/>
                    </a:cubicBezTo>
                  </a:path>
                </a:pathLst>
              </a:custGeom>
              <a:noFill/>
              <a:ln w="19050" cap="rnd">
                <a:solidFill>
                  <a:srgbClr val="D1AA49"/>
                </a:solidFill>
                <a:round/>
                <a:headEnd/>
                <a:tailEnd/>
              </a:ln>
            </p:spPr>
            <p:txBody>
              <a:bodyPr/>
              <a:lstStyle/>
              <a:p>
                <a:endParaRPr lang="en-GB"/>
              </a:p>
            </p:txBody>
          </p:sp>
          <p:sp>
            <p:nvSpPr>
              <p:cNvPr id="32490" name="Freeform 316"/>
              <p:cNvSpPr>
                <a:spLocks/>
              </p:cNvSpPr>
              <p:nvPr/>
            </p:nvSpPr>
            <p:spPr bwMode="auto">
              <a:xfrm>
                <a:off x="2785" y="1296"/>
                <a:ext cx="6" cy="6"/>
              </a:xfrm>
              <a:custGeom>
                <a:avLst/>
                <a:gdLst>
                  <a:gd name="T0" fmla="*/ 19 w 4"/>
                  <a:gd name="T1" fmla="*/ 0 h 4"/>
                  <a:gd name="T2" fmla="*/ 13 w 4"/>
                  <a:gd name="T3" fmla="*/ 42 h 4"/>
                  <a:gd name="T4" fmla="*/ 28 w 4"/>
                  <a:gd name="T5" fmla="*/ 13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2" y="0"/>
                    </a:moveTo>
                    <a:cubicBezTo>
                      <a:pt x="1" y="1"/>
                      <a:pt x="0" y="2"/>
                      <a:pt x="1" y="4"/>
                    </a:cubicBezTo>
                    <a:cubicBezTo>
                      <a:pt x="2" y="3"/>
                      <a:pt x="4" y="2"/>
                      <a:pt x="3" y="1"/>
                    </a:cubicBezTo>
                  </a:path>
                </a:pathLst>
              </a:custGeom>
              <a:noFill/>
              <a:ln w="19050" cap="rnd">
                <a:solidFill>
                  <a:srgbClr val="D1AA49"/>
                </a:solidFill>
                <a:round/>
                <a:headEnd/>
                <a:tailEnd/>
              </a:ln>
            </p:spPr>
            <p:txBody>
              <a:bodyPr/>
              <a:lstStyle/>
              <a:p>
                <a:endParaRPr lang="en-GB"/>
              </a:p>
            </p:txBody>
          </p:sp>
          <p:sp>
            <p:nvSpPr>
              <p:cNvPr id="32491" name="Freeform 317"/>
              <p:cNvSpPr>
                <a:spLocks/>
              </p:cNvSpPr>
              <p:nvPr/>
            </p:nvSpPr>
            <p:spPr bwMode="auto">
              <a:xfrm>
                <a:off x="2680" y="1287"/>
                <a:ext cx="12" cy="12"/>
              </a:xfrm>
              <a:custGeom>
                <a:avLst/>
                <a:gdLst>
                  <a:gd name="T0" fmla="*/ 73 w 8"/>
                  <a:gd name="T1" fmla="*/ 49 h 8"/>
                  <a:gd name="T2" fmla="*/ 73 w 8"/>
                  <a:gd name="T3" fmla="*/ 63 h 8"/>
                  <a:gd name="T4" fmla="*/ 90 w 8"/>
                  <a:gd name="T5" fmla="*/ 19 h 8"/>
                  <a:gd name="T6" fmla="*/ 49 w 8"/>
                  <a:gd name="T7" fmla="*/ 90 h 8"/>
                  <a:gd name="T8" fmla="*/ 63 w 8"/>
                  <a:gd name="T9" fmla="*/ 28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7" y="5"/>
                    </a:moveTo>
                    <a:cubicBezTo>
                      <a:pt x="6" y="6"/>
                      <a:pt x="6" y="6"/>
                      <a:pt x="7" y="6"/>
                    </a:cubicBezTo>
                    <a:cubicBezTo>
                      <a:pt x="8" y="5"/>
                      <a:pt x="8" y="4"/>
                      <a:pt x="8" y="2"/>
                    </a:cubicBezTo>
                    <a:cubicBezTo>
                      <a:pt x="4" y="0"/>
                      <a:pt x="0" y="5"/>
                      <a:pt x="5" y="8"/>
                    </a:cubicBezTo>
                    <a:cubicBezTo>
                      <a:pt x="8" y="7"/>
                      <a:pt x="8" y="4"/>
                      <a:pt x="6" y="3"/>
                    </a:cubicBezTo>
                  </a:path>
                </a:pathLst>
              </a:custGeom>
              <a:noFill/>
              <a:ln w="19050" cap="rnd">
                <a:solidFill>
                  <a:srgbClr val="D1AA49"/>
                </a:solidFill>
                <a:round/>
                <a:headEnd/>
                <a:tailEnd/>
              </a:ln>
            </p:spPr>
            <p:txBody>
              <a:bodyPr/>
              <a:lstStyle/>
              <a:p>
                <a:endParaRPr lang="en-GB"/>
              </a:p>
            </p:txBody>
          </p:sp>
          <p:sp>
            <p:nvSpPr>
              <p:cNvPr id="32492" name="Freeform 318"/>
              <p:cNvSpPr>
                <a:spLocks/>
              </p:cNvSpPr>
              <p:nvPr/>
            </p:nvSpPr>
            <p:spPr bwMode="auto">
              <a:xfrm>
                <a:off x="2646" y="1331"/>
                <a:ext cx="25" cy="21"/>
              </a:xfrm>
              <a:custGeom>
                <a:avLst/>
                <a:gdLst>
                  <a:gd name="T0" fmla="*/ 183 w 16"/>
                  <a:gd name="T1" fmla="*/ 27 h 14"/>
                  <a:gd name="T2" fmla="*/ 148 w 16"/>
                  <a:gd name="T3" fmla="*/ 153 h 14"/>
                  <a:gd name="T4" fmla="*/ 161 w 16"/>
                  <a:gd name="T5" fmla="*/ 41 h 14"/>
                  <a:gd name="T6" fmla="*/ 53 w 16"/>
                  <a:gd name="T7" fmla="*/ 88 h 14"/>
                  <a:gd name="T8" fmla="*/ 130 w 16"/>
                  <a:gd name="T9" fmla="*/ 62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13" y="2"/>
                    </a:moveTo>
                    <a:cubicBezTo>
                      <a:pt x="10" y="3"/>
                      <a:pt x="4" y="11"/>
                      <a:pt x="10" y="13"/>
                    </a:cubicBezTo>
                    <a:cubicBezTo>
                      <a:pt x="16" y="14"/>
                      <a:pt x="14" y="5"/>
                      <a:pt x="11" y="3"/>
                    </a:cubicBezTo>
                    <a:cubicBezTo>
                      <a:pt x="7" y="0"/>
                      <a:pt x="0" y="1"/>
                      <a:pt x="4" y="7"/>
                    </a:cubicBezTo>
                    <a:cubicBezTo>
                      <a:pt x="7" y="11"/>
                      <a:pt x="10" y="8"/>
                      <a:pt x="9" y="5"/>
                    </a:cubicBezTo>
                  </a:path>
                </a:pathLst>
              </a:custGeom>
              <a:noFill/>
              <a:ln w="19050" cap="rnd">
                <a:solidFill>
                  <a:srgbClr val="D1AA49"/>
                </a:solidFill>
                <a:round/>
                <a:headEnd/>
                <a:tailEnd/>
              </a:ln>
            </p:spPr>
            <p:txBody>
              <a:bodyPr/>
              <a:lstStyle/>
              <a:p>
                <a:endParaRPr lang="en-GB"/>
              </a:p>
            </p:txBody>
          </p:sp>
          <p:sp>
            <p:nvSpPr>
              <p:cNvPr id="32493" name="Freeform 319"/>
              <p:cNvSpPr>
                <a:spLocks/>
              </p:cNvSpPr>
              <p:nvPr/>
            </p:nvSpPr>
            <p:spPr bwMode="auto">
              <a:xfrm>
                <a:off x="2656" y="1340"/>
                <a:ext cx="39" cy="12"/>
              </a:xfrm>
              <a:custGeom>
                <a:avLst/>
                <a:gdLst>
                  <a:gd name="T0" fmla="*/ 132 w 26"/>
                  <a:gd name="T1" fmla="*/ 90 h 8"/>
                  <a:gd name="T2" fmla="*/ 132 w 26"/>
                  <a:gd name="T3" fmla="*/ 90 h 8"/>
                  <a:gd name="T4" fmla="*/ 0 60000 65536"/>
                  <a:gd name="T5" fmla="*/ 0 60000 65536"/>
                  <a:gd name="T6" fmla="*/ 0 w 26"/>
                  <a:gd name="T7" fmla="*/ 0 h 8"/>
                  <a:gd name="T8" fmla="*/ 26 w 26"/>
                  <a:gd name="T9" fmla="*/ 8 h 8"/>
                </a:gdLst>
                <a:ahLst/>
                <a:cxnLst>
                  <a:cxn ang="T4">
                    <a:pos x="T0" y="T1"/>
                  </a:cxn>
                  <a:cxn ang="T5">
                    <a:pos x="T2" y="T3"/>
                  </a:cxn>
                </a:cxnLst>
                <a:rect l="T6" t="T7" r="T8" b="T9"/>
                <a:pathLst>
                  <a:path w="26" h="8">
                    <a:moveTo>
                      <a:pt x="11" y="8"/>
                    </a:moveTo>
                    <a:cubicBezTo>
                      <a:pt x="0" y="0"/>
                      <a:pt x="26" y="0"/>
                      <a:pt x="11" y="8"/>
                    </a:cubicBezTo>
                  </a:path>
                </a:pathLst>
              </a:custGeom>
              <a:noFill/>
              <a:ln w="19050" cap="rnd">
                <a:solidFill>
                  <a:srgbClr val="D1AA49"/>
                </a:solidFill>
                <a:round/>
                <a:headEnd/>
                <a:tailEnd/>
              </a:ln>
            </p:spPr>
            <p:txBody>
              <a:bodyPr/>
              <a:lstStyle/>
              <a:p>
                <a:endParaRPr lang="en-GB"/>
              </a:p>
            </p:txBody>
          </p:sp>
          <p:sp>
            <p:nvSpPr>
              <p:cNvPr id="32494" name="Freeform 320"/>
              <p:cNvSpPr>
                <a:spLocks/>
              </p:cNvSpPr>
              <p:nvPr/>
            </p:nvSpPr>
            <p:spPr bwMode="auto">
              <a:xfrm>
                <a:off x="2618" y="1370"/>
                <a:ext cx="24" cy="18"/>
              </a:xfrm>
              <a:custGeom>
                <a:avLst/>
                <a:gdLst>
                  <a:gd name="T0" fmla="*/ 154 w 16"/>
                  <a:gd name="T1" fmla="*/ 48 h 12"/>
                  <a:gd name="T2" fmla="*/ 73 w 16"/>
                  <a:gd name="T3" fmla="*/ 90 h 12"/>
                  <a:gd name="T4" fmla="*/ 154 w 16"/>
                  <a:gd name="T5" fmla="*/ 48 h 12"/>
                  <a:gd name="T6" fmla="*/ 13 w 16"/>
                  <a:gd name="T7" fmla="*/ 72 h 12"/>
                  <a:gd name="T8" fmla="*/ 90 w 16"/>
                  <a:gd name="T9" fmla="*/ 75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14" y="4"/>
                    </a:moveTo>
                    <a:cubicBezTo>
                      <a:pt x="11" y="4"/>
                      <a:pt x="6" y="5"/>
                      <a:pt x="7" y="8"/>
                    </a:cubicBezTo>
                    <a:cubicBezTo>
                      <a:pt x="8" y="12"/>
                      <a:pt x="16" y="9"/>
                      <a:pt x="14" y="4"/>
                    </a:cubicBezTo>
                    <a:cubicBezTo>
                      <a:pt x="13" y="1"/>
                      <a:pt x="0" y="0"/>
                      <a:pt x="1" y="6"/>
                    </a:cubicBezTo>
                    <a:cubicBezTo>
                      <a:pt x="2" y="10"/>
                      <a:pt x="6" y="9"/>
                      <a:pt x="8" y="7"/>
                    </a:cubicBezTo>
                  </a:path>
                </a:pathLst>
              </a:custGeom>
              <a:noFill/>
              <a:ln w="19050" cap="rnd">
                <a:solidFill>
                  <a:srgbClr val="D1AA49"/>
                </a:solidFill>
                <a:round/>
                <a:headEnd/>
                <a:tailEnd/>
              </a:ln>
            </p:spPr>
            <p:txBody>
              <a:bodyPr/>
              <a:lstStyle/>
              <a:p>
                <a:endParaRPr lang="en-GB"/>
              </a:p>
            </p:txBody>
          </p:sp>
          <p:sp>
            <p:nvSpPr>
              <p:cNvPr id="32495" name="Freeform 321"/>
              <p:cNvSpPr>
                <a:spLocks/>
              </p:cNvSpPr>
              <p:nvPr/>
            </p:nvSpPr>
            <p:spPr bwMode="auto">
              <a:xfrm>
                <a:off x="2633" y="1388"/>
                <a:ext cx="20" cy="17"/>
              </a:xfrm>
              <a:custGeom>
                <a:avLst/>
                <a:gdLst>
                  <a:gd name="T0" fmla="*/ 52 w 13"/>
                  <a:gd name="T1" fmla="*/ 134 h 11"/>
                  <a:gd name="T2" fmla="*/ 80 w 13"/>
                  <a:gd name="T3" fmla="*/ 0 h 11"/>
                  <a:gd name="T4" fmla="*/ 80 w 13"/>
                  <a:gd name="T5" fmla="*/ 148 h 11"/>
                  <a:gd name="T6" fmla="*/ 95 w 13"/>
                  <a:gd name="T7" fmla="*/ 0 h 11"/>
                  <a:gd name="T8" fmla="*/ 123 w 13"/>
                  <a:gd name="T9" fmla="*/ 53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4" y="10"/>
                    </a:moveTo>
                    <a:cubicBezTo>
                      <a:pt x="1" y="8"/>
                      <a:pt x="0" y="0"/>
                      <a:pt x="6" y="0"/>
                    </a:cubicBezTo>
                    <a:cubicBezTo>
                      <a:pt x="13" y="0"/>
                      <a:pt x="11" y="11"/>
                      <a:pt x="6" y="11"/>
                    </a:cubicBezTo>
                    <a:cubicBezTo>
                      <a:pt x="3" y="7"/>
                      <a:pt x="4" y="3"/>
                      <a:pt x="7" y="0"/>
                    </a:cubicBezTo>
                    <a:cubicBezTo>
                      <a:pt x="9" y="0"/>
                      <a:pt x="9" y="2"/>
                      <a:pt x="9" y="4"/>
                    </a:cubicBezTo>
                  </a:path>
                </a:pathLst>
              </a:custGeom>
              <a:noFill/>
              <a:ln w="19050" cap="rnd">
                <a:solidFill>
                  <a:srgbClr val="D1AA49"/>
                </a:solidFill>
                <a:round/>
                <a:headEnd/>
                <a:tailEnd/>
              </a:ln>
            </p:spPr>
            <p:txBody>
              <a:bodyPr/>
              <a:lstStyle/>
              <a:p>
                <a:endParaRPr lang="en-GB"/>
              </a:p>
            </p:txBody>
          </p:sp>
          <p:sp>
            <p:nvSpPr>
              <p:cNvPr id="32496" name="Freeform 322"/>
              <p:cNvSpPr>
                <a:spLocks/>
              </p:cNvSpPr>
              <p:nvPr/>
            </p:nvSpPr>
            <p:spPr bwMode="auto">
              <a:xfrm>
                <a:off x="2615" y="1414"/>
                <a:ext cx="6" cy="4"/>
              </a:xfrm>
              <a:custGeom>
                <a:avLst/>
                <a:gdLst>
                  <a:gd name="T0" fmla="*/ 42 w 4"/>
                  <a:gd name="T1" fmla="*/ 1 h 3"/>
                  <a:gd name="T2" fmla="*/ 13 w 4"/>
                  <a:gd name="T3" fmla="*/ 16 h 3"/>
                  <a:gd name="T4" fmla="*/ 19 w 4"/>
                  <a:gd name="T5" fmla="*/ 0 h 3"/>
                  <a:gd name="T6" fmla="*/ 0 w 4"/>
                  <a:gd name="T7" fmla="*/ 16 h 3"/>
                  <a:gd name="T8" fmla="*/ 19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1"/>
                    </a:moveTo>
                    <a:cubicBezTo>
                      <a:pt x="2" y="2"/>
                      <a:pt x="1" y="2"/>
                      <a:pt x="1" y="3"/>
                    </a:cubicBezTo>
                    <a:cubicBezTo>
                      <a:pt x="2" y="2"/>
                      <a:pt x="2" y="1"/>
                      <a:pt x="2" y="0"/>
                    </a:cubicBezTo>
                    <a:cubicBezTo>
                      <a:pt x="1" y="1"/>
                      <a:pt x="1" y="2"/>
                      <a:pt x="0" y="3"/>
                    </a:cubicBezTo>
                    <a:cubicBezTo>
                      <a:pt x="2" y="3"/>
                      <a:pt x="1" y="2"/>
                      <a:pt x="2" y="1"/>
                    </a:cubicBezTo>
                  </a:path>
                </a:pathLst>
              </a:custGeom>
              <a:noFill/>
              <a:ln w="19050" cap="rnd">
                <a:solidFill>
                  <a:srgbClr val="D1AA49"/>
                </a:solidFill>
                <a:round/>
                <a:headEnd/>
                <a:tailEnd/>
              </a:ln>
            </p:spPr>
            <p:txBody>
              <a:bodyPr/>
              <a:lstStyle/>
              <a:p>
                <a:endParaRPr lang="en-GB"/>
              </a:p>
            </p:txBody>
          </p:sp>
          <p:sp>
            <p:nvSpPr>
              <p:cNvPr id="32497" name="Freeform 323"/>
              <p:cNvSpPr>
                <a:spLocks/>
              </p:cNvSpPr>
              <p:nvPr/>
            </p:nvSpPr>
            <p:spPr bwMode="auto">
              <a:xfrm>
                <a:off x="2577" y="1415"/>
                <a:ext cx="27" cy="35"/>
              </a:xfrm>
              <a:custGeom>
                <a:avLst/>
                <a:gdLst>
                  <a:gd name="T0" fmla="*/ 75 w 18"/>
                  <a:gd name="T1" fmla="*/ 173 h 23"/>
                  <a:gd name="T2" fmla="*/ 50 w 18"/>
                  <a:gd name="T3" fmla="*/ 173 h 23"/>
                  <a:gd name="T4" fmla="*/ 69 w 18"/>
                  <a:gd name="T5" fmla="*/ 236 h 23"/>
                  <a:gd name="T6" fmla="*/ 135 w 18"/>
                  <a:gd name="T7" fmla="*/ 187 h 23"/>
                  <a:gd name="T8" fmla="*/ 50 w 18"/>
                  <a:gd name="T9" fmla="*/ 142 h 23"/>
                  <a:gd name="T10" fmla="*/ 0 60000 65536"/>
                  <a:gd name="T11" fmla="*/ 0 60000 65536"/>
                  <a:gd name="T12" fmla="*/ 0 60000 65536"/>
                  <a:gd name="T13" fmla="*/ 0 60000 65536"/>
                  <a:gd name="T14" fmla="*/ 0 60000 65536"/>
                  <a:gd name="T15" fmla="*/ 0 w 18"/>
                  <a:gd name="T16" fmla="*/ 0 h 23"/>
                  <a:gd name="T17" fmla="*/ 18 w 18"/>
                  <a:gd name="T18" fmla="*/ 23 h 23"/>
                </a:gdLst>
                <a:ahLst/>
                <a:cxnLst>
                  <a:cxn ang="T10">
                    <a:pos x="T0" y="T1"/>
                  </a:cxn>
                  <a:cxn ang="T11">
                    <a:pos x="T2" y="T3"/>
                  </a:cxn>
                  <a:cxn ang="T12">
                    <a:pos x="T4" y="T5"/>
                  </a:cxn>
                  <a:cxn ang="T13">
                    <a:pos x="T6" y="T7"/>
                  </a:cxn>
                  <a:cxn ang="T14">
                    <a:pos x="T8" y="T9"/>
                  </a:cxn>
                </a:cxnLst>
                <a:rect l="T15" t="T16" r="T17" b="T18"/>
                <a:pathLst>
                  <a:path w="18" h="23">
                    <a:moveTo>
                      <a:pt x="7" y="14"/>
                    </a:moveTo>
                    <a:cubicBezTo>
                      <a:pt x="6" y="15"/>
                      <a:pt x="5" y="15"/>
                      <a:pt x="5" y="14"/>
                    </a:cubicBezTo>
                    <a:cubicBezTo>
                      <a:pt x="10" y="0"/>
                      <a:pt x="18" y="20"/>
                      <a:pt x="6" y="19"/>
                    </a:cubicBezTo>
                    <a:cubicBezTo>
                      <a:pt x="2" y="9"/>
                      <a:pt x="14" y="6"/>
                      <a:pt x="12" y="15"/>
                    </a:cubicBezTo>
                    <a:cubicBezTo>
                      <a:pt x="10" y="23"/>
                      <a:pt x="0" y="15"/>
                      <a:pt x="5" y="11"/>
                    </a:cubicBezTo>
                  </a:path>
                </a:pathLst>
              </a:custGeom>
              <a:noFill/>
              <a:ln w="19050" cap="rnd">
                <a:solidFill>
                  <a:srgbClr val="D1AA49"/>
                </a:solidFill>
                <a:round/>
                <a:headEnd/>
                <a:tailEnd/>
              </a:ln>
            </p:spPr>
            <p:txBody>
              <a:bodyPr/>
              <a:lstStyle/>
              <a:p>
                <a:endParaRPr lang="en-GB"/>
              </a:p>
            </p:txBody>
          </p:sp>
          <p:sp>
            <p:nvSpPr>
              <p:cNvPr id="32498" name="Freeform 324"/>
              <p:cNvSpPr>
                <a:spLocks/>
              </p:cNvSpPr>
              <p:nvPr/>
            </p:nvSpPr>
            <p:spPr bwMode="auto">
              <a:xfrm>
                <a:off x="2602" y="1397"/>
                <a:ext cx="19" cy="27"/>
              </a:xfrm>
              <a:custGeom>
                <a:avLst/>
                <a:gdLst>
                  <a:gd name="T0" fmla="*/ 52 w 12"/>
                  <a:gd name="T1" fmla="*/ 90 h 18"/>
                  <a:gd name="T2" fmla="*/ 138 w 12"/>
                  <a:gd name="T3" fmla="*/ 141 h 18"/>
                  <a:gd name="T4" fmla="*/ 21 w 12"/>
                  <a:gd name="T5" fmla="*/ 0 h 18"/>
                  <a:gd name="T6" fmla="*/ 82 w 12"/>
                  <a:gd name="T7" fmla="*/ 121 h 18"/>
                  <a:gd name="T8" fmla="*/ 0 60000 65536"/>
                  <a:gd name="T9" fmla="*/ 0 60000 65536"/>
                  <a:gd name="T10" fmla="*/ 0 60000 65536"/>
                  <a:gd name="T11" fmla="*/ 0 60000 65536"/>
                  <a:gd name="T12" fmla="*/ 0 w 12"/>
                  <a:gd name="T13" fmla="*/ 0 h 18"/>
                  <a:gd name="T14" fmla="*/ 12 w 12"/>
                  <a:gd name="T15" fmla="*/ 18 h 18"/>
                </a:gdLst>
                <a:ahLst/>
                <a:cxnLst>
                  <a:cxn ang="T8">
                    <a:pos x="T0" y="T1"/>
                  </a:cxn>
                  <a:cxn ang="T9">
                    <a:pos x="T2" y="T3"/>
                  </a:cxn>
                  <a:cxn ang="T10">
                    <a:pos x="T4" y="T5"/>
                  </a:cxn>
                  <a:cxn ang="T11">
                    <a:pos x="T6" y="T7"/>
                  </a:cxn>
                </a:cxnLst>
                <a:rect l="T12" t="T13" r="T14" b="T15"/>
                <a:pathLst>
                  <a:path w="12" h="18">
                    <a:moveTo>
                      <a:pt x="3" y="8"/>
                    </a:moveTo>
                    <a:cubicBezTo>
                      <a:pt x="1" y="12"/>
                      <a:pt x="5" y="18"/>
                      <a:pt x="9" y="13"/>
                    </a:cubicBezTo>
                    <a:cubicBezTo>
                      <a:pt x="12" y="9"/>
                      <a:pt x="4" y="2"/>
                      <a:pt x="1" y="0"/>
                    </a:cubicBezTo>
                    <a:cubicBezTo>
                      <a:pt x="0" y="4"/>
                      <a:pt x="2" y="9"/>
                      <a:pt x="5" y="11"/>
                    </a:cubicBezTo>
                  </a:path>
                </a:pathLst>
              </a:custGeom>
              <a:noFill/>
              <a:ln w="19050" cap="rnd">
                <a:solidFill>
                  <a:srgbClr val="D1AA49"/>
                </a:solidFill>
                <a:round/>
                <a:headEnd/>
                <a:tailEnd/>
              </a:ln>
            </p:spPr>
            <p:txBody>
              <a:bodyPr/>
              <a:lstStyle/>
              <a:p>
                <a:endParaRPr lang="en-GB"/>
              </a:p>
            </p:txBody>
          </p:sp>
          <p:sp>
            <p:nvSpPr>
              <p:cNvPr id="32499" name="Freeform 325"/>
              <p:cNvSpPr>
                <a:spLocks/>
              </p:cNvSpPr>
              <p:nvPr/>
            </p:nvSpPr>
            <p:spPr bwMode="auto">
              <a:xfrm>
                <a:off x="2618" y="1444"/>
                <a:ext cx="10" cy="12"/>
              </a:xfrm>
              <a:custGeom>
                <a:avLst/>
                <a:gdLst>
                  <a:gd name="T0" fmla="*/ 39 w 7"/>
                  <a:gd name="T1" fmla="*/ 42 h 8"/>
                  <a:gd name="T2" fmla="*/ 19 w 7"/>
                  <a:gd name="T3" fmla="*/ 0 h 8"/>
                  <a:gd name="T4" fmla="*/ 27 w 7"/>
                  <a:gd name="T5" fmla="*/ 90 h 8"/>
                  <a:gd name="T6" fmla="*/ 19 w 7"/>
                  <a:gd name="T7" fmla="*/ 13 h 8"/>
                  <a:gd name="T8" fmla="*/ 0 60000 65536"/>
                  <a:gd name="T9" fmla="*/ 0 60000 65536"/>
                  <a:gd name="T10" fmla="*/ 0 60000 65536"/>
                  <a:gd name="T11" fmla="*/ 0 60000 65536"/>
                  <a:gd name="T12" fmla="*/ 0 w 7"/>
                  <a:gd name="T13" fmla="*/ 0 h 8"/>
                  <a:gd name="T14" fmla="*/ 7 w 7"/>
                  <a:gd name="T15" fmla="*/ 8 h 8"/>
                </a:gdLst>
                <a:ahLst/>
                <a:cxnLst>
                  <a:cxn ang="T8">
                    <a:pos x="T0" y="T1"/>
                  </a:cxn>
                  <a:cxn ang="T9">
                    <a:pos x="T2" y="T3"/>
                  </a:cxn>
                  <a:cxn ang="T10">
                    <a:pos x="T4" y="T5"/>
                  </a:cxn>
                  <a:cxn ang="T11">
                    <a:pos x="T6" y="T7"/>
                  </a:cxn>
                </a:cxnLst>
                <a:rect l="T12" t="T13" r="T14" b="T15"/>
                <a:pathLst>
                  <a:path w="7" h="8">
                    <a:moveTo>
                      <a:pt x="4" y="4"/>
                    </a:moveTo>
                    <a:cubicBezTo>
                      <a:pt x="0" y="4"/>
                      <a:pt x="0" y="3"/>
                      <a:pt x="2" y="0"/>
                    </a:cubicBezTo>
                    <a:cubicBezTo>
                      <a:pt x="6" y="1"/>
                      <a:pt x="7" y="6"/>
                      <a:pt x="3" y="8"/>
                    </a:cubicBezTo>
                    <a:cubicBezTo>
                      <a:pt x="1" y="6"/>
                      <a:pt x="0" y="4"/>
                      <a:pt x="2" y="1"/>
                    </a:cubicBezTo>
                  </a:path>
                </a:pathLst>
              </a:custGeom>
              <a:noFill/>
              <a:ln w="19050" cap="rnd">
                <a:solidFill>
                  <a:srgbClr val="D1AA49"/>
                </a:solidFill>
                <a:round/>
                <a:headEnd/>
                <a:tailEnd/>
              </a:ln>
            </p:spPr>
            <p:txBody>
              <a:bodyPr/>
              <a:lstStyle/>
              <a:p>
                <a:endParaRPr lang="en-GB"/>
              </a:p>
            </p:txBody>
          </p:sp>
          <p:sp>
            <p:nvSpPr>
              <p:cNvPr id="32500" name="Freeform 326"/>
              <p:cNvSpPr>
                <a:spLocks/>
              </p:cNvSpPr>
              <p:nvPr/>
            </p:nvSpPr>
            <p:spPr bwMode="auto">
              <a:xfrm>
                <a:off x="2602" y="1414"/>
                <a:ext cx="32" cy="24"/>
              </a:xfrm>
              <a:custGeom>
                <a:avLst/>
                <a:gdLst>
                  <a:gd name="T0" fmla="*/ 114 w 21"/>
                  <a:gd name="T1" fmla="*/ 28 h 16"/>
                  <a:gd name="T2" fmla="*/ 187 w 21"/>
                  <a:gd name="T3" fmla="*/ 109 h 16"/>
                  <a:gd name="T4" fmla="*/ 94 w 21"/>
                  <a:gd name="T5" fmla="*/ 73 h 16"/>
                  <a:gd name="T6" fmla="*/ 123 w 21"/>
                  <a:gd name="T7" fmla="*/ 73 h 16"/>
                  <a:gd name="T8" fmla="*/ 0 60000 65536"/>
                  <a:gd name="T9" fmla="*/ 0 60000 65536"/>
                  <a:gd name="T10" fmla="*/ 0 60000 65536"/>
                  <a:gd name="T11" fmla="*/ 0 60000 65536"/>
                  <a:gd name="T12" fmla="*/ 0 w 21"/>
                  <a:gd name="T13" fmla="*/ 0 h 16"/>
                  <a:gd name="T14" fmla="*/ 21 w 21"/>
                  <a:gd name="T15" fmla="*/ 16 h 16"/>
                </a:gdLst>
                <a:ahLst/>
                <a:cxnLst>
                  <a:cxn ang="T8">
                    <a:pos x="T0" y="T1"/>
                  </a:cxn>
                  <a:cxn ang="T9">
                    <a:pos x="T2" y="T3"/>
                  </a:cxn>
                  <a:cxn ang="T10">
                    <a:pos x="T4" y="T5"/>
                  </a:cxn>
                  <a:cxn ang="T11">
                    <a:pos x="T6" y="T7"/>
                  </a:cxn>
                </a:cxnLst>
                <a:rect l="T12" t="T13" r="T14" b="T15"/>
                <a:pathLst>
                  <a:path w="21" h="16">
                    <a:moveTo>
                      <a:pt x="9" y="3"/>
                    </a:moveTo>
                    <a:cubicBezTo>
                      <a:pt x="0" y="7"/>
                      <a:pt x="9" y="16"/>
                      <a:pt x="15" y="10"/>
                    </a:cubicBezTo>
                    <a:cubicBezTo>
                      <a:pt x="21" y="3"/>
                      <a:pt x="9" y="0"/>
                      <a:pt x="8" y="7"/>
                    </a:cubicBezTo>
                    <a:cubicBezTo>
                      <a:pt x="9" y="7"/>
                      <a:pt x="10" y="7"/>
                      <a:pt x="10" y="7"/>
                    </a:cubicBezTo>
                  </a:path>
                </a:pathLst>
              </a:custGeom>
              <a:noFill/>
              <a:ln w="19050" cap="rnd">
                <a:solidFill>
                  <a:srgbClr val="D1AA49"/>
                </a:solidFill>
                <a:round/>
                <a:headEnd/>
                <a:tailEnd/>
              </a:ln>
            </p:spPr>
            <p:txBody>
              <a:bodyPr/>
              <a:lstStyle/>
              <a:p>
                <a:endParaRPr lang="en-GB"/>
              </a:p>
            </p:txBody>
          </p:sp>
          <p:sp>
            <p:nvSpPr>
              <p:cNvPr id="32501" name="Freeform 327"/>
              <p:cNvSpPr>
                <a:spLocks/>
              </p:cNvSpPr>
              <p:nvPr/>
            </p:nvSpPr>
            <p:spPr bwMode="auto">
              <a:xfrm>
                <a:off x="2659" y="1365"/>
                <a:ext cx="27" cy="22"/>
              </a:xfrm>
              <a:custGeom>
                <a:avLst/>
                <a:gdLst>
                  <a:gd name="T0" fmla="*/ 90 w 18"/>
                  <a:gd name="T1" fmla="*/ 135 h 14"/>
                  <a:gd name="T2" fmla="*/ 69 w 18"/>
                  <a:gd name="T3" fmla="*/ 104 h 14"/>
                  <a:gd name="T4" fmla="*/ 112 w 18"/>
                  <a:gd name="T5" fmla="*/ 163 h 14"/>
                  <a:gd name="T6" fmla="*/ 31 w 18"/>
                  <a:gd name="T7" fmla="*/ 49 h 14"/>
                  <a:gd name="T8" fmla="*/ 75 w 18"/>
                  <a:gd name="T9" fmla="*/ 86 h 14"/>
                  <a:gd name="T10" fmla="*/ 69 w 18"/>
                  <a:gd name="T11" fmla="*/ 104 h 14"/>
                  <a:gd name="T12" fmla="*/ 0 60000 65536"/>
                  <a:gd name="T13" fmla="*/ 0 60000 65536"/>
                  <a:gd name="T14" fmla="*/ 0 60000 65536"/>
                  <a:gd name="T15" fmla="*/ 0 60000 65536"/>
                  <a:gd name="T16" fmla="*/ 0 60000 65536"/>
                  <a:gd name="T17" fmla="*/ 0 60000 65536"/>
                  <a:gd name="T18" fmla="*/ 0 w 18"/>
                  <a:gd name="T19" fmla="*/ 0 h 14"/>
                  <a:gd name="T20" fmla="*/ 18 w 18"/>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8" h="14">
                    <a:moveTo>
                      <a:pt x="8" y="9"/>
                    </a:moveTo>
                    <a:cubicBezTo>
                      <a:pt x="7" y="9"/>
                      <a:pt x="7" y="7"/>
                      <a:pt x="6" y="7"/>
                    </a:cubicBezTo>
                    <a:cubicBezTo>
                      <a:pt x="8" y="0"/>
                      <a:pt x="18" y="6"/>
                      <a:pt x="10" y="11"/>
                    </a:cubicBezTo>
                    <a:cubicBezTo>
                      <a:pt x="4" y="14"/>
                      <a:pt x="0" y="8"/>
                      <a:pt x="3" y="3"/>
                    </a:cubicBezTo>
                    <a:cubicBezTo>
                      <a:pt x="5" y="4"/>
                      <a:pt x="6" y="4"/>
                      <a:pt x="7" y="6"/>
                    </a:cubicBezTo>
                    <a:cubicBezTo>
                      <a:pt x="7" y="7"/>
                      <a:pt x="7" y="7"/>
                      <a:pt x="6" y="7"/>
                    </a:cubicBezTo>
                  </a:path>
                </a:pathLst>
              </a:custGeom>
              <a:noFill/>
              <a:ln w="19050" cap="rnd">
                <a:solidFill>
                  <a:srgbClr val="D1AA49"/>
                </a:solidFill>
                <a:round/>
                <a:headEnd/>
                <a:tailEnd/>
              </a:ln>
            </p:spPr>
            <p:txBody>
              <a:bodyPr/>
              <a:lstStyle/>
              <a:p>
                <a:endParaRPr lang="en-GB"/>
              </a:p>
            </p:txBody>
          </p:sp>
          <p:sp>
            <p:nvSpPr>
              <p:cNvPr id="32502" name="Freeform 328"/>
              <p:cNvSpPr>
                <a:spLocks/>
              </p:cNvSpPr>
              <p:nvPr/>
            </p:nvSpPr>
            <p:spPr bwMode="auto">
              <a:xfrm>
                <a:off x="2678" y="1362"/>
                <a:ext cx="16" cy="13"/>
              </a:xfrm>
              <a:custGeom>
                <a:avLst/>
                <a:gdLst>
                  <a:gd name="T0" fmla="*/ 107 w 10"/>
                  <a:gd name="T1" fmla="*/ 123 h 8"/>
                  <a:gd name="T2" fmla="*/ 86 w 10"/>
                  <a:gd name="T3" fmla="*/ 0 h 8"/>
                  <a:gd name="T4" fmla="*/ 54 w 10"/>
                  <a:gd name="T5" fmla="*/ 123 h 8"/>
                  <a:gd name="T6" fmla="*/ 0 60000 65536"/>
                  <a:gd name="T7" fmla="*/ 0 60000 65536"/>
                  <a:gd name="T8" fmla="*/ 0 60000 65536"/>
                  <a:gd name="T9" fmla="*/ 0 w 10"/>
                  <a:gd name="T10" fmla="*/ 0 h 8"/>
                  <a:gd name="T11" fmla="*/ 10 w 10"/>
                  <a:gd name="T12" fmla="*/ 8 h 8"/>
                </a:gdLst>
                <a:ahLst/>
                <a:cxnLst>
                  <a:cxn ang="T6">
                    <a:pos x="T0" y="T1"/>
                  </a:cxn>
                  <a:cxn ang="T7">
                    <a:pos x="T2" y="T3"/>
                  </a:cxn>
                  <a:cxn ang="T8">
                    <a:pos x="T4" y="T5"/>
                  </a:cxn>
                </a:cxnLst>
                <a:rect l="T9" t="T10" r="T11" b="T12"/>
                <a:pathLst>
                  <a:path w="10" h="8">
                    <a:moveTo>
                      <a:pt x="6" y="7"/>
                    </a:moveTo>
                    <a:cubicBezTo>
                      <a:pt x="4" y="6"/>
                      <a:pt x="0" y="0"/>
                      <a:pt x="5" y="0"/>
                    </a:cubicBezTo>
                    <a:cubicBezTo>
                      <a:pt x="10" y="1"/>
                      <a:pt x="7" y="8"/>
                      <a:pt x="3" y="7"/>
                    </a:cubicBezTo>
                  </a:path>
                </a:pathLst>
              </a:custGeom>
              <a:noFill/>
              <a:ln w="19050" cap="rnd">
                <a:solidFill>
                  <a:srgbClr val="D1AA49"/>
                </a:solidFill>
                <a:round/>
                <a:headEnd/>
                <a:tailEnd/>
              </a:ln>
            </p:spPr>
            <p:txBody>
              <a:bodyPr/>
              <a:lstStyle/>
              <a:p>
                <a:endParaRPr lang="en-GB"/>
              </a:p>
            </p:txBody>
          </p:sp>
          <p:sp>
            <p:nvSpPr>
              <p:cNvPr id="32503" name="Freeform 329"/>
              <p:cNvSpPr>
                <a:spLocks/>
              </p:cNvSpPr>
              <p:nvPr/>
            </p:nvSpPr>
            <p:spPr bwMode="auto">
              <a:xfrm>
                <a:off x="2675" y="1309"/>
                <a:ext cx="29" cy="25"/>
              </a:xfrm>
              <a:custGeom>
                <a:avLst/>
                <a:gdLst>
                  <a:gd name="T0" fmla="*/ 124 w 19"/>
                  <a:gd name="T1" fmla="*/ 117 h 16"/>
                  <a:gd name="T2" fmla="*/ 238 w 19"/>
                  <a:gd name="T3" fmla="*/ 178 h 16"/>
                  <a:gd name="T4" fmla="*/ 49 w 19"/>
                  <a:gd name="T5" fmla="*/ 53 h 16"/>
                  <a:gd name="T6" fmla="*/ 174 w 19"/>
                  <a:gd name="T7" fmla="*/ 203 h 16"/>
                  <a:gd name="T8" fmla="*/ 0 60000 65536"/>
                  <a:gd name="T9" fmla="*/ 0 60000 65536"/>
                  <a:gd name="T10" fmla="*/ 0 60000 65536"/>
                  <a:gd name="T11" fmla="*/ 0 60000 65536"/>
                  <a:gd name="T12" fmla="*/ 0 w 19"/>
                  <a:gd name="T13" fmla="*/ 0 h 16"/>
                  <a:gd name="T14" fmla="*/ 19 w 19"/>
                  <a:gd name="T15" fmla="*/ 16 h 16"/>
                </a:gdLst>
                <a:ahLst/>
                <a:cxnLst>
                  <a:cxn ang="T8">
                    <a:pos x="T0" y="T1"/>
                  </a:cxn>
                  <a:cxn ang="T9">
                    <a:pos x="T2" y="T3"/>
                  </a:cxn>
                  <a:cxn ang="T10">
                    <a:pos x="T4" y="T5"/>
                  </a:cxn>
                  <a:cxn ang="T11">
                    <a:pos x="T6" y="T7"/>
                  </a:cxn>
                </a:cxnLst>
                <a:rect l="T12" t="T13" r="T14" b="T15"/>
                <a:pathLst>
                  <a:path w="19" h="16">
                    <a:moveTo>
                      <a:pt x="10" y="8"/>
                    </a:moveTo>
                    <a:cubicBezTo>
                      <a:pt x="5" y="11"/>
                      <a:pt x="15" y="16"/>
                      <a:pt x="19" y="12"/>
                    </a:cubicBezTo>
                    <a:cubicBezTo>
                      <a:pt x="18" y="9"/>
                      <a:pt x="8" y="0"/>
                      <a:pt x="4" y="4"/>
                    </a:cubicBezTo>
                    <a:cubicBezTo>
                      <a:pt x="0" y="10"/>
                      <a:pt x="10" y="14"/>
                      <a:pt x="14" y="14"/>
                    </a:cubicBezTo>
                  </a:path>
                </a:pathLst>
              </a:custGeom>
              <a:noFill/>
              <a:ln w="19050" cap="rnd">
                <a:solidFill>
                  <a:srgbClr val="D1AA49"/>
                </a:solidFill>
                <a:round/>
                <a:headEnd/>
                <a:tailEnd/>
              </a:ln>
            </p:spPr>
            <p:txBody>
              <a:bodyPr/>
              <a:lstStyle/>
              <a:p>
                <a:endParaRPr lang="en-GB"/>
              </a:p>
            </p:txBody>
          </p:sp>
          <p:sp>
            <p:nvSpPr>
              <p:cNvPr id="32504" name="Freeform 330"/>
              <p:cNvSpPr>
                <a:spLocks/>
              </p:cNvSpPr>
              <p:nvPr/>
            </p:nvSpPr>
            <p:spPr bwMode="auto">
              <a:xfrm>
                <a:off x="2683" y="1314"/>
                <a:ext cx="42" cy="15"/>
              </a:xfrm>
              <a:custGeom>
                <a:avLst/>
                <a:gdLst>
                  <a:gd name="T0" fmla="*/ 183 w 28"/>
                  <a:gd name="T1" fmla="*/ 113 h 10"/>
                  <a:gd name="T2" fmla="*/ 183 w 28"/>
                  <a:gd name="T3" fmla="*/ 104 h 10"/>
                  <a:gd name="T4" fmla="*/ 169 w 28"/>
                  <a:gd name="T5" fmla="*/ 90 h 10"/>
                  <a:gd name="T6" fmla="*/ 0 60000 65536"/>
                  <a:gd name="T7" fmla="*/ 0 60000 65536"/>
                  <a:gd name="T8" fmla="*/ 0 60000 65536"/>
                  <a:gd name="T9" fmla="*/ 0 w 28"/>
                  <a:gd name="T10" fmla="*/ 0 h 10"/>
                  <a:gd name="T11" fmla="*/ 28 w 28"/>
                  <a:gd name="T12" fmla="*/ 10 h 10"/>
                </a:gdLst>
                <a:ahLst/>
                <a:cxnLst>
                  <a:cxn ang="T6">
                    <a:pos x="T0" y="T1"/>
                  </a:cxn>
                  <a:cxn ang="T7">
                    <a:pos x="T2" y="T3"/>
                  </a:cxn>
                  <a:cxn ang="T8">
                    <a:pos x="T4" y="T5"/>
                  </a:cxn>
                </a:cxnLst>
                <a:rect l="T9" t="T10" r="T11" b="T12"/>
                <a:pathLst>
                  <a:path w="28" h="10">
                    <a:moveTo>
                      <a:pt x="16" y="10"/>
                    </a:moveTo>
                    <a:cubicBezTo>
                      <a:pt x="0" y="0"/>
                      <a:pt x="28" y="0"/>
                      <a:pt x="16" y="9"/>
                    </a:cubicBezTo>
                    <a:cubicBezTo>
                      <a:pt x="15" y="10"/>
                      <a:pt x="14" y="9"/>
                      <a:pt x="15" y="8"/>
                    </a:cubicBezTo>
                  </a:path>
                </a:pathLst>
              </a:custGeom>
              <a:noFill/>
              <a:ln w="19050" cap="rnd">
                <a:solidFill>
                  <a:srgbClr val="D1AA49"/>
                </a:solidFill>
                <a:round/>
                <a:headEnd/>
                <a:tailEnd/>
              </a:ln>
            </p:spPr>
            <p:txBody>
              <a:bodyPr/>
              <a:lstStyle/>
              <a:p>
                <a:endParaRPr lang="en-GB"/>
              </a:p>
            </p:txBody>
          </p:sp>
          <p:sp>
            <p:nvSpPr>
              <p:cNvPr id="32505" name="Freeform 331"/>
              <p:cNvSpPr>
                <a:spLocks/>
              </p:cNvSpPr>
              <p:nvPr/>
            </p:nvSpPr>
            <p:spPr bwMode="auto">
              <a:xfrm>
                <a:off x="2715" y="1294"/>
                <a:ext cx="6" cy="3"/>
              </a:xfrm>
              <a:custGeom>
                <a:avLst/>
                <a:gdLst>
                  <a:gd name="T0" fmla="*/ 19 w 4"/>
                  <a:gd name="T1" fmla="*/ 13 h 2"/>
                  <a:gd name="T2" fmla="*/ 28 w 4"/>
                  <a:gd name="T3" fmla="*/ 0 h 2"/>
                  <a:gd name="T4" fmla="*/ 28 w 4"/>
                  <a:gd name="T5" fmla="*/ 19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2" y="1"/>
                    </a:moveTo>
                    <a:cubicBezTo>
                      <a:pt x="3" y="1"/>
                      <a:pt x="4" y="1"/>
                      <a:pt x="3" y="0"/>
                    </a:cubicBezTo>
                    <a:cubicBezTo>
                      <a:pt x="0" y="0"/>
                      <a:pt x="3" y="1"/>
                      <a:pt x="3" y="2"/>
                    </a:cubicBezTo>
                  </a:path>
                </a:pathLst>
              </a:custGeom>
              <a:noFill/>
              <a:ln w="19050" cap="rnd">
                <a:solidFill>
                  <a:srgbClr val="D1AA49"/>
                </a:solidFill>
                <a:round/>
                <a:headEnd/>
                <a:tailEnd/>
              </a:ln>
            </p:spPr>
            <p:txBody>
              <a:bodyPr/>
              <a:lstStyle/>
              <a:p>
                <a:endParaRPr lang="en-GB"/>
              </a:p>
            </p:txBody>
          </p:sp>
          <p:sp>
            <p:nvSpPr>
              <p:cNvPr id="32506" name="Freeform 332"/>
              <p:cNvSpPr>
                <a:spLocks/>
              </p:cNvSpPr>
              <p:nvPr/>
            </p:nvSpPr>
            <p:spPr bwMode="auto">
              <a:xfrm>
                <a:off x="2721" y="1303"/>
                <a:ext cx="36" cy="37"/>
              </a:xfrm>
              <a:custGeom>
                <a:avLst/>
                <a:gdLst>
                  <a:gd name="T0" fmla="*/ 132 w 24"/>
                  <a:gd name="T1" fmla="*/ 123 h 24"/>
                  <a:gd name="T2" fmla="*/ 135 w 24"/>
                  <a:gd name="T3" fmla="*/ 228 h 24"/>
                  <a:gd name="T4" fmla="*/ 90 w 24"/>
                  <a:gd name="T5" fmla="*/ 69 h 24"/>
                  <a:gd name="T6" fmla="*/ 254 w 24"/>
                  <a:gd name="T7" fmla="*/ 148 h 24"/>
                  <a:gd name="T8" fmla="*/ 162 w 24"/>
                  <a:gd name="T9" fmla="*/ 106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11" y="9"/>
                    </a:moveTo>
                    <a:cubicBezTo>
                      <a:pt x="6" y="8"/>
                      <a:pt x="6" y="18"/>
                      <a:pt x="12" y="17"/>
                    </a:cubicBezTo>
                    <a:cubicBezTo>
                      <a:pt x="20" y="16"/>
                      <a:pt x="15" y="0"/>
                      <a:pt x="8" y="5"/>
                    </a:cubicBezTo>
                    <a:cubicBezTo>
                      <a:pt x="0" y="10"/>
                      <a:pt x="18" y="24"/>
                      <a:pt x="22" y="11"/>
                    </a:cubicBezTo>
                    <a:cubicBezTo>
                      <a:pt x="24" y="2"/>
                      <a:pt x="11" y="3"/>
                      <a:pt x="14" y="8"/>
                    </a:cubicBezTo>
                  </a:path>
                </a:pathLst>
              </a:custGeom>
              <a:noFill/>
              <a:ln w="19050" cap="rnd">
                <a:solidFill>
                  <a:srgbClr val="D1AA49"/>
                </a:solidFill>
                <a:round/>
                <a:headEnd/>
                <a:tailEnd/>
              </a:ln>
            </p:spPr>
            <p:txBody>
              <a:bodyPr/>
              <a:lstStyle/>
              <a:p>
                <a:endParaRPr lang="en-GB"/>
              </a:p>
            </p:txBody>
          </p:sp>
          <p:sp>
            <p:nvSpPr>
              <p:cNvPr id="32507" name="Freeform 333"/>
              <p:cNvSpPr>
                <a:spLocks/>
              </p:cNvSpPr>
              <p:nvPr/>
            </p:nvSpPr>
            <p:spPr bwMode="auto">
              <a:xfrm>
                <a:off x="2744" y="1332"/>
                <a:ext cx="6" cy="8"/>
              </a:xfrm>
              <a:custGeom>
                <a:avLst/>
                <a:gdLst>
                  <a:gd name="T0" fmla="*/ 19 w 4"/>
                  <a:gd name="T1" fmla="*/ 86 h 5"/>
                  <a:gd name="T2" fmla="*/ 0 w 4"/>
                  <a:gd name="T3" fmla="*/ 34 h 5"/>
                  <a:gd name="T4" fmla="*/ 42 w 4"/>
                  <a:gd name="T5" fmla="*/ 0 h 5"/>
                  <a:gd name="T6" fmla="*/ 19 w 4"/>
                  <a:gd name="T7" fmla="*/ 67 h 5"/>
                  <a:gd name="T8" fmla="*/ 13 w 4"/>
                  <a:gd name="T9" fmla="*/ 34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5"/>
                    </a:moveTo>
                    <a:cubicBezTo>
                      <a:pt x="1" y="4"/>
                      <a:pt x="0" y="3"/>
                      <a:pt x="0" y="2"/>
                    </a:cubicBezTo>
                    <a:cubicBezTo>
                      <a:pt x="2" y="1"/>
                      <a:pt x="2" y="0"/>
                      <a:pt x="4" y="0"/>
                    </a:cubicBezTo>
                    <a:cubicBezTo>
                      <a:pt x="4" y="3"/>
                      <a:pt x="4" y="3"/>
                      <a:pt x="2" y="4"/>
                    </a:cubicBezTo>
                    <a:cubicBezTo>
                      <a:pt x="1" y="4"/>
                      <a:pt x="1" y="3"/>
                      <a:pt x="1" y="2"/>
                    </a:cubicBezTo>
                  </a:path>
                </a:pathLst>
              </a:custGeom>
              <a:noFill/>
              <a:ln w="19050" cap="rnd">
                <a:solidFill>
                  <a:srgbClr val="D1AA49"/>
                </a:solidFill>
                <a:round/>
                <a:headEnd/>
                <a:tailEnd/>
              </a:ln>
            </p:spPr>
            <p:txBody>
              <a:bodyPr/>
              <a:lstStyle/>
              <a:p>
                <a:endParaRPr lang="en-GB"/>
              </a:p>
            </p:txBody>
          </p:sp>
          <p:sp>
            <p:nvSpPr>
              <p:cNvPr id="32508" name="Freeform 334"/>
              <p:cNvSpPr>
                <a:spLocks/>
              </p:cNvSpPr>
              <p:nvPr/>
            </p:nvSpPr>
            <p:spPr bwMode="auto">
              <a:xfrm>
                <a:off x="2768" y="1328"/>
                <a:ext cx="29" cy="40"/>
              </a:xfrm>
              <a:custGeom>
                <a:avLst/>
                <a:gdLst>
                  <a:gd name="T0" fmla="*/ 114 w 19"/>
                  <a:gd name="T1" fmla="*/ 173 h 27"/>
                  <a:gd name="T2" fmla="*/ 93 w 19"/>
                  <a:gd name="T3" fmla="*/ 150 h 27"/>
                  <a:gd name="T4" fmla="*/ 174 w 19"/>
                  <a:gd name="T5" fmla="*/ 129 h 27"/>
                  <a:gd name="T6" fmla="*/ 142 w 19"/>
                  <a:gd name="T7" fmla="*/ 210 h 27"/>
                  <a:gd name="T8" fmla="*/ 0 60000 65536"/>
                  <a:gd name="T9" fmla="*/ 0 60000 65536"/>
                  <a:gd name="T10" fmla="*/ 0 60000 65536"/>
                  <a:gd name="T11" fmla="*/ 0 60000 65536"/>
                  <a:gd name="T12" fmla="*/ 0 w 19"/>
                  <a:gd name="T13" fmla="*/ 0 h 27"/>
                  <a:gd name="T14" fmla="*/ 19 w 19"/>
                  <a:gd name="T15" fmla="*/ 27 h 27"/>
                </a:gdLst>
                <a:ahLst/>
                <a:cxnLst>
                  <a:cxn ang="T8">
                    <a:pos x="T0" y="T1"/>
                  </a:cxn>
                  <a:cxn ang="T9">
                    <a:pos x="T2" y="T3"/>
                  </a:cxn>
                  <a:cxn ang="T10">
                    <a:pos x="T4" y="T5"/>
                  </a:cxn>
                  <a:cxn ang="T11">
                    <a:pos x="T6" y="T7"/>
                  </a:cxn>
                </a:cxnLst>
                <a:rect l="T12" t="T13" r="T14" b="T15"/>
                <a:pathLst>
                  <a:path w="19" h="27">
                    <a:moveTo>
                      <a:pt x="9" y="16"/>
                    </a:moveTo>
                    <a:cubicBezTo>
                      <a:pt x="8" y="15"/>
                      <a:pt x="8" y="14"/>
                      <a:pt x="7" y="14"/>
                    </a:cubicBezTo>
                    <a:cubicBezTo>
                      <a:pt x="0" y="27"/>
                      <a:pt x="19" y="21"/>
                      <a:pt x="14" y="12"/>
                    </a:cubicBezTo>
                    <a:cubicBezTo>
                      <a:pt x="7" y="0"/>
                      <a:pt x="2" y="24"/>
                      <a:pt x="11" y="20"/>
                    </a:cubicBezTo>
                  </a:path>
                </a:pathLst>
              </a:custGeom>
              <a:noFill/>
              <a:ln w="19050" cap="rnd">
                <a:solidFill>
                  <a:srgbClr val="D1AA49"/>
                </a:solidFill>
                <a:round/>
                <a:headEnd/>
                <a:tailEnd/>
              </a:ln>
            </p:spPr>
            <p:txBody>
              <a:bodyPr/>
              <a:lstStyle/>
              <a:p>
                <a:endParaRPr lang="en-GB"/>
              </a:p>
            </p:txBody>
          </p:sp>
          <p:sp>
            <p:nvSpPr>
              <p:cNvPr id="32509" name="Freeform 335"/>
              <p:cNvSpPr>
                <a:spLocks/>
              </p:cNvSpPr>
              <p:nvPr/>
            </p:nvSpPr>
            <p:spPr bwMode="auto">
              <a:xfrm>
                <a:off x="2779" y="1332"/>
                <a:ext cx="9" cy="11"/>
              </a:xfrm>
              <a:custGeom>
                <a:avLst/>
                <a:gdLst>
                  <a:gd name="T0" fmla="*/ 40 w 6"/>
                  <a:gd name="T1" fmla="*/ 86 h 7"/>
                  <a:gd name="T2" fmla="*/ 40 w 6"/>
                  <a:gd name="T3" fmla="*/ 104 h 7"/>
                  <a:gd name="T4" fmla="*/ 18 w 6"/>
                  <a:gd name="T5" fmla="*/ 0 h 7"/>
                  <a:gd name="T6" fmla="*/ 48 w 6"/>
                  <a:gd name="T7" fmla="*/ 86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3" y="6"/>
                    </a:moveTo>
                    <a:cubicBezTo>
                      <a:pt x="4" y="7"/>
                      <a:pt x="4" y="7"/>
                      <a:pt x="3" y="7"/>
                    </a:cubicBezTo>
                    <a:cubicBezTo>
                      <a:pt x="0" y="5"/>
                      <a:pt x="0" y="3"/>
                      <a:pt x="1" y="0"/>
                    </a:cubicBezTo>
                    <a:cubicBezTo>
                      <a:pt x="5" y="0"/>
                      <a:pt x="6" y="3"/>
                      <a:pt x="4" y="6"/>
                    </a:cubicBezTo>
                  </a:path>
                </a:pathLst>
              </a:custGeom>
              <a:noFill/>
              <a:ln w="19050" cap="rnd">
                <a:solidFill>
                  <a:srgbClr val="D1AA49"/>
                </a:solidFill>
                <a:round/>
                <a:headEnd/>
                <a:tailEnd/>
              </a:ln>
            </p:spPr>
            <p:txBody>
              <a:bodyPr/>
              <a:lstStyle/>
              <a:p>
                <a:endParaRPr lang="en-GB"/>
              </a:p>
            </p:txBody>
          </p:sp>
          <p:sp>
            <p:nvSpPr>
              <p:cNvPr id="32510" name="Freeform 336"/>
              <p:cNvSpPr>
                <a:spLocks/>
              </p:cNvSpPr>
              <p:nvPr/>
            </p:nvSpPr>
            <p:spPr bwMode="auto">
              <a:xfrm>
                <a:off x="2722" y="1368"/>
                <a:ext cx="25" cy="20"/>
              </a:xfrm>
              <a:custGeom>
                <a:avLst/>
                <a:gdLst>
                  <a:gd name="T0" fmla="*/ 183 w 16"/>
                  <a:gd name="T1" fmla="*/ 0 h 13"/>
                  <a:gd name="T2" fmla="*/ 48 w 16"/>
                  <a:gd name="T3" fmla="*/ 102 h 13"/>
                  <a:gd name="T4" fmla="*/ 231 w 16"/>
                  <a:gd name="T5" fmla="*/ 43 h 13"/>
                  <a:gd name="T6" fmla="*/ 117 w 16"/>
                  <a:gd name="T7" fmla="*/ 28 h 13"/>
                  <a:gd name="T8" fmla="*/ 0 60000 65536"/>
                  <a:gd name="T9" fmla="*/ 0 60000 65536"/>
                  <a:gd name="T10" fmla="*/ 0 60000 65536"/>
                  <a:gd name="T11" fmla="*/ 0 60000 65536"/>
                  <a:gd name="T12" fmla="*/ 0 w 16"/>
                  <a:gd name="T13" fmla="*/ 0 h 13"/>
                  <a:gd name="T14" fmla="*/ 16 w 16"/>
                  <a:gd name="T15" fmla="*/ 13 h 13"/>
                </a:gdLst>
                <a:ahLst/>
                <a:cxnLst>
                  <a:cxn ang="T8">
                    <a:pos x="T0" y="T1"/>
                  </a:cxn>
                  <a:cxn ang="T9">
                    <a:pos x="T2" y="T3"/>
                  </a:cxn>
                  <a:cxn ang="T10">
                    <a:pos x="T4" y="T5"/>
                  </a:cxn>
                  <a:cxn ang="T11">
                    <a:pos x="T6" y="T7"/>
                  </a:cxn>
                </a:cxnLst>
                <a:rect l="T12" t="T13" r="T14" b="T15"/>
                <a:pathLst>
                  <a:path w="16" h="13">
                    <a:moveTo>
                      <a:pt x="13" y="0"/>
                    </a:moveTo>
                    <a:cubicBezTo>
                      <a:pt x="9" y="0"/>
                      <a:pt x="0" y="2"/>
                      <a:pt x="3" y="8"/>
                    </a:cubicBezTo>
                    <a:cubicBezTo>
                      <a:pt x="5" y="13"/>
                      <a:pt x="16" y="7"/>
                      <a:pt x="16" y="3"/>
                    </a:cubicBezTo>
                    <a:cubicBezTo>
                      <a:pt x="14" y="1"/>
                      <a:pt x="10" y="0"/>
                      <a:pt x="8" y="2"/>
                    </a:cubicBezTo>
                  </a:path>
                </a:pathLst>
              </a:custGeom>
              <a:noFill/>
              <a:ln w="19050" cap="rnd">
                <a:solidFill>
                  <a:srgbClr val="D1AA49"/>
                </a:solidFill>
                <a:round/>
                <a:headEnd/>
                <a:tailEnd/>
              </a:ln>
            </p:spPr>
            <p:txBody>
              <a:bodyPr/>
              <a:lstStyle/>
              <a:p>
                <a:endParaRPr lang="en-GB"/>
              </a:p>
            </p:txBody>
          </p:sp>
          <p:sp>
            <p:nvSpPr>
              <p:cNvPr id="32511" name="Freeform 337"/>
              <p:cNvSpPr>
                <a:spLocks/>
              </p:cNvSpPr>
              <p:nvPr/>
            </p:nvSpPr>
            <p:spPr bwMode="auto">
              <a:xfrm>
                <a:off x="2715" y="1353"/>
                <a:ext cx="13" cy="20"/>
              </a:xfrm>
              <a:custGeom>
                <a:avLst/>
                <a:gdLst>
                  <a:gd name="T0" fmla="*/ 39 w 9"/>
                  <a:gd name="T1" fmla="*/ 123 h 13"/>
                  <a:gd name="T2" fmla="*/ 42 w 9"/>
                  <a:gd name="T3" fmla="*/ 175 h 13"/>
                  <a:gd name="T4" fmla="*/ 81 w 9"/>
                  <a:gd name="T5" fmla="*/ 95 h 13"/>
                  <a:gd name="T6" fmla="*/ 39 w 9"/>
                  <a:gd name="T7" fmla="*/ 175 h 13"/>
                  <a:gd name="T8" fmla="*/ 0 60000 65536"/>
                  <a:gd name="T9" fmla="*/ 0 60000 65536"/>
                  <a:gd name="T10" fmla="*/ 0 60000 65536"/>
                  <a:gd name="T11" fmla="*/ 0 60000 65536"/>
                  <a:gd name="T12" fmla="*/ 0 w 9"/>
                  <a:gd name="T13" fmla="*/ 0 h 13"/>
                  <a:gd name="T14" fmla="*/ 9 w 9"/>
                  <a:gd name="T15" fmla="*/ 13 h 13"/>
                </a:gdLst>
                <a:ahLst/>
                <a:cxnLst>
                  <a:cxn ang="T8">
                    <a:pos x="T0" y="T1"/>
                  </a:cxn>
                  <a:cxn ang="T9">
                    <a:pos x="T2" y="T3"/>
                  </a:cxn>
                  <a:cxn ang="T10">
                    <a:pos x="T4" y="T5"/>
                  </a:cxn>
                  <a:cxn ang="T11">
                    <a:pos x="T6" y="T7"/>
                  </a:cxn>
                </a:cxnLst>
                <a:rect l="T12" t="T13" r="T14" b="T15"/>
                <a:pathLst>
                  <a:path w="9" h="13">
                    <a:moveTo>
                      <a:pt x="4" y="9"/>
                    </a:moveTo>
                    <a:cubicBezTo>
                      <a:pt x="4" y="11"/>
                      <a:pt x="4" y="12"/>
                      <a:pt x="5" y="13"/>
                    </a:cubicBezTo>
                    <a:cubicBezTo>
                      <a:pt x="8" y="13"/>
                      <a:pt x="9" y="10"/>
                      <a:pt x="9" y="7"/>
                    </a:cubicBezTo>
                    <a:cubicBezTo>
                      <a:pt x="9" y="0"/>
                      <a:pt x="0" y="6"/>
                      <a:pt x="4" y="13"/>
                    </a:cubicBezTo>
                  </a:path>
                </a:pathLst>
              </a:custGeom>
              <a:noFill/>
              <a:ln w="19050" cap="rnd">
                <a:solidFill>
                  <a:srgbClr val="D1AA49"/>
                </a:solidFill>
                <a:round/>
                <a:headEnd/>
                <a:tailEnd/>
              </a:ln>
            </p:spPr>
            <p:txBody>
              <a:bodyPr/>
              <a:lstStyle/>
              <a:p>
                <a:endParaRPr lang="en-GB"/>
              </a:p>
            </p:txBody>
          </p:sp>
          <p:sp>
            <p:nvSpPr>
              <p:cNvPr id="32512" name="Freeform 338"/>
              <p:cNvSpPr>
                <a:spLocks/>
              </p:cNvSpPr>
              <p:nvPr/>
            </p:nvSpPr>
            <p:spPr bwMode="auto">
              <a:xfrm>
                <a:off x="2703" y="1396"/>
                <a:ext cx="15" cy="18"/>
              </a:xfrm>
              <a:custGeom>
                <a:avLst/>
                <a:gdLst>
                  <a:gd name="T0" fmla="*/ 46 w 10"/>
                  <a:gd name="T1" fmla="*/ 60 h 12"/>
                  <a:gd name="T2" fmla="*/ 31 w 10"/>
                  <a:gd name="T3" fmla="*/ 48 h 12"/>
                  <a:gd name="T4" fmla="*/ 69 w 10"/>
                  <a:gd name="T5" fmla="*/ 40 h 12"/>
                  <a:gd name="T6" fmla="*/ 0 w 10"/>
                  <a:gd name="T7" fmla="*/ 75 h 12"/>
                  <a:gd name="T8" fmla="*/ 90 w 10"/>
                  <a:gd name="T9" fmla="*/ 108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4" y="5"/>
                    </a:moveTo>
                    <a:cubicBezTo>
                      <a:pt x="3" y="5"/>
                      <a:pt x="3" y="4"/>
                      <a:pt x="3" y="4"/>
                    </a:cubicBezTo>
                    <a:cubicBezTo>
                      <a:pt x="4" y="3"/>
                      <a:pt x="5" y="3"/>
                      <a:pt x="6" y="3"/>
                    </a:cubicBezTo>
                    <a:cubicBezTo>
                      <a:pt x="8" y="8"/>
                      <a:pt x="0" y="12"/>
                      <a:pt x="0" y="7"/>
                    </a:cubicBezTo>
                    <a:cubicBezTo>
                      <a:pt x="0" y="0"/>
                      <a:pt x="10" y="3"/>
                      <a:pt x="8" y="9"/>
                    </a:cubicBezTo>
                  </a:path>
                </a:pathLst>
              </a:custGeom>
              <a:noFill/>
              <a:ln w="19050" cap="rnd">
                <a:solidFill>
                  <a:srgbClr val="D1AA49"/>
                </a:solidFill>
                <a:round/>
                <a:headEnd/>
                <a:tailEnd/>
              </a:ln>
            </p:spPr>
            <p:txBody>
              <a:bodyPr/>
              <a:lstStyle/>
              <a:p>
                <a:endParaRPr lang="en-GB"/>
              </a:p>
            </p:txBody>
          </p:sp>
          <p:sp>
            <p:nvSpPr>
              <p:cNvPr id="32513" name="Freeform 339"/>
              <p:cNvSpPr>
                <a:spLocks/>
              </p:cNvSpPr>
              <p:nvPr/>
            </p:nvSpPr>
            <p:spPr bwMode="auto">
              <a:xfrm>
                <a:off x="2678" y="1403"/>
                <a:ext cx="26" cy="21"/>
              </a:xfrm>
              <a:custGeom>
                <a:avLst/>
                <a:gdLst>
                  <a:gd name="T0" fmla="*/ 168 w 17"/>
                  <a:gd name="T1" fmla="*/ 41 h 14"/>
                  <a:gd name="T2" fmla="*/ 142 w 17"/>
                  <a:gd name="T3" fmla="*/ 0 h 14"/>
                  <a:gd name="T4" fmla="*/ 176 w 17"/>
                  <a:gd name="T5" fmla="*/ 48 h 14"/>
                  <a:gd name="T6" fmla="*/ 0 60000 65536"/>
                  <a:gd name="T7" fmla="*/ 0 60000 65536"/>
                  <a:gd name="T8" fmla="*/ 0 60000 65536"/>
                  <a:gd name="T9" fmla="*/ 0 w 17"/>
                  <a:gd name="T10" fmla="*/ 0 h 14"/>
                  <a:gd name="T11" fmla="*/ 17 w 17"/>
                  <a:gd name="T12" fmla="*/ 14 h 14"/>
                </a:gdLst>
                <a:ahLst/>
                <a:cxnLst>
                  <a:cxn ang="T6">
                    <a:pos x="T0" y="T1"/>
                  </a:cxn>
                  <a:cxn ang="T7">
                    <a:pos x="T2" y="T3"/>
                  </a:cxn>
                  <a:cxn ang="T8">
                    <a:pos x="T4" y="T5"/>
                  </a:cxn>
                </a:cxnLst>
                <a:rect l="T9" t="T10" r="T11" b="T12"/>
                <a:pathLst>
                  <a:path w="17" h="14">
                    <a:moveTo>
                      <a:pt x="13" y="3"/>
                    </a:moveTo>
                    <a:cubicBezTo>
                      <a:pt x="12" y="2"/>
                      <a:pt x="12" y="1"/>
                      <a:pt x="11" y="0"/>
                    </a:cubicBezTo>
                    <a:cubicBezTo>
                      <a:pt x="0" y="2"/>
                      <a:pt x="17" y="14"/>
                      <a:pt x="14" y="4"/>
                    </a:cubicBezTo>
                  </a:path>
                </a:pathLst>
              </a:custGeom>
              <a:noFill/>
              <a:ln w="19050" cap="rnd">
                <a:solidFill>
                  <a:srgbClr val="D1AA49"/>
                </a:solidFill>
                <a:round/>
                <a:headEnd/>
                <a:tailEnd/>
              </a:ln>
            </p:spPr>
            <p:txBody>
              <a:bodyPr/>
              <a:lstStyle/>
              <a:p>
                <a:endParaRPr lang="en-GB"/>
              </a:p>
            </p:txBody>
          </p:sp>
          <p:sp>
            <p:nvSpPr>
              <p:cNvPr id="32514" name="Freeform 340"/>
              <p:cNvSpPr>
                <a:spLocks/>
              </p:cNvSpPr>
              <p:nvPr/>
            </p:nvSpPr>
            <p:spPr bwMode="auto">
              <a:xfrm>
                <a:off x="2645" y="1411"/>
                <a:ext cx="29" cy="38"/>
              </a:xfrm>
              <a:custGeom>
                <a:avLst/>
                <a:gdLst>
                  <a:gd name="T0" fmla="*/ 147 w 19"/>
                  <a:gd name="T1" fmla="*/ 41 h 25"/>
                  <a:gd name="T2" fmla="*/ 238 w 19"/>
                  <a:gd name="T3" fmla="*/ 93 h 25"/>
                  <a:gd name="T4" fmla="*/ 124 w 19"/>
                  <a:gd name="T5" fmla="*/ 41 h 25"/>
                  <a:gd name="T6" fmla="*/ 174 w 19"/>
                  <a:gd name="T7" fmla="*/ 161 h 25"/>
                  <a:gd name="T8" fmla="*/ 0 60000 65536"/>
                  <a:gd name="T9" fmla="*/ 0 60000 65536"/>
                  <a:gd name="T10" fmla="*/ 0 60000 65536"/>
                  <a:gd name="T11" fmla="*/ 0 60000 65536"/>
                  <a:gd name="T12" fmla="*/ 0 w 19"/>
                  <a:gd name="T13" fmla="*/ 0 h 25"/>
                  <a:gd name="T14" fmla="*/ 19 w 19"/>
                  <a:gd name="T15" fmla="*/ 25 h 25"/>
                </a:gdLst>
                <a:ahLst/>
                <a:cxnLst>
                  <a:cxn ang="T8">
                    <a:pos x="T0" y="T1"/>
                  </a:cxn>
                  <a:cxn ang="T9">
                    <a:pos x="T2" y="T3"/>
                  </a:cxn>
                  <a:cxn ang="T10">
                    <a:pos x="T4" y="T5"/>
                  </a:cxn>
                  <a:cxn ang="T11">
                    <a:pos x="T6" y="T7"/>
                  </a:cxn>
                </a:cxnLst>
                <a:rect l="T12" t="T13" r="T14" b="T15"/>
                <a:pathLst>
                  <a:path w="19" h="25">
                    <a:moveTo>
                      <a:pt x="12" y="3"/>
                    </a:moveTo>
                    <a:cubicBezTo>
                      <a:pt x="0" y="1"/>
                      <a:pt x="19" y="25"/>
                      <a:pt x="19" y="7"/>
                    </a:cubicBezTo>
                    <a:cubicBezTo>
                      <a:pt x="19" y="1"/>
                      <a:pt x="13" y="0"/>
                      <a:pt x="10" y="3"/>
                    </a:cubicBezTo>
                    <a:cubicBezTo>
                      <a:pt x="6" y="7"/>
                      <a:pt x="7" y="17"/>
                      <a:pt x="14" y="13"/>
                    </a:cubicBezTo>
                  </a:path>
                </a:pathLst>
              </a:custGeom>
              <a:noFill/>
              <a:ln w="19050" cap="rnd">
                <a:solidFill>
                  <a:srgbClr val="D1AA49"/>
                </a:solidFill>
                <a:round/>
                <a:headEnd/>
                <a:tailEnd/>
              </a:ln>
            </p:spPr>
            <p:txBody>
              <a:bodyPr/>
              <a:lstStyle/>
              <a:p>
                <a:endParaRPr lang="en-GB"/>
              </a:p>
            </p:txBody>
          </p:sp>
          <p:sp>
            <p:nvSpPr>
              <p:cNvPr id="32515" name="Freeform 341"/>
              <p:cNvSpPr>
                <a:spLocks/>
              </p:cNvSpPr>
              <p:nvPr/>
            </p:nvSpPr>
            <p:spPr bwMode="auto">
              <a:xfrm>
                <a:off x="2660" y="1432"/>
                <a:ext cx="12" cy="14"/>
              </a:xfrm>
              <a:custGeom>
                <a:avLst/>
                <a:gdLst>
                  <a:gd name="T0" fmla="*/ 63 w 8"/>
                  <a:gd name="T1" fmla="*/ 0 h 9"/>
                  <a:gd name="T2" fmla="*/ 49 w 8"/>
                  <a:gd name="T3" fmla="*/ 128 h 9"/>
                  <a:gd name="T4" fmla="*/ 63 w 8"/>
                  <a:gd name="T5" fmla="*/ 47 h 9"/>
                  <a:gd name="T6" fmla="*/ 49 w 8"/>
                  <a:gd name="T7" fmla="*/ 96 h 9"/>
                  <a:gd name="T8" fmla="*/ 0 60000 65536"/>
                  <a:gd name="T9" fmla="*/ 0 60000 65536"/>
                  <a:gd name="T10" fmla="*/ 0 60000 65536"/>
                  <a:gd name="T11" fmla="*/ 0 60000 65536"/>
                  <a:gd name="T12" fmla="*/ 0 w 8"/>
                  <a:gd name="T13" fmla="*/ 0 h 9"/>
                  <a:gd name="T14" fmla="*/ 8 w 8"/>
                  <a:gd name="T15" fmla="*/ 9 h 9"/>
                </a:gdLst>
                <a:ahLst/>
                <a:cxnLst>
                  <a:cxn ang="T8">
                    <a:pos x="T0" y="T1"/>
                  </a:cxn>
                  <a:cxn ang="T9">
                    <a:pos x="T2" y="T3"/>
                  </a:cxn>
                  <a:cxn ang="T10">
                    <a:pos x="T4" y="T5"/>
                  </a:cxn>
                  <a:cxn ang="T11">
                    <a:pos x="T6" y="T7"/>
                  </a:cxn>
                </a:cxnLst>
                <a:rect l="T12" t="T13" r="T14" b="T15"/>
                <a:pathLst>
                  <a:path w="8" h="9">
                    <a:moveTo>
                      <a:pt x="6" y="0"/>
                    </a:moveTo>
                    <a:cubicBezTo>
                      <a:pt x="1" y="2"/>
                      <a:pt x="0" y="7"/>
                      <a:pt x="5" y="9"/>
                    </a:cubicBezTo>
                    <a:cubicBezTo>
                      <a:pt x="8" y="7"/>
                      <a:pt x="8" y="6"/>
                      <a:pt x="6" y="3"/>
                    </a:cubicBezTo>
                    <a:cubicBezTo>
                      <a:pt x="3" y="4"/>
                      <a:pt x="4" y="5"/>
                      <a:pt x="5" y="7"/>
                    </a:cubicBezTo>
                  </a:path>
                </a:pathLst>
              </a:custGeom>
              <a:noFill/>
              <a:ln w="19050" cap="rnd">
                <a:solidFill>
                  <a:srgbClr val="D1AA49"/>
                </a:solidFill>
                <a:round/>
                <a:headEnd/>
                <a:tailEnd/>
              </a:ln>
            </p:spPr>
            <p:txBody>
              <a:bodyPr/>
              <a:lstStyle/>
              <a:p>
                <a:endParaRPr lang="en-GB"/>
              </a:p>
            </p:txBody>
          </p:sp>
          <p:sp>
            <p:nvSpPr>
              <p:cNvPr id="32516" name="Freeform 342"/>
              <p:cNvSpPr>
                <a:spLocks/>
              </p:cNvSpPr>
              <p:nvPr/>
            </p:nvSpPr>
            <p:spPr bwMode="auto">
              <a:xfrm>
                <a:off x="2666" y="1418"/>
                <a:ext cx="2" cy="6"/>
              </a:xfrm>
              <a:custGeom>
                <a:avLst/>
                <a:gdLst>
                  <a:gd name="T0" fmla="*/ 0 w 1"/>
                  <a:gd name="T1" fmla="*/ 42 h 4"/>
                  <a:gd name="T2" fmla="*/ 0 w 1"/>
                  <a:gd name="T3" fmla="*/ 28 h 4"/>
                  <a:gd name="T4" fmla="*/ 0 60000 65536"/>
                  <a:gd name="T5" fmla="*/ 0 60000 65536"/>
                  <a:gd name="T6" fmla="*/ 0 w 1"/>
                  <a:gd name="T7" fmla="*/ 0 h 4"/>
                  <a:gd name="T8" fmla="*/ 1 w 1"/>
                  <a:gd name="T9" fmla="*/ 4 h 4"/>
                </a:gdLst>
                <a:ahLst/>
                <a:cxnLst>
                  <a:cxn ang="T4">
                    <a:pos x="T0" y="T1"/>
                  </a:cxn>
                  <a:cxn ang="T5">
                    <a:pos x="T2" y="T3"/>
                  </a:cxn>
                </a:cxnLst>
                <a:rect l="T6" t="T7" r="T8" b="T9"/>
                <a:pathLst>
                  <a:path w="1" h="4">
                    <a:moveTo>
                      <a:pt x="0" y="4"/>
                    </a:moveTo>
                    <a:cubicBezTo>
                      <a:pt x="0" y="4"/>
                      <a:pt x="1" y="0"/>
                      <a:pt x="0" y="3"/>
                    </a:cubicBezTo>
                  </a:path>
                </a:pathLst>
              </a:custGeom>
              <a:noFill/>
              <a:ln w="19050" cap="rnd">
                <a:solidFill>
                  <a:srgbClr val="D1AA49"/>
                </a:solidFill>
                <a:round/>
                <a:headEnd/>
                <a:tailEnd/>
              </a:ln>
            </p:spPr>
            <p:txBody>
              <a:bodyPr/>
              <a:lstStyle/>
              <a:p>
                <a:endParaRPr lang="en-GB"/>
              </a:p>
            </p:txBody>
          </p:sp>
          <p:sp>
            <p:nvSpPr>
              <p:cNvPr id="32517" name="Freeform 343"/>
              <p:cNvSpPr>
                <a:spLocks/>
              </p:cNvSpPr>
              <p:nvPr/>
            </p:nvSpPr>
            <p:spPr bwMode="auto">
              <a:xfrm>
                <a:off x="2756" y="1375"/>
                <a:ext cx="24" cy="24"/>
              </a:xfrm>
              <a:custGeom>
                <a:avLst/>
                <a:gdLst>
                  <a:gd name="T0" fmla="*/ 94 w 16"/>
                  <a:gd name="T1" fmla="*/ 73 h 16"/>
                  <a:gd name="T2" fmla="*/ 49 w 16"/>
                  <a:gd name="T3" fmla="*/ 154 h 16"/>
                  <a:gd name="T4" fmla="*/ 94 w 16"/>
                  <a:gd name="T5" fmla="*/ 42 h 16"/>
                  <a:gd name="T6" fmla="*/ 109 w 16"/>
                  <a:gd name="T7" fmla="*/ 154 h 16"/>
                  <a:gd name="T8" fmla="*/ 94 w 16"/>
                  <a:gd name="T9" fmla="*/ 49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9" y="7"/>
                    </a:moveTo>
                    <a:cubicBezTo>
                      <a:pt x="3" y="4"/>
                      <a:pt x="0" y="12"/>
                      <a:pt x="5" y="14"/>
                    </a:cubicBezTo>
                    <a:cubicBezTo>
                      <a:pt x="11" y="16"/>
                      <a:pt x="14" y="7"/>
                      <a:pt x="9" y="4"/>
                    </a:cubicBezTo>
                    <a:cubicBezTo>
                      <a:pt x="0" y="0"/>
                      <a:pt x="4" y="16"/>
                      <a:pt x="10" y="14"/>
                    </a:cubicBezTo>
                    <a:cubicBezTo>
                      <a:pt x="16" y="12"/>
                      <a:pt x="13" y="6"/>
                      <a:pt x="9" y="5"/>
                    </a:cubicBezTo>
                  </a:path>
                </a:pathLst>
              </a:custGeom>
              <a:noFill/>
              <a:ln w="19050" cap="rnd">
                <a:solidFill>
                  <a:srgbClr val="D1AA49"/>
                </a:solidFill>
                <a:round/>
                <a:headEnd/>
                <a:tailEnd/>
              </a:ln>
            </p:spPr>
            <p:txBody>
              <a:bodyPr/>
              <a:lstStyle/>
              <a:p>
                <a:endParaRPr lang="en-GB"/>
              </a:p>
            </p:txBody>
          </p:sp>
          <p:sp>
            <p:nvSpPr>
              <p:cNvPr id="32518" name="Freeform 344"/>
              <p:cNvSpPr>
                <a:spLocks/>
              </p:cNvSpPr>
              <p:nvPr/>
            </p:nvSpPr>
            <p:spPr bwMode="auto">
              <a:xfrm>
                <a:off x="2763" y="1371"/>
                <a:ext cx="7" cy="8"/>
              </a:xfrm>
              <a:custGeom>
                <a:avLst/>
                <a:gdLst>
                  <a:gd name="T0" fmla="*/ 65 w 4"/>
                  <a:gd name="T1" fmla="*/ 67 h 5"/>
                  <a:gd name="T2" fmla="*/ 0 w 4"/>
                  <a:gd name="T3" fmla="*/ 54 h 5"/>
                  <a:gd name="T4" fmla="*/ 65 w 4"/>
                  <a:gd name="T5" fmla="*/ 0 h 5"/>
                  <a:gd name="T6" fmla="*/ 37 w 4"/>
                  <a:gd name="T7" fmla="*/ 86 h 5"/>
                  <a:gd name="T8" fmla="*/ 37 w 4"/>
                  <a:gd name="T9" fmla="*/ 34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4"/>
                    </a:moveTo>
                    <a:cubicBezTo>
                      <a:pt x="1" y="4"/>
                      <a:pt x="1" y="4"/>
                      <a:pt x="0" y="3"/>
                    </a:cubicBezTo>
                    <a:cubicBezTo>
                      <a:pt x="0" y="2"/>
                      <a:pt x="1" y="1"/>
                      <a:pt x="2" y="0"/>
                    </a:cubicBezTo>
                    <a:cubicBezTo>
                      <a:pt x="4" y="2"/>
                      <a:pt x="4" y="5"/>
                      <a:pt x="1" y="5"/>
                    </a:cubicBezTo>
                    <a:cubicBezTo>
                      <a:pt x="1" y="4"/>
                      <a:pt x="1" y="3"/>
                      <a:pt x="1" y="2"/>
                    </a:cubicBezTo>
                  </a:path>
                </a:pathLst>
              </a:custGeom>
              <a:noFill/>
              <a:ln w="19050" cap="rnd">
                <a:solidFill>
                  <a:srgbClr val="D1AA49"/>
                </a:solidFill>
                <a:round/>
                <a:headEnd/>
                <a:tailEnd/>
              </a:ln>
            </p:spPr>
            <p:txBody>
              <a:bodyPr/>
              <a:lstStyle/>
              <a:p>
                <a:endParaRPr lang="en-GB"/>
              </a:p>
            </p:txBody>
          </p:sp>
          <p:sp>
            <p:nvSpPr>
              <p:cNvPr id="32519" name="Freeform 345"/>
              <p:cNvSpPr>
                <a:spLocks/>
              </p:cNvSpPr>
              <p:nvPr/>
            </p:nvSpPr>
            <p:spPr bwMode="auto">
              <a:xfrm>
                <a:off x="2800" y="1338"/>
                <a:ext cx="26" cy="23"/>
              </a:xfrm>
              <a:custGeom>
                <a:avLst/>
                <a:gdLst>
                  <a:gd name="T0" fmla="*/ 115 w 17"/>
                  <a:gd name="T1" fmla="*/ 66 h 15"/>
                  <a:gd name="T2" fmla="*/ 154 w 17"/>
                  <a:gd name="T3" fmla="*/ 155 h 15"/>
                  <a:gd name="T4" fmla="*/ 93 w 17"/>
                  <a:gd name="T5" fmla="*/ 18 h 15"/>
                  <a:gd name="T6" fmla="*/ 115 w 17"/>
                  <a:gd name="T7" fmla="*/ 144 h 15"/>
                  <a:gd name="T8" fmla="*/ 66 w 17"/>
                  <a:gd name="T9" fmla="*/ 0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9" y="5"/>
                    </a:moveTo>
                    <a:cubicBezTo>
                      <a:pt x="5" y="9"/>
                      <a:pt x="8" y="15"/>
                      <a:pt x="12" y="12"/>
                    </a:cubicBezTo>
                    <a:cubicBezTo>
                      <a:pt x="17" y="8"/>
                      <a:pt x="12" y="0"/>
                      <a:pt x="7" y="1"/>
                    </a:cubicBezTo>
                    <a:cubicBezTo>
                      <a:pt x="0" y="2"/>
                      <a:pt x="2" y="15"/>
                      <a:pt x="9" y="11"/>
                    </a:cubicBezTo>
                    <a:cubicBezTo>
                      <a:pt x="14" y="7"/>
                      <a:pt x="9" y="1"/>
                      <a:pt x="5" y="0"/>
                    </a:cubicBezTo>
                  </a:path>
                </a:pathLst>
              </a:custGeom>
              <a:noFill/>
              <a:ln w="19050" cap="rnd">
                <a:solidFill>
                  <a:srgbClr val="D1AA49"/>
                </a:solidFill>
                <a:round/>
                <a:headEnd/>
                <a:tailEnd/>
              </a:ln>
            </p:spPr>
            <p:txBody>
              <a:bodyPr/>
              <a:lstStyle/>
              <a:p>
                <a:endParaRPr lang="en-GB"/>
              </a:p>
            </p:txBody>
          </p:sp>
          <p:sp>
            <p:nvSpPr>
              <p:cNvPr id="32520" name="Freeform 346"/>
              <p:cNvSpPr>
                <a:spLocks/>
              </p:cNvSpPr>
              <p:nvPr/>
            </p:nvSpPr>
            <p:spPr bwMode="auto">
              <a:xfrm>
                <a:off x="2817" y="1325"/>
                <a:ext cx="12" cy="12"/>
              </a:xfrm>
              <a:custGeom>
                <a:avLst/>
                <a:gdLst>
                  <a:gd name="T0" fmla="*/ 19 w 8"/>
                  <a:gd name="T1" fmla="*/ 0 h 8"/>
                  <a:gd name="T2" fmla="*/ 90 w 8"/>
                  <a:gd name="T3" fmla="*/ 28 h 8"/>
                  <a:gd name="T4" fmla="*/ 19 w 8"/>
                  <a:gd name="T5" fmla="*/ 0 h 8"/>
                  <a:gd name="T6" fmla="*/ 28 w 8"/>
                  <a:gd name="T7" fmla="*/ 19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2" y="0"/>
                    </a:moveTo>
                    <a:cubicBezTo>
                      <a:pt x="0" y="5"/>
                      <a:pt x="6" y="8"/>
                      <a:pt x="8" y="3"/>
                    </a:cubicBezTo>
                    <a:cubicBezTo>
                      <a:pt x="7" y="1"/>
                      <a:pt x="4" y="0"/>
                      <a:pt x="2" y="0"/>
                    </a:cubicBezTo>
                    <a:cubicBezTo>
                      <a:pt x="1" y="1"/>
                      <a:pt x="1" y="1"/>
                      <a:pt x="3" y="2"/>
                    </a:cubicBezTo>
                  </a:path>
                </a:pathLst>
              </a:custGeom>
              <a:noFill/>
              <a:ln w="19050" cap="rnd">
                <a:solidFill>
                  <a:srgbClr val="D1AA49"/>
                </a:solidFill>
                <a:round/>
                <a:headEnd/>
                <a:tailEnd/>
              </a:ln>
            </p:spPr>
            <p:txBody>
              <a:bodyPr/>
              <a:lstStyle/>
              <a:p>
                <a:endParaRPr lang="en-GB"/>
              </a:p>
            </p:txBody>
          </p:sp>
          <p:sp>
            <p:nvSpPr>
              <p:cNvPr id="32521" name="Freeform 347"/>
              <p:cNvSpPr>
                <a:spLocks/>
              </p:cNvSpPr>
              <p:nvPr/>
            </p:nvSpPr>
            <p:spPr bwMode="auto">
              <a:xfrm>
                <a:off x="2838" y="1328"/>
                <a:ext cx="17" cy="13"/>
              </a:xfrm>
              <a:custGeom>
                <a:avLst/>
                <a:gdLst>
                  <a:gd name="T0" fmla="*/ 53 w 11"/>
                  <a:gd name="T1" fmla="*/ 75 h 9"/>
                  <a:gd name="T2" fmla="*/ 82 w 11"/>
                  <a:gd name="T3" fmla="*/ 1 h 9"/>
                  <a:gd name="T4" fmla="*/ 70 w 11"/>
                  <a:gd name="T5" fmla="*/ 81 h 9"/>
                  <a:gd name="T6" fmla="*/ 70 w 11"/>
                  <a:gd name="T7" fmla="*/ 42 h 9"/>
                  <a:gd name="T8" fmla="*/ 0 60000 65536"/>
                  <a:gd name="T9" fmla="*/ 0 60000 65536"/>
                  <a:gd name="T10" fmla="*/ 0 60000 65536"/>
                  <a:gd name="T11" fmla="*/ 0 60000 65536"/>
                  <a:gd name="T12" fmla="*/ 0 w 11"/>
                  <a:gd name="T13" fmla="*/ 0 h 9"/>
                  <a:gd name="T14" fmla="*/ 11 w 11"/>
                  <a:gd name="T15" fmla="*/ 9 h 9"/>
                </a:gdLst>
                <a:ahLst/>
                <a:cxnLst>
                  <a:cxn ang="T8">
                    <a:pos x="T0" y="T1"/>
                  </a:cxn>
                  <a:cxn ang="T9">
                    <a:pos x="T2" y="T3"/>
                  </a:cxn>
                  <a:cxn ang="T10">
                    <a:pos x="T4" y="T5"/>
                  </a:cxn>
                  <a:cxn ang="T11">
                    <a:pos x="T6" y="T7"/>
                  </a:cxn>
                </a:cxnLst>
                <a:rect l="T12" t="T13" r="T14" b="T15"/>
                <a:pathLst>
                  <a:path w="11" h="9">
                    <a:moveTo>
                      <a:pt x="4" y="8"/>
                    </a:moveTo>
                    <a:cubicBezTo>
                      <a:pt x="0" y="6"/>
                      <a:pt x="2" y="1"/>
                      <a:pt x="6" y="1"/>
                    </a:cubicBezTo>
                    <a:cubicBezTo>
                      <a:pt x="11" y="0"/>
                      <a:pt x="8" y="8"/>
                      <a:pt x="5" y="9"/>
                    </a:cubicBezTo>
                    <a:cubicBezTo>
                      <a:pt x="4" y="7"/>
                      <a:pt x="5" y="6"/>
                      <a:pt x="5" y="5"/>
                    </a:cubicBezTo>
                  </a:path>
                </a:pathLst>
              </a:custGeom>
              <a:noFill/>
              <a:ln w="19050" cap="rnd">
                <a:solidFill>
                  <a:srgbClr val="D1AA49"/>
                </a:solidFill>
                <a:round/>
                <a:headEnd/>
                <a:tailEnd/>
              </a:ln>
            </p:spPr>
            <p:txBody>
              <a:bodyPr/>
              <a:lstStyle/>
              <a:p>
                <a:endParaRPr lang="en-GB"/>
              </a:p>
            </p:txBody>
          </p:sp>
          <p:sp>
            <p:nvSpPr>
              <p:cNvPr id="32522" name="Freeform 348"/>
              <p:cNvSpPr>
                <a:spLocks/>
              </p:cNvSpPr>
              <p:nvPr/>
            </p:nvSpPr>
            <p:spPr bwMode="auto">
              <a:xfrm>
                <a:off x="2838" y="1359"/>
                <a:ext cx="3" cy="6"/>
              </a:xfrm>
              <a:custGeom>
                <a:avLst/>
                <a:gdLst>
                  <a:gd name="T0" fmla="*/ 0 w 2"/>
                  <a:gd name="T1" fmla="*/ 0 h 4"/>
                  <a:gd name="T2" fmla="*/ 19 w 2"/>
                  <a:gd name="T3" fmla="*/ 13 h 4"/>
                  <a:gd name="T4" fmla="*/ 19 w 2"/>
                  <a:gd name="T5" fmla="*/ 19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0"/>
                    </a:moveTo>
                    <a:cubicBezTo>
                      <a:pt x="1" y="1"/>
                      <a:pt x="1" y="4"/>
                      <a:pt x="2" y="1"/>
                    </a:cubicBezTo>
                    <a:cubicBezTo>
                      <a:pt x="0" y="2"/>
                      <a:pt x="1" y="2"/>
                      <a:pt x="2" y="2"/>
                    </a:cubicBezTo>
                  </a:path>
                </a:pathLst>
              </a:custGeom>
              <a:noFill/>
              <a:ln w="19050" cap="rnd">
                <a:solidFill>
                  <a:srgbClr val="D1AA49"/>
                </a:solidFill>
                <a:round/>
                <a:headEnd/>
                <a:tailEnd/>
              </a:ln>
            </p:spPr>
            <p:txBody>
              <a:bodyPr/>
              <a:lstStyle/>
              <a:p>
                <a:endParaRPr lang="en-GB"/>
              </a:p>
            </p:txBody>
          </p:sp>
          <p:sp>
            <p:nvSpPr>
              <p:cNvPr id="32523" name="Freeform 349"/>
              <p:cNvSpPr>
                <a:spLocks/>
              </p:cNvSpPr>
              <p:nvPr/>
            </p:nvSpPr>
            <p:spPr bwMode="auto">
              <a:xfrm>
                <a:off x="2768" y="1314"/>
                <a:ext cx="5" cy="5"/>
              </a:xfrm>
              <a:custGeom>
                <a:avLst/>
                <a:gdLst>
                  <a:gd name="T0" fmla="*/ 22 w 3"/>
                  <a:gd name="T1" fmla="*/ 22 h 3"/>
                  <a:gd name="T2" fmla="*/ 0 w 3"/>
                  <a:gd name="T3" fmla="*/ 62 h 3"/>
                  <a:gd name="T4" fmla="*/ 62 w 3"/>
                  <a:gd name="T5" fmla="*/ 37 h 3"/>
                  <a:gd name="T6" fmla="*/ 22 w 3"/>
                  <a:gd name="T7" fmla="*/ 3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1"/>
                    </a:moveTo>
                    <a:cubicBezTo>
                      <a:pt x="0" y="2"/>
                      <a:pt x="0" y="3"/>
                      <a:pt x="0" y="3"/>
                    </a:cubicBezTo>
                    <a:cubicBezTo>
                      <a:pt x="2" y="2"/>
                      <a:pt x="2" y="3"/>
                      <a:pt x="3" y="2"/>
                    </a:cubicBezTo>
                    <a:cubicBezTo>
                      <a:pt x="0" y="0"/>
                      <a:pt x="1" y="2"/>
                      <a:pt x="1" y="2"/>
                    </a:cubicBezTo>
                  </a:path>
                </a:pathLst>
              </a:custGeom>
              <a:noFill/>
              <a:ln w="19050" cap="rnd">
                <a:solidFill>
                  <a:srgbClr val="D1AA49"/>
                </a:solidFill>
                <a:round/>
                <a:headEnd/>
                <a:tailEnd/>
              </a:ln>
            </p:spPr>
            <p:txBody>
              <a:bodyPr/>
              <a:lstStyle/>
              <a:p>
                <a:endParaRPr lang="en-GB"/>
              </a:p>
            </p:txBody>
          </p:sp>
          <p:sp>
            <p:nvSpPr>
              <p:cNvPr id="32524" name="Freeform 350"/>
              <p:cNvSpPr>
                <a:spLocks/>
              </p:cNvSpPr>
              <p:nvPr/>
            </p:nvSpPr>
            <p:spPr bwMode="auto">
              <a:xfrm>
                <a:off x="2751" y="1285"/>
                <a:ext cx="15" cy="15"/>
              </a:xfrm>
              <a:custGeom>
                <a:avLst/>
                <a:gdLst>
                  <a:gd name="T0" fmla="*/ 75 w 10"/>
                  <a:gd name="T1" fmla="*/ 0 h 10"/>
                  <a:gd name="T2" fmla="*/ 113 w 10"/>
                  <a:gd name="T3" fmla="*/ 31 h 10"/>
                  <a:gd name="T4" fmla="*/ 75 w 10"/>
                  <a:gd name="T5" fmla="*/ 21 h 10"/>
                  <a:gd name="T6" fmla="*/ 0 60000 65536"/>
                  <a:gd name="T7" fmla="*/ 0 60000 65536"/>
                  <a:gd name="T8" fmla="*/ 0 60000 65536"/>
                  <a:gd name="T9" fmla="*/ 0 w 10"/>
                  <a:gd name="T10" fmla="*/ 0 h 10"/>
                  <a:gd name="T11" fmla="*/ 10 w 10"/>
                  <a:gd name="T12" fmla="*/ 10 h 10"/>
                </a:gdLst>
                <a:ahLst/>
                <a:cxnLst>
                  <a:cxn ang="T6">
                    <a:pos x="T0" y="T1"/>
                  </a:cxn>
                  <a:cxn ang="T7">
                    <a:pos x="T2" y="T3"/>
                  </a:cxn>
                  <a:cxn ang="T8">
                    <a:pos x="T4" y="T5"/>
                  </a:cxn>
                </a:cxnLst>
                <a:rect l="T9" t="T10" r="T11" b="T12"/>
                <a:pathLst>
                  <a:path w="10" h="10">
                    <a:moveTo>
                      <a:pt x="7" y="0"/>
                    </a:moveTo>
                    <a:cubicBezTo>
                      <a:pt x="0" y="2"/>
                      <a:pt x="8" y="10"/>
                      <a:pt x="10" y="3"/>
                    </a:cubicBezTo>
                    <a:cubicBezTo>
                      <a:pt x="8" y="2"/>
                      <a:pt x="7" y="3"/>
                      <a:pt x="7" y="2"/>
                    </a:cubicBezTo>
                  </a:path>
                </a:pathLst>
              </a:custGeom>
              <a:noFill/>
              <a:ln w="19050" cap="rnd">
                <a:solidFill>
                  <a:srgbClr val="D1AA49"/>
                </a:solidFill>
                <a:round/>
                <a:headEnd/>
                <a:tailEnd/>
              </a:ln>
            </p:spPr>
            <p:txBody>
              <a:bodyPr/>
              <a:lstStyle/>
              <a:p>
                <a:endParaRPr lang="en-GB"/>
              </a:p>
            </p:txBody>
          </p:sp>
          <p:sp>
            <p:nvSpPr>
              <p:cNvPr id="32525" name="Freeform 351"/>
              <p:cNvSpPr>
                <a:spLocks/>
              </p:cNvSpPr>
              <p:nvPr/>
            </p:nvSpPr>
            <p:spPr bwMode="auto">
              <a:xfrm>
                <a:off x="2785" y="1269"/>
                <a:ext cx="4" cy="4"/>
              </a:xfrm>
              <a:custGeom>
                <a:avLst/>
                <a:gdLst>
                  <a:gd name="T0" fmla="*/ 16 w 3"/>
                  <a:gd name="T1" fmla="*/ 1 h 3"/>
                  <a:gd name="T2" fmla="*/ 0 w 3"/>
                  <a:gd name="T3" fmla="*/ 0 h 3"/>
                  <a:gd name="T4" fmla="*/ 0 w 3"/>
                  <a:gd name="T5" fmla="*/ 1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3" y="1"/>
                    </a:moveTo>
                    <a:cubicBezTo>
                      <a:pt x="2" y="1"/>
                      <a:pt x="1" y="1"/>
                      <a:pt x="0" y="0"/>
                    </a:cubicBezTo>
                    <a:cubicBezTo>
                      <a:pt x="3" y="3"/>
                      <a:pt x="0" y="1"/>
                      <a:pt x="0" y="1"/>
                    </a:cubicBezTo>
                  </a:path>
                </a:pathLst>
              </a:custGeom>
              <a:noFill/>
              <a:ln w="19050" cap="rnd">
                <a:solidFill>
                  <a:srgbClr val="D1AA49"/>
                </a:solidFill>
                <a:round/>
                <a:headEnd/>
                <a:tailEnd/>
              </a:ln>
            </p:spPr>
            <p:txBody>
              <a:bodyPr/>
              <a:lstStyle/>
              <a:p>
                <a:endParaRPr lang="en-GB"/>
              </a:p>
            </p:txBody>
          </p:sp>
          <p:sp>
            <p:nvSpPr>
              <p:cNvPr id="32526" name="Freeform 352"/>
              <p:cNvSpPr>
                <a:spLocks/>
              </p:cNvSpPr>
              <p:nvPr/>
            </p:nvSpPr>
            <p:spPr bwMode="auto">
              <a:xfrm>
                <a:off x="2683" y="1447"/>
                <a:ext cx="32" cy="32"/>
              </a:xfrm>
              <a:custGeom>
                <a:avLst/>
                <a:gdLst>
                  <a:gd name="T0" fmla="*/ 114 w 21"/>
                  <a:gd name="T1" fmla="*/ 62 h 21"/>
                  <a:gd name="T2" fmla="*/ 62 w 21"/>
                  <a:gd name="T3" fmla="*/ 198 h 21"/>
                  <a:gd name="T4" fmla="*/ 174 w 21"/>
                  <a:gd name="T5" fmla="*/ 49 h 21"/>
                  <a:gd name="T6" fmla="*/ 75 w 21"/>
                  <a:gd name="T7" fmla="*/ 143 h 21"/>
                  <a:gd name="T8" fmla="*/ 142 w 21"/>
                  <a:gd name="T9" fmla="*/ 93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9" y="5"/>
                    </a:moveTo>
                    <a:cubicBezTo>
                      <a:pt x="2" y="3"/>
                      <a:pt x="0" y="13"/>
                      <a:pt x="5" y="16"/>
                    </a:cubicBezTo>
                    <a:cubicBezTo>
                      <a:pt x="12" y="21"/>
                      <a:pt x="21" y="9"/>
                      <a:pt x="14" y="4"/>
                    </a:cubicBezTo>
                    <a:cubicBezTo>
                      <a:pt x="10" y="0"/>
                      <a:pt x="2" y="6"/>
                      <a:pt x="6" y="12"/>
                    </a:cubicBezTo>
                    <a:cubicBezTo>
                      <a:pt x="10" y="17"/>
                      <a:pt x="16" y="9"/>
                      <a:pt x="11" y="7"/>
                    </a:cubicBezTo>
                  </a:path>
                </a:pathLst>
              </a:custGeom>
              <a:noFill/>
              <a:ln w="19050" cap="rnd">
                <a:solidFill>
                  <a:srgbClr val="D1AA49"/>
                </a:solidFill>
                <a:round/>
                <a:headEnd/>
                <a:tailEnd/>
              </a:ln>
            </p:spPr>
            <p:txBody>
              <a:bodyPr/>
              <a:lstStyle/>
              <a:p>
                <a:endParaRPr lang="en-GB"/>
              </a:p>
            </p:txBody>
          </p:sp>
          <p:sp>
            <p:nvSpPr>
              <p:cNvPr id="32527" name="Freeform 353"/>
              <p:cNvSpPr>
                <a:spLocks/>
              </p:cNvSpPr>
              <p:nvPr/>
            </p:nvSpPr>
            <p:spPr bwMode="auto">
              <a:xfrm>
                <a:off x="2694" y="1474"/>
                <a:ext cx="6" cy="10"/>
              </a:xfrm>
              <a:custGeom>
                <a:avLst/>
                <a:gdLst>
                  <a:gd name="T0" fmla="*/ 0 w 4"/>
                  <a:gd name="T1" fmla="*/ 0 h 6"/>
                  <a:gd name="T2" fmla="*/ 13 w 4"/>
                  <a:gd name="T3" fmla="*/ 130 h 6"/>
                  <a:gd name="T4" fmla="*/ 19 w 4"/>
                  <a:gd name="T5" fmla="*/ 0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0"/>
                    </a:moveTo>
                    <a:cubicBezTo>
                      <a:pt x="0" y="3"/>
                      <a:pt x="0" y="5"/>
                      <a:pt x="1" y="6"/>
                    </a:cubicBezTo>
                    <a:cubicBezTo>
                      <a:pt x="4" y="4"/>
                      <a:pt x="4" y="2"/>
                      <a:pt x="2" y="0"/>
                    </a:cubicBezTo>
                  </a:path>
                </a:pathLst>
              </a:custGeom>
              <a:noFill/>
              <a:ln w="19050" cap="rnd">
                <a:solidFill>
                  <a:srgbClr val="D1AA49"/>
                </a:solidFill>
                <a:round/>
                <a:headEnd/>
                <a:tailEnd/>
              </a:ln>
            </p:spPr>
            <p:txBody>
              <a:bodyPr/>
              <a:lstStyle/>
              <a:p>
                <a:endParaRPr lang="en-GB"/>
              </a:p>
            </p:txBody>
          </p:sp>
          <p:sp>
            <p:nvSpPr>
              <p:cNvPr id="32528" name="Freeform 354"/>
              <p:cNvSpPr>
                <a:spLocks/>
              </p:cNvSpPr>
              <p:nvPr/>
            </p:nvSpPr>
            <p:spPr bwMode="auto">
              <a:xfrm>
                <a:off x="2656" y="1494"/>
                <a:ext cx="28" cy="47"/>
              </a:xfrm>
              <a:custGeom>
                <a:avLst/>
                <a:gdLst>
                  <a:gd name="T0" fmla="*/ 150 w 19"/>
                  <a:gd name="T1" fmla="*/ 156 h 31"/>
                  <a:gd name="T2" fmla="*/ 147 w 19"/>
                  <a:gd name="T3" fmla="*/ 235 h 31"/>
                  <a:gd name="T4" fmla="*/ 113 w 19"/>
                  <a:gd name="T5" fmla="*/ 62 h 31"/>
                  <a:gd name="T6" fmla="*/ 87 w 19"/>
                  <a:gd name="T7" fmla="*/ 170 h 31"/>
                  <a:gd name="T8" fmla="*/ 87 w 19"/>
                  <a:gd name="T9" fmla="*/ 74 h 31"/>
                  <a:gd name="T10" fmla="*/ 0 60000 65536"/>
                  <a:gd name="T11" fmla="*/ 0 60000 65536"/>
                  <a:gd name="T12" fmla="*/ 0 60000 65536"/>
                  <a:gd name="T13" fmla="*/ 0 60000 65536"/>
                  <a:gd name="T14" fmla="*/ 0 60000 65536"/>
                  <a:gd name="T15" fmla="*/ 0 w 19"/>
                  <a:gd name="T16" fmla="*/ 0 h 31"/>
                  <a:gd name="T17" fmla="*/ 19 w 19"/>
                  <a:gd name="T18" fmla="*/ 31 h 31"/>
                </a:gdLst>
                <a:ahLst/>
                <a:cxnLst>
                  <a:cxn ang="T10">
                    <a:pos x="T0" y="T1"/>
                  </a:cxn>
                  <a:cxn ang="T11">
                    <a:pos x="T2" y="T3"/>
                  </a:cxn>
                  <a:cxn ang="T12">
                    <a:pos x="T4" y="T5"/>
                  </a:cxn>
                  <a:cxn ang="T13">
                    <a:pos x="T6" y="T7"/>
                  </a:cxn>
                  <a:cxn ang="T14">
                    <a:pos x="T8" y="T9"/>
                  </a:cxn>
                </a:cxnLst>
                <a:rect l="T15" t="T16" r="T17" b="T18"/>
                <a:pathLst>
                  <a:path w="19" h="31">
                    <a:moveTo>
                      <a:pt x="15" y="13"/>
                    </a:moveTo>
                    <a:cubicBezTo>
                      <a:pt x="5" y="0"/>
                      <a:pt x="0" y="31"/>
                      <a:pt x="14" y="19"/>
                    </a:cubicBezTo>
                    <a:cubicBezTo>
                      <a:pt x="19" y="15"/>
                      <a:pt x="18" y="7"/>
                      <a:pt x="11" y="5"/>
                    </a:cubicBezTo>
                    <a:cubicBezTo>
                      <a:pt x="6" y="4"/>
                      <a:pt x="4" y="10"/>
                      <a:pt x="8" y="14"/>
                    </a:cubicBezTo>
                    <a:cubicBezTo>
                      <a:pt x="13" y="13"/>
                      <a:pt x="14" y="7"/>
                      <a:pt x="8" y="6"/>
                    </a:cubicBezTo>
                  </a:path>
                </a:pathLst>
              </a:custGeom>
              <a:noFill/>
              <a:ln w="19050" cap="rnd">
                <a:solidFill>
                  <a:srgbClr val="D1AA49"/>
                </a:solidFill>
                <a:round/>
                <a:headEnd/>
                <a:tailEnd/>
              </a:ln>
            </p:spPr>
            <p:txBody>
              <a:bodyPr/>
              <a:lstStyle/>
              <a:p>
                <a:endParaRPr lang="en-GB"/>
              </a:p>
            </p:txBody>
          </p:sp>
          <p:sp>
            <p:nvSpPr>
              <p:cNvPr id="32529" name="Freeform 355"/>
              <p:cNvSpPr>
                <a:spLocks/>
              </p:cNvSpPr>
              <p:nvPr/>
            </p:nvSpPr>
            <p:spPr bwMode="auto">
              <a:xfrm>
                <a:off x="2660" y="1488"/>
                <a:ext cx="6" cy="12"/>
              </a:xfrm>
              <a:custGeom>
                <a:avLst/>
                <a:gdLst>
                  <a:gd name="T0" fmla="*/ 13 w 4"/>
                  <a:gd name="T1" fmla="*/ 0 h 8"/>
                  <a:gd name="T2" fmla="*/ 19 w 4"/>
                  <a:gd name="T3" fmla="*/ 90 h 8"/>
                  <a:gd name="T4" fmla="*/ 42 w 4"/>
                  <a:gd name="T5" fmla="*/ 28 h 8"/>
                  <a:gd name="T6" fmla="*/ 0 60000 65536"/>
                  <a:gd name="T7" fmla="*/ 0 60000 65536"/>
                  <a:gd name="T8" fmla="*/ 0 60000 65536"/>
                  <a:gd name="T9" fmla="*/ 0 w 4"/>
                  <a:gd name="T10" fmla="*/ 0 h 8"/>
                  <a:gd name="T11" fmla="*/ 4 w 4"/>
                  <a:gd name="T12" fmla="*/ 8 h 8"/>
                </a:gdLst>
                <a:ahLst/>
                <a:cxnLst>
                  <a:cxn ang="T6">
                    <a:pos x="T0" y="T1"/>
                  </a:cxn>
                  <a:cxn ang="T7">
                    <a:pos x="T2" y="T3"/>
                  </a:cxn>
                  <a:cxn ang="T8">
                    <a:pos x="T4" y="T5"/>
                  </a:cxn>
                </a:cxnLst>
                <a:rect l="T9" t="T10" r="T11" b="T12"/>
                <a:pathLst>
                  <a:path w="4" h="8">
                    <a:moveTo>
                      <a:pt x="1" y="0"/>
                    </a:moveTo>
                    <a:cubicBezTo>
                      <a:pt x="0" y="3"/>
                      <a:pt x="0" y="6"/>
                      <a:pt x="2" y="8"/>
                    </a:cubicBezTo>
                    <a:cubicBezTo>
                      <a:pt x="3" y="6"/>
                      <a:pt x="3" y="5"/>
                      <a:pt x="4" y="3"/>
                    </a:cubicBezTo>
                  </a:path>
                </a:pathLst>
              </a:custGeom>
              <a:noFill/>
              <a:ln w="19050" cap="rnd">
                <a:solidFill>
                  <a:srgbClr val="D1AA49"/>
                </a:solidFill>
                <a:round/>
                <a:headEnd/>
                <a:tailEnd/>
              </a:ln>
            </p:spPr>
            <p:txBody>
              <a:bodyPr/>
              <a:lstStyle/>
              <a:p>
                <a:endParaRPr lang="en-GB"/>
              </a:p>
            </p:txBody>
          </p:sp>
          <p:sp>
            <p:nvSpPr>
              <p:cNvPr id="32530" name="Freeform 356"/>
              <p:cNvSpPr>
                <a:spLocks/>
              </p:cNvSpPr>
              <p:nvPr/>
            </p:nvSpPr>
            <p:spPr bwMode="auto">
              <a:xfrm>
                <a:off x="2719" y="1518"/>
                <a:ext cx="6" cy="8"/>
              </a:xfrm>
              <a:custGeom>
                <a:avLst/>
                <a:gdLst>
                  <a:gd name="T0" fmla="*/ 42 w 4"/>
                  <a:gd name="T1" fmla="*/ 67 h 5"/>
                  <a:gd name="T2" fmla="*/ 0 w 4"/>
                  <a:gd name="T3" fmla="*/ 67 h 5"/>
                  <a:gd name="T4" fmla="*/ 13 w 4"/>
                  <a:gd name="T5" fmla="*/ 0 h 5"/>
                  <a:gd name="T6" fmla="*/ 28 w 4"/>
                  <a:gd name="T7" fmla="*/ 34 h 5"/>
                  <a:gd name="T8" fmla="*/ 13 w 4"/>
                  <a:gd name="T9" fmla="*/ 54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cubicBezTo>
                      <a:pt x="3" y="5"/>
                      <a:pt x="1" y="5"/>
                      <a:pt x="0" y="4"/>
                    </a:cubicBezTo>
                    <a:cubicBezTo>
                      <a:pt x="1" y="2"/>
                      <a:pt x="0" y="1"/>
                      <a:pt x="1" y="0"/>
                    </a:cubicBezTo>
                    <a:cubicBezTo>
                      <a:pt x="2" y="1"/>
                      <a:pt x="2" y="1"/>
                      <a:pt x="3" y="2"/>
                    </a:cubicBezTo>
                    <a:cubicBezTo>
                      <a:pt x="2" y="3"/>
                      <a:pt x="1" y="3"/>
                      <a:pt x="1" y="3"/>
                    </a:cubicBezTo>
                  </a:path>
                </a:pathLst>
              </a:custGeom>
              <a:noFill/>
              <a:ln w="28575" cap="rnd">
                <a:solidFill>
                  <a:srgbClr val="D1AA49"/>
                </a:solidFill>
                <a:round/>
                <a:headEnd/>
                <a:tailEnd/>
              </a:ln>
            </p:spPr>
            <p:txBody>
              <a:bodyPr/>
              <a:lstStyle/>
              <a:p>
                <a:endParaRPr lang="en-GB"/>
              </a:p>
            </p:txBody>
          </p:sp>
          <p:sp>
            <p:nvSpPr>
              <p:cNvPr id="32531" name="Freeform 357"/>
              <p:cNvSpPr>
                <a:spLocks/>
              </p:cNvSpPr>
              <p:nvPr/>
            </p:nvSpPr>
            <p:spPr bwMode="auto">
              <a:xfrm>
                <a:off x="2709" y="1530"/>
                <a:ext cx="13" cy="13"/>
              </a:xfrm>
              <a:custGeom>
                <a:avLst/>
                <a:gdLst>
                  <a:gd name="T0" fmla="*/ 39 w 9"/>
                  <a:gd name="T1" fmla="*/ 34 h 8"/>
                  <a:gd name="T2" fmla="*/ 0 w 9"/>
                  <a:gd name="T3" fmla="*/ 123 h 8"/>
                  <a:gd name="T4" fmla="*/ 61 w 9"/>
                  <a:gd name="T5" fmla="*/ 0 h 8"/>
                  <a:gd name="T6" fmla="*/ 39 w 9"/>
                  <a:gd name="T7" fmla="*/ 21 h 8"/>
                  <a:gd name="T8" fmla="*/ 0 60000 65536"/>
                  <a:gd name="T9" fmla="*/ 0 60000 65536"/>
                  <a:gd name="T10" fmla="*/ 0 60000 65536"/>
                  <a:gd name="T11" fmla="*/ 0 60000 65536"/>
                  <a:gd name="T12" fmla="*/ 0 w 9"/>
                  <a:gd name="T13" fmla="*/ 0 h 8"/>
                  <a:gd name="T14" fmla="*/ 9 w 9"/>
                  <a:gd name="T15" fmla="*/ 8 h 8"/>
                </a:gdLst>
                <a:ahLst/>
                <a:cxnLst>
                  <a:cxn ang="T8">
                    <a:pos x="T0" y="T1"/>
                  </a:cxn>
                  <a:cxn ang="T9">
                    <a:pos x="T2" y="T3"/>
                  </a:cxn>
                  <a:cxn ang="T10">
                    <a:pos x="T4" y="T5"/>
                  </a:cxn>
                  <a:cxn ang="T11">
                    <a:pos x="T6" y="T7"/>
                  </a:cxn>
                </a:cxnLst>
                <a:rect l="T12" t="T13" r="T14" b="T15"/>
                <a:pathLst>
                  <a:path w="9" h="8">
                    <a:moveTo>
                      <a:pt x="4" y="2"/>
                    </a:moveTo>
                    <a:cubicBezTo>
                      <a:pt x="1" y="3"/>
                      <a:pt x="0" y="4"/>
                      <a:pt x="0" y="7"/>
                    </a:cubicBezTo>
                    <a:cubicBezTo>
                      <a:pt x="4" y="8"/>
                      <a:pt x="9" y="4"/>
                      <a:pt x="7" y="0"/>
                    </a:cubicBezTo>
                    <a:cubicBezTo>
                      <a:pt x="6" y="0"/>
                      <a:pt x="5" y="0"/>
                      <a:pt x="4" y="1"/>
                    </a:cubicBezTo>
                  </a:path>
                </a:pathLst>
              </a:custGeom>
              <a:noFill/>
              <a:ln w="28575" cap="rnd">
                <a:solidFill>
                  <a:srgbClr val="D1AA49"/>
                </a:solidFill>
                <a:round/>
                <a:headEnd/>
                <a:tailEnd/>
              </a:ln>
            </p:spPr>
            <p:txBody>
              <a:bodyPr/>
              <a:lstStyle/>
              <a:p>
                <a:endParaRPr lang="en-GB"/>
              </a:p>
            </p:txBody>
          </p:sp>
          <p:sp>
            <p:nvSpPr>
              <p:cNvPr id="32532" name="Freeform 358"/>
              <p:cNvSpPr>
                <a:spLocks/>
              </p:cNvSpPr>
              <p:nvPr/>
            </p:nvSpPr>
            <p:spPr bwMode="auto">
              <a:xfrm>
                <a:off x="2691" y="1556"/>
                <a:ext cx="21" cy="27"/>
              </a:xfrm>
              <a:custGeom>
                <a:avLst/>
                <a:gdLst>
                  <a:gd name="T0" fmla="*/ 62 w 14"/>
                  <a:gd name="T1" fmla="*/ 112 h 18"/>
                  <a:gd name="T2" fmla="*/ 48 w 14"/>
                  <a:gd name="T3" fmla="*/ 75 h 18"/>
                  <a:gd name="T4" fmla="*/ 0 w 14"/>
                  <a:gd name="T5" fmla="*/ 21 h 18"/>
                  <a:gd name="T6" fmla="*/ 0 60000 65536"/>
                  <a:gd name="T7" fmla="*/ 0 60000 65536"/>
                  <a:gd name="T8" fmla="*/ 0 60000 65536"/>
                  <a:gd name="T9" fmla="*/ 0 w 14"/>
                  <a:gd name="T10" fmla="*/ 0 h 18"/>
                  <a:gd name="T11" fmla="*/ 14 w 14"/>
                  <a:gd name="T12" fmla="*/ 18 h 18"/>
                </a:gdLst>
                <a:ahLst/>
                <a:cxnLst>
                  <a:cxn ang="T6">
                    <a:pos x="T0" y="T1"/>
                  </a:cxn>
                  <a:cxn ang="T7">
                    <a:pos x="T2" y="T3"/>
                  </a:cxn>
                  <a:cxn ang="T8">
                    <a:pos x="T4" y="T5"/>
                  </a:cxn>
                </a:cxnLst>
                <a:rect l="T9" t="T10" r="T11" b="T12"/>
                <a:pathLst>
                  <a:path w="14" h="18">
                    <a:moveTo>
                      <a:pt x="5" y="10"/>
                    </a:moveTo>
                    <a:cubicBezTo>
                      <a:pt x="6" y="18"/>
                      <a:pt x="14" y="8"/>
                      <a:pt x="4" y="7"/>
                    </a:cubicBezTo>
                    <a:cubicBezTo>
                      <a:pt x="5" y="4"/>
                      <a:pt x="3" y="0"/>
                      <a:pt x="0" y="2"/>
                    </a:cubicBezTo>
                  </a:path>
                </a:pathLst>
              </a:custGeom>
              <a:noFill/>
              <a:ln w="28575" cap="rnd">
                <a:solidFill>
                  <a:srgbClr val="D1AA49"/>
                </a:solidFill>
                <a:round/>
                <a:headEnd/>
                <a:tailEnd/>
              </a:ln>
            </p:spPr>
            <p:txBody>
              <a:bodyPr/>
              <a:lstStyle/>
              <a:p>
                <a:endParaRPr lang="en-GB"/>
              </a:p>
            </p:txBody>
          </p:sp>
          <p:sp>
            <p:nvSpPr>
              <p:cNvPr id="32533" name="Freeform 359"/>
              <p:cNvSpPr>
                <a:spLocks/>
              </p:cNvSpPr>
              <p:nvPr/>
            </p:nvSpPr>
            <p:spPr bwMode="auto">
              <a:xfrm>
                <a:off x="2701" y="1597"/>
                <a:ext cx="14" cy="15"/>
              </a:xfrm>
              <a:custGeom>
                <a:avLst/>
                <a:gdLst>
                  <a:gd name="T0" fmla="*/ 47 w 9"/>
                  <a:gd name="T1" fmla="*/ 90 h 10"/>
                  <a:gd name="T2" fmla="*/ 0 w 9"/>
                  <a:gd name="T3" fmla="*/ 60 h 10"/>
                  <a:gd name="T4" fmla="*/ 19 w 9"/>
                  <a:gd name="T5" fmla="*/ 14 h 10"/>
                  <a:gd name="T6" fmla="*/ 19 w 9"/>
                  <a:gd name="T7" fmla="*/ 21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3" y="8"/>
                    </a:moveTo>
                    <a:cubicBezTo>
                      <a:pt x="2" y="7"/>
                      <a:pt x="1" y="5"/>
                      <a:pt x="0" y="5"/>
                    </a:cubicBezTo>
                    <a:cubicBezTo>
                      <a:pt x="3" y="10"/>
                      <a:pt x="9" y="0"/>
                      <a:pt x="1" y="1"/>
                    </a:cubicBezTo>
                    <a:cubicBezTo>
                      <a:pt x="0" y="2"/>
                      <a:pt x="0" y="2"/>
                      <a:pt x="1" y="2"/>
                    </a:cubicBezTo>
                  </a:path>
                </a:pathLst>
              </a:custGeom>
              <a:noFill/>
              <a:ln w="28575" cap="rnd">
                <a:solidFill>
                  <a:srgbClr val="D1AA49"/>
                </a:solidFill>
                <a:round/>
                <a:headEnd/>
                <a:tailEnd/>
              </a:ln>
            </p:spPr>
            <p:txBody>
              <a:bodyPr/>
              <a:lstStyle/>
              <a:p>
                <a:endParaRPr lang="en-GB"/>
              </a:p>
            </p:txBody>
          </p:sp>
          <p:sp>
            <p:nvSpPr>
              <p:cNvPr id="32534" name="Freeform 360"/>
              <p:cNvSpPr>
                <a:spLocks/>
              </p:cNvSpPr>
              <p:nvPr/>
            </p:nvSpPr>
            <p:spPr bwMode="auto">
              <a:xfrm>
                <a:off x="2728" y="1556"/>
                <a:ext cx="17" cy="15"/>
              </a:xfrm>
              <a:custGeom>
                <a:avLst/>
                <a:gdLst>
                  <a:gd name="T0" fmla="*/ 53 w 11"/>
                  <a:gd name="T1" fmla="*/ 31 h 10"/>
                  <a:gd name="T2" fmla="*/ 70 w 11"/>
                  <a:gd name="T3" fmla="*/ 104 h 10"/>
                  <a:gd name="T4" fmla="*/ 45 w 11"/>
                  <a:gd name="T5" fmla="*/ 21 h 10"/>
                  <a:gd name="T6" fmla="*/ 0 60000 65536"/>
                  <a:gd name="T7" fmla="*/ 0 60000 65536"/>
                  <a:gd name="T8" fmla="*/ 0 60000 65536"/>
                  <a:gd name="T9" fmla="*/ 0 w 11"/>
                  <a:gd name="T10" fmla="*/ 0 h 10"/>
                  <a:gd name="T11" fmla="*/ 11 w 11"/>
                  <a:gd name="T12" fmla="*/ 10 h 10"/>
                </a:gdLst>
                <a:ahLst/>
                <a:cxnLst>
                  <a:cxn ang="T6">
                    <a:pos x="T0" y="T1"/>
                  </a:cxn>
                  <a:cxn ang="T7">
                    <a:pos x="T2" y="T3"/>
                  </a:cxn>
                  <a:cxn ang="T8">
                    <a:pos x="T4" y="T5"/>
                  </a:cxn>
                </a:cxnLst>
                <a:rect l="T9" t="T10" r="T11" b="T12"/>
                <a:pathLst>
                  <a:path w="11" h="10">
                    <a:moveTo>
                      <a:pt x="4" y="3"/>
                    </a:moveTo>
                    <a:cubicBezTo>
                      <a:pt x="0" y="5"/>
                      <a:pt x="0" y="10"/>
                      <a:pt x="5" y="9"/>
                    </a:cubicBezTo>
                    <a:cubicBezTo>
                      <a:pt x="11" y="8"/>
                      <a:pt x="8" y="0"/>
                      <a:pt x="3" y="2"/>
                    </a:cubicBezTo>
                  </a:path>
                </a:pathLst>
              </a:custGeom>
              <a:noFill/>
              <a:ln w="28575" cap="rnd">
                <a:solidFill>
                  <a:srgbClr val="D1AA49"/>
                </a:solidFill>
                <a:round/>
                <a:headEnd/>
                <a:tailEnd/>
              </a:ln>
            </p:spPr>
            <p:txBody>
              <a:bodyPr/>
              <a:lstStyle/>
              <a:p>
                <a:endParaRPr lang="en-GB"/>
              </a:p>
            </p:txBody>
          </p:sp>
          <p:sp>
            <p:nvSpPr>
              <p:cNvPr id="32535" name="Freeform 361"/>
              <p:cNvSpPr>
                <a:spLocks/>
              </p:cNvSpPr>
              <p:nvPr/>
            </p:nvSpPr>
            <p:spPr bwMode="auto">
              <a:xfrm>
                <a:off x="2718" y="1479"/>
                <a:ext cx="23" cy="17"/>
              </a:xfrm>
              <a:custGeom>
                <a:avLst/>
                <a:gdLst>
                  <a:gd name="T0" fmla="*/ 195 w 15"/>
                  <a:gd name="T1" fmla="*/ 108 h 11"/>
                  <a:gd name="T2" fmla="*/ 144 w 15"/>
                  <a:gd name="T3" fmla="*/ 134 h 11"/>
                  <a:gd name="T4" fmla="*/ 144 w 15"/>
                  <a:gd name="T5" fmla="*/ 45 h 11"/>
                  <a:gd name="T6" fmla="*/ 176 w 15"/>
                  <a:gd name="T7" fmla="*/ 82 h 11"/>
                  <a:gd name="T8" fmla="*/ 0 w 15"/>
                  <a:gd name="T9" fmla="*/ 82 h 11"/>
                  <a:gd name="T10" fmla="*/ 94 w 15"/>
                  <a:gd name="T11" fmla="*/ 0 h 11"/>
                  <a:gd name="T12" fmla="*/ 0 60000 65536"/>
                  <a:gd name="T13" fmla="*/ 0 60000 65536"/>
                  <a:gd name="T14" fmla="*/ 0 60000 65536"/>
                  <a:gd name="T15" fmla="*/ 0 60000 65536"/>
                  <a:gd name="T16" fmla="*/ 0 60000 65536"/>
                  <a:gd name="T17" fmla="*/ 0 60000 65536"/>
                  <a:gd name="T18" fmla="*/ 0 w 15"/>
                  <a:gd name="T19" fmla="*/ 0 h 11"/>
                  <a:gd name="T20" fmla="*/ 15 w 1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5" h="11">
                    <a:moveTo>
                      <a:pt x="15" y="8"/>
                    </a:moveTo>
                    <a:cubicBezTo>
                      <a:pt x="14" y="10"/>
                      <a:pt x="12" y="11"/>
                      <a:pt x="11" y="10"/>
                    </a:cubicBezTo>
                    <a:cubicBezTo>
                      <a:pt x="9" y="8"/>
                      <a:pt x="9" y="5"/>
                      <a:pt x="11" y="3"/>
                    </a:cubicBezTo>
                    <a:cubicBezTo>
                      <a:pt x="13" y="3"/>
                      <a:pt x="13" y="4"/>
                      <a:pt x="14" y="6"/>
                    </a:cubicBezTo>
                    <a:cubicBezTo>
                      <a:pt x="11" y="9"/>
                      <a:pt x="3" y="8"/>
                      <a:pt x="0" y="6"/>
                    </a:cubicBezTo>
                    <a:cubicBezTo>
                      <a:pt x="2" y="4"/>
                      <a:pt x="4" y="2"/>
                      <a:pt x="7" y="0"/>
                    </a:cubicBezTo>
                  </a:path>
                </a:pathLst>
              </a:custGeom>
              <a:noFill/>
              <a:ln w="28575" cap="rnd">
                <a:solidFill>
                  <a:srgbClr val="D1AA49"/>
                </a:solidFill>
                <a:round/>
                <a:headEnd/>
                <a:tailEnd/>
              </a:ln>
            </p:spPr>
            <p:txBody>
              <a:bodyPr/>
              <a:lstStyle/>
              <a:p>
                <a:endParaRPr lang="en-GB"/>
              </a:p>
            </p:txBody>
          </p:sp>
          <p:sp>
            <p:nvSpPr>
              <p:cNvPr id="32536" name="Freeform 362"/>
              <p:cNvSpPr>
                <a:spLocks/>
              </p:cNvSpPr>
              <p:nvPr/>
            </p:nvSpPr>
            <p:spPr bwMode="auto">
              <a:xfrm>
                <a:off x="2732" y="1432"/>
                <a:ext cx="19" cy="12"/>
              </a:xfrm>
              <a:custGeom>
                <a:avLst/>
                <a:gdLst>
                  <a:gd name="T0" fmla="*/ 88 w 13"/>
                  <a:gd name="T1" fmla="*/ 49 h 8"/>
                  <a:gd name="T2" fmla="*/ 69 w 13"/>
                  <a:gd name="T3" fmla="*/ 90 h 8"/>
                  <a:gd name="T4" fmla="*/ 28 w 13"/>
                  <a:gd name="T5" fmla="*/ 73 h 8"/>
                  <a:gd name="T6" fmla="*/ 60 w 13"/>
                  <a:gd name="T7" fmla="*/ 49 h 8"/>
                  <a:gd name="T8" fmla="*/ 0 60000 65536"/>
                  <a:gd name="T9" fmla="*/ 0 60000 65536"/>
                  <a:gd name="T10" fmla="*/ 0 60000 65536"/>
                  <a:gd name="T11" fmla="*/ 0 60000 65536"/>
                  <a:gd name="T12" fmla="*/ 0 w 13"/>
                  <a:gd name="T13" fmla="*/ 0 h 8"/>
                  <a:gd name="T14" fmla="*/ 13 w 13"/>
                  <a:gd name="T15" fmla="*/ 8 h 8"/>
                </a:gdLst>
                <a:ahLst/>
                <a:cxnLst>
                  <a:cxn ang="T8">
                    <a:pos x="T0" y="T1"/>
                  </a:cxn>
                  <a:cxn ang="T9">
                    <a:pos x="T2" y="T3"/>
                  </a:cxn>
                  <a:cxn ang="T10">
                    <a:pos x="T4" y="T5"/>
                  </a:cxn>
                  <a:cxn ang="T11">
                    <a:pos x="T6" y="T7"/>
                  </a:cxn>
                </a:cxnLst>
                <a:rect l="T12" t="T13" r="T14" b="T15"/>
                <a:pathLst>
                  <a:path w="13" h="8">
                    <a:moveTo>
                      <a:pt x="9" y="5"/>
                    </a:moveTo>
                    <a:cubicBezTo>
                      <a:pt x="7" y="6"/>
                      <a:pt x="5" y="6"/>
                      <a:pt x="7" y="8"/>
                    </a:cubicBezTo>
                    <a:cubicBezTo>
                      <a:pt x="13" y="4"/>
                      <a:pt x="0" y="0"/>
                      <a:pt x="3" y="7"/>
                    </a:cubicBezTo>
                    <a:cubicBezTo>
                      <a:pt x="4" y="7"/>
                      <a:pt x="5" y="6"/>
                      <a:pt x="6" y="5"/>
                    </a:cubicBezTo>
                  </a:path>
                </a:pathLst>
              </a:custGeom>
              <a:noFill/>
              <a:ln w="28575" cap="rnd">
                <a:solidFill>
                  <a:srgbClr val="D1AA49"/>
                </a:solidFill>
                <a:round/>
                <a:headEnd/>
                <a:tailEnd/>
              </a:ln>
            </p:spPr>
            <p:txBody>
              <a:bodyPr/>
              <a:lstStyle/>
              <a:p>
                <a:endParaRPr lang="en-GB"/>
              </a:p>
            </p:txBody>
          </p:sp>
          <p:sp>
            <p:nvSpPr>
              <p:cNvPr id="32537" name="Freeform 363"/>
              <p:cNvSpPr>
                <a:spLocks/>
              </p:cNvSpPr>
              <p:nvPr/>
            </p:nvSpPr>
            <p:spPr bwMode="auto">
              <a:xfrm>
                <a:off x="2716" y="1426"/>
                <a:ext cx="8" cy="5"/>
              </a:xfrm>
              <a:custGeom>
                <a:avLst/>
                <a:gdLst>
                  <a:gd name="T0" fmla="*/ 86 w 5"/>
                  <a:gd name="T1" fmla="*/ 22 h 3"/>
                  <a:gd name="T2" fmla="*/ 0 w 5"/>
                  <a:gd name="T3" fmla="*/ 62 h 3"/>
                  <a:gd name="T4" fmla="*/ 34 w 5"/>
                  <a:gd name="T5" fmla="*/ 22 h 3"/>
                  <a:gd name="T6" fmla="*/ 21 w 5"/>
                  <a:gd name="T7" fmla="*/ 22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5" y="1"/>
                    </a:moveTo>
                    <a:cubicBezTo>
                      <a:pt x="3" y="2"/>
                      <a:pt x="2" y="2"/>
                      <a:pt x="0" y="3"/>
                    </a:cubicBezTo>
                    <a:cubicBezTo>
                      <a:pt x="1" y="2"/>
                      <a:pt x="1" y="2"/>
                      <a:pt x="2" y="1"/>
                    </a:cubicBezTo>
                    <a:cubicBezTo>
                      <a:pt x="1" y="0"/>
                      <a:pt x="1" y="1"/>
                      <a:pt x="1" y="1"/>
                    </a:cubicBezTo>
                  </a:path>
                </a:pathLst>
              </a:custGeom>
              <a:noFill/>
              <a:ln w="28575" cap="rnd">
                <a:solidFill>
                  <a:srgbClr val="D1AA49"/>
                </a:solidFill>
                <a:round/>
                <a:headEnd/>
                <a:tailEnd/>
              </a:ln>
            </p:spPr>
            <p:txBody>
              <a:bodyPr/>
              <a:lstStyle/>
              <a:p>
                <a:endParaRPr lang="en-GB"/>
              </a:p>
            </p:txBody>
          </p:sp>
          <p:sp>
            <p:nvSpPr>
              <p:cNvPr id="32538" name="Freeform 364"/>
              <p:cNvSpPr>
                <a:spLocks/>
              </p:cNvSpPr>
              <p:nvPr/>
            </p:nvSpPr>
            <p:spPr bwMode="auto">
              <a:xfrm>
                <a:off x="2760" y="1414"/>
                <a:ext cx="11" cy="9"/>
              </a:xfrm>
              <a:custGeom>
                <a:avLst/>
                <a:gdLst>
                  <a:gd name="T0" fmla="*/ 31 w 7"/>
                  <a:gd name="T1" fmla="*/ 60 h 6"/>
                  <a:gd name="T2" fmla="*/ 0 w 7"/>
                  <a:gd name="T3" fmla="*/ 27 h 6"/>
                  <a:gd name="T4" fmla="*/ 104 w 7"/>
                  <a:gd name="T5" fmla="*/ 40 h 6"/>
                  <a:gd name="T6" fmla="*/ 49 w 7"/>
                  <a:gd name="T7" fmla="*/ 60 h 6"/>
                  <a:gd name="T8" fmla="*/ 0 60000 65536"/>
                  <a:gd name="T9" fmla="*/ 0 60000 65536"/>
                  <a:gd name="T10" fmla="*/ 0 60000 65536"/>
                  <a:gd name="T11" fmla="*/ 0 60000 65536"/>
                  <a:gd name="T12" fmla="*/ 0 w 7"/>
                  <a:gd name="T13" fmla="*/ 0 h 6"/>
                  <a:gd name="T14" fmla="*/ 7 w 7"/>
                  <a:gd name="T15" fmla="*/ 6 h 6"/>
                </a:gdLst>
                <a:ahLst/>
                <a:cxnLst>
                  <a:cxn ang="T8">
                    <a:pos x="T0" y="T1"/>
                  </a:cxn>
                  <a:cxn ang="T9">
                    <a:pos x="T2" y="T3"/>
                  </a:cxn>
                  <a:cxn ang="T10">
                    <a:pos x="T4" y="T5"/>
                  </a:cxn>
                  <a:cxn ang="T11">
                    <a:pos x="T6" y="T7"/>
                  </a:cxn>
                </a:cxnLst>
                <a:rect l="T12" t="T13" r="T14" b="T15"/>
                <a:pathLst>
                  <a:path w="7" h="6">
                    <a:moveTo>
                      <a:pt x="2" y="5"/>
                    </a:moveTo>
                    <a:cubicBezTo>
                      <a:pt x="1" y="4"/>
                      <a:pt x="0" y="4"/>
                      <a:pt x="0" y="2"/>
                    </a:cubicBezTo>
                    <a:cubicBezTo>
                      <a:pt x="3" y="0"/>
                      <a:pt x="5" y="0"/>
                      <a:pt x="7" y="3"/>
                    </a:cubicBezTo>
                    <a:cubicBezTo>
                      <a:pt x="5" y="6"/>
                      <a:pt x="4" y="6"/>
                      <a:pt x="3" y="5"/>
                    </a:cubicBezTo>
                  </a:path>
                </a:pathLst>
              </a:custGeom>
              <a:noFill/>
              <a:ln w="28575" cap="rnd">
                <a:solidFill>
                  <a:srgbClr val="D1AA49"/>
                </a:solidFill>
                <a:round/>
                <a:headEnd/>
                <a:tailEnd/>
              </a:ln>
            </p:spPr>
            <p:txBody>
              <a:bodyPr/>
              <a:lstStyle/>
              <a:p>
                <a:endParaRPr lang="en-GB"/>
              </a:p>
            </p:txBody>
          </p:sp>
          <p:sp>
            <p:nvSpPr>
              <p:cNvPr id="32539" name="Freeform 365"/>
              <p:cNvSpPr>
                <a:spLocks/>
              </p:cNvSpPr>
              <p:nvPr/>
            </p:nvSpPr>
            <p:spPr bwMode="auto">
              <a:xfrm>
                <a:off x="2794" y="1414"/>
                <a:ext cx="3" cy="1"/>
              </a:xfrm>
              <a:custGeom>
                <a:avLst/>
                <a:gdLst>
                  <a:gd name="T0" fmla="*/ 0 w 2"/>
                  <a:gd name="T1" fmla="*/ 0 h 1"/>
                  <a:gd name="T2" fmla="*/ 19 w 2"/>
                  <a:gd name="T3" fmla="*/ 1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0"/>
                    </a:moveTo>
                    <a:cubicBezTo>
                      <a:pt x="1" y="0"/>
                      <a:pt x="1" y="0"/>
                      <a:pt x="2" y="1"/>
                    </a:cubicBezTo>
                  </a:path>
                </a:pathLst>
              </a:custGeom>
              <a:noFill/>
              <a:ln w="28575" cap="rnd">
                <a:solidFill>
                  <a:srgbClr val="D1AA49"/>
                </a:solidFill>
                <a:round/>
                <a:headEnd/>
                <a:tailEnd/>
              </a:ln>
            </p:spPr>
            <p:txBody>
              <a:bodyPr/>
              <a:lstStyle/>
              <a:p>
                <a:endParaRPr lang="en-GB"/>
              </a:p>
            </p:txBody>
          </p:sp>
          <p:sp>
            <p:nvSpPr>
              <p:cNvPr id="32540" name="Freeform 366"/>
              <p:cNvSpPr>
                <a:spLocks/>
              </p:cNvSpPr>
              <p:nvPr/>
            </p:nvSpPr>
            <p:spPr bwMode="auto">
              <a:xfrm>
                <a:off x="2791" y="1376"/>
                <a:ext cx="17" cy="17"/>
              </a:xfrm>
              <a:custGeom>
                <a:avLst/>
                <a:gdLst>
                  <a:gd name="T0" fmla="*/ 82 w 11"/>
                  <a:gd name="T1" fmla="*/ 19 h 11"/>
                  <a:gd name="T2" fmla="*/ 127 w 11"/>
                  <a:gd name="T3" fmla="*/ 96 h 11"/>
                  <a:gd name="T4" fmla="*/ 53 w 11"/>
                  <a:gd name="T5" fmla="*/ 29 h 11"/>
                  <a:gd name="T6" fmla="*/ 0 60000 65536"/>
                  <a:gd name="T7" fmla="*/ 0 60000 65536"/>
                  <a:gd name="T8" fmla="*/ 0 60000 65536"/>
                  <a:gd name="T9" fmla="*/ 0 w 11"/>
                  <a:gd name="T10" fmla="*/ 0 h 11"/>
                  <a:gd name="T11" fmla="*/ 11 w 11"/>
                  <a:gd name="T12" fmla="*/ 11 h 11"/>
                </a:gdLst>
                <a:ahLst/>
                <a:cxnLst>
                  <a:cxn ang="T6">
                    <a:pos x="T0" y="T1"/>
                  </a:cxn>
                  <a:cxn ang="T7">
                    <a:pos x="T2" y="T3"/>
                  </a:cxn>
                  <a:cxn ang="T8">
                    <a:pos x="T4" y="T5"/>
                  </a:cxn>
                </a:cxnLst>
                <a:rect l="T9" t="T10" r="T11" b="T12"/>
                <a:pathLst>
                  <a:path w="11" h="11">
                    <a:moveTo>
                      <a:pt x="6" y="1"/>
                    </a:moveTo>
                    <a:cubicBezTo>
                      <a:pt x="0" y="5"/>
                      <a:pt x="5" y="11"/>
                      <a:pt x="9" y="7"/>
                    </a:cubicBezTo>
                    <a:cubicBezTo>
                      <a:pt x="11" y="5"/>
                      <a:pt x="6" y="0"/>
                      <a:pt x="4" y="2"/>
                    </a:cubicBezTo>
                  </a:path>
                </a:pathLst>
              </a:custGeom>
              <a:noFill/>
              <a:ln w="28575" cap="rnd">
                <a:solidFill>
                  <a:srgbClr val="D1AA49"/>
                </a:solidFill>
                <a:round/>
                <a:headEnd/>
                <a:tailEnd/>
              </a:ln>
            </p:spPr>
            <p:txBody>
              <a:bodyPr/>
              <a:lstStyle/>
              <a:p>
                <a:endParaRPr lang="en-GB"/>
              </a:p>
            </p:txBody>
          </p:sp>
          <p:sp>
            <p:nvSpPr>
              <p:cNvPr id="32541" name="Freeform 367"/>
              <p:cNvSpPr>
                <a:spLocks/>
              </p:cNvSpPr>
              <p:nvPr/>
            </p:nvSpPr>
            <p:spPr bwMode="auto">
              <a:xfrm>
                <a:off x="2607" y="1305"/>
                <a:ext cx="11" cy="12"/>
              </a:xfrm>
              <a:custGeom>
                <a:avLst/>
                <a:gdLst>
                  <a:gd name="T0" fmla="*/ 49 w 7"/>
                  <a:gd name="T1" fmla="*/ 90 h 8"/>
                  <a:gd name="T2" fmla="*/ 0 w 7"/>
                  <a:gd name="T3" fmla="*/ 49 h 8"/>
                  <a:gd name="T4" fmla="*/ 31 w 7"/>
                  <a:gd name="T5" fmla="*/ 49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3" y="8"/>
                    </a:moveTo>
                    <a:cubicBezTo>
                      <a:pt x="7" y="5"/>
                      <a:pt x="3" y="0"/>
                      <a:pt x="0" y="5"/>
                    </a:cubicBezTo>
                    <a:cubicBezTo>
                      <a:pt x="0" y="6"/>
                      <a:pt x="1" y="6"/>
                      <a:pt x="2" y="5"/>
                    </a:cubicBezTo>
                  </a:path>
                </a:pathLst>
              </a:custGeom>
              <a:noFill/>
              <a:ln w="28575" cap="rnd">
                <a:solidFill>
                  <a:srgbClr val="D1AA49"/>
                </a:solidFill>
                <a:round/>
                <a:headEnd/>
                <a:tailEnd/>
              </a:ln>
            </p:spPr>
            <p:txBody>
              <a:bodyPr/>
              <a:lstStyle/>
              <a:p>
                <a:endParaRPr lang="en-GB"/>
              </a:p>
            </p:txBody>
          </p:sp>
          <p:sp>
            <p:nvSpPr>
              <p:cNvPr id="32542" name="Freeform 368"/>
              <p:cNvSpPr>
                <a:spLocks/>
              </p:cNvSpPr>
              <p:nvPr/>
            </p:nvSpPr>
            <p:spPr bwMode="auto">
              <a:xfrm>
                <a:off x="2615" y="1278"/>
                <a:ext cx="4" cy="13"/>
              </a:xfrm>
              <a:custGeom>
                <a:avLst/>
                <a:gdLst>
                  <a:gd name="T0" fmla="*/ 16 w 3"/>
                  <a:gd name="T1" fmla="*/ 81 h 9"/>
                  <a:gd name="T2" fmla="*/ 12 w 3"/>
                  <a:gd name="T3" fmla="*/ 27 h 9"/>
                  <a:gd name="T4" fmla="*/ 16 w 3"/>
                  <a:gd name="T5" fmla="*/ 42 h 9"/>
                  <a:gd name="T6" fmla="*/ 0 w 3"/>
                  <a:gd name="T7" fmla="*/ 56 h 9"/>
                  <a:gd name="T8" fmla="*/ 1 w 3"/>
                  <a:gd name="T9" fmla="*/ 0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3" y="9"/>
                    </a:moveTo>
                    <a:cubicBezTo>
                      <a:pt x="0" y="8"/>
                      <a:pt x="0" y="5"/>
                      <a:pt x="2" y="3"/>
                    </a:cubicBezTo>
                    <a:cubicBezTo>
                      <a:pt x="3" y="3"/>
                      <a:pt x="3" y="4"/>
                      <a:pt x="3" y="5"/>
                    </a:cubicBezTo>
                    <a:cubicBezTo>
                      <a:pt x="2" y="6"/>
                      <a:pt x="2" y="5"/>
                      <a:pt x="0" y="6"/>
                    </a:cubicBezTo>
                    <a:cubicBezTo>
                      <a:pt x="0" y="4"/>
                      <a:pt x="0" y="2"/>
                      <a:pt x="1" y="0"/>
                    </a:cubicBezTo>
                  </a:path>
                </a:pathLst>
              </a:custGeom>
              <a:noFill/>
              <a:ln w="28575" cap="rnd">
                <a:solidFill>
                  <a:srgbClr val="D1AA49"/>
                </a:solidFill>
                <a:round/>
                <a:headEnd/>
                <a:tailEnd/>
              </a:ln>
            </p:spPr>
            <p:txBody>
              <a:bodyPr/>
              <a:lstStyle/>
              <a:p>
                <a:endParaRPr lang="en-GB"/>
              </a:p>
            </p:txBody>
          </p:sp>
          <p:sp>
            <p:nvSpPr>
              <p:cNvPr id="32543" name="Freeform 369"/>
              <p:cNvSpPr>
                <a:spLocks/>
              </p:cNvSpPr>
              <p:nvPr/>
            </p:nvSpPr>
            <p:spPr bwMode="auto">
              <a:xfrm>
                <a:off x="2608" y="1243"/>
                <a:ext cx="3" cy="4"/>
              </a:xfrm>
              <a:custGeom>
                <a:avLst/>
                <a:gdLst>
                  <a:gd name="T0" fmla="*/ 13 w 2"/>
                  <a:gd name="T1" fmla="*/ 0 h 3"/>
                  <a:gd name="T2" fmla="*/ 13 w 2"/>
                  <a:gd name="T3" fmla="*/ 16 h 3"/>
                  <a:gd name="T4" fmla="*/ 19 w 2"/>
                  <a:gd name="T5" fmla="*/ 1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1" y="0"/>
                    </a:moveTo>
                    <a:cubicBezTo>
                      <a:pt x="0" y="2"/>
                      <a:pt x="0" y="3"/>
                      <a:pt x="1" y="3"/>
                    </a:cubicBezTo>
                    <a:cubicBezTo>
                      <a:pt x="2" y="2"/>
                      <a:pt x="2" y="2"/>
                      <a:pt x="2" y="1"/>
                    </a:cubicBezTo>
                  </a:path>
                </a:pathLst>
              </a:custGeom>
              <a:noFill/>
              <a:ln w="28575" cap="rnd">
                <a:solidFill>
                  <a:srgbClr val="D1AA49"/>
                </a:solidFill>
                <a:round/>
                <a:headEnd/>
                <a:tailEnd/>
              </a:ln>
            </p:spPr>
            <p:txBody>
              <a:bodyPr/>
              <a:lstStyle/>
              <a:p>
                <a:endParaRPr lang="en-GB"/>
              </a:p>
            </p:txBody>
          </p:sp>
          <p:sp>
            <p:nvSpPr>
              <p:cNvPr id="32544" name="Freeform 370"/>
              <p:cNvSpPr>
                <a:spLocks/>
              </p:cNvSpPr>
              <p:nvPr/>
            </p:nvSpPr>
            <p:spPr bwMode="auto">
              <a:xfrm>
                <a:off x="2639" y="1264"/>
                <a:ext cx="14" cy="17"/>
              </a:xfrm>
              <a:custGeom>
                <a:avLst/>
                <a:gdLst>
                  <a:gd name="T0" fmla="*/ 82 w 9"/>
                  <a:gd name="T1" fmla="*/ 29 h 11"/>
                  <a:gd name="T2" fmla="*/ 128 w 9"/>
                  <a:gd name="T3" fmla="*/ 70 h 11"/>
                  <a:gd name="T4" fmla="*/ 53 w 9"/>
                  <a:gd name="T5" fmla="*/ 148 h 11"/>
                  <a:gd name="T6" fmla="*/ 96 w 9"/>
                  <a:gd name="T7" fmla="*/ 134 h 11"/>
                  <a:gd name="T8" fmla="*/ 0 60000 65536"/>
                  <a:gd name="T9" fmla="*/ 0 60000 65536"/>
                  <a:gd name="T10" fmla="*/ 0 60000 65536"/>
                  <a:gd name="T11" fmla="*/ 0 60000 65536"/>
                  <a:gd name="T12" fmla="*/ 0 w 9"/>
                  <a:gd name="T13" fmla="*/ 0 h 11"/>
                  <a:gd name="T14" fmla="*/ 9 w 9"/>
                  <a:gd name="T15" fmla="*/ 11 h 11"/>
                </a:gdLst>
                <a:ahLst/>
                <a:cxnLst>
                  <a:cxn ang="T8">
                    <a:pos x="T0" y="T1"/>
                  </a:cxn>
                  <a:cxn ang="T9">
                    <a:pos x="T2" y="T3"/>
                  </a:cxn>
                  <a:cxn ang="T10">
                    <a:pos x="T4" y="T5"/>
                  </a:cxn>
                  <a:cxn ang="T11">
                    <a:pos x="T6" y="T7"/>
                  </a:cxn>
                </a:cxnLst>
                <a:rect l="T12" t="T13" r="T14" b="T15"/>
                <a:pathLst>
                  <a:path w="9" h="11">
                    <a:moveTo>
                      <a:pt x="6" y="2"/>
                    </a:moveTo>
                    <a:cubicBezTo>
                      <a:pt x="0" y="6"/>
                      <a:pt x="7" y="11"/>
                      <a:pt x="9" y="5"/>
                    </a:cubicBezTo>
                    <a:cubicBezTo>
                      <a:pt x="4" y="0"/>
                      <a:pt x="2" y="8"/>
                      <a:pt x="4" y="11"/>
                    </a:cubicBezTo>
                    <a:cubicBezTo>
                      <a:pt x="5" y="11"/>
                      <a:pt x="6" y="11"/>
                      <a:pt x="7" y="10"/>
                    </a:cubicBezTo>
                  </a:path>
                </a:pathLst>
              </a:custGeom>
              <a:noFill/>
              <a:ln w="28575" cap="rnd">
                <a:solidFill>
                  <a:srgbClr val="D1AA49"/>
                </a:solidFill>
                <a:round/>
                <a:headEnd/>
                <a:tailEnd/>
              </a:ln>
            </p:spPr>
            <p:txBody>
              <a:bodyPr/>
              <a:lstStyle/>
              <a:p>
                <a:endParaRPr lang="en-GB"/>
              </a:p>
            </p:txBody>
          </p:sp>
          <p:sp>
            <p:nvSpPr>
              <p:cNvPr id="32545" name="Freeform 371"/>
              <p:cNvSpPr>
                <a:spLocks/>
              </p:cNvSpPr>
              <p:nvPr/>
            </p:nvSpPr>
            <p:spPr bwMode="auto">
              <a:xfrm>
                <a:off x="2639" y="1252"/>
                <a:ext cx="1" cy="3"/>
              </a:xfrm>
              <a:custGeom>
                <a:avLst/>
                <a:gdLst>
                  <a:gd name="T0" fmla="*/ 1 w 1"/>
                  <a:gd name="T1" fmla="*/ 19 h 2"/>
                  <a:gd name="T2" fmla="*/ 0 w 1"/>
                  <a:gd name="T3" fmla="*/ 13 h 2"/>
                  <a:gd name="T4" fmla="*/ 1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2"/>
                    </a:moveTo>
                    <a:cubicBezTo>
                      <a:pt x="0" y="2"/>
                      <a:pt x="0" y="2"/>
                      <a:pt x="0" y="1"/>
                    </a:cubicBezTo>
                    <a:cubicBezTo>
                      <a:pt x="0" y="1"/>
                      <a:pt x="0" y="0"/>
                      <a:pt x="1" y="0"/>
                    </a:cubicBezTo>
                  </a:path>
                </a:pathLst>
              </a:custGeom>
              <a:noFill/>
              <a:ln w="28575" cap="rnd">
                <a:solidFill>
                  <a:srgbClr val="D1AA49"/>
                </a:solidFill>
                <a:round/>
                <a:headEnd/>
                <a:tailEnd/>
              </a:ln>
            </p:spPr>
            <p:txBody>
              <a:bodyPr/>
              <a:lstStyle/>
              <a:p>
                <a:endParaRPr lang="en-GB"/>
              </a:p>
            </p:txBody>
          </p:sp>
          <p:sp>
            <p:nvSpPr>
              <p:cNvPr id="32546" name="Freeform 372"/>
              <p:cNvSpPr>
                <a:spLocks/>
              </p:cNvSpPr>
              <p:nvPr/>
            </p:nvSpPr>
            <p:spPr bwMode="auto">
              <a:xfrm>
                <a:off x="2592" y="1284"/>
                <a:ext cx="4" cy="1"/>
              </a:xfrm>
              <a:custGeom>
                <a:avLst/>
                <a:gdLst>
                  <a:gd name="T0" fmla="*/ 16 w 3"/>
                  <a:gd name="T1" fmla="*/ 0 h 1"/>
                  <a:gd name="T2" fmla="*/ 0 w 3"/>
                  <a:gd name="T3" fmla="*/ 1 h 1"/>
                  <a:gd name="T4" fmla="*/ 0 60000 65536"/>
                  <a:gd name="T5" fmla="*/ 0 60000 65536"/>
                  <a:gd name="T6" fmla="*/ 0 w 3"/>
                  <a:gd name="T7" fmla="*/ 0 h 1"/>
                  <a:gd name="T8" fmla="*/ 3 w 3"/>
                  <a:gd name="T9" fmla="*/ 1 h 1"/>
                </a:gdLst>
                <a:ahLst/>
                <a:cxnLst>
                  <a:cxn ang="T4">
                    <a:pos x="T0" y="T1"/>
                  </a:cxn>
                  <a:cxn ang="T5">
                    <a:pos x="T2" y="T3"/>
                  </a:cxn>
                </a:cxnLst>
                <a:rect l="T6" t="T7" r="T8" b="T9"/>
                <a:pathLst>
                  <a:path w="3" h="1">
                    <a:moveTo>
                      <a:pt x="3" y="0"/>
                    </a:moveTo>
                    <a:cubicBezTo>
                      <a:pt x="2" y="1"/>
                      <a:pt x="1" y="1"/>
                      <a:pt x="0" y="1"/>
                    </a:cubicBezTo>
                  </a:path>
                </a:pathLst>
              </a:custGeom>
              <a:noFill/>
              <a:ln w="28575" cap="rnd">
                <a:solidFill>
                  <a:srgbClr val="D1AA49"/>
                </a:solidFill>
                <a:round/>
                <a:headEnd/>
                <a:tailEnd/>
              </a:ln>
            </p:spPr>
            <p:txBody>
              <a:bodyPr/>
              <a:lstStyle/>
              <a:p>
                <a:endParaRPr lang="en-GB"/>
              </a:p>
            </p:txBody>
          </p:sp>
          <p:sp>
            <p:nvSpPr>
              <p:cNvPr id="32547" name="Freeform 373"/>
              <p:cNvSpPr>
                <a:spLocks/>
              </p:cNvSpPr>
              <p:nvPr/>
            </p:nvSpPr>
            <p:spPr bwMode="auto">
              <a:xfrm>
                <a:off x="2583" y="1352"/>
                <a:ext cx="9" cy="9"/>
              </a:xfrm>
              <a:custGeom>
                <a:avLst/>
                <a:gdLst>
                  <a:gd name="T0" fmla="*/ 60 w 6"/>
                  <a:gd name="T1" fmla="*/ 18 h 6"/>
                  <a:gd name="T2" fmla="*/ 0 w 6"/>
                  <a:gd name="T3" fmla="*/ 27 h 6"/>
                  <a:gd name="T4" fmla="*/ 72 w 6"/>
                  <a:gd name="T5" fmla="*/ 27 h 6"/>
                  <a:gd name="T6" fmla="*/ 48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5" y="1"/>
                    </a:moveTo>
                    <a:cubicBezTo>
                      <a:pt x="3" y="0"/>
                      <a:pt x="1" y="0"/>
                      <a:pt x="0" y="2"/>
                    </a:cubicBezTo>
                    <a:cubicBezTo>
                      <a:pt x="1" y="6"/>
                      <a:pt x="5" y="6"/>
                      <a:pt x="6" y="2"/>
                    </a:cubicBezTo>
                    <a:cubicBezTo>
                      <a:pt x="6" y="1"/>
                      <a:pt x="5" y="1"/>
                      <a:pt x="4" y="0"/>
                    </a:cubicBezTo>
                  </a:path>
                </a:pathLst>
              </a:custGeom>
              <a:noFill/>
              <a:ln w="28575" cap="rnd">
                <a:solidFill>
                  <a:srgbClr val="D1AA49"/>
                </a:solidFill>
                <a:round/>
                <a:headEnd/>
                <a:tailEnd/>
              </a:ln>
            </p:spPr>
            <p:txBody>
              <a:bodyPr/>
              <a:lstStyle/>
              <a:p>
                <a:endParaRPr lang="en-GB"/>
              </a:p>
            </p:txBody>
          </p:sp>
          <p:sp>
            <p:nvSpPr>
              <p:cNvPr id="32548" name="Freeform 374"/>
              <p:cNvSpPr>
                <a:spLocks/>
              </p:cNvSpPr>
              <p:nvPr/>
            </p:nvSpPr>
            <p:spPr bwMode="auto">
              <a:xfrm>
                <a:off x="2575" y="1334"/>
                <a:ext cx="3" cy="6"/>
              </a:xfrm>
              <a:custGeom>
                <a:avLst/>
                <a:gdLst>
                  <a:gd name="T0" fmla="*/ 19 w 2"/>
                  <a:gd name="T1" fmla="*/ 42 h 4"/>
                  <a:gd name="T2" fmla="*/ 0 w 2"/>
                  <a:gd name="T3" fmla="*/ 13 h 4"/>
                  <a:gd name="T4" fmla="*/ 19 w 2"/>
                  <a:gd name="T5" fmla="*/ 0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2" y="4"/>
                    </a:moveTo>
                    <a:cubicBezTo>
                      <a:pt x="1" y="3"/>
                      <a:pt x="1" y="2"/>
                      <a:pt x="0" y="1"/>
                    </a:cubicBezTo>
                    <a:cubicBezTo>
                      <a:pt x="0" y="0"/>
                      <a:pt x="1" y="0"/>
                      <a:pt x="2" y="0"/>
                    </a:cubicBezTo>
                  </a:path>
                </a:pathLst>
              </a:custGeom>
              <a:noFill/>
              <a:ln w="28575" cap="rnd">
                <a:solidFill>
                  <a:srgbClr val="D1AA49"/>
                </a:solidFill>
                <a:round/>
                <a:headEnd/>
                <a:tailEnd/>
              </a:ln>
            </p:spPr>
            <p:txBody>
              <a:bodyPr/>
              <a:lstStyle/>
              <a:p>
                <a:endParaRPr lang="en-GB"/>
              </a:p>
            </p:txBody>
          </p:sp>
          <p:sp>
            <p:nvSpPr>
              <p:cNvPr id="32549" name="Freeform 375"/>
              <p:cNvSpPr>
                <a:spLocks/>
              </p:cNvSpPr>
              <p:nvPr/>
            </p:nvSpPr>
            <p:spPr bwMode="auto">
              <a:xfrm>
                <a:off x="2605" y="1493"/>
                <a:ext cx="19" cy="22"/>
              </a:xfrm>
              <a:custGeom>
                <a:avLst/>
                <a:gdLst>
                  <a:gd name="T0" fmla="*/ 100 w 12"/>
                  <a:gd name="T1" fmla="*/ 0 h 15"/>
                  <a:gd name="T2" fmla="*/ 185 w 12"/>
                  <a:gd name="T3" fmla="*/ 69 h 15"/>
                  <a:gd name="T4" fmla="*/ 130 w 12"/>
                  <a:gd name="T5" fmla="*/ 47 h 15"/>
                  <a:gd name="T6" fmla="*/ 0 60000 65536"/>
                  <a:gd name="T7" fmla="*/ 0 60000 65536"/>
                  <a:gd name="T8" fmla="*/ 0 60000 65536"/>
                  <a:gd name="T9" fmla="*/ 0 w 12"/>
                  <a:gd name="T10" fmla="*/ 0 h 15"/>
                  <a:gd name="T11" fmla="*/ 12 w 12"/>
                  <a:gd name="T12" fmla="*/ 15 h 15"/>
                </a:gdLst>
                <a:ahLst/>
                <a:cxnLst>
                  <a:cxn ang="T6">
                    <a:pos x="T0" y="T1"/>
                  </a:cxn>
                  <a:cxn ang="T7">
                    <a:pos x="T2" y="T3"/>
                  </a:cxn>
                  <a:cxn ang="T8">
                    <a:pos x="T4" y="T5"/>
                  </a:cxn>
                </a:cxnLst>
                <a:rect l="T9" t="T10" r="T11" b="T12"/>
                <a:pathLst>
                  <a:path w="12" h="15">
                    <a:moveTo>
                      <a:pt x="6" y="0"/>
                    </a:moveTo>
                    <a:cubicBezTo>
                      <a:pt x="0" y="4"/>
                      <a:pt x="6" y="15"/>
                      <a:pt x="12" y="7"/>
                    </a:cubicBezTo>
                    <a:cubicBezTo>
                      <a:pt x="11" y="5"/>
                      <a:pt x="9" y="5"/>
                      <a:pt x="8" y="5"/>
                    </a:cubicBezTo>
                  </a:path>
                </a:pathLst>
              </a:custGeom>
              <a:noFill/>
              <a:ln w="28575" cap="rnd">
                <a:solidFill>
                  <a:srgbClr val="D1AA49"/>
                </a:solidFill>
                <a:round/>
                <a:headEnd/>
                <a:tailEnd/>
              </a:ln>
            </p:spPr>
            <p:txBody>
              <a:bodyPr/>
              <a:lstStyle/>
              <a:p>
                <a:endParaRPr lang="en-GB"/>
              </a:p>
            </p:txBody>
          </p:sp>
          <p:sp>
            <p:nvSpPr>
              <p:cNvPr id="32550" name="Freeform 376"/>
              <p:cNvSpPr>
                <a:spLocks/>
              </p:cNvSpPr>
              <p:nvPr/>
            </p:nvSpPr>
            <p:spPr bwMode="auto">
              <a:xfrm>
                <a:off x="2627" y="1485"/>
                <a:ext cx="9" cy="12"/>
              </a:xfrm>
              <a:custGeom>
                <a:avLst/>
                <a:gdLst>
                  <a:gd name="T0" fmla="*/ 0 w 6"/>
                  <a:gd name="T1" fmla="*/ 90 h 8"/>
                  <a:gd name="T2" fmla="*/ 72 w 6"/>
                  <a:gd name="T3" fmla="*/ 19 h 8"/>
                  <a:gd name="T4" fmla="*/ 40 w 6"/>
                  <a:gd name="T5" fmla="*/ 63 h 8"/>
                  <a:gd name="T6" fmla="*/ 0 60000 65536"/>
                  <a:gd name="T7" fmla="*/ 0 60000 65536"/>
                  <a:gd name="T8" fmla="*/ 0 60000 65536"/>
                  <a:gd name="T9" fmla="*/ 0 w 6"/>
                  <a:gd name="T10" fmla="*/ 0 h 8"/>
                  <a:gd name="T11" fmla="*/ 6 w 6"/>
                  <a:gd name="T12" fmla="*/ 8 h 8"/>
                </a:gdLst>
                <a:ahLst/>
                <a:cxnLst>
                  <a:cxn ang="T6">
                    <a:pos x="T0" y="T1"/>
                  </a:cxn>
                  <a:cxn ang="T7">
                    <a:pos x="T2" y="T3"/>
                  </a:cxn>
                  <a:cxn ang="T8">
                    <a:pos x="T4" y="T5"/>
                  </a:cxn>
                </a:cxnLst>
                <a:rect l="T9" t="T10" r="T11" b="T12"/>
                <a:pathLst>
                  <a:path w="6" h="8">
                    <a:moveTo>
                      <a:pt x="0" y="8"/>
                    </a:moveTo>
                    <a:cubicBezTo>
                      <a:pt x="0" y="5"/>
                      <a:pt x="2" y="0"/>
                      <a:pt x="6" y="2"/>
                    </a:cubicBezTo>
                    <a:cubicBezTo>
                      <a:pt x="5" y="4"/>
                      <a:pt x="4" y="5"/>
                      <a:pt x="3" y="6"/>
                    </a:cubicBezTo>
                  </a:path>
                </a:pathLst>
              </a:custGeom>
              <a:noFill/>
              <a:ln w="28575" cap="rnd">
                <a:solidFill>
                  <a:srgbClr val="D1AA49"/>
                </a:solidFill>
                <a:round/>
                <a:headEnd/>
                <a:tailEnd/>
              </a:ln>
            </p:spPr>
            <p:txBody>
              <a:bodyPr/>
              <a:lstStyle/>
              <a:p>
                <a:endParaRPr lang="en-GB"/>
              </a:p>
            </p:txBody>
          </p:sp>
          <p:sp>
            <p:nvSpPr>
              <p:cNvPr id="32551" name="Freeform 377"/>
              <p:cNvSpPr>
                <a:spLocks/>
              </p:cNvSpPr>
              <p:nvPr/>
            </p:nvSpPr>
            <p:spPr bwMode="auto">
              <a:xfrm>
                <a:off x="2630" y="1532"/>
                <a:ext cx="27" cy="26"/>
              </a:xfrm>
              <a:custGeom>
                <a:avLst/>
                <a:gdLst>
                  <a:gd name="T0" fmla="*/ 104 w 18"/>
                  <a:gd name="T1" fmla="*/ 93 h 17"/>
                  <a:gd name="T2" fmla="*/ 75 w 18"/>
                  <a:gd name="T3" fmla="*/ 203 h 17"/>
                  <a:gd name="T4" fmla="*/ 50 w 18"/>
                  <a:gd name="T5" fmla="*/ 0 h 17"/>
                  <a:gd name="T6" fmla="*/ 46 w 18"/>
                  <a:gd name="T7" fmla="*/ 43 h 17"/>
                  <a:gd name="T8" fmla="*/ 0 60000 65536"/>
                  <a:gd name="T9" fmla="*/ 0 60000 65536"/>
                  <a:gd name="T10" fmla="*/ 0 60000 65536"/>
                  <a:gd name="T11" fmla="*/ 0 60000 65536"/>
                  <a:gd name="T12" fmla="*/ 0 w 18"/>
                  <a:gd name="T13" fmla="*/ 0 h 17"/>
                  <a:gd name="T14" fmla="*/ 18 w 18"/>
                  <a:gd name="T15" fmla="*/ 17 h 17"/>
                </a:gdLst>
                <a:ahLst/>
                <a:cxnLst>
                  <a:cxn ang="T8">
                    <a:pos x="T0" y="T1"/>
                  </a:cxn>
                  <a:cxn ang="T9">
                    <a:pos x="T2" y="T3"/>
                  </a:cxn>
                  <a:cxn ang="T10">
                    <a:pos x="T4" y="T5"/>
                  </a:cxn>
                  <a:cxn ang="T11">
                    <a:pos x="T6" y="T7"/>
                  </a:cxn>
                </a:cxnLst>
                <a:rect l="T12" t="T13" r="T14" b="T15"/>
                <a:pathLst>
                  <a:path w="18" h="17">
                    <a:moveTo>
                      <a:pt x="9" y="7"/>
                    </a:moveTo>
                    <a:cubicBezTo>
                      <a:pt x="1" y="4"/>
                      <a:pt x="0" y="17"/>
                      <a:pt x="7" y="16"/>
                    </a:cubicBezTo>
                    <a:cubicBezTo>
                      <a:pt x="18" y="15"/>
                      <a:pt x="9" y="3"/>
                      <a:pt x="5" y="0"/>
                    </a:cubicBezTo>
                    <a:cubicBezTo>
                      <a:pt x="4" y="1"/>
                      <a:pt x="3" y="1"/>
                      <a:pt x="4" y="3"/>
                    </a:cubicBezTo>
                  </a:path>
                </a:pathLst>
              </a:custGeom>
              <a:noFill/>
              <a:ln w="28575" cap="rnd">
                <a:solidFill>
                  <a:srgbClr val="D1AA49"/>
                </a:solidFill>
                <a:round/>
                <a:headEnd/>
                <a:tailEnd/>
              </a:ln>
            </p:spPr>
            <p:txBody>
              <a:bodyPr/>
              <a:lstStyle/>
              <a:p>
                <a:endParaRPr lang="en-GB"/>
              </a:p>
            </p:txBody>
          </p:sp>
          <p:sp>
            <p:nvSpPr>
              <p:cNvPr id="32552" name="Freeform 378"/>
              <p:cNvSpPr>
                <a:spLocks/>
              </p:cNvSpPr>
              <p:nvPr/>
            </p:nvSpPr>
            <p:spPr bwMode="auto">
              <a:xfrm>
                <a:off x="2654" y="1547"/>
                <a:ext cx="5" cy="5"/>
              </a:xfrm>
              <a:custGeom>
                <a:avLst/>
                <a:gdLst>
                  <a:gd name="T0" fmla="*/ 0 w 3"/>
                  <a:gd name="T1" fmla="*/ 62 h 3"/>
                  <a:gd name="T2" fmla="*/ 62 w 3"/>
                  <a:gd name="T3" fmla="*/ 0 h 3"/>
                  <a:gd name="T4" fmla="*/ 22 w 3"/>
                  <a:gd name="T5" fmla="*/ 62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3"/>
                    </a:moveTo>
                    <a:cubicBezTo>
                      <a:pt x="1" y="1"/>
                      <a:pt x="0" y="0"/>
                      <a:pt x="3" y="0"/>
                    </a:cubicBezTo>
                    <a:cubicBezTo>
                      <a:pt x="3" y="2"/>
                      <a:pt x="2" y="1"/>
                      <a:pt x="1" y="3"/>
                    </a:cubicBezTo>
                  </a:path>
                </a:pathLst>
              </a:custGeom>
              <a:noFill/>
              <a:ln w="28575" cap="rnd">
                <a:solidFill>
                  <a:srgbClr val="D1AA49"/>
                </a:solidFill>
                <a:round/>
                <a:headEnd/>
                <a:tailEnd/>
              </a:ln>
            </p:spPr>
            <p:txBody>
              <a:bodyPr/>
              <a:lstStyle/>
              <a:p>
                <a:endParaRPr lang="en-GB"/>
              </a:p>
            </p:txBody>
          </p:sp>
          <p:sp>
            <p:nvSpPr>
              <p:cNvPr id="32553" name="Freeform 379"/>
              <p:cNvSpPr>
                <a:spLocks/>
              </p:cNvSpPr>
              <p:nvPr/>
            </p:nvSpPr>
            <p:spPr bwMode="auto">
              <a:xfrm>
                <a:off x="2654" y="1579"/>
                <a:ext cx="15" cy="21"/>
              </a:xfrm>
              <a:custGeom>
                <a:avLst/>
                <a:gdLst>
                  <a:gd name="T0" fmla="*/ 90 w 10"/>
                  <a:gd name="T1" fmla="*/ 93 h 14"/>
                  <a:gd name="T2" fmla="*/ 0 w 10"/>
                  <a:gd name="T3" fmla="*/ 140 h 14"/>
                  <a:gd name="T4" fmla="*/ 113 w 10"/>
                  <a:gd name="T5" fmla="*/ 72 h 14"/>
                  <a:gd name="T6" fmla="*/ 21 w 10"/>
                  <a:gd name="T7" fmla="*/ 93 h 14"/>
                  <a:gd name="T8" fmla="*/ 0 60000 65536"/>
                  <a:gd name="T9" fmla="*/ 0 60000 65536"/>
                  <a:gd name="T10" fmla="*/ 0 60000 65536"/>
                  <a:gd name="T11" fmla="*/ 0 60000 65536"/>
                  <a:gd name="T12" fmla="*/ 0 w 10"/>
                  <a:gd name="T13" fmla="*/ 0 h 14"/>
                  <a:gd name="T14" fmla="*/ 10 w 10"/>
                  <a:gd name="T15" fmla="*/ 14 h 14"/>
                </a:gdLst>
                <a:ahLst/>
                <a:cxnLst>
                  <a:cxn ang="T8">
                    <a:pos x="T0" y="T1"/>
                  </a:cxn>
                  <a:cxn ang="T9">
                    <a:pos x="T2" y="T3"/>
                  </a:cxn>
                  <a:cxn ang="T10">
                    <a:pos x="T4" y="T5"/>
                  </a:cxn>
                  <a:cxn ang="T11">
                    <a:pos x="T6" y="T7"/>
                  </a:cxn>
                </a:cxnLst>
                <a:rect l="T12" t="T13" r="T14" b="T15"/>
                <a:pathLst>
                  <a:path w="10" h="14">
                    <a:moveTo>
                      <a:pt x="8" y="8"/>
                    </a:moveTo>
                    <a:cubicBezTo>
                      <a:pt x="4" y="5"/>
                      <a:pt x="0" y="8"/>
                      <a:pt x="0" y="12"/>
                    </a:cubicBezTo>
                    <a:cubicBezTo>
                      <a:pt x="4" y="14"/>
                      <a:pt x="10" y="11"/>
                      <a:pt x="10" y="6"/>
                    </a:cubicBezTo>
                    <a:cubicBezTo>
                      <a:pt x="9" y="0"/>
                      <a:pt x="1" y="1"/>
                      <a:pt x="2" y="8"/>
                    </a:cubicBezTo>
                  </a:path>
                </a:pathLst>
              </a:custGeom>
              <a:noFill/>
              <a:ln w="28575" cap="rnd">
                <a:solidFill>
                  <a:srgbClr val="D1AA49"/>
                </a:solidFill>
                <a:round/>
                <a:headEnd/>
                <a:tailEnd/>
              </a:ln>
            </p:spPr>
            <p:txBody>
              <a:bodyPr/>
              <a:lstStyle/>
              <a:p>
                <a:endParaRPr lang="en-GB"/>
              </a:p>
            </p:txBody>
          </p:sp>
          <p:sp>
            <p:nvSpPr>
              <p:cNvPr id="32554" name="Freeform 380"/>
              <p:cNvSpPr>
                <a:spLocks/>
              </p:cNvSpPr>
              <p:nvPr/>
            </p:nvSpPr>
            <p:spPr bwMode="auto">
              <a:xfrm>
                <a:off x="2662" y="1636"/>
                <a:ext cx="16" cy="19"/>
              </a:xfrm>
              <a:custGeom>
                <a:avLst/>
                <a:gdLst>
                  <a:gd name="T0" fmla="*/ 102 w 11"/>
                  <a:gd name="T1" fmla="*/ 0 h 12"/>
                  <a:gd name="T2" fmla="*/ 19 w 11"/>
                  <a:gd name="T3" fmla="*/ 82 h 12"/>
                  <a:gd name="T4" fmla="*/ 99 w 11"/>
                  <a:gd name="T5" fmla="*/ 82 h 12"/>
                  <a:gd name="T6" fmla="*/ 28 w 11"/>
                  <a:gd name="T7" fmla="*/ 100 h 12"/>
                  <a:gd name="T8" fmla="*/ 0 60000 65536"/>
                  <a:gd name="T9" fmla="*/ 0 60000 65536"/>
                  <a:gd name="T10" fmla="*/ 0 60000 65536"/>
                  <a:gd name="T11" fmla="*/ 0 60000 65536"/>
                  <a:gd name="T12" fmla="*/ 0 w 11"/>
                  <a:gd name="T13" fmla="*/ 0 h 12"/>
                  <a:gd name="T14" fmla="*/ 11 w 11"/>
                  <a:gd name="T15" fmla="*/ 12 h 12"/>
                </a:gdLst>
                <a:ahLst/>
                <a:cxnLst>
                  <a:cxn ang="T8">
                    <a:pos x="T0" y="T1"/>
                  </a:cxn>
                  <a:cxn ang="T9">
                    <a:pos x="T2" y="T3"/>
                  </a:cxn>
                  <a:cxn ang="T10">
                    <a:pos x="T4" y="T5"/>
                  </a:cxn>
                  <a:cxn ang="T11">
                    <a:pos x="T6" y="T7"/>
                  </a:cxn>
                </a:cxnLst>
                <a:rect l="T12" t="T13" r="T14" b="T15"/>
                <a:pathLst>
                  <a:path w="11" h="12">
                    <a:moveTo>
                      <a:pt x="11" y="0"/>
                    </a:moveTo>
                    <a:cubicBezTo>
                      <a:pt x="8" y="0"/>
                      <a:pt x="3" y="2"/>
                      <a:pt x="2" y="5"/>
                    </a:cubicBezTo>
                    <a:cubicBezTo>
                      <a:pt x="0" y="12"/>
                      <a:pt x="8" y="8"/>
                      <a:pt x="10" y="5"/>
                    </a:cubicBezTo>
                    <a:cubicBezTo>
                      <a:pt x="7" y="2"/>
                      <a:pt x="0" y="3"/>
                      <a:pt x="3" y="6"/>
                    </a:cubicBezTo>
                  </a:path>
                </a:pathLst>
              </a:custGeom>
              <a:noFill/>
              <a:ln w="28575" cap="rnd">
                <a:solidFill>
                  <a:srgbClr val="D1AA49"/>
                </a:solidFill>
                <a:round/>
                <a:headEnd/>
                <a:tailEnd/>
              </a:ln>
            </p:spPr>
            <p:txBody>
              <a:bodyPr/>
              <a:lstStyle/>
              <a:p>
                <a:endParaRPr lang="en-GB"/>
              </a:p>
            </p:txBody>
          </p:sp>
          <p:sp>
            <p:nvSpPr>
              <p:cNvPr id="32555" name="Freeform 381"/>
              <p:cNvSpPr>
                <a:spLocks/>
              </p:cNvSpPr>
              <p:nvPr/>
            </p:nvSpPr>
            <p:spPr bwMode="auto">
              <a:xfrm>
                <a:off x="2709" y="1612"/>
                <a:ext cx="16" cy="20"/>
              </a:xfrm>
              <a:custGeom>
                <a:avLst/>
                <a:gdLst>
                  <a:gd name="T0" fmla="*/ 87 w 11"/>
                  <a:gd name="T1" fmla="*/ 175 h 13"/>
                  <a:gd name="T2" fmla="*/ 19 w 11"/>
                  <a:gd name="T3" fmla="*/ 175 h 13"/>
                  <a:gd name="T4" fmla="*/ 0 w 11"/>
                  <a:gd name="T5" fmla="*/ 28 h 13"/>
                  <a:gd name="T6" fmla="*/ 1 w 11"/>
                  <a:gd name="T7" fmla="*/ 66 h 13"/>
                  <a:gd name="T8" fmla="*/ 0 60000 65536"/>
                  <a:gd name="T9" fmla="*/ 0 60000 65536"/>
                  <a:gd name="T10" fmla="*/ 0 60000 65536"/>
                  <a:gd name="T11" fmla="*/ 0 60000 65536"/>
                  <a:gd name="T12" fmla="*/ 0 w 11"/>
                  <a:gd name="T13" fmla="*/ 0 h 13"/>
                  <a:gd name="T14" fmla="*/ 11 w 11"/>
                  <a:gd name="T15" fmla="*/ 13 h 13"/>
                </a:gdLst>
                <a:ahLst/>
                <a:cxnLst>
                  <a:cxn ang="T8">
                    <a:pos x="T0" y="T1"/>
                  </a:cxn>
                  <a:cxn ang="T9">
                    <a:pos x="T2" y="T3"/>
                  </a:cxn>
                  <a:cxn ang="T10">
                    <a:pos x="T4" y="T5"/>
                  </a:cxn>
                  <a:cxn ang="T11">
                    <a:pos x="T6" y="T7"/>
                  </a:cxn>
                </a:cxnLst>
                <a:rect l="T12" t="T13" r="T14" b="T15"/>
                <a:pathLst>
                  <a:path w="11" h="13">
                    <a:moveTo>
                      <a:pt x="9" y="13"/>
                    </a:moveTo>
                    <a:cubicBezTo>
                      <a:pt x="7" y="10"/>
                      <a:pt x="0" y="7"/>
                      <a:pt x="2" y="13"/>
                    </a:cubicBezTo>
                    <a:cubicBezTo>
                      <a:pt x="11" y="13"/>
                      <a:pt x="9" y="0"/>
                      <a:pt x="0" y="2"/>
                    </a:cubicBezTo>
                    <a:cubicBezTo>
                      <a:pt x="0" y="3"/>
                      <a:pt x="0" y="4"/>
                      <a:pt x="1" y="5"/>
                    </a:cubicBezTo>
                  </a:path>
                </a:pathLst>
              </a:custGeom>
              <a:noFill/>
              <a:ln w="28575" cap="rnd">
                <a:solidFill>
                  <a:srgbClr val="D1AA49"/>
                </a:solidFill>
                <a:round/>
                <a:headEnd/>
                <a:tailEnd/>
              </a:ln>
            </p:spPr>
            <p:txBody>
              <a:bodyPr/>
              <a:lstStyle/>
              <a:p>
                <a:endParaRPr lang="en-GB"/>
              </a:p>
            </p:txBody>
          </p:sp>
          <p:sp>
            <p:nvSpPr>
              <p:cNvPr id="32556" name="Freeform 382"/>
              <p:cNvSpPr>
                <a:spLocks/>
              </p:cNvSpPr>
              <p:nvPr/>
            </p:nvSpPr>
            <p:spPr bwMode="auto">
              <a:xfrm>
                <a:off x="2710" y="1656"/>
                <a:ext cx="32" cy="29"/>
              </a:xfrm>
              <a:custGeom>
                <a:avLst/>
                <a:gdLst>
                  <a:gd name="T0" fmla="*/ 163 w 21"/>
                  <a:gd name="T1" fmla="*/ 198 h 19"/>
                  <a:gd name="T2" fmla="*/ 94 w 21"/>
                  <a:gd name="T3" fmla="*/ 142 h 19"/>
                  <a:gd name="T4" fmla="*/ 216 w 21"/>
                  <a:gd name="T5" fmla="*/ 114 h 19"/>
                  <a:gd name="T6" fmla="*/ 94 w 21"/>
                  <a:gd name="T7" fmla="*/ 168 h 19"/>
                  <a:gd name="T8" fmla="*/ 0 60000 65536"/>
                  <a:gd name="T9" fmla="*/ 0 60000 65536"/>
                  <a:gd name="T10" fmla="*/ 0 60000 65536"/>
                  <a:gd name="T11" fmla="*/ 0 60000 65536"/>
                  <a:gd name="T12" fmla="*/ 0 w 21"/>
                  <a:gd name="T13" fmla="*/ 0 h 19"/>
                  <a:gd name="T14" fmla="*/ 21 w 21"/>
                  <a:gd name="T15" fmla="*/ 19 h 19"/>
                </a:gdLst>
                <a:ahLst/>
                <a:cxnLst>
                  <a:cxn ang="T8">
                    <a:pos x="T0" y="T1"/>
                  </a:cxn>
                  <a:cxn ang="T9">
                    <a:pos x="T2" y="T3"/>
                  </a:cxn>
                  <a:cxn ang="T10">
                    <a:pos x="T4" y="T5"/>
                  </a:cxn>
                  <a:cxn ang="T11">
                    <a:pos x="T6" y="T7"/>
                  </a:cxn>
                </a:cxnLst>
                <a:rect l="T12" t="T13" r="T14" b="T15"/>
                <a:pathLst>
                  <a:path w="21" h="19">
                    <a:moveTo>
                      <a:pt x="13" y="16"/>
                    </a:moveTo>
                    <a:cubicBezTo>
                      <a:pt x="11" y="16"/>
                      <a:pt x="9" y="14"/>
                      <a:pt x="8" y="11"/>
                    </a:cubicBezTo>
                    <a:cubicBezTo>
                      <a:pt x="12" y="16"/>
                      <a:pt x="21" y="19"/>
                      <a:pt x="17" y="9"/>
                    </a:cubicBezTo>
                    <a:cubicBezTo>
                      <a:pt x="13" y="0"/>
                      <a:pt x="0" y="10"/>
                      <a:pt x="8" y="13"/>
                    </a:cubicBezTo>
                  </a:path>
                </a:pathLst>
              </a:custGeom>
              <a:noFill/>
              <a:ln w="28575" cap="rnd">
                <a:solidFill>
                  <a:srgbClr val="D1AA49"/>
                </a:solidFill>
                <a:round/>
                <a:headEnd/>
                <a:tailEnd/>
              </a:ln>
            </p:spPr>
            <p:txBody>
              <a:bodyPr/>
              <a:lstStyle/>
              <a:p>
                <a:endParaRPr lang="en-GB"/>
              </a:p>
            </p:txBody>
          </p:sp>
          <p:sp>
            <p:nvSpPr>
              <p:cNvPr id="32557" name="Freeform 383"/>
              <p:cNvSpPr>
                <a:spLocks/>
              </p:cNvSpPr>
              <p:nvPr/>
            </p:nvSpPr>
            <p:spPr bwMode="auto">
              <a:xfrm>
                <a:off x="2715" y="1685"/>
                <a:ext cx="13" cy="11"/>
              </a:xfrm>
              <a:custGeom>
                <a:avLst/>
                <a:gdLst>
                  <a:gd name="T0" fmla="*/ 39 w 9"/>
                  <a:gd name="T1" fmla="*/ 31 h 7"/>
                  <a:gd name="T2" fmla="*/ 1 w 9"/>
                  <a:gd name="T3" fmla="*/ 86 h 7"/>
                  <a:gd name="T4" fmla="*/ 39 w 9"/>
                  <a:gd name="T5" fmla="*/ 0 h 7"/>
                  <a:gd name="T6" fmla="*/ 0 60000 65536"/>
                  <a:gd name="T7" fmla="*/ 0 60000 65536"/>
                  <a:gd name="T8" fmla="*/ 0 60000 65536"/>
                  <a:gd name="T9" fmla="*/ 0 w 9"/>
                  <a:gd name="T10" fmla="*/ 0 h 7"/>
                  <a:gd name="T11" fmla="*/ 9 w 9"/>
                  <a:gd name="T12" fmla="*/ 7 h 7"/>
                </a:gdLst>
                <a:ahLst/>
                <a:cxnLst>
                  <a:cxn ang="T6">
                    <a:pos x="T0" y="T1"/>
                  </a:cxn>
                  <a:cxn ang="T7">
                    <a:pos x="T2" y="T3"/>
                  </a:cxn>
                  <a:cxn ang="T8">
                    <a:pos x="T4" y="T5"/>
                  </a:cxn>
                </a:cxnLst>
                <a:rect l="T9" t="T10" r="T11" b="T12"/>
                <a:pathLst>
                  <a:path w="9" h="7">
                    <a:moveTo>
                      <a:pt x="4" y="2"/>
                    </a:moveTo>
                    <a:cubicBezTo>
                      <a:pt x="1" y="3"/>
                      <a:pt x="0" y="3"/>
                      <a:pt x="1" y="6"/>
                    </a:cubicBezTo>
                    <a:cubicBezTo>
                      <a:pt x="5" y="7"/>
                      <a:pt x="9" y="2"/>
                      <a:pt x="4" y="0"/>
                    </a:cubicBezTo>
                  </a:path>
                </a:pathLst>
              </a:custGeom>
              <a:noFill/>
              <a:ln w="28575" cap="rnd">
                <a:solidFill>
                  <a:srgbClr val="D1AA49"/>
                </a:solidFill>
                <a:round/>
                <a:headEnd/>
                <a:tailEnd/>
              </a:ln>
            </p:spPr>
            <p:txBody>
              <a:bodyPr/>
              <a:lstStyle/>
              <a:p>
                <a:endParaRPr lang="en-GB"/>
              </a:p>
            </p:txBody>
          </p:sp>
          <p:sp>
            <p:nvSpPr>
              <p:cNvPr id="32558" name="Freeform 384"/>
              <p:cNvSpPr>
                <a:spLocks/>
              </p:cNvSpPr>
              <p:nvPr/>
            </p:nvSpPr>
            <p:spPr bwMode="auto">
              <a:xfrm>
                <a:off x="2742" y="1717"/>
                <a:ext cx="11" cy="9"/>
              </a:xfrm>
              <a:custGeom>
                <a:avLst/>
                <a:gdLst>
                  <a:gd name="T0" fmla="*/ 104 w 7"/>
                  <a:gd name="T1" fmla="*/ 72 h 6"/>
                  <a:gd name="T2" fmla="*/ 49 w 7"/>
                  <a:gd name="T3" fmla="*/ 0 h 6"/>
                  <a:gd name="T4" fmla="*/ 55 w 7"/>
                  <a:gd name="T5" fmla="*/ 40 h 6"/>
                  <a:gd name="T6" fmla="*/ 0 w 7"/>
                  <a:gd name="T7" fmla="*/ 0 h 6"/>
                  <a:gd name="T8" fmla="*/ 0 60000 65536"/>
                  <a:gd name="T9" fmla="*/ 0 60000 65536"/>
                  <a:gd name="T10" fmla="*/ 0 60000 65536"/>
                  <a:gd name="T11" fmla="*/ 0 60000 65536"/>
                  <a:gd name="T12" fmla="*/ 0 w 7"/>
                  <a:gd name="T13" fmla="*/ 0 h 6"/>
                  <a:gd name="T14" fmla="*/ 7 w 7"/>
                  <a:gd name="T15" fmla="*/ 6 h 6"/>
                </a:gdLst>
                <a:ahLst/>
                <a:cxnLst>
                  <a:cxn ang="T8">
                    <a:pos x="T0" y="T1"/>
                  </a:cxn>
                  <a:cxn ang="T9">
                    <a:pos x="T2" y="T3"/>
                  </a:cxn>
                  <a:cxn ang="T10">
                    <a:pos x="T4" y="T5"/>
                  </a:cxn>
                  <a:cxn ang="T11">
                    <a:pos x="T6" y="T7"/>
                  </a:cxn>
                </a:cxnLst>
                <a:rect l="T12" t="T13" r="T14" b="T15"/>
                <a:pathLst>
                  <a:path w="7" h="6">
                    <a:moveTo>
                      <a:pt x="7" y="6"/>
                    </a:moveTo>
                    <a:cubicBezTo>
                      <a:pt x="4" y="6"/>
                      <a:pt x="3" y="3"/>
                      <a:pt x="3" y="0"/>
                    </a:cubicBezTo>
                    <a:cubicBezTo>
                      <a:pt x="4" y="1"/>
                      <a:pt x="4" y="2"/>
                      <a:pt x="4" y="3"/>
                    </a:cubicBezTo>
                    <a:cubicBezTo>
                      <a:pt x="2" y="4"/>
                      <a:pt x="1" y="2"/>
                      <a:pt x="0" y="0"/>
                    </a:cubicBezTo>
                  </a:path>
                </a:pathLst>
              </a:custGeom>
              <a:noFill/>
              <a:ln w="28575" cap="rnd">
                <a:solidFill>
                  <a:srgbClr val="D1AA49"/>
                </a:solidFill>
                <a:round/>
                <a:headEnd/>
                <a:tailEnd/>
              </a:ln>
            </p:spPr>
            <p:txBody>
              <a:bodyPr/>
              <a:lstStyle/>
              <a:p>
                <a:endParaRPr lang="en-GB"/>
              </a:p>
            </p:txBody>
          </p:sp>
          <p:sp>
            <p:nvSpPr>
              <p:cNvPr id="32559" name="Freeform 385"/>
              <p:cNvSpPr>
                <a:spLocks/>
              </p:cNvSpPr>
              <p:nvPr/>
            </p:nvSpPr>
            <p:spPr bwMode="auto">
              <a:xfrm>
                <a:off x="2736" y="1727"/>
                <a:ext cx="8" cy="9"/>
              </a:xfrm>
              <a:custGeom>
                <a:avLst/>
                <a:gdLst>
                  <a:gd name="T0" fmla="*/ 34 w 5"/>
                  <a:gd name="T1" fmla="*/ 48 h 6"/>
                  <a:gd name="T2" fmla="*/ 0 w 5"/>
                  <a:gd name="T3" fmla="*/ 72 h 6"/>
                  <a:gd name="T4" fmla="*/ 54 w 5"/>
                  <a:gd name="T5" fmla="*/ 0 h 6"/>
                  <a:gd name="T6" fmla="*/ 0 60000 65536"/>
                  <a:gd name="T7" fmla="*/ 0 60000 65536"/>
                  <a:gd name="T8" fmla="*/ 0 60000 65536"/>
                  <a:gd name="T9" fmla="*/ 0 w 5"/>
                  <a:gd name="T10" fmla="*/ 0 h 6"/>
                  <a:gd name="T11" fmla="*/ 5 w 5"/>
                  <a:gd name="T12" fmla="*/ 6 h 6"/>
                </a:gdLst>
                <a:ahLst/>
                <a:cxnLst>
                  <a:cxn ang="T6">
                    <a:pos x="T0" y="T1"/>
                  </a:cxn>
                  <a:cxn ang="T7">
                    <a:pos x="T2" y="T3"/>
                  </a:cxn>
                  <a:cxn ang="T8">
                    <a:pos x="T4" y="T5"/>
                  </a:cxn>
                </a:cxnLst>
                <a:rect l="T9" t="T10" r="T11" b="T12"/>
                <a:pathLst>
                  <a:path w="5" h="6">
                    <a:moveTo>
                      <a:pt x="2" y="4"/>
                    </a:moveTo>
                    <a:cubicBezTo>
                      <a:pt x="0" y="4"/>
                      <a:pt x="0" y="5"/>
                      <a:pt x="0" y="6"/>
                    </a:cubicBezTo>
                    <a:cubicBezTo>
                      <a:pt x="3" y="6"/>
                      <a:pt x="5" y="2"/>
                      <a:pt x="3" y="0"/>
                    </a:cubicBezTo>
                  </a:path>
                </a:pathLst>
              </a:custGeom>
              <a:noFill/>
              <a:ln w="28575" cap="rnd">
                <a:solidFill>
                  <a:srgbClr val="D1AA49"/>
                </a:solidFill>
                <a:round/>
                <a:headEnd/>
                <a:tailEnd/>
              </a:ln>
            </p:spPr>
            <p:txBody>
              <a:bodyPr/>
              <a:lstStyle/>
              <a:p>
                <a:endParaRPr lang="en-GB"/>
              </a:p>
            </p:txBody>
          </p:sp>
          <p:sp>
            <p:nvSpPr>
              <p:cNvPr id="32560" name="Freeform 386"/>
              <p:cNvSpPr>
                <a:spLocks/>
              </p:cNvSpPr>
              <p:nvPr/>
            </p:nvSpPr>
            <p:spPr bwMode="auto">
              <a:xfrm>
                <a:off x="2739" y="1600"/>
                <a:ext cx="6" cy="6"/>
              </a:xfrm>
              <a:custGeom>
                <a:avLst/>
                <a:gdLst>
                  <a:gd name="T0" fmla="*/ 19 w 4"/>
                  <a:gd name="T1" fmla="*/ 0 h 4"/>
                  <a:gd name="T2" fmla="*/ 13 w 4"/>
                  <a:gd name="T3" fmla="*/ 42 h 4"/>
                  <a:gd name="T4" fmla="*/ 42 w 4"/>
                  <a:gd name="T5" fmla="*/ 13 h 4"/>
                  <a:gd name="T6" fmla="*/ 13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2" y="0"/>
                    </a:moveTo>
                    <a:cubicBezTo>
                      <a:pt x="1" y="1"/>
                      <a:pt x="0" y="2"/>
                      <a:pt x="1" y="4"/>
                    </a:cubicBezTo>
                    <a:cubicBezTo>
                      <a:pt x="3" y="3"/>
                      <a:pt x="4" y="3"/>
                      <a:pt x="4" y="1"/>
                    </a:cubicBezTo>
                    <a:cubicBezTo>
                      <a:pt x="3" y="0"/>
                      <a:pt x="2" y="0"/>
                      <a:pt x="1" y="0"/>
                    </a:cubicBezTo>
                  </a:path>
                </a:pathLst>
              </a:custGeom>
              <a:noFill/>
              <a:ln w="28575" cap="rnd">
                <a:solidFill>
                  <a:srgbClr val="D1AA49"/>
                </a:solidFill>
                <a:round/>
                <a:headEnd/>
                <a:tailEnd/>
              </a:ln>
            </p:spPr>
            <p:txBody>
              <a:bodyPr/>
              <a:lstStyle/>
              <a:p>
                <a:endParaRPr lang="en-GB"/>
              </a:p>
            </p:txBody>
          </p:sp>
          <p:sp>
            <p:nvSpPr>
              <p:cNvPr id="32561" name="Freeform 387"/>
              <p:cNvSpPr>
                <a:spLocks/>
              </p:cNvSpPr>
              <p:nvPr/>
            </p:nvSpPr>
            <p:spPr bwMode="auto">
              <a:xfrm>
                <a:off x="2748" y="1515"/>
                <a:ext cx="15" cy="14"/>
              </a:xfrm>
              <a:custGeom>
                <a:avLst/>
                <a:gdLst>
                  <a:gd name="T0" fmla="*/ 75 w 10"/>
                  <a:gd name="T1" fmla="*/ 82 h 9"/>
                  <a:gd name="T2" fmla="*/ 69 w 10"/>
                  <a:gd name="T3" fmla="*/ 0 h 9"/>
                  <a:gd name="T4" fmla="*/ 46 w 10"/>
                  <a:gd name="T5" fmla="*/ 82 h 9"/>
                  <a:gd name="T6" fmla="*/ 0 60000 65536"/>
                  <a:gd name="T7" fmla="*/ 0 60000 65536"/>
                  <a:gd name="T8" fmla="*/ 0 60000 65536"/>
                  <a:gd name="T9" fmla="*/ 0 w 10"/>
                  <a:gd name="T10" fmla="*/ 0 h 9"/>
                  <a:gd name="T11" fmla="*/ 10 w 10"/>
                  <a:gd name="T12" fmla="*/ 9 h 9"/>
                </a:gdLst>
                <a:ahLst/>
                <a:cxnLst>
                  <a:cxn ang="T6">
                    <a:pos x="T0" y="T1"/>
                  </a:cxn>
                  <a:cxn ang="T7">
                    <a:pos x="T2" y="T3"/>
                  </a:cxn>
                  <a:cxn ang="T8">
                    <a:pos x="T4" y="T5"/>
                  </a:cxn>
                </a:cxnLst>
                <a:rect l="T9" t="T10" r="T11" b="T12"/>
                <a:pathLst>
                  <a:path w="10" h="9">
                    <a:moveTo>
                      <a:pt x="7" y="6"/>
                    </a:moveTo>
                    <a:cubicBezTo>
                      <a:pt x="0" y="9"/>
                      <a:pt x="2" y="0"/>
                      <a:pt x="6" y="0"/>
                    </a:cubicBezTo>
                    <a:cubicBezTo>
                      <a:pt x="10" y="0"/>
                      <a:pt x="8" y="8"/>
                      <a:pt x="4" y="6"/>
                    </a:cubicBezTo>
                  </a:path>
                </a:pathLst>
              </a:custGeom>
              <a:noFill/>
              <a:ln w="28575" cap="rnd">
                <a:solidFill>
                  <a:srgbClr val="D1AA49"/>
                </a:solidFill>
                <a:round/>
                <a:headEnd/>
                <a:tailEnd/>
              </a:ln>
            </p:spPr>
            <p:txBody>
              <a:bodyPr/>
              <a:lstStyle/>
              <a:p>
                <a:endParaRPr lang="en-GB"/>
              </a:p>
            </p:txBody>
          </p:sp>
          <p:sp>
            <p:nvSpPr>
              <p:cNvPr id="32562" name="Freeform 388"/>
              <p:cNvSpPr>
                <a:spLocks/>
              </p:cNvSpPr>
              <p:nvPr/>
            </p:nvSpPr>
            <p:spPr bwMode="auto">
              <a:xfrm>
                <a:off x="2756" y="1505"/>
                <a:ext cx="4" cy="10"/>
              </a:xfrm>
              <a:custGeom>
                <a:avLst/>
                <a:gdLst>
                  <a:gd name="T0" fmla="*/ 1 w 3"/>
                  <a:gd name="T1" fmla="*/ 59 h 7"/>
                  <a:gd name="T2" fmla="*/ 0 w 3"/>
                  <a:gd name="T3" fmla="*/ 1 h 7"/>
                  <a:gd name="T4" fmla="*/ 16 w 3"/>
                  <a:gd name="T5" fmla="*/ 0 h 7"/>
                  <a:gd name="T6" fmla="*/ 0 60000 65536"/>
                  <a:gd name="T7" fmla="*/ 0 60000 65536"/>
                  <a:gd name="T8" fmla="*/ 0 60000 65536"/>
                  <a:gd name="T9" fmla="*/ 0 w 3"/>
                  <a:gd name="T10" fmla="*/ 0 h 7"/>
                  <a:gd name="T11" fmla="*/ 3 w 3"/>
                  <a:gd name="T12" fmla="*/ 7 h 7"/>
                </a:gdLst>
                <a:ahLst/>
                <a:cxnLst>
                  <a:cxn ang="T6">
                    <a:pos x="T0" y="T1"/>
                  </a:cxn>
                  <a:cxn ang="T7">
                    <a:pos x="T2" y="T3"/>
                  </a:cxn>
                  <a:cxn ang="T8">
                    <a:pos x="T4" y="T5"/>
                  </a:cxn>
                </a:cxnLst>
                <a:rect l="T9" t="T10" r="T11" b="T12"/>
                <a:pathLst>
                  <a:path w="3" h="7">
                    <a:moveTo>
                      <a:pt x="1" y="7"/>
                    </a:moveTo>
                    <a:cubicBezTo>
                      <a:pt x="0" y="5"/>
                      <a:pt x="0" y="3"/>
                      <a:pt x="0" y="1"/>
                    </a:cubicBezTo>
                    <a:cubicBezTo>
                      <a:pt x="1" y="0"/>
                      <a:pt x="1" y="0"/>
                      <a:pt x="3" y="0"/>
                    </a:cubicBezTo>
                  </a:path>
                </a:pathLst>
              </a:custGeom>
              <a:noFill/>
              <a:ln w="28575" cap="rnd">
                <a:solidFill>
                  <a:srgbClr val="D1AA49"/>
                </a:solidFill>
                <a:round/>
                <a:headEnd/>
                <a:tailEnd/>
              </a:ln>
            </p:spPr>
            <p:txBody>
              <a:bodyPr/>
              <a:lstStyle/>
              <a:p>
                <a:endParaRPr lang="en-GB"/>
              </a:p>
            </p:txBody>
          </p:sp>
          <p:sp>
            <p:nvSpPr>
              <p:cNvPr id="32563" name="Freeform 389"/>
              <p:cNvSpPr>
                <a:spLocks/>
              </p:cNvSpPr>
              <p:nvPr/>
            </p:nvSpPr>
            <p:spPr bwMode="auto">
              <a:xfrm>
                <a:off x="2763" y="1453"/>
                <a:ext cx="17" cy="17"/>
              </a:xfrm>
              <a:custGeom>
                <a:avLst/>
                <a:gdLst>
                  <a:gd name="T0" fmla="*/ 53 w 11"/>
                  <a:gd name="T1" fmla="*/ 70 h 11"/>
                  <a:gd name="T2" fmla="*/ 45 w 11"/>
                  <a:gd name="T3" fmla="*/ 148 h 11"/>
                  <a:gd name="T4" fmla="*/ 0 w 11"/>
                  <a:gd name="T5" fmla="*/ 96 h 11"/>
                  <a:gd name="T6" fmla="*/ 29 w 11"/>
                  <a:gd name="T7" fmla="*/ 96 h 11"/>
                  <a:gd name="T8" fmla="*/ 0 60000 65536"/>
                  <a:gd name="T9" fmla="*/ 0 60000 65536"/>
                  <a:gd name="T10" fmla="*/ 0 60000 65536"/>
                  <a:gd name="T11" fmla="*/ 0 60000 65536"/>
                  <a:gd name="T12" fmla="*/ 0 w 11"/>
                  <a:gd name="T13" fmla="*/ 0 h 11"/>
                  <a:gd name="T14" fmla="*/ 11 w 11"/>
                  <a:gd name="T15" fmla="*/ 11 h 11"/>
                </a:gdLst>
                <a:ahLst/>
                <a:cxnLst>
                  <a:cxn ang="T8">
                    <a:pos x="T0" y="T1"/>
                  </a:cxn>
                  <a:cxn ang="T9">
                    <a:pos x="T2" y="T3"/>
                  </a:cxn>
                  <a:cxn ang="T10">
                    <a:pos x="T4" y="T5"/>
                  </a:cxn>
                  <a:cxn ang="T11">
                    <a:pos x="T6" y="T7"/>
                  </a:cxn>
                </a:cxnLst>
                <a:rect l="T12" t="T13" r="T14" b="T15"/>
                <a:pathLst>
                  <a:path w="11" h="11">
                    <a:moveTo>
                      <a:pt x="4" y="5"/>
                    </a:moveTo>
                    <a:cubicBezTo>
                      <a:pt x="2" y="7"/>
                      <a:pt x="2" y="9"/>
                      <a:pt x="3" y="11"/>
                    </a:cubicBezTo>
                    <a:cubicBezTo>
                      <a:pt x="11" y="9"/>
                      <a:pt x="3" y="0"/>
                      <a:pt x="0" y="7"/>
                    </a:cubicBezTo>
                    <a:cubicBezTo>
                      <a:pt x="1" y="9"/>
                      <a:pt x="1" y="7"/>
                      <a:pt x="2" y="7"/>
                    </a:cubicBezTo>
                  </a:path>
                </a:pathLst>
              </a:custGeom>
              <a:noFill/>
              <a:ln w="28575" cap="rnd">
                <a:solidFill>
                  <a:srgbClr val="D1AA49"/>
                </a:solidFill>
                <a:round/>
                <a:headEnd/>
                <a:tailEnd/>
              </a:ln>
            </p:spPr>
            <p:txBody>
              <a:bodyPr/>
              <a:lstStyle/>
              <a:p>
                <a:endParaRPr lang="en-GB"/>
              </a:p>
            </p:txBody>
          </p:sp>
          <p:sp>
            <p:nvSpPr>
              <p:cNvPr id="32564" name="Freeform 390"/>
              <p:cNvSpPr>
                <a:spLocks/>
              </p:cNvSpPr>
              <p:nvPr/>
            </p:nvSpPr>
            <p:spPr bwMode="auto">
              <a:xfrm>
                <a:off x="2774" y="1453"/>
                <a:ext cx="2" cy="8"/>
              </a:xfrm>
              <a:custGeom>
                <a:avLst/>
                <a:gdLst>
                  <a:gd name="T0" fmla="*/ 0 w 1"/>
                  <a:gd name="T1" fmla="*/ 86 h 5"/>
                  <a:gd name="T2" fmla="*/ 0 w 1"/>
                  <a:gd name="T3" fmla="*/ 21 h 5"/>
                  <a:gd name="T4" fmla="*/ 64 w 1"/>
                  <a:gd name="T5" fmla="*/ 0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0" y="5"/>
                    </a:moveTo>
                    <a:cubicBezTo>
                      <a:pt x="0" y="3"/>
                      <a:pt x="0" y="2"/>
                      <a:pt x="0" y="1"/>
                    </a:cubicBezTo>
                    <a:cubicBezTo>
                      <a:pt x="0" y="0"/>
                      <a:pt x="1" y="0"/>
                      <a:pt x="1" y="0"/>
                    </a:cubicBezTo>
                  </a:path>
                </a:pathLst>
              </a:custGeom>
              <a:noFill/>
              <a:ln w="28575" cap="rnd">
                <a:solidFill>
                  <a:srgbClr val="D1AA49"/>
                </a:solidFill>
                <a:round/>
                <a:headEnd/>
                <a:tailEnd/>
              </a:ln>
            </p:spPr>
            <p:txBody>
              <a:bodyPr/>
              <a:lstStyle/>
              <a:p>
                <a:endParaRPr lang="en-GB"/>
              </a:p>
            </p:txBody>
          </p:sp>
          <p:sp>
            <p:nvSpPr>
              <p:cNvPr id="32565" name="Freeform 391"/>
              <p:cNvSpPr>
                <a:spLocks/>
              </p:cNvSpPr>
              <p:nvPr/>
            </p:nvSpPr>
            <p:spPr bwMode="auto">
              <a:xfrm>
                <a:off x="2797" y="1440"/>
                <a:ext cx="4" cy="6"/>
              </a:xfrm>
              <a:custGeom>
                <a:avLst/>
                <a:gdLst>
                  <a:gd name="T0" fmla="*/ 0 w 3"/>
                  <a:gd name="T1" fmla="*/ 42 h 4"/>
                  <a:gd name="T2" fmla="*/ 16 w 3"/>
                  <a:gd name="T3" fmla="*/ 0 h 4"/>
                  <a:gd name="T4" fmla="*/ 0 60000 65536"/>
                  <a:gd name="T5" fmla="*/ 0 60000 65536"/>
                  <a:gd name="T6" fmla="*/ 0 w 3"/>
                  <a:gd name="T7" fmla="*/ 0 h 4"/>
                  <a:gd name="T8" fmla="*/ 3 w 3"/>
                  <a:gd name="T9" fmla="*/ 4 h 4"/>
                </a:gdLst>
                <a:ahLst/>
                <a:cxnLst>
                  <a:cxn ang="T4">
                    <a:pos x="T0" y="T1"/>
                  </a:cxn>
                  <a:cxn ang="T5">
                    <a:pos x="T2" y="T3"/>
                  </a:cxn>
                </a:cxnLst>
                <a:rect l="T6" t="T7" r="T8" b="T9"/>
                <a:pathLst>
                  <a:path w="3" h="4">
                    <a:moveTo>
                      <a:pt x="0" y="4"/>
                    </a:moveTo>
                    <a:cubicBezTo>
                      <a:pt x="1" y="2"/>
                      <a:pt x="2" y="1"/>
                      <a:pt x="3" y="0"/>
                    </a:cubicBezTo>
                  </a:path>
                </a:pathLst>
              </a:custGeom>
              <a:noFill/>
              <a:ln w="19050" cap="rnd">
                <a:solidFill>
                  <a:srgbClr val="D1AA49"/>
                </a:solidFill>
                <a:round/>
                <a:headEnd/>
                <a:tailEnd/>
              </a:ln>
            </p:spPr>
            <p:txBody>
              <a:bodyPr/>
              <a:lstStyle/>
              <a:p>
                <a:endParaRPr lang="en-GB"/>
              </a:p>
            </p:txBody>
          </p:sp>
          <p:sp>
            <p:nvSpPr>
              <p:cNvPr id="32566" name="Freeform 392"/>
              <p:cNvSpPr>
                <a:spLocks/>
              </p:cNvSpPr>
              <p:nvPr/>
            </p:nvSpPr>
            <p:spPr bwMode="auto">
              <a:xfrm>
                <a:off x="2780" y="1500"/>
                <a:ext cx="5" cy="6"/>
              </a:xfrm>
              <a:custGeom>
                <a:avLst/>
                <a:gdLst>
                  <a:gd name="T0" fmla="*/ 37 w 3"/>
                  <a:gd name="T1" fmla="*/ 28 h 4"/>
                  <a:gd name="T2" fmla="*/ 22 w 3"/>
                  <a:gd name="T3" fmla="*/ 42 h 4"/>
                  <a:gd name="T4" fmla="*/ 62 w 3"/>
                  <a:gd name="T5" fmla="*/ 0 h 4"/>
                  <a:gd name="T6" fmla="*/ 22 w 3"/>
                  <a:gd name="T7" fmla="*/ 0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2" y="3"/>
                    </a:moveTo>
                    <a:cubicBezTo>
                      <a:pt x="1" y="3"/>
                      <a:pt x="0" y="3"/>
                      <a:pt x="1" y="4"/>
                    </a:cubicBezTo>
                    <a:cubicBezTo>
                      <a:pt x="3" y="3"/>
                      <a:pt x="2" y="3"/>
                      <a:pt x="3" y="0"/>
                    </a:cubicBezTo>
                    <a:cubicBezTo>
                      <a:pt x="2" y="0"/>
                      <a:pt x="1" y="0"/>
                      <a:pt x="1" y="0"/>
                    </a:cubicBezTo>
                  </a:path>
                </a:pathLst>
              </a:custGeom>
              <a:noFill/>
              <a:ln w="19050" cap="rnd">
                <a:solidFill>
                  <a:srgbClr val="D1AA49"/>
                </a:solidFill>
                <a:round/>
                <a:headEnd/>
                <a:tailEnd/>
              </a:ln>
            </p:spPr>
            <p:txBody>
              <a:bodyPr/>
              <a:lstStyle/>
              <a:p>
                <a:endParaRPr lang="en-GB"/>
              </a:p>
            </p:txBody>
          </p:sp>
          <p:sp>
            <p:nvSpPr>
              <p:cNvPr id="32567" name="Freeform 393"/>
              <p:cNvSpPr>
                <a:spLocks/>
              </p:cNvSpPr>
              <p:nvPr/>
            </p:nvSpPr>
            <p:spPr bwMode="auto">
              <a:xfrm>
                <a:off x="2770" y="1547"/>
                <a:ext cx="1" cy="3"/>
              </a:xfrm>
              <a:custGeom>
                <a:avLst/>
                <a:gdLst>
                  <a:gd name="T0" fmla="*/ 1 w 1"/>
                  <a:gd name="T1" fmla="*/ 19 h 2"/>
                  <a:gd name="T2" fmla="*/ 0 w 1"/>
                  <a:gd name="T3" fmla="*/ 0 h 2"/>
                  <a:gd name="T4" fmla="*/ 1 w 1"/>
                  <a:gd name="T5" fmla="*/ 19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2"/>
                    </a:moveTo>
                    <a:cubicBezTo>
                      <a:pt x="1" y="1"/>
                      <a:pt x="1" y="1"/>
                      <a:pt x="0" y="0"/>
                    </a:cubicBezTo>
                    <a:cubicBezTo>
                      <a:pt x="1" y="1"/>
                      <a:pt x="1" y="1"/>
                      <a:pt x="1" y="2"/>
                    </a:cubicBezTo>
                  </a:path>
                </a:pathLst>
              </a:custGeom>
              <a:noFill/>
              <a:ln w="19050" cap="rnd">
                <a:solidFill>
                  <a:srgbClr val="D1AA49"/>
                </a:solidFill>
                <a:round/>
                <a:headEnd/>
                <a:tailEnd/>
              </a:ln>
            </p:spPr>
            <p:txBody>
              <a:bodyPr/>
              <a:lstStyle/>
              <a:p>
                <a:endParaRPr lang="en-GB"/>
              </a:p>
            </p:txBody>
          </p:sp>
          <p:sp>
            <p:nvSpPr>
              <p:cNvPr id="32568" name="Freeform 394"/>
              <p:cNvSpPr>
                <a:spLocks/>
              </p:cNvSpPr>
              <p:nvPr/>
            </p:nvSpPr>
            <p:spPr bwMode="auto">
              <a:xfrm>
                <a:off x="2770" y="1590"/>
                <a:ext cx="3" cy="1"/>
              </a:xfrm>
              <a:custGeom>
                <a:avLst/>
                <a:gdLst>
                  <a:gd name="T0" fmla="*/ 0 w 2"/>
                  <a:gd name="T1" fmla="*/ 1 h 1"/>
                  <a:gd name="T2" fmla="*/ 19 w 2"/>
                  <a:gd name="T3" fmla="*/ 0 h 1"/>
                  <a:gd name="T4" fmla="*/ 0 w 2"/>
                  <a:gd name="T5" fmla="*/ 1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1"/>
                    </a:moveTo>
                    <a:cubicBezTo>
                      <a:pt x="0" y="1"/>
                      <a:pt x="1" y="1"/>
                      <a:pt x="2" y="0"/>
                    </a:cubicBezTo>
                    <a:cubicBezTo>
                      <a:pt x="1" y="1"/>
                      <a:pt x="0" y="1"/>
                      <a:pt x="0" y="1"/>
                    </a:cubicBezTo>
                  </a:path>
                </a:pathLst>
              </a:custGeom>
              <a:noFill/>
              <a:ln w="19050" cap="rnd">
                <a:solidFill>
                  <a:srgbClr val="D1AA49"/>
                </a:solidFill>
                <a:round/>
                <a:headEnd/>
                <a:tailEnd/>
              </a:ln>
            </p:spPr>
            <p:txBody>
              <a:bodyPr/>
              <a:lstStyle/>
              <a:p>
                <a:endParaRPr lang="en-GB"/>
              </a:p>
            </p:txBody>
          </p:sp>
          <p:sp>
            <p:nvSpPr>
              <p:cNvPr id="32569" name="Freeform 395"/>
              <p:cNvSpPr>
                <a:spLocks/>
              </p:cNvSpPr>
              <p:nvPr/>
            </p:nvSpPr>
            <p:spPr bwMode="auto">
              <a:xfrm>
                <a:off x="2798" y="1556"/>
                <a:ext cx="5" cy="6"/>
              </a:xfrm>
              <a:custGeom>
                <a:avLst/>
                <a:gdLst>
                  <a:gd name="T0" fmla="*/ 62 w 3"/>
                  <a:gd name="T1" fmla="*/ 0 h 4"/>
                  <a:gd name="T2" fmla="*/ 0 w 3"/>
                  <a:gd name="T3" fmla="*/ 42 h 4"/>
                  <a:gd name="T4" fmla="*/ 0 60000 65536"/>
                  <a:gd name="T5" fmla="*/ 0 60000 65536"/>
                  <a:gd name="T6" fmla="*/ 0 w 3"/>
                  <a:gd name="T7" fmla="*/ 0 h 4"/>
                  <a:gd name="T8" fmla="*/ 3 w 3"/>
                  <a:gd name="T9" fmla="*/ 4 h 4"/>
                </a:gdLst>
                <a:ahLst/>
                <a:cxnLst>
                  <a:cxn ang="T4">
                    <a:pos x="T0" y="T1"/>
                  </a:cxn>
                  <a:cxn ang="T5">
                    <a:pos x="T2" y="T3"/>
                  </a:cxn>
                </a:cxnLst>
                <a:rect l="T6" t="T7" r="T8" b="T9"/>
                <a:pathLst>
                  <a:path w="3" h="4">
                    <a:moveTo>
                      <a:pt x="3" y="0"/>
                    </a:moveTo>
                    <a:cubicBezTo>
                      <a:pt x="3" y="2"/>
                      <a:pt x="2" y="4"/>
                      <a:pt x="0" y="4"/>
                    </a:cubicBezTo>
                  </a:path>
                </a:pathLst>
              </a:custGeom>
              <a:noFill/>
              <a:ln w="19050" cap="rnd">
                <a:solidFill>
                  <a:srgbClr val="D1AA49"/>
                </a:solidFill>
                <a:round/>
                <a:headEnd/>
                <a:tailEnd/>
              </a:ln>
            </p:spPr>
            <p:txBody>
              <a:bodyPr/>
              <a:lstStyle/>
              <a:p>
                <a:endParaRPr lang="en-GB"/>
              </a:p>
            </p:txBody>
          </p:sp>
          <p:sp>
            <p:nvSpPr>
              <p:cNvPr id="32570" name="Freeform 396"/>
              <p:cNvSpPr>
                <a:spLocks/>
              </p:cNvSpPr>
              <p:nvPr/>
            </p:nvSpPr>
            <p:spPr bwMode="auto">
              <a:xfrm>
                <a:off x="2776" y="1538"/>
                <a:ext cx="6" cy="9"/>
              </a:xfrm>
              <a:custGeom>
                <a:avLst/>
                <a:gdLst>
                  <a:gd name="T0" fmla="*/ 13 w 4"/>
                  <a:gd name="T1" fmla="*/ 72 h 6"/>
                  <a:gd name="T2" fmla="*/ 19 w 4"/>
                  <a:gd name="T3" fmla="*/ 0 h 6"/>
                  <a:gd name="T4" fmla="*/ 0 w 4"/>
                  <a:gd name="T5" fmla="*/ 72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1" y="6"/>
                    </a:moveTo>
                    <a:cubicBezTo>
                      <a:pt x="0" y="4"/>
                      <a:pt x="1" y="2"/>
                      <a:pt x="2" y="0"/>
                    </a:cubicBezTo>
                    <a:cubicBezTo>
                      <a:pt x="4" y="3"/>
                      <a:pt x="3" y="6"/>
                      <a:pt x="0" y="6"/>
                    </a:cubicBezTo>
                  </a:path>
                </a:pathLst>
              </a:custGeom>
              <a:noFill/>
              <a:ln w="19050" cap="rnd">
                <a:solidFill>
                  <a:srgbClr val="D1AA49"/>
                </a:solidFill>
                <a:round/>
                <a:headEnd/>
                <a:tailEnd/>
              </a:ln>
            </p:spPr>
            <p:txBody>
              <a:bodyPr/>
              <a:lstStyle/>
              <a:p>
                <a:endParaRPr lang="en-GB"/>
              </a:p>
            </p:txBody>
          </p:sp>
          <p:sp>
            <p:nvSpPr>
              <p:cNvPr id="32571" name="Freeform 397"/>
              <p:cNvSpPr>
                <a:spLocks/>
              </p:cNvSpPr>
              <p:nvPr/>
            </p:nvSpPr>
            <p:spPr bwMode="auto">
              <a:xfrm>
                <a:off x="2791" y="1532"/>
                <a:ext cx="1" cy="3"/>
              </a:xfrm>
              <a:custGeom>
                <a:avLst/>
                <a:gdLst>
                  <a:gd name="T0" fmla="*/ 0 w 1"/>
                  <a:gd name="T1" fmla="*/ 19 h 2"/>
                  <a:gd name="T2" fmla="*/ 0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0" y="1"/>
                      <a:pt x="0" y="1"/>
                      <a:pt x="0" y="0"/>
                    </a:cubicBezTo>
                  </a:path>
                </a:pathLst>
              </a:custGeom>
              <a:noFill/>
              <a:ln w="19050" cap="rnd">
                <a:solidFill>
                  <a:srgbClr val="D1AA49"/>
                </a:solidFill>
                <a:round/>
                <a:headEnd/>
                <a:tailEnd/>
              </a:ln>
            </p:spPr>
            <p:txBody>
              <a:bodyPr/>
              <a:lstStyle/>
              <a:p>
                <a:endParaRPr lang="en-GB"/>
              </a:p>
            </p:txBody>
          </p:sp>
          <p:sp>
            <p:nvSpPr>
              <p:cNvPr id="32572" name="Freeform 398"/>
              <p:cNvSpPr>
                <a:spLocks/>
              </p:cNvSpPr>
              <p:nvPr/>
            </p:nvSpPr>
            <p:spPr bwMode="auto">
              <a:xfrm>
                <a:off x="2774" y="1612"/>
                <a:ext cx="3" cy="3"/>
              </a:xfrm>
              <a:custGeom>
                <a:avLst/>
                <a:gdLst>
                  <a:gd name="T0" fmla="*/ 13 w 2"/>
                  <a:gd name="T1" fmla="*/ 0 h 2"/>
                  <a:gd name="T2" fmla="*/ 19 w 2"/>
                  <a:gd name="T3" fmla="*/ 0 h 2"/>
                  <a:gd name="T4" fmla="*/ 19 w 2"/>
                  <a:gd name="T5" fmla="*/ 19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1" y="0"/>
                    </a:moveTo>
                    <a:cubicBezTo>
                      <a:pt x="2" y="2"/>
                      <a:pt x="2" y="1"/>
                      <a:pt x="2" y="0"/>
                    </a:cubicBezTo>
                    <a:cubicBezTo>
                      <a:pt x="0" y="1"/>
                      <a:pt x="2" y="1"/>
                      <a:pt x="2" y="2"/>
                    </a:cubicBezTo>
                  </a:path>
                </a:pathLst>
              </a:custGeom>
              <a:noFill/>
              <a:ln w="19050" cap="rnd">
                <a:solidFill>
                  <a:srgbClr val="D1AA49"/>
                </a:solidFill>
                <a:round/>
                <a:headEnd/>
                <a:tailEnd/>
              </a:ln>
            </p:spPr>
            <p:txBody>
              <a:bodyPr/>
              <a:lstStyle/>
              <a:p>
                <a:endParaRPr lang="en-GB"/>
              </a:p>
            </p:txBody>
          </p:sp>
          <p:sp>
            <p:nvSpPr>
              <p:cNvPr id="32573" name="Freeform 399"/>
              <p:cNvSpPr>
                <a:spLocks/>
              </p:cNvSpPr>
              <p:nvPr/>
            </p:nvSpPr>
            <p:spPr bwMode="auto">
              <a:xfrm>
                <a:off x="2748" y="1630"/>
                <a:ext cx="14" cy="16"/>
              </a:xfrm>
              <a:custGeom>
                <a:avLst/>
                <a:gdLst>
                  <a:gd name="T0" fmla="*/ 53 w 9"/>
                  <a:gd name="T1" fmla="*/ 67 h 10"/>
                  <a:gd name="T2" fmla="*/ 53 w 9"/>
                  <a:gd name="T3" fmla="*/ 171 h 10"/>
                  <a:gd name="T4" fmla="*/ 30 w 9"/>
                  <a:gd name="T5" fmla="*/ 0 h 10"/>
                  <a:gd name="T6" fmla="*/ 0 w 9"/>
                  <a:gd name="T7" fmla="*/ 54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4" y="4"/>
                    </a:moveTo>
                    <a:cubicBezTo>
                      <a:pt x="1" y="5"/>
                      <a:pt x="1" y="8"/>
                      <a:pt x="4" y="10"/>
                    </a:cubicBezTo>
                    <a:cubicBezTo>
                      <a:pt x="9" y="8"/>
                      <a:pt x="5" y="2"/>
                      <a:pt x="2" y="0"/>
                    </a:cubicBezTo>
                    <a:cubicBezTo>
                      <a:pt x="1" y="1"/>
                      <a:pt x="0" y="2"/>
                      <a:pt x="0" y="3"/>
                    </a:cubicBezTo>
                  </a:path>
                </a:pathLst>
              </a:custGeom>
              <a:noFill/>
              <a:ln w="19050" cap="rnd">
                <a:solidFill>
                  <a:srgbClr val="D1AA49"/>
                </a:solidFill>
                <a:round/>
                <a:headEnd/>
                <a:tailEnd/>
              </a:ln>
            </p:spPr>
            <p:txBody>
              <a:bodyPr/>
              <a:lstStyle/>
              <a:p>
                <a:endParaRPr lang="en-GB"/>
              </a:p>
            </p:txBody>
          </p:sp>
          <p:sp>
            <p:nvSpPr>
              <p:cNvPr id="32574" name="Freeform 400"/>
              <p:cNvSpPr>
                <a:spLocks/>
              </p:cNvSpPr>
              <p:nvPr/>
            </p:nvSpPr>
            <p:spPr bwMode="auto">
              <a:xfrm>
                <a:off x="2757" y="1649"/>
                <a:ext cx="3" cy="1"/>
              </a:xfrm>
              <a:custGeom>
                <a:avLst/>
                <a:gdLst>
                  <a:gd name="T0" fmla="*/ 0 w 2"/>
                  <a:gd name="T1" fmla="*/ 0 h 1"/>
                  <a:gd name="T2" fmla="*/ 19 w 2"/>
                  <a:gd name="T3" fmla="*/ 1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0"/>
                    </a:moveTo>
                    <a:cubicBezTo>
                      <a:pt x="1" y="0"/>
                      <a:pt x="1" y="0"/>
                      <a:pt x="2" y="1"/>
                    </a:cubicBezTo>
                  </a:path>
                </a:pathLst>
              </a:custGeom>
              <a:noFill/>
              <a:ln w="19050" cap="rnd">
                <a:solidFill>
                  <a:srgbClr val="D1AA49"/>
                </a:solidFill>
                <a:round/>
                <a:headEnd/>
                <a:tailEnd/>
              </a:ln>
            </p:spPr>
            <p:txBody>
              <a:bodyPr/>
              <a:lstStyle/>
              <a:p>
                <a:endParaRPr lang="en-GB"/>
              </a:p>
            </p:txBody>
          </p:sp>
          <p:sp>
            <p:nvSpPr>
              <p:cNvPr id="32575" name="Freeform 401"/>
              <p:cNvSpPr>
                <a:spLocks/>
              </p:cNvSpPr>
              <p:nvPr/>
            </p:nvSpPr>
            <p:spPr bwMode="auto">
              <a:xfrm>
                <a:off x="2757" y="1671"/>
                <a:ext cx="8" cy="9"/>
              </a:xfrm>
              <a:custGeom>
                <a:avLst/>
                <a:gdLst>
                  <a:gd name="T0" fmla="*/ 54 w 5"/>
                  <a:gd name="T1" fmla="*/ 48 h 6"/>
                  <a:gd name="T2" fmla="*/ 34 w 5"/>
                  <a:gd name="T3" fmla="*/ 0 h 6"/>
                  <a:gd name="T4" fmla="*/ 21 w 5"/>
                  <a:gd name="T5" fmla="*/ 72 h 6"/>
                  <a:gd name="T6" fmla="*/ 34 w 5"/>
                  <a:gd name="T7" fmla="*/ 40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3" y="4"/>
                    </a:moveTo>
                    <a:cubicBezTo>
                      <a:pt x="2" y="2"/>
                      <a:pt x="1" y="2"/>
                      <a:pt x="2" y="0"/>
                    </a:cubicBezTo>
                    <a:cubicBezTo>
                      <a:pt x="5" y="2"/>
                      <a:pt x="5" y="5"/>
                      <a:pt x="1" y="6"/>
                    </a:cubicBezTo>
                    <a:cubicBezTo>
                      <a:pt x="0" y="4"/>
                      <a:pt x="1" y="4"/>
                      <a:pt x="2" y="3"/>
                    </a:cubicBezTo>
                  </a:path>
                </a:pathLst>
              </a:custGeom>
              <a:noFill/>
              <a:ln w="19050" cap="rnd">
                <a:solidFill>
                  <a:srgbClr val="D1AA49"/>
                </a:solidFill>
                <a:round/>
                <a:headEnd/>
                <a:tailEnd/>
              </a:ln>
            </p:spPr>
            <p:txBody>
              <a:bodyPr/>
              <a:lstStyle/>
              <a:p>
                <a:endParaRPr lang="en-GB"/>
              </a:p>
            </p:txBody>
          </p:sp>
          <p:sp>
            <p:nvSpPr>
              <p:cNvPr id="32576" name="Freeform 402"/>
              <p:cNvSpPr>
                <a:spLocks/>
              </p:cNvSpPr>
              <p:nvPr/>
            </p:nvSpPr>
            <p:spPr bwMode="auto">
              <a:xfrm>
                <a:off x="2770" y="1694"/>
                <a:ext cx="3" cy="3"/>
              </a:xfrm>
              <a:custGeom>
                <a:avLst/>
                <a:gdLst>
                  <a:gd name="T0" fmla="*/ 19 w 2"/>
                  <a:gd name="T1" fmla="*/ 0 h 2"/>
                  <a:gd name="T2" fmla="*/ 0 w 2"/>
                  <a:gd name="T3" fmla="*/ 19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2" y="0"/>
                    </a:moveTo>
                    <a:cubicBezTo>
                      <a:pt x="2" y="1"/>
                      <a:pt x="1" y="2"/>
                      <a:pt x="0" y="2"/>
                    </a:cubicBezTo>
                  </a:path>
                </a:pathLst>
              </a:custGeom>
              <a:noFill/>
              <a:ln w="19050" cap="rnd">
                <a:solidFill>
                  <a:srgbClr val="D1AA49"/>
                </a:solidFill>
                <a:round/>
                <a:headEnd/>
                <a:tailEnd/>
              </a:ln>
            </p:spPr>
            <p:txBody>
              <a:bodyPr/>
              <a:lstStyle/>
              <a:p>
                <a:endParaRPr lang="en-GB"/>
              </a:p>
            </p:txBody>
          </p:sp>
          <p:sp>
            <p:nvSpPr>
              <p:cNvPr id="32577" name="Freeform 403"/>
              <p:cNvSpPr>
                <a:spLocks/>
              </p:cNvSpPr>
              <p:nvPr/>
            </p:nvSpPr>
            <p:spPr bwMode="auto">
              <a:xfrm>
                <a:off x="2777" y="1653"/>
                <a:ext cx="2" cy="5"/>
              </a:xfrm>
              <a:custGeom>
                <a:avLst/>
                <a:gdLst>
                  <a:gd name="T0" fmla="*/ 64 w 1"/>
                  <a:gd name="T1" fmla="*/ 62 h 3"/>
                  <a:gd name="T2" fmla="*/ 0 w 1"/>
                  <a:gd name="T3" fmla="*/ 0 h 3"/>
                  <a:gd name="T4" fmla="*/ 0 60000 65536"/>
                  <a:gd name="T5" fmla="*/ 0 60000 65536"/>
                  <a:gd name="T6" fmla="*/ 0 w 1"/>
                  <a:gd name="T7" fmla="*/ 0 h 3"/>
                  <a:gd name="T8" fmla="*/ 1 w 1"/>
                  <a:gd name="T9" fmla="*/ 3 h 3"/>
                </a:gdLst>
                <a:ahLst/>
                <a:cxnLst>
                  <a:cxn ang="T4">
                    <a:pos x="T0" y="T1"/>
                  </a:cxn>
                  <a:cxn ang="T5">
                    <a:pos x="T2" y="T3"/>
                  </a:cxn>
                </a:cxnLst>
                <a:rect l="T6" t="T7" r="T8" b="T9"/>
                <a:pathLst>
                  <a:path w="1" h="3">
                    <a:moveTo>
                      <a:pt x="1" y="3"/>
                    </a:moveTo>
                    <a:cubicBezTo>
                      <a:pt x="0" y="2"/>
                      <a:pt x="0" y="1"/>
                      <a:pt x="0" y="0"/>
                    </a:cubicBezTo>
                  </a:path>
                </a:pathLst>
              </a:custGeom>
              <a:noFill/>
              <a:ln w="19050" cap="rnd">
                <a:solidFill>
                  <a:srgbClr val="D1AA49"/>
                </a:solidFill>
                <a:round/>
                <a:headEnd/>
                <a:tailEnd/>
              </a:ln>
            </p:spPr>
            <p:txBody>
              <a:bodyPr/>
              <a:lstStyle/>
              <a:p>
                <a:endParaRPr lang="en-GB"/>
              </a:p>
            </p:txBody>
          </p:sp>
          <p:sp>
            <p:nvSpPr>
              <p:cNvPr id="32578" name="Freeform 404"/>
              <p:cNvSpPr>
                <a:spLocks/>
              </p:cNvSpPr>
              <p:nvPr/>
            </p:nvSpPr>
            <p:spPr bwMode="auto">
              <a:xfrm>
                <a:off x="2689" y="1652"/>
                <a:ext cx="11" cy="24"/>
              </a:xfrm>
              <a:custGeom>
                <a:avLst/>
                <a:gdLst>
                  <a:gd name="T0" fmla="*/ 31 w 7"/>
                  <a:gd name="T1" fmla="*/ 135 h 16"/>
                  <a:gd name="T2" fmla="*/ 0 w 7"/>
                  <a:gd name="T3" fmla="*/ 163 h 16"/>
                  <a:gd name="T4" fmla="*/ 31 w 7"/>
                  <a:gd name="T5" fmla="*/ 49 h 16"/>
                  <a:gd name="T6" fmla="*/ 77 w 7"/>
                  <a:gd name="T7" fmla="*/ 13 h 16"/>
                  <a:gd name="T8" fmla="*/ 49 w 7"/>
                  <a:gd name="T9" fmla="*/ 19 h 16"/>
                  <a:gd name="T10" fmla="*/ 0 60000 65536"/>
                  <a:gd name="T11" fmla="*/ 0 60000 65536"/>
                  <a:gd name="T12" fmla="*/ 0 60000 65536"/>
                  <a:gd name="T13" fmla="*/ 0 60000 65536"/>
                  <a:gd name="T14" fmla="*/ 0 60000 65536"/>
                  <a:gd name="T15" fmla="*/ 0 w 7"/>
                  <a:gd name="T16" fmla="*/ 0 h 16"/>
                  <a:gd name="T17" fmla="*/ 7 w 7"/>
                  <a:gd name="T18" fmla="*/ 16 h 16"/>
                </a:gdLst>
                <a:ahLst/>
                <a:cxnLst>
                  <a:cxn ang="T10">
                    <a:pos x="T0" y="T1"/>
                  </a:cxn>
                  <a:cxn ang="T11">
                    <a:pos x="T2" y="T3"/>
                  </a:cxn>
                  <a:cxn ang="T12">
                    <a:pos x="T4" y="T5"/>
                  </a:cxn>
                  <a:cxn ang="T13">
                    <a:pos x="T6" y="T7"/>
                  </a:cxn>
                  <a:cxn ang="T14">
                    <a:pos x="T8" y="T9"/>
                  </a:cxn>
                </a:cxnLst>
                <a:rect l="T15" t="T16" r="T17" b="T18"/>
                <a:pathLst>
                  <a:path w="7" h="16">
                    <a:moveTo>
                      <a:pt x="2" y="12"/>
                    </a:moveTo>
                    <a:cubicBezTo>
                      <a:pt x="0" y="13"/>
                      <a:pt x="0" y="14"/>
                      <a:pt x="0" y="15"/>
                    </a:cubicBezTo>
                    <a:cubicBezTo>
                      <a:pt x="7" y="16"/>
                      <a:pt x="7" y="8"/>
                      <a:pt x="2" y="5"/>
                    </a:cubicBezTo>
                    <a:cubicBezTo>
                      <a:pt x="4" y="5"/>
                      <a:pt x="4" y="3"/>
                      <a:pt x="5" y="1"/>
                    </a:cubicBezTo>
                    <a:cubicBezTo>
                      <a:pt x="4" y="0"/>
                      <a:pt x="3" y="0"/>
                      <a:pt x="3" y="2"/>
                    </a:cubicBezTo>
                  </a:path>
                </a:pathLst>
              </a:custGeom>
              <a:noFill/>
              <a:ln w="19050" cap="rnd">
                <a:solidFill>
                  <a:srgbClr val="D1AA49"/>
                </a:solidFill>
                <a:round/>
                <a:headEnd/>
                <a:tailEnd/>
              </a:ln>
            </p:spPr>
            <p:txBody>
              <a:bodyPr/>
              <a:lstStyle/>
              <a:p>
                <a:endParaRPr lang="en-GB"/>
              </a:p>
            </p:txBody>
          </p:sp>
          <p:sp>
            <p:nvSpPr>
              <p:cNvPr id="32579" name="Freeform 405"/>
              <p:cNvSpPr>
                <a:spLocks/>
              </p:cNvSpPr>
              <p:nvPr/>
            </p:nvSpPr>
            <p:spPr bwMode="auto">
              <a:xfrm>
                <a:off x="2678" y="1689"/>
                <a:ext cx="3" cy="3"/>
              </a:xfrm>
              <a:custGeom>
                <a:avLst/>
                <a:gdLst>
                  <a:gd name="T0" fmla="*/ 19 w 2"/>
                  <a:gd name="T1" fmla="*/ 0 h 2"/>
                  <a:gd name="T2" fmla="*/ 19 w 2"/>
                  <a:gd name="T3" fmla="*/ 19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2" y="0"/>
                    </a:moveTo>
                    <a:cubicBezTo>
                      <a:pt x="0" y="1"/>
                      <a:pt x="0" y="2"/>
                      <a:pt x="2" y="2"/>
                    </a:cubicBezTo>
                  </a:path>
                </a:pathLst>
              </a:custGeom>
              <a:noFill/>
              <a:ln w="19050" cap="rnd">
                <a:solidFill>
                  <a:srgbClr val="D1AA49"/>
                </a:solidFill>
                <a:round/>
                <a:headEnd/>
                <a:tailEnd/>
              </a:ln>
            </p:spPr>
            <p:txBody>
              <a:bodyPr/>
              <a:lstStyle/>
              <a:p>
                <a:endParaRPr lang="en-GB"/>
              </a:p>
            </p:txBody>
          </p:sp>
        </p:grpSp>
        <p:grpSp>
          <p:nvGrpSpPr>
            <p:cNvPr id="31761" name="Group 406"/>
            <p:cNvGrpSpPr>
              <a:grpSpLocks/>
            </p:cNvGrpSpPr>
            <p:nvPr/>
          </p:nvGrpSpPr>
          <p:grpSpPr bwMode="auto">
            <a:xfrm>
              <a:off x="2551" y="1143"/>
              <a:ext cx="512" cy="657"/>
              <a:chOff x="2551" y="1143"/>
              <a:chExt cx="512" cy="657"/>
            </a:xfrm>
          </p:grpSpPr>
          <p:sp>
            <p:nvSpPr>
              <p:cNvPr id="32180" name="Freeform 407"/>
              <p:cNvSpPr>
                <a:spLocks/>
              </p:cNvSpPr>
              <p:nvPr/>
            </p:nvSpPr>
            <p:spPr bwMode="auto">
              <a:xfrm>
                <a:off x="2663" y="1673"/>
                <a:ext cx="1" cy="3"/>
              </a:xfrm>
              <a:custGeom>
                <a:avLst/>
                <a:gdLst>
                  <a:gd name="T0" fmla="*/ 0 w 1"/>
                  <a:gd name="T1" fmla="*/ 0 h 2"/>
                  <a:gd name="T2" fmla="*/ 0 w 1"/>
                  <a:gd name="T3" fmla="*/ 19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0"/>
                    </a:moveTo>
                    <a:cubicBezTo>
                      <a:pt x="0" y="1"/>
                      <a:pt x="0" y="1"/>
                      <a:pt x="0" y="2"/>
                    </a:cubicBezTo>
                  </a:path>
                </a:pathLst>
              </a:custGeom>
              <a:noFill/>
              <a:ln w="19050" cap="rnd">
                <a:solidFill>
                  <a:srgbClr val="D1AA49"/>
                </a:solidFill>
                <a:round/>
                <a:headEnd/>
                <a:tailEnd/>
              </a:ln>
            </p:spPr>
            <p:txBody>
              <a:bodyPr/>
              <a:lstStyle/>
              <a:p>
                <a:endParaRPr lang="en-GB"/>
              </a:p>
            </p:txBody>
          </p:sp>
          <p:sp>
            <p:nvSpPr>
              <p:cNvPr id="32181" name="Freeform 408"/>
              <p:cNvSpPr>
                <a:spLocks/>
              </p:cNvSpPr>
              <p:nvPr/>
            </p:nvSpPr>
            <p:spPr bwMode="auto">
              <a:xfrm>
                <a:off x="2637" y="1624"/>
                <a:ext cx="5" cy="8"/>
              </a:xfrm>
              <a:custGeom>
                <a:avLst/>
                <a:gdLst>
                  <a:gd name="T0" fmla="*/ 62 w 3"/>
                  <a:gd name="T1" fmla="*/ 0 h 5"/>
                  <a:gd name="T2" fmla="*/ 22 w 3"/>
                  <a:gd name="T3" fmla="*/ 86 h 5"/>
                  <a:gd name="T4" fmla="*/ 62 w 3"/>
                  <a:gd name="T5" fmla="*/ 67 h 5"/>
                  <a:gd name="T6" fmla="*/ 0 60000 65536"/>
                  <a:gd name="T7" fmla="*/ 0 60000 65536"/>
                  <a:gd name="T8" fmla="*/ 0 60000 65536"/>
                  <a:gd name="T9" fmla="*/ 0 w 3"/>
                  <a:gd name="T10" fmla="*/ 0 h 5"/>
                  <a:gd name="T11" fmla="*/ 3 w 3"/>
                  <a:gd name="T12" fmla="*/ 5 h 5"/>
                </a:gdLst>
                <a:ahLst/>
                <a:cxnLst>
                  <a:cxn ang="T6">
                    <a:pos x="T0" y="T1"/>
                  </a:cxn>
                  <a:cxn ang="T7">
                    <a:pos x="T2" y="T3"/>
                  </a:cxn>
                  <a:cxn ang="T8">
                    <a:pos x="T4" y="T5"/>
                  </a:cxn>
                </a:cxnLst>
                <a:rect l="T9" t="T10" r="T11" b="T12"/>
                <a:pathLst>
                  <a:path w="3" h="5">
                    <a:moveTo>
                      <a:pt x="3" y="0"/>
                    </a:moveTo>
                    <a:cubicBezTo>
                      <a:pt x="1" y="2"/>
                      <a:pt x="0" y="3"/>
                      <a:pt x="1" y="5"/>
                    </a:cubicBezTo>
                    <a:cubicBezTo>
                      <a:pt x="2" y="5"/>
                      <a:pt x="2" y="5"/>
                      <a:pt x="3" y="4"/>
                    </a:cubicBezTo>
                  </a:path>
                </a:pathLst>
              </a:custGeom>
              <a:noFill/>
              <a:ln w="19050" cap="rnd">
                <a:solidFill>
                  <a:srgbClr val="D1AA49"/>
                </a:solidFill>
                <a:round/>
                <a:headEnd/>
                <a:tailEnd/>
              </a:ln>
            </p:spPr>
            <p:txBody>
              <a:bodyPr/>
              <a:lstStyle/>
              <a:p>
                <a:endParaRPr lang="en-GB"/>
              </a:p>
            </p:txBody>
          </p:sp>
          <p:sp>
            <p:nvSpPr>
              <p:cNvPr id="32182" name="Freeform 409"/>
              <p:cNvSpPr>
                <a:spLocks/>
              </p:cNvSpPr>
              <p:nvPr/>
            </p:nvSpPr>
            <p:spPr bwMode="auto">
              <a:xfrm>
                <a:off x="2671" y="1597"/>
                <a:ext cx="10" cy="15"/>
              </a:xfrm>
              <a:custGeom>
                <a:avLst/>
                <a:gdLst>
                  <a:gd name="T0" fmla="*/ 19 w 7"/>
                  <a:gd name="T1" fmla="*/ 69 h 10"/>
                  <a:gd name="T2" fmla="*/ 1 w 7"/>
                  <a:gd name="T3" fmla="*/ 113 h 10"/>
                  <a:gd name="T4" fmla="*/ 1 w 7"/>
                  <a:gd name="T5" fmla="*/ 0 h 10"/>
                  <a:gd name="T6" fmla="*/ 0 60000 65536"/>
                  <a:gd name="T7" fmla="*/ 0 60000 65536"/>
                  <a:gd name="T8" fmla="*/ 0 60000 65536"/>
                  <a:gd name="T9" fmla="*/ 0 w 7"/>
                  <a:gd name="T10" fmla="*/ 0 h 10"/>
                  <a:gd name="T11" fmla="*/ 7 w 7"/>
                  <a:gd name="T12" fmla="*/ 10 h 10"/>
                </a:gdLst>
                <a:ahLst/>
                <a:cxnLst>
                  <a:cxn ang="T6">
                    <a:pos x="T0" y="T1"/>
                  </a:cxn>
                  <a:cxn ang="T7">
                    <a:pos x="T2" y="T3"/>
                  </a:cxn>
                  <a:cxn ang="T8">
                    <a:pos x="T4" y="T5"/>
                  </a:cxn>
                </a:cxnLst>
                <a:rect l="T9" t="T10" r="T11" b="T12"/>
                <a:pathLst>
                  <a:path w="7" h="10">
                    <a:moveTo>
                      <a:pt x="2" y="6"/>
                    </a:moveTo>
                    <a:cubicBezTo>
                      <a:pt x="1" y="8"/>
                      <a:pt x="0" y="9"/>
                      <a:pt x="1" y="10"/>
                    </a:cubicBezTo>
                    <a:cubicBezTo>
                      <a:pt x="7" y="9"/>
                      <a:pt x="5" y="3"/>
                      <a:pt x="1" y="0"/>
                    </a:cubicBezTo>
                  </a:path>
                </a:pathLst>
              </a:custGeom>
              <a:noFill/>
              <a:ln w="19050" cap="rnd">
                <a:solidFill>
                  <a:srgbClr val="D1AA49"/>
                </a:solidFill>
                <a:round/>
                <a:headEnd/>
                <a:tailEnd/>
              </a:ln>
            </p:spPr>
            <p:txBody>
              <a:bodyPr/>
              <a:lstStyle/>
              <a:p>
                <a:endParaRPr lang="en-GB"/>
              </a:p>
            </p:txBody>
          </p:sp>
          <p:sp>
            <p:nvSpPr>
              <p:cNvPr id="32183" name="Freeform 410"/>
              <p:cNvSpPr>
                <a:spLocks/>
              </p:cNvSpPr>
              <p:nvPr/>
            </p:nvSpPr>
            <p:spPr bwMode="auto">
              <a:xfrm>
                <a:off x="2627" y="1573"/>
                <a:ext cx="6" cy="6"/>
              </a:xfrm>
              <a:custGeom>
                <a:avLst/>
                <a:gdLst>
                  <a:gd name="T0" fmla="*/ 0 w 4"/>
                  <a:gd name="T1" fmla="*/ 0 h 4"/>
                  <a:gd name="T2" fmla="*/ 28 w 4"/>
                  <a:gd name="T3" fmla="*/ 42 h 4"/>
                  <a:gd name="T4" fmla="*/ 28 w 4"/>
                  <a:gd name="T5" fmla="*/ 0 h 4"/>
                  <a:gd name="T6" fmla="*/ 13 w 4"/>
                  <a:gd name="T7" fmla="*/ 13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0"/>
                    </a:moveTo>
                    <a:cubicBezTo>
                      <a:pt x="0" y="2"/>
                      <a:pt x="0" y="4"/>
                      <a:pt x="3" y="4"/>
                    </a:cubicBezTo>
                    <a:cubicBezTo>
                      <a:pt x="4" y="2"/>
                      <a:pt x="4" y="3"/>
                      <a:pt x="3" y="0"/>
                    </a:cubicBezTo>
                    <a:cubicBezTo>
                      <a:pt x="2" y="1"/>
                      <a:pt x="1" y="1"/>
                      <a:pt x="1" y="1"/>
                    </a:cubicBezTo>
                  </a:path>
                </a:pathLst>
              </a:custGeom>
              <a:noFill/>
              <a:ln w="19050" cap="rnd">
                <a:solidFill>
                  <a:srgbClr val="D1AA49"/>
                </a:solidFill>
                <a:round/>
                <a:headEnd/>
                <a:tailEnd/>
              </a:ln>
            </p:spPr>
            <p:txBody>
              <a:bodyPr/>
              <a:lstStyle/>
              <a:p>
                <a:endParaRPr lang="en-GB"/>
              </a:p>
            </p:txBody>
          </p:sp>
          <p:sp>
            <p:nvSpPr>
              <p:cNvPr id="32184" name="Freeform 411"/>
              <p:cNvSpPr>
                <a:spLocks/>
              </p:cNvSpPr>
              <p:nvPr/>
            </p:nvSpPr>
            <p:spPr bwMode="auto">
              <a:xfrm>
                <a:off x="2608" y="1532"/>
                <a:ext cx="7" cy="9"/>
              </a:xfrm>
              <a:custGeom>
                <a:avLst/>
                <a:gdLst>
                  <a:gd name="T0" fmla="*/ 0 w 4"/>
                  <a:gd name="T1" fmla="*/ 48 h 6"/>
                  <a:gd name="T2" fmla="*/ 37 w 4"/>
                  <a:gd name="T3" fmla="*/ 72 h 6"/>
                  <a:gd name="T4" fmla="*/ 37 w 4"/>
                  <a:gd name="T5" fmla="*/ 18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4"/>
                    </a:moveTo>
                    <a:cubicBezTo>
                      <a:pt x="0" y="5"/>
                      <a:pt x="0" y="6"/>
                      <a:pt x="1" y="6"/>
                    </a:cubicBezTo>
                    <a:cubicBezTo>
                      <a:pt x="4" y="4"/>
                      <a:pt x="2" y="0"/>
                      <a:pt x="1" y="1"/>
                    </a:cubicBezTo>
                  </a:path>
                </a:pathLst>
              </a:custGeom>
              <a:noFill/>
              <a:ln w="19050" cap="rnd">
                <a:solidFill>
                  <a:srgbClr val="D1AA49"/>
                </a:solidFill>
                <a:round/>
                <a:headEnd/>
                <a:tailEnd/>
              </a:ln>
            </p:spPr>
            <p:txBody>
              <a:bodyPr/>
              <a:lstStyle/>
              <a:p>
                <a:endParaRPr lang="en-GB"/>
              </a:p>
            </p:txBody>
          </p:sp>
          <p:sp>
            <p:nvSpPr>
              <p:cNvPr id="32185" name="Freeform 412"/>
              <p:cNvSpPr>
                <a:spLocks/>
              </p:cNvSpPr>
              <p:nvPr/>
            </p:nvSpPr>
            <p:spPr bwMode="auto">
              <a:xfrm>
                <a:off x="2592" y="1452"/>
                <a:ext cx="21" cy="18"/>
              </a:xfrm>
              <a:custGeom>
                <a:avLst/>
                <a:gdLst>
                  <a:gd name="T0" fmla="*/ 72 w 14"/>
                  <a:gd name="T1" fmla="*/ 90 h 12"/>
                  <a:gd name="T2" fmla="*/ 72 w 14"/>
                  <a:gd name="T3" fmla="*/ 135 h 12"/>
                  <a:gd name="T4" fmla="*/ 27 w 14"/>
                  <a:gd name="T5" fmla="*/ 113 h 12"/>
                  <a:gd name="T6" fmla="*/ 62 w 14"/>
                  <a:gd name="T7" fmla="*/ 113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6" y="8"/>
                    </a:moveTo>
                    <a:cubicBezTo>
                      <a:pt x="5" y="10"/>
                      <a:pt x="5" y="11"/>
                      <a:pt x="6" y="12"/>
                    </a:cubicBezTo>
                    <a:cubicBezTo>
                      <a:pt x="14" y="8"/>
                      <a:pt x="0" y="0"/>
                      <a:pt x="2" y="10"/>
                    </a:cubicBezTo>
                    <a:cubicBezTo>
                      <a:pt x="3" y="11"/>
                      <a:pt x="4" y="11"/>
                      <a:pt x="5" y="10"/>
                    </a:cubicBezTo>
                  </a:path>
                </a:pathLst>
              </a:custGeom>
              <a:noFill/>
              <a:ln w="19050" cap="rnd">
                <a:solidFill>
                  <a:srgbClr val="D1AA49"/>
                </a:solidFill>
                <a:round/>
                <a:headEnd/>
                <a:tailEnd/>
              </a:ln>
            </p:spPr>
            <p:txBody>
              <a:bodyPr/>
              <a:lstStyle/>
              <a:p>
                <a:endParaRPr lang="en-GB"/>
              </a:p>
            </p:txBody>
          </p:sp>
          <p:sp>
            <p:nvSpPr>
              <p:cNvPr id="32186" name="Freeform 413"/>
              <p:cNvSpPr>
                <a:spLocks/>
              </p:cNvSpPr>
              <p:nvPr/>
            </p:nvSpPr>
            <p:spPr bwMode="auto">
              <a:xfrm>
                <a:off x="2630" y="1452"/>
                <a:ext cx="9" cy="9"/>
              </a:xfrm>
              <a:custGeom>
                <a:avLst/>
                <a:gdLst>
                  <a:gd name="T0" fmla="*/ 27 w 6"/>
                  <a:gd name="T1" fmla="*/ 48 h 6"/>
                  <a:gd name="T2" fmla="*/ 40 w 6"/>
                  <a:gd name="T3" fmla="*/ 72 h 6"/>
                  <a:gd name="T4" fmla="*/ 27 w 6"/>
                  <a:gd name="T5" fmla="*/ 0 h 6"/>
                  <a:gd name="T6" fmla="*/ 0 w 6"/>
                  <a:gd name="T7" fmla="*/ 48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2" y="4"/>
                    </a:moveTo>
                    <a:cubicBezTo>
                      <a:pt x="2" y="5"/>
                      <a:pt x="1" y="6"/>
                      <a:pt x="3" y="6"/>
                    </a:cubicBezTo>
                    <a:cubicBezTo>
                      <a:pt x="6" y="4"/>
                      <a:pt x="5" y="1"/>
                      <a:pt x="2" y="0"/>
                    </a:cubicBezTo>
                    <a:cubicBezTo>
                      <a:pt x="0" y="1"/>
                      <a:pt x="0" y="2"/>
                      <a:pt x="0" y="4"/>
                    </a:cubicBezTo>
                  </a:path>
                </a:pathLst>
              </a:custGeom>
              <a:noFill/>
              <a:ln w="19050" cap="rnd">
                <a:solidFill>
                  <a:srgbClr val="D1AA49"/>
                </a:solidFill>
                <a:round/>
                <a:headEnd/>
                <a:tailEnd/>
              </a:ln>
            </p:spPr>
            <p:txBody>
              <a:bodyPr/>
              <a:lstStyle/>
              <a:p>
                <a:endParaRPr lang="en-GB"/>
              </a:p>
            </p:txBody>
          </p:sp>
          <p:sp>
            <p:nvSpPr>
              <p:cNvPr id="32187" name="Freeform 414"/>
              <p:cNvSpPr>
                <a:spLocks/>
              </p:cNvSpPr>
              <p:nvPr/>
            </p:nvSpPr>
            <p:spPr bwMode="auto">
              <a:xfrm>
                <a:off x="2587" y="1485"/>
                <a:ext cx="3" cy="5"/>
              </a:xfrm>
              <a:custGeom>
                <a:avLst/>
                <a:gdLst>
                  <a:gd name="T0" fmla="*/ 19 w 2"/>
                  <a:gd name="T1" fmla="*/ 62 h 3"/>
                  <a:gd name="T2" fmla="*/ 13 w 2"/>
                  <a:gd name="T3" fmla="*/ 0 h 3"/>
                  <a:gd name="T4" fmla="*/ 0 60000 65536"/>
                  <a:gd name="T5" fmla="*/ 0 60000 65536"/>
                  <a:gd name="T6" fmla="*/ 0 w 2"/>
                  <a:gd name="T7" fmla="*/ 0 h 3"/>
                  <a:gd name="T8" fmla="*/ 2 w 2"/>
                  <a:gd name="T9" fmla="*/ 3 h 3"/>
                </a:gdLst>
                <a:ahLst/>
                <a:cxnLst>
                  <a:cxn ang="T4">
                    <a:pos x="T0" y="T1"/>
                  </a:cxn>
                  <a:cxn ang="T5">
                    <a:pos x="T2" y="T3"/>
                  </a:cxn>
                </a:cxnLst>
                <a:rect l="T6" t="T7" r="T8" b="T9"/>
                <a:pathLst>
                  <a:path w="2" h="3">
                    <a:moveTo>
                      <a:pt x="2" y="3"/>
                    </a:moveTo>
                    <a:cubicBezTo>
                      <a:pt x="1" y="2"/>
                      <a:pt x="0" y="1"/>
                      <a:pt x="1" y="0"/>
                    </a:cubicBezTo>
                  </a:path>
                </a:pathLst>
              </a:custGeom>
              <a:noFill/>
              <a:ln w="19050" cap="rnd">
                <a:solidFill>
                  <a:srgbClr val="D1AA49"/>
                </a:solidFill>
                <a:round/>
                <a:headEnd/>
                <a:tailEnd/>
              </a:ln>
            </p:spPr>
            <p:txBody>
              <a:bodyPr/>
              <a:lstStyle/>
              <a:p>
                <a:endParaRPr lang="en-GB"/>
              </a:p>
            </p:txBody>
          </p:sp>
          <p:sp>
            <p:nvSpPr>
              <p:cNvPr id="32188" name="Freeform 415"/>
              <p:cNvSpPr>
                <a:spLocks/>
              </p:cNvSpPr>
              <p:nvPr/>
            </p:nvSpPr>
            <p:spPr bwMode="auto">
              <a:xfrm>
                <a:off x="2567" y="1444"/>
                <a:ext cx="3" cy="6"/>
              </a:xfrm>
              <a:custGeom>
                <a:avLst/>
                <a:gdLst>
                  <a:gd name="T0" fmla="*/ 19 w 2"/>
                  <a:gd name="T1" fmla="*/ 19 h 4"/>
                  <a:gd name="T2" fmla="*/ 13 w 2"/>
                  <a:gd name="T3" fmla="*/ 0 h 4"/>
                  <a:gd name="T4" fmla="*/ 13 w 2"/>
                  <a:gd name="T5" fmla="*/ 42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2" y="2"/>
                    </a:moveTo>
                    <a:cubicBezTo>
                      <a:pt x="2" y="1"/>
                      <a:pt x="2" y="0"/>
                      <a:pt x="1" y="0"/>
                    </a:cubicBezTo>
                    <a:cubicBezTo>
                      <a:pt x="0" y="2"/>
                      <a:pt x="0" y="2"/>
                      <a:pt x="1" y="4"/>
                    </a:cubicBezTo>
                  </a:path>
                </a:pathLst>
              </a:custGeom>
              <a:noFill/>
              <a:ln w="19050" cap="rnd">
                <a:solidFill>
                  <a:srgbClr val="D1AA49"/>
                </a:solidFill>
                <a:round/>
                <a:headEnd/>
                <a:tailEnd/>
              </a:ln>
            </p:spPr>
            <p:txBody>
              <a:bodyPr/>
              <a:lstStyle/>
              <a:p>
                <a:endParaRPr lang="en-GB"/>
              </a:p>
            </p:txBody>
          </p:sp>
          <p:sp>
            <p:nvSpPr>
              <p:cNvPr id="32189" name="Freeform 416"/>
              <p:cNvSpPr>
                <a:spLocks/>
              </p:cNvSpPr>
              <p:nvPr/>
            </p:nvSpPr>
            <p:spPr bwMode="auto">
              <a:xfrm>
                <a:off x="2581" y="1405"/>
                <a:ext cx="3" cy="4"/>
              </a:xfrm>
              <a:custGeom>
                <a:avLst/>
                <a:gdLst>
                  <a:gd name="T0" fmla="*/ 0 w 2"/>
                  <a:gd name="T1" fmla="*/ 16 h 3"/>
                  <a:gd name="T2" fmla="*/ 19 w 2"/>
                  <a:gd name="T3" fmla="*/ 0 h 3"/>
                  <a:gd name="T4" fmla="*/ 0 60000 65536"/>
                  <a:gd name="T5" fmla="*/ 0 60000 65536"/>
                  <a:gd name="T6" fmla="*/ 0 w 2"/>
                  <a:gd name="T7" fmla="*/ 0 h 3"/>
                  <a:gd name="T8" fmla="*/ 2 w 2"/>
                  <a:gd name="T9" fmla="*/ 3 h 3"/>
                </a:gdLst>
                <a:ahLst/>
                <a:cxnLst>
                  <a:cxn ang="T4">
                    <a:pos x="T0" y="T1"/>
                  </a:cxn>
                  <a:cxn ang="T5">
                    <a:pos x="T2" y="T3"/>
                  </a:cxn>
                </a:cxnLst>
                <a:rect l="T6" t="T7" r="T8" b="T9"/>
                <a:pathLst>
                  <a:path w="2" h="3">
                    <a:moveTo>
                      <a:pt x="0" y="3"/>
                    </a:moveTo>
                    <a:cubicBezTo>
                      <a:pt x="0" y="2"/>
                      <a:pt x="1" y="1"/>
                      <a:pt x="2" y="0"/>
                    </a:cubicBezTo>
                  </a:path>
                </a:pathLst>
              </a:custGeom>
              <a:noFill/>
              <a:ln w="19050" cap="rnd">
                <a:solidFill>
                  <a:srgbClr val="D1AA49"/>
                </a:solidFill>
                <a:round/>
                <a:headEnd/>
                <a:tailEnd/>
              </a:ln>
            </p:spPr>
            <p:txBody>
              <a:bodyPr/>
              <a:lstStyle/>
              <a:p>
                <a:endParaRPr lang="en-GB"/>
              </a:p>
            </p:txBody>
          </p:sp>
          <p:sp>
            <p:nvSpPr>
              <p:cNvPr id="32190" name="Freeform 417"/>
              <p:cNvSpPr>
                <a:spLocks/>
              </p:cNvSpPr>
              <p:nvPr/>
            </p:nvSpPr>
            <p:spPr bwMode="auto">
              <a:xfrm>
                <a:off x="2551" y="1428"/>
                <a:ext cx="1" cy="3"/>
              </a:xfrm>
              <a:custGeom>
                <a:avLst/>
                <a:gdLst>
                  <a:gd name="T0" fmla="*/ 0 w 1"/>
                  <a:gd name="T1" fmla="*/ 19 h 2"/>
                  <a:gd name="T2" fmla="*/ 1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1" y="2"/>
                      <a:pt x="1" y="1"/>
                      <a:pt x="1" y="0"/>
                    </a:cubicBezTo>
                  </a:path>
                </a:pathLst>
              </a:custGeom>
              <a:noFill/>
              <a:ln w="19050" cap="rnd">
                <a:solidFill>
                  <a:srgbClr val="D1AA49"/>
                </a:solidFill>
                <a:round/>
                <a:headEnd/>
                <a:tailEnd/>
              </a:ln>
            </p:spPr>
            <p:txBody>
              <a:bodyPr/>
              <a:lstStyle/>
              <a:p>
                <a:endParaRPr lang="en-GB"/>
              </a:p>
            </p:txBody>
          </p:sp>
          <p:sp>
            <p:nvSpPr>
              <p:cNvPr id="32191" name="Freeform 418"/>
              <p:cNvSpPr>
                <a:spLocks/>
              </p:cNvSpPr>
              <p:nvPr/>
            </p:nvSpPr>
            <p:spPr bwMode="auto">
              <a:xfrm>
                <a:off x="2558" y="1352"/>
                <a:ext cx="2" cy="4"/>
              </a:xfrm>
              <a:custGeom>
                <a:avLst/>
                <a:gdLst>
                  <a:gd name="T0" fmla="*/ 64 w 1"/>
                  <a:gd name="T1" fmla="*/ 16 h 3"/>
                  <a:gd name="T2" fmla="*/ 0 w 1"/>
                  <a:gd name="T3" fmla="*/ 0 h 3"/>
                  <a:gd name="T4" fmla="*/ 0 60000 65536"/>
                  <a:gd name="T5" fmla="*/ 0 60000 65536"/>
                  <a:gd name="T6" fmla="*/ 0 w 1"/>
                  <a:gd name="T7" fmla="*/ 0 h 3"/>
                  <a:gd name="T8" fmla="*/ 1 w 1"/>
                  <a:gd name="T9" fmla="*/ 3 h 3"/>
                </a:gdLst>
                <a:ahLst/>
                <a:cxnLst>
                  <a:cxn ang="T4">
                    <a:pos x="T0" y="T1"/>
                  </a:cxn>
                  <a:cxn ang="T5">
                    <a:pos x="T2" y="T3"/>
                  </a:cxn>
                </a:cxnLst>
                <a:rect l="T6" t="T7" r="T8" b="T9"/>
                <a:pathLst>
                  <a:path w="1" h="3">
                    <a:moveTo>
                      <a:pt x="1" y="3"/>
                    </a:moveTo>
                    <a:cubicBezTo>
                      <a:pt x="0" y="2"/>
                      <a:pt x="0" y="1"/>
                      <a:pt x="0" y="0"/>
                    </a:cubicBezTo>
                  </a:path>
                </a:pathLst>
              </a:custGeom>
              <a:noFill/>
              <a:ln w="19050" cap="rnd">
                <a:solidFill>
                  <a:srgbClr val="D1AA49"/>
                </a:solidFill>
                <a:round/>
                <a:headEnd/>
                <a:tailEnd/>
              </a:ln>
            </p:spPr>
            <p:txBody>
              <a:bodyPr/>
              <a:lstStyle/>
              <a:p>
                <a:endParaRPr lang="en-GB"/>
              </a:p>
            </p:txBody>
          </p:sp>
          <p:sp>
            <p:nvSpPr>
              <p:cNvPr id="32192" name="Freeform 419"/>
              <p:cNvSpPr>
                <a:spLocks/>
              </p:cNvSpPr>
              <p:nvPr/>
            </p:nvSpPr>
            <p:spPr bwMode="auto">
              <a:xfrm>
                <a:off x="2563" y="1306"/>
                <a:ext cx="6" cy="3"/>
              </a:xfrm>
              <a:custGeom>
                <a:avLst/>
                <a:gdLst>
                  <a:gd name="T0" fmla="*/ 0 w 4"/>
                  <a:gd name="T1" fmla="*/ 19 h 2"/>
                  <a:gd name="T2" fmla="*/ 42 w 4"/>
                  <a:gd name="T3" fmla="*/ 0 h 2"/>
                  <a:gd name="T4" fmla="*/ 0 60000 65536"/>
                  <a:gd name="T5" fmla="*/ 0 60000 65536"/>
                  <a:gd name="T6" fmla="*/ 0 w 4"/>
                  <a:gd name="T7" fmla="*/ 0 h 2"/>
                  <a:gd name="T8" fmla="*/ 4 w 4"/>
                  <a:gd name="T9" fmla="*/ 2 h 2"/>
                </a:gdLst>
                <a:ahLst/>
                <a:cxnLst>
                  <a:cxn ang="T4">
                    <a:pos x="T0" y="T1"/>
                  </a:cxn>
                  <a:cxn ang="T5">
                    <a:pos x="T2" y="T3"/>
                  </a:cxn>
                </a:cxnLst>
                <a:rect l="T6" t="T7" r="T8" b="T9"/>
                <a:pathLst>
                  <a:path w="4" h="2">
                    <a:moveTo>
                      <a:pt x="0" y="2"/>
                    </a:moveTo>
                    <a:cubicBezTo>
                      <a:pt x="2" y="2"/>
                      <a:pt x="3" y="1"/>
                      <a:pt x="4" y="0"/>
                    </a:cubicBezTo>
                  </a:path>
                </a:pathLst>
              </a:custGeom>
              <a:noFill/>
              <a:ln w="19050" cap="rnd">
                <a:solidFill>
                  <a:srgbClr val="D1AA49"/>
                </a:solidFill>
                <a:round/>
                <a:headEnd/>
                <a:tailEnd/>
              </a:ln>
            </p:spPr>
            <p:txBody>
              <a:bodyPr/>
              <a:lstStyle/>
              <a:p>
                <a:endParaRPr lang="en-GB"/>
              </a:p>
            </p:txBody>
          </p:sp>
          <p:sp>
            <p:nvSpPr>
              <p:cNvPr id="32193" name="Freeform 420"/>
              <p:cNvSpPr>
                <a:spLocks/>
              </p:cNvSpPr>
              <p:nvPr/>
            </p:nvSpPr>
            <p:spPr bwMode="auto">
              <a:xfrm>
                <a:off x="2583" y="1306"/>
                <a:ext cx="4" cy="3"/>
              </a:xfrm>
              <a:custGeom>
                <a:avLst/>
                <a:gdLst>
                  <a:gd name="T0" fmla="*/ 1 w 3"/>
                  <a:gd name="T1" fmla="*/ 19 h 2"/>
                  <a:gd name="T2" fmla="*/ 1 w 3"/>
                  <a:gd name="T3" fmla="*/ 0 h 2"/>
                  <a:gd name="T4" fmla="*/ 1 w 3"/>
                  <a:gd name="T5" fmla="*/ 19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1" y="2"/>
                    </a:moveTo>
                    <a:cubicBezTo>
                      <a:pt x="0" y="2"/>
                      <a:pt x="0" y="1"/>
                      <a:pt x="1" y="0"/>
                    </a:cubicBezTo>
                    <a:cubicBezTo>
                      <a:pt x="3" y="2"/>
                      <a:pt x="1" y="2"/>
                      <a:pt x="1" y="2"/>
                    </a:cubicBezTo>
                  </a:path>
                </a:pathLst>
              </a:custGeom>
              <a:noFill/>
              <a:ln w="19050" cap="rnd">
                <a:solidFill>
                  <a:srgbClr val="D1AA49"/>
                </a:solidFill>
                <a:round/>
                <a:headEnd/>
                <a:tailEnd/>
              </a:ln>
            </p:spPr>
            <p:txBody>
              <a:bodyPr/>
              <a:lstStyle/>
              <a:p>
                <a:endParaRPr lang="en-GB"/>
              </a:p>
            </p:txBody>
          </p:sp>
          <p:sp>
            <p:nvSpPr>
              <p:cNvPr id="32194" name="Freeform 421"/>
              <p:cNvSpPr>
                <a:spLocks/>
              </p:cNvSpPr>
              <p:nvPr/>
            </p:nvSpPr>
            <p:spPr bwMode="auto">
              <a:xfrm>
                <a:off x="2578" y="1269"/>
                <a:ext cx="2" cy="3"/>
              </a:xfrm>
              <a:custGeom>
                <a:avLst/>
                <a:gdLst>
                  <a:gd name="T0" fmla="*/ 64 w 1"/>
                  <a:gd name="T1" fmla="*/ 19 h 2"/>
                  <a:gd name="T2" fmla="*/ 64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1" y="2"/>
                    </a:moveTo>
                    <a:cubicBezTo>
                      <a:pt x="0" y="1"/>
                      <a:pt x="0" y="1"/>
                      <a:pt x="1" y="0"/>
                    </a:cubicBezTo>
                  </a:path>
                </a:pathLst>
              </a:custGeom>
              <a:noFill/>
              <a:ln w="19050" cap="rnd">
                <a:solidFill>
                  <a:srgbClr val="D1AA49"/>
                </a:solidFill>
                <a:round/>
                <a:headEnd/>
                <a:tailEnd/>
              </a:ln>
            </p:spPr>
            <p:txBody>
              <a:bodyPr/>
              <a:lstStyle/>
              <a:p>
                <a:endParaRPr lang="en-GB"/>
              </a:p>
            </p:txBody>
          </p:sp>
          <p:sp>
            <p:nvSpPr>
              <p:cNvPr id="32195" name="Freeform 422"/>
              <p:cNvSpPr>
                <a:spLocks/>
              </p:cNvSpPr>
              <p:nvPr/>
            </p:nvSpPr>
            <p:spPr bwMode="auto">
              <a:xfrm>
                <a:off x="2589" y="1246"/>
                <a:ext cx="1" cy="3"/>
              </a:xfrm>
              <a:custGeom>
                <a:avLst/>
                <a:gdLst>
                  <a:gd name="T0" fmla="*/ 1 w 1"/>
                  <a:gd name="T1" fmla="*/ 19 h 2"/>
                  <a:gd name="T2" fmla="*/ 1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1" y="2"/>
                    </a:moveTo>
                    <a:cubicBezTo>
                      <a:pt x="0" y="1"/>
                      <a:pt x="1" y="0"/>
                      <a:pt x="1" y="0"/>
                    </a:cubicBezTo>
                  </a:path>
                </a:pathLst>
              </a:custGeom>
              <a:noFill/>
              <a:ln w="19050" cap="rnd">
                <a:solidFill>
                  <a:srgbClr val="D1AA49"/>
                </a:solidFill>
                <a:round/>
                <a:headEnd/>
                <a:tailEnd/>
              </a:ln>
            </p:spPr>
            <p:txBody>
              <a:bodyPr/>
              <a:lstStyle/>
              <a:p>
                <a:endParaRPr lang="en-GB"/>
              </a:p>
            </p:txBody>
          </p:sp>
          <p:sp>
            <p:nvSpPr>
              <p:cNvPr id="32196" name="Freeform 423"/>
              <p:cNvSpPr>
                <a:spLocks/>
              </p:cNvSpPr>
              <p:nvPr/>
            </p:nvSpPr>
            <p:spPr bwMode="auto">
              <a:xfrm>
                <a:off x="2627" y="1222"/>
                <a:ext cx="4" cy="3"/>
              </a:xfrm>
              <a:custGeom>
                <a:avLst/>
                <a:gdLst>
                  <a:gd name="T0" fmla="*/ 0 w 3"/>
                  <a:gd name="T1" fmla="*/ 19 h 2"/>
                  <a:gd name="T2" fmla="*/ 16 w 3"/>
                  <a:gd name="T3" fmla="*/ 0 h 2"/>
                  <a:gd name="T4" fmla="*/ 0 60000 65536"/>
                  <a:gd name="T5" fmla="*/ 0 60000 65536"/>
                  <a:gd name="T6" fmla="*/ 0 w 3"/>
                  <a:gd name="T7" fmla="*/ 0 h 2"/>
                  <a:gd name="T8" fmla="*/ 3 w 3"/>
                  <a:gd name="T9" fmla="*/ 2 h 2"/>
                </a:gdLst>
                <a:ahLst/>
                <a:cxnLst>
                  <a:cxn ang="T4">
                    <a:pos x="T0" y="T1"/>
                  </a:cxn>
                  <a:cxn ang="T5">
                    <a:pos x="T2" y="T3"/>
                  </a:cxn>
                </a:cxnLst>
                <a:rect l="T6" t="T7" r="T8" b="T9"/>
                <a:pathLst>
                  <a:path w="3" h="2">
                    <a:moveTo>
                      <a:pt x="0" y="2"/>
                    </a:moveTo>
                    <a:cubicBezTo>
                      <a:pt x="1" y="1"/>
                      <a:pt x="2" y="0"/>
                      <a:pt x="3" y="0"/>
                    </a:cubicBezTo>
                  </a:path>
                </a:pathLst>
              </a:custGeom>
              <a:noFill/>
              <a:ln w="19050" cap="rnd">
                <a:solidFill>
                  <a:srgbClr val="D1AA49"/>
                </a:solidFill>
                <a:round/>
                <a:headEnd/>
                <a:tailEnd/>
              </a:ln>
            </p:spPr>
            <p:txBody>
              <a:bodyPr/>
              <a:lstStyle/>
              <a:p>
                <a:endParaRPr lang="en-GB"/>
              </a:p>
            </p:txBody>
          </p:sp>
          <p:sp>
            <p:nvSpPr>
              <p:cNvPr id="32197" name="Freeform 424"/>
              <p:cNvSpPr>
                <a:spLocks/>
              </p:cNvSpPr>
              <p:nvPr/>
            </p:nvSpPr>
            <p:spPr bwMode="auto">
              <a:xfrm>
                <a:off x="2660" y="1249"/>
                <a:ext cx="2" cy="1"/>
              </a:xfrm>
              <a:custGeom>
                <a:avLst/>
                <a:gdLst>
                  <a:gd name="T0" fmla="*/ 0 w 1"/>
                  <a:gd name="T1" fmla="*/ 0 h 1"/>
                  <a:gd name="T2" fmla="*/ 64 w 1"/>
                  <a:gd name="T3" fmla="*/ 1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1"/>
                      <a:pt x="0" y="1"/>
                      <a:pt x="1" y="1"/>
                    </a:cubicBezTo>
                  </a:path>
                </a:pathLst>
              </a:custGeom>
              <a:noFill/>
              <a:ln w="19050" cap="rnd">
                <a:solidFill>
                  <a:srgbClr val="D1AA49"/>
                </a:solidFill>
                <a:round/>
                <a:headEnd/>
                <a:tailEnd/>
              </a:ln>
            </p:spPr>
            <p:txBody>
              <a:bodyPr/>
              <a:lstStyle/>
              <a:p>
                <a:endParaRPr lang="en-GB"/>
              </a:p>
            </p:txBody>
          </p:sp>
          <p:sp>
            <p:nvSpPr>
              <p:cNvPr id="32198" name="Freeform 425"/>
              <p:cNvSpPr>
                <a:spLocks/>
              </p:cNvSpPr>
              <p:nvPr/>
            </p:nvSpPr>
            <p:spPr bwMode="auto">
              <a:xfrm>
                <a:off x="2651" y="1231"/>
                <a:ext cx="2" cy="3"/>
              </a:xfrm>
              <a:custGeom>
                <a:avLst/>
                <a:gdLst>
                  <a:gd name="T0" fmla="*/ 0 w 1"/>
                  <a:gd name="T1" fmla="*/ 19 h 2"/>
                  <a:gd name="T2" fmla="*/ 64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0" y="2"/>
                      <a:pt x="0" y="1"/>
                      <a:pt x="1" y="0"/>
                    </a:cubicBezTo>
                  </a:path>
                </a:pathLst>
              </a:custGeom>
              <a:noFill/>
              <a:ln w="19050" cap="rnd">
                <a:solidFill>
                  <a:srgbClr val="D1AA49"/>
                </a:solidFill>
                <a:round/>
                <a:headEnd/>
                <a:tailEnd/>
              </a:ln>
            </p:spPr>
            <p:txBody>
              <a:bodyPr/>
              <a:lstStyle/>
              <a:p>
                <a:endParaRPr lang="en-GB"/>
              </a:p>
            </p:txBody>
          </p:sp>
          <p:sp>
            <p:nvSpPr>
              <p:cNvPr id="32199" name="Freeform 426"/>
              <p:cNvSpPr>
                <a:spLocks/>
              </p:cNvSpPr>
              <p:nvPr/>
            </p:nvSpPr>
            <p:spPr bwMode="auto">
              <a:xfrm>
                <a:off x="2820" y="1397"/>
                <a:ext cx="1" cy="3"/>
              </a:xfrm>
              <a:custGeom>
                <a:avLst/>
                <a:gdLst>
                  <a:gd name="T0" fmla="*/ 0 w 1"/>
                  <a:gd name="T1" fmla="*/ 19 h 2"/>
                  <a:gd name="T2" fmla="*/ 1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0" y="1"/>
                      <a:pt x="1" y="1"/>
                      <a:pt x="1" y="0"/>
                    </a:cubicBezTo>
                  </a:path>
                </a:pathLst>
              </a:custGeom>
              <a:noFill/>
              <a:ln w="19050" cap="rnd">
                <a:solidFill>
                  <a:srgbClr val="D1AA49"/>
                </a:solidFill>
                <a:round/>
                <a:headEnd/>
                <a:tailEnd/>
              </a:ln>
            </p:spPr>
            <p:txBody>
              <a:bodyPr/>
              <a:lstStyle/>
              <a:p>
                <a:endParaRPr lang="en-GB"/>
              </a:p>
            </p:txBody>
          </p:sp>
          <p:sp>
            <p:nvSpPr>
              <p:cNvPr id="32200" name="Freeform 427"/>
              <p:cNvSpPr>
                <a:spLocks/>
              </p:cNvSpPr>
              <p:nvPr/>
            </p:nvSpPr>
            <p:spPr bwMode="auto">
              <a:xfrm>
                <a:off x="2830" y="1378"/>
                <a:ext cx="3" cy="1"/>
              </a:xfrm>
              <a:custGeom>
                <a:avLst/>
                <a:gdLst>
                  <a:gd name="T0" fmla="*/ 0 w 2"/>
                  <a:gd name="T1" fmla="*/ 0 h 1"/>
                  <a:gd name="T2" fmla="*/ 19 w 2"/>
                  <a:gd name="T3" fmla="*/ 1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0"/>
                    </a:moveTo>
                    <a:cubicBezTo>
                      <a:pt x="1" y="0"/>
                      <a:pt x="2" y="1"/>
                      <a:pt x="2" y="1"/>
                    </a:cubicBezTo>
                  </a:path>
                </a:pathLst>
              </a:custGeom>
              <a:noFill/>
              <a:ln w="19050" cap="rnd">
                <a:solidFill>
                  <a:srgbClr val="D1AA49"/>
                </a:solidFill>
                <a:round/>
                <a:headEnd/>
                <a:tailEnd/>
              </a:ln>
            </p:spPr>
            <p:txBody>
              <a:bodyPr/>
              <a:lstStyle/>
              <a:p>
                <a:endParaRPr lang="en-GB"/>
              </a:p>
            </p:txBody>
          </p:sp>
          <p:sp>
            <p:nvSpPr>
              <p:cNvPr id="32201" name="Freeform 428"/>
              <p:cNvSpPr>
                <a:spLocks/>
              </p:cNvSpPr>
              <p:nvPr/>
            </p:nvSpPr>
            <p:spPr bwMode="auto">
              <a:xfrm>
                <a:off x="2804" y="1523"/>
                <a:ext cx="2" cy="1"/>
              </a:xfrm>
              <a:custGeom>
                <a:avLst/>
                <a:gdLst>
                  <a:gd name="T0" fmla="*/ 0 w 1"/>
                  <a:gd name="T1" fmla="*/ 1 h 1"/>
                  <a:gd name="T2" fmla="*/ 64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1"/>
                      <a:pt x="1" y="1"/>
                      <a:pt x="1" y="0"/>
                    </a:cubicBezTo>
                  </a:path>
                </a:pathLst>
              </a:custGeom>
              <a:noFill/>
              <a:ln w="19050" cap="rnd">
                <a:solidFill>
                  <a:srgbClr val="D1AA49"/>
                </a:solidFill>
                <a:round/>
                <a:headEnd/>
                <a:tailEnd/>
              </a:ln>
            </p:spPr>
            <p:txBody>
              <a:bodyPr/>
              <a:lstStyle/>
              <a:p>
                <a:endParaRPr lang="en-GB"/>
              </a:p>
            </p:txBody>
          </p:sp>
          <p:sp>
            <p:nvSpPr>
              <p:cNvPr id="32202" name="Freeform 429"/>
              <p:cNvSpPr>
                <a:spLocks/>
              </p:cNvSpPr>
              <p:nvPr/>
            </p:nvSpPr>
            <p:spPr bwMode="auto">
              <a:xfrm>
                <a:off x="2791" y="1588"/>
                <a:ext cx="3" cy="1"/>
              </a:xfrm>
              <a:custGeom>
                <a:avLst/>
                <a:gdLst>
                  <a:gd name="T0" fmla="*/ 0 w 2"/>
                  <a:gd name="T1" fmla="*/ 0 h 1"/>
                  <a:gd name="T2" fmla="*/ 19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0"/>
                    </a:moveTo>
                    <a:cubicBezTo>
                      <a:pt x="1" y="0"/>
                      <a:pt x="1" y="0"/>
                      <a:pt x="2" y="0"/>
                    </a:cubicBezTo>
                  </a:path>
                </a:pathLst>
              </a:custGeom>
              <a:noFill/>
              <a:ln w="19050" cap="rnd">
                <a:solidFill>
                  <a:srgbClr val="D1AA49"/>
                </a:solidFill>
                <a:round/>
                <a:headEnd/>
                <a:tailEnd/>
              </a:ln>
            </p:spPr>
            <p:txBody>
              <a:bodyPr/>
              <a:lstStyle/>
              <a:p>
                <a:endParaRPr lang="en-GB"/>
              </a:p>
            </p:txBody>
          </p:sp>
          <p:sp>
            <p:nvSpPr>
              <p:cNvPr id="32203" name="Freeform 430"/>
              <p:cNvSpPr>
                <a:spLocks/>
              </p:cNvSpPr>
              <p:nvPr/>
            </p:nvSpPr>
            <p:spPr bwMode="auto">
              <a:xfrm>
                <a:off x="2765" y="1570"/>
                <a:ext cx="3" cy="3"/>
              </a:xfrm>
              <a:custGeom>
                <a:avLst/>
                <a:gdLst>
                  <a:gd name="T0" fmla="*/ 0 w 2"/>
                  <a:gd name="T1" fmla="*/ 19 h 2"/>
                  <a:gd name="T2" fmla="*/ 19 w 2"/>
                  <a:gd name="T3" fmla="*/ 0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0" y="2"/>
                    </a:moveTo>
                    <a:cubicBezTo>
                      <a:pt x="1" y="1"/>
                      <a:pt x="1" y="1"/>
                      <a:pt x="2" y="0"/>
                    </a:cubicBezTo>
                  </a:path>
                </a:pathLst>
              </a:custGeom>
              <a:noFill/>
              <a:ln w="19050" cap="rnd">
                <a:solidFill>
                  <a:srgbClr val="D1AA49"/>
                </a:solidFill>
                <a:round/>
                <a:headEnd/>
                <a:tailEnd/>
              </a:ln>
            </p:spPr>
            <p:txBody>
              <a:bodyPr/>
              <a:lstStyle/>
              <a:p>
                <a:endParaRPr lang="en-GB"/>
              </a:p>
            </p:txBody>
          </p:sp>
          <p:sp>
            <p:nvSpPr>
              <p:cNvPr id="32204" name="Freeform 431"/>
              <p:cNvSpPr>
                <a:spLocks/>
              </p:cNvSpPr>
              <p:nvPr/>
            </p:nvSpPr>
            <p:spPr bwMode="auto">
              <a:xfrm>
                <a:off x="2660" y="1795"/>
                <a:ext cx="2" cy="5"/>
              </a:xfrm>
              <a:custGeom>
                <a:avLst/>
                <a:gdLst>
                  <a:gd name="T0" fmla="*/ 0 w 1"/>
                  <a:gd name="T1" fmla="*/ 62 h 3"/>
                  <a:gd name="T2" fmla="*/ 64 w 1"/>
                  <a:gd name="T3" fmla="*/ 0 h 3"/>
                  <a:gd name="T4" fmla="*/ 0 60000 65536"/>
                  <a:gd name="T5" fmla="*/ 0 60000 65536"/>
                  <a:gd name="T6" fmla="*/ 0 w 1"/>
                  <a:gd name="T7" fmla="*/ 0 h 3"/>
                  <a:gd name="T8" fmla="*/ 1 w 1"/>
                  <a:gd name="T9" fmla="*/ 3 h 3"/>
                </a:gdLst>
                <a:ahLst/>
                <a:cxnLst>
                  <a:cxn ang="T4">
                    <a:pos x="T0" y="T1"/>
                  </a:cxn>
                  <a:cxn ang="T5">
                    <a:pos x="T2" y="T3"/>
                  </a:cxn>
                </a:cxnLst>
                <a:rect l="T6" t="T7" r="T8" b="T9"/>
                <a:pathLst>
                  <a:path w="1" h="3">
                    <a:moveTo>
                      <a:pt x="0" y="3"/>
                    </a:moveTo>
                    <a:cubicBezTo>
                      <a:pt x="0" y="2"/>
                      <a:pt x="1" y="1"/>
                      <a:pt x="1" y="0"/>
                    </a:cubicBezTo>
                  </a:path>
                </a:pathLst>
              </a:custGeom>
              <a:noFill/>
              <a:ln w="19050" cap="rnd">
                <a:solidFill>
                  <a:srgbClr val="D1AA49"/>
                </a:solidFill>
                <a:round/>
                <a:headEnd/>
                <a:tailEnd/>
              </a:ln>
            </p:spPr>
            <p:txBody>
              <a:bodyPr/>
              <a:lstStyle/>
              <a:p>
                <a:endParaRPr lang="en-GB"/>
              </a:p>
            </p:txBody>
          </p:sp>
          <p:sp>
            <p:nvSpPr>
              <p:cNvPr id="32205" name="Freeform 432"/>
              <p:cNvSpPr>
                <a:spLocks/>
              </p:cNvSpPr>
              <p:nvPr/>
            </p:nvSpPr>
            <p:spPr bwMode="auto">
              <a:xfrm>
                <a:off x="2694" y="1714"/>
                <a:ext cx="6" cy="3"/>
              </a:xfrm>
              <a:custGeom>
                <a:avLst/>
                <a:gdLst>
                  <a:gd name="T0" fmla="*/ 42 w 4"/>
                  <a:gd name="T1" fmla="*/ 19 h 2"/>
                  <a:gd name="T2" fmla="*/ 13 w 4"/>
                  <a:gd name="T3" fmla="*/ 0 h 2"/>
                  <a:gd name="T4" fmla="*/ 13 w 4"/>
                  <a:gd name="T5" fmla="*/ 19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4" y="2"/>
                    </a:moveTo>
                    <a:cubicBezTo>
                      <a:pt x="4" y="1"/>
                      <a:pt x="2" y="0"/>
                      <a:pt x="1" y="0"/>
                    </a:cubicBezTo>
                    <a:cubicBezTo>
                      <a:pt x="0" y="1"/>
                      <a:pt x="0" y="1"/>
                      <a:pt x="1" y="2"/>
                    </a:cubicBezTo>
                  </a:path>
                </a:pathLst>
              </a:custGeom>
              <a:noFill/>
              <a:ln w="19050" cap="rnd">
                <a:solidFill>
                  <a:srgbClr val="D1AA49"/>
                </a:solidFill>
                <a:round/>
                <a:headEnd/>
                <a:tailEnd/>
              </a:ln>
            </p:spPr>
            <p:txBody>
              <a:bodyPr/>
              <a:lstStyle/>
              <a:p>
                <a:endParaRPr lang="en-GB"/>
              </a:p>
            </p:txBody>
          </p:sp>
          <p:sp>
            <p:nvSpPr>
              <p:cNvPr id="32206" name="Freeform 433"/>
              <p:cNvSpPr>
                <a:spLocks/>
              </p:cNvSpPr>
              <p:nvPr/>
            </p:nvSpPr>
            <p:spPr bwMode="auto">
              <a:xfrm>
                <a:off x="2742" y="1762"/>
                <a:ext cx="2" cy="1"/>
              </a:xfrm>
              <a:custGeom>
                <a:avLst/>
                <a:gdLst>
                  <a:gd name="T0" fmla="*/ 0 w 1"/>
                  <a:gd name="T1" fmla="*/ 0 h 1"/>
                  <a:gd name="T2" fmla="*/ 64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1" y="0"/>
                      <a:pt x="1" y="0"/>
                      <a:pt x="1" y="0"/>
                    </a:cubicBezTo>
                  </a:path>
                </a:pathLst>
              </a:custGeom>
              <a:noFill/>
              <a:ln w="19050" cap="rnd">
                <a:solidFill>
                  <a:srgbClr val="D1AA49"/>
                </a:solidFill>
                <a:round/>
                <a:headEnd/>
                <a:tailEnd/>
              </a:ln>
            </p:spPr>
            <p:txBody>
              <a:bodyPr/>
              <a:lstStyle/>
              <a:p>
                <a:endParaRPr lang="en-GB"/>
              </a:p>
            </p:txBody>
          </p:sp>
          <p:sp>
            <p:nvSpPr>
              <p:cNvPr id="32207" name="Freeform 434"/>
              <p:cNvSpPr>
                <a:spLocks/>
              </p:cNvSpPr>
              <p:nvPr/>
            </p:nvSpPr>
            <p:spPr bwMode="auto">
              <a:xfrm>
                <a:off x="2773" y="1732"/>
                <a:ext cx="4" cy="6"/>
              </a:xfrm>
              <a:custGeom>
                <a:avLst/>
                <a:gdLst>
                  <a:gd name="T0" fmla="*/ 12 w 3"/>
                  <a:gd name="T1" fmla="*/ 0 h 4"/>
                  <a:gd name="T2" fmla="*/ 1 w 3"/>
                  <a:gd name="T3" fmla="*/ 28 h 4"/>
                  <a:gd name="T4" fmla="*/ 16 w 3"/>
                  <a:gd name="T5" fmla="*/ 19 h 4"/>
                  <a:gd name="T6" fmla="*/ 0 60000 65536"/>
                  <a:gd name="T7" fmla="*/ 0 60000 65536"/>
                  <a:gd name="T8" fmla="*/ 0 60000 65536"/>
                  <a:gd name="T9" fmla="*/ 0 w 3"/>
                  <a:gd name="T10" fmla="*/ 0 h 4"/>
                  <a:gd name="T11" fmla="*/ 3 w 3"/>
                  <a:gd name="T12" fmla="*/ 4 h 4"/>
                </a:gdLst>
                <a:ahLst/>
                <a:cxnLst>
                  <a:cxn ang="T6">
                    <a:pos x="T0" y="T1"/>
                  </a:cxn>
                  <a:cxn ang="T7">
                    <a:pos x="T2" y="T3"/>
                  </a:cxn>
                  <a:cxn ang="T8">
                    <a:pos x="T4" y="T5"/>
                  </a:cxn>
                </a:cxnLst>
                <a:rect l="T9" t="T10" r="T11" b="T12"/>
                <a:pathLst>
                  <a:path w="3" h="4">
                    <a:moveTo>
                      <a:pt x="2" y="0"/>
                    </a:moveTo>
                    <a:cubicBezTo>
                      <a:pt x="1" y="1"/>
                      <a:pt x="0" y="2"/>
                      <a:pt x="1" y="3"/>
                    </a:cubicBezTo>
                    <a:cubicBezTo>
                      <a:pt x="2" y="4"/>
                      <a:pt x="2" y="3"/>
                      <a:pt x="3" y="2"/>
                    </a:cubicBezTo>
                  </a:path>
                </a:pathLst>
              </a:custGeom>
              <a:noFill/>
              <a:ln w="19050" cap="rnd">
                <a:solidFill>
                  <a:srgbClr val="D1AA49"/>
                </a:solidFill>
                <a:round/>
                <a:headEnd/>
                <a:tailEnd/>
              </a:ln>
            </p:spPr>
            <p:txBody>
              <a:bodyPr/>
              <a:lstStyle/>
              <a:p>
                <a:endParaRPr lang="en-GB"/>
              </a:p>
            </p:txBody>
          </p:sp>
          <p:sp>
            <p:nvSpPr>
              <p:cNvPr id="32208" name="Freeform 435"/>
              <p:cNvSpPr>
                <a:spLocks/>
              </p:cNvSpPr>
              <p:nvPr/>
            </p:nvSpPr>
            <p:spPr bwMode="auto">
              <a:xfrm>
                <a:off x="2777" y="1768"/>
                <a:ext cx="3" cy="2"/>
              </a:xfrm>
              <a:custGeom>
                <a:avLst/>
                <a:gdLst>
                  <a:gd name="T0" fmla="*/ 0 w 2"/>
                  <a:gd name="T1" fmla="*/ 0 h 1"/>
                  <a:gd name="T2" fmla="*/ 19 w 2"/>
                  <a:gd name="T3" fmla="*/ 64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0"/>
                    </a:moveTo>
                    <a:cubicBezTo>
                      <a:pt x="1" y="0"/>
                      <a:pt x="1" y="1"/>
                      <a:pt x="2" y="1"/>
                    </a:cubicBezTo>
                  </a:path>
                </a:pathLst>
              </a:custGeom>
              <a:noFill/>
              <a:ln w="19050" cap="rnd">
                <a:solidFill>
                  <a:srgbClr val="D1AA49"/>
                </a:solidFill>
                <a:round/>
                <a:headEnd/>
                <a:tailEnd/>
              </a:ln>
            </p:spPr>
            <p:txBody>
              <a:bodyPr/>
              <a:lstStyle/>
              <a:p>
                <a:endParaRPr lang="en-GB"/>
              </a:p>
            </p:txBody>
          </p:sp>
          <p:sp>
            <p:nvSpPr>
              <p:cNvPr id="32209" name="Freeform 436"/>
              <p:cNvSpPr>
                <a:spLocks/>
              </p:cNvSpPr>
              <p:nvPr/>
            </p:nvSpPr>
            <p:spPr bwMode="auto">
              <a:xfrm>
                <a:off x="2779" y="1795"/>
                <a:ext cx="3" cy="2"/>
              </a:xfrm>
              <a:custGeom>
                <a:avLst/>
                <a:gdLst>
                  <a:gd name="T0" fmla="*/ 0 w 2"/>
                  <a:gd name="T1" fmla="*/ 64 h 1"/>
                  <a:gd name="T2" fmla="*/ 19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1"/>
                    </a:moveTo>
                    <a:cubicBezTo>
                      <a:pt x="1" y="1"/>
                      <a:pt x="1" y="0"/>
                      <a:pt x="2" y="0"/>
                    </a:cubicBezTo>
                  </a:path>
                </a:pathLst>
              </a:custGeom>
              <a:noFill/>
              <a:ln w="19050" cap="rnd">
                <a:solidFill>
                  <a:srgbClr val="D1AA49"/>
                </a:solidFill>
                <a:round/>
                <a:headEnd/>
                <a:tailEnd/>
              </a:ln>
            </p:spPr>
            <p:txBody>
              <a:bodyPr/>
              <a:lstStyle/>
              <a:p>
                <a:endParaRPr lang="en-GB"/>
              </a:p>
            </p:txBody>
          </p:sp>
          <p:sp>
            <p:nvSpPr>
              <p:cNvPr id="32210" name="Freeform 437"/>
              <p:cNvSpPr>
                <a:spLocks/>
              </p:cNvSpPr>
              <p:nvPr/>
            </p:nvSpPr>
            <p:spPr bwMode="auto">
              <a:xfrm>
                <a:off x="2677" y="1788"/>
                <a:ext cx="4" cy="6"/>
              </a:xfrm>
              <a:custGeom>
                <a:avLst/>
                <a:gdLst>
                  <a:gd name="T0" fmla="*/ 16 w 3"/>
                  <a:gd name="T1" fmla="*/ 42 h 4"/>
                  <a:gd name="T2" fmla="*/ 1 w 3"/>
                  <a:gd name="T3" fmla="*/ 0 h 4"/>
                  <a:gd name="T4" fmla="*/ 0 60000 65536"/>
                  <a:gd name="T5" fmla="*/ 0 60000 65536"/>
                  <a:gd name="T6" fmla="*/ 0 w 3"/>
                  <a:gd name="T7" fmla="*/ 0 h 4"/>
                  <a:gd name="T8" fmla="*/ 3 w 3"/>
                  <a:gd name="T9" fmla="*/ 4 h 4"/>
                </a:gdLst>
                <a:ahLst/>
                <a:cxnLst>
                  <a:cxn ang="T4">
                    <a:pos x="T0" y="T1"/>
                  </a:cxn>
                  <a:cxn ang="T5">
                    <a:pos x="T2" y="T3"/>
                  </a:cxn>
                </a:cxnLst>
                <a:rect l="T6" t="T7" r="T8" b="T9"/>
                <a:pathLst>
                  <a:path w="3" h="4">
                    <a:moveTo>
                      <a:pt x="3" y="4"/>
                    </a:moveTo>
                    <a:cubicBezTo>
                      <a:pt x="1" y="3"/>
                      <a:pt x="0" y="1"/>
                      <a:pt x="1" y="0"/>
                    </a:cubicBezTo>
                  </a:path>
                </a:pathLst>
              </a:custGeom>
              <a:noFill/>
              <a:ln w="19050" cap="rnd">
                <a:solidFill>
                  <a:srgbClr val="D1AA49"/>
                </a:solidFill>
                <a:round/>
                <a:headEnd/>
                <a:tailEnd/>
              </a:ln>
            </p:spPr>
            <p:txBody>
              <a:bodyPr/>
              <a:lstStyle/>
              <a:p>
                <a:endParaRPr lang="en-GB"/>
              </a:p>
            </p:txBody>
          </p:sp>
          <p:sp>
            <p:nvSpPr>
              <p:cNvPr id="32211" name="Freeform 438"/>
              <p:cNvSpPr>
                <a:spLocks/>
              </p:cNvSpPr>
              <p:nvPr/>
            </p:nvSpPr>
            <p:spPr bwMode="auto">
              <a:xfrm>
                <a:off x="2684" y="1758"/>
                <a:ext cx="5" cy="3"/>
              </a:xfrm>
              <a:custGeom>
                <a:avLst/>
                <a:gdLst>
                  <a:gd name="T0" fmla="*/ 22 w 3"/>
                  <a:gd name="T1" fmla="*/ 0 h 2"/>
                  <a:gd name="T2" fmla="*/ 0 w 3"/>
                  <a:gd name="T3" fmla="*/ 19 h 2"/>
                  <a:gd name="T4" fmla="*/ 37 w 3"/>
                  <a:gd name="T5" fmla="*/ 0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1" y="0"/>
                    </a:moveTo>
                    <a:cubicBezTo>
                      <a:pt x="1" y="0"/>
                      <a:pt x="0" y="1"/>
                      <a:pt x="0" y="2"/>
                    </a:cubicBezTo>
                    <a:cubicBezTo>
                      <a:pt x="3" y="2"/>
                      <a:pt x="1" y="1"/>
                      <a:pt x="2" y="0"/>
                    </a:cubicBezTo>
                  </a:path>
                </a:pathLst>
              </a:custGeom>
              <a:noFill/>
              <a:ln w="19050" cap="rnd">
                <a:solidFill>
                  <a:srgbClr val="D1AA49"/>
                </a:solidFill>
                <a:round/>
                <a:headEnd/>
                <a:tailEnd/>
              </a:ln>
            </p:spPr>
            <p:txBody>
              <a:bodyPr/>
              <a:lstStyle/>
              <a:p>
                <a:endParaRPr lang="en-GB"/>
              </a:p>
            </p:txBody>
          </p:sp>
          <p:sp>
            <p:nvSpPr>
              <p:cNvPr id="32212" name="Freeform 439"/>
              <p:cNvSpPr>
                <a:spLocks/>
              </p:cNvSpPr>
              <p:nvPr/>
            </p:nvSpPr>
            <p:spPr bwMode="auto">
              <a:xfrm>
                <a:off x="2700" y="1711"/>
                <a:ext cx="4" cy="10"/>
              </a:xfrm>
              <a:custGeom>
                <a:avLst/>
                <a:gdLst>
                  <a:gd name="T0" fmla="*/ 1 w 3"/>
                  <a:gd name="T1" fmla="*/ 59 h 7"/>
                  <a:gd name="T2" fmla="*/ 1 w 3"/>
                  <a:gd name="T3" fmla="*/ 0 h 7"/>
                  <a:gd name="T4" fmla="*/ 16 w 3"/>
                  <a:gd name="T5" fmla="*/ 39 h 7"/>
                  <a:gd name="T6" fmla="*/ 0 60000 65536"/>
                  <a:gd name="T7" fmla="*/ 0 60000 65536"/>
                  <a:gd name="T8" fmla="*/ 0 60000 65536"/>
                  <a:gd name="T9" fmla="*/ 0 w 3"/>
                  <a:gd name="T10" fmla="*/ 0 h 7"/>
                  <a:gd name="T11" fmla="*/ 3 w 3"/>
                  <a:gd name="T12" fmla="*/ 7 h 7"/>
                </a:gdLst>
                <a:ahLst/>
                <a:cxnLst>
                  <a:cxn ang="T6">
                    <a:pos x="T0" y="T1"/>
                  </a:cxn>
                  <a:cxn ang="T7">
                    <a:pos x="T2" y="T3"/>
                  </a:cxn>
                  <a:cxn ang="T8">
                    <a:pos x="T4" y="T5"/>
                  </a:cxn>
                </a:cxnLst>
                <a:rect l="T9" t="T10" r="T11" b="T12"/>
                <a:pathLst>
                  <a:path w="3" h="7">
                    <a:moveTo>
                      <a:pt x="1" y="7"/>
                    </a:moveTo>
                    <a:cubicBezTo>
                      <a:pt x="0" y="5"/>
                      <a:pt x="0" y="2"/>
                      <a:pt x="1" y="0"/>
                    </a:cubicBezTo>
                    <a:cubicBezTo>
                      <a:pt x="3" y="1"/>
                      <a:pt x="3" y="2"/>
                      <a:pt x="3" y="4"/>
                    </a:cubicBezTo>
                  </a:path>
                </a:pathLst>
              </a:custGeom>
              <a:noFill/>
              <a:ln w="19050" cap="rnd">
                <a:solidFill>
                  <a:srgbClr val="D1AA49"/>
                </a:solidFill>
                <a:round/>
                <a:headEnd/>
                <a:tailEnd/>
              </a:ln>
            </p:spPr>
            <p:txBody>
              <a:bodyPr/>
              <a:lstStyle/>
              <a:p>
                <a:endParaRPr lang="en-GB"/>
              </a:p>
            </p:txBody>
          </p:sp>
          <p:sp>
            <p:nvSpPr>
              <p:cNvPr id="32213" name="Freeform 440"/>
              <p:cNvSpPr>
                <a:spLocks/>
              </p:cNvSpPr>
              <p:nvPr/>
            </p:nvSpPr>
            <p:spPr bwMode="auto">
              <a:xfrm>
                <a:off x="2671" y="1718"/>
                <a:ext cx="1" cy="2"/>
              </a:xfrm>
              <a:custGeom>
                <a:avLst/>
                <a:gdLst>
                  <a:gd name="T0" fmla="*/ 1 w 1"/>
                  <a:gd name="T1" fmla="*/ 64 h 1"/>
                  <a:gd name="T2" fmla="*/ 1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1"/>
                    </a:moveTo>
                    <a:cubicBezTo>
                      <a:pt x="0" y="0"/>
                      <a:pt x="1" y="0"/>
                      <a:pt x="1" y="0"/>
                    </a:cubicBezTo>
                  </a:path>
                </a:pathLst>
              </a:custGeom>
              <a:noFill/>
              <a:ln w="19050" cap="rnd">
                <a:solidFill>
                  <a:srgbClr val="D1AA49"/>
                </a:solidFill>
                <a:round/>
                <a:headEnd/>
                <a:tailEnd/>
              </a:ln>
            </p:spPr>
            <p:txBody>
              <a:bodyPr/>
              <a:lstStyle/>
              <a:p>
                <a:endParaRPr lang="en-GB"/>
              </a:p>
            </p:txBody>
          </p:sp>
          <p:sp>
            <p:nvSpPr>
              <p:cNvPr id="32214" name="Freeform 441"/>
              <p:cNvSpPr>
                <a:spLocks/>
              </p:cNvSpPr>
              <p:nvPr/>
            </p:nvSpPr>
            <p:spPr bwMode="auto">
              <a:xfrm>
                <a:off x="2665" y="1744"/>
                <a:ext cx="3" cy="3"/>
              </a:xfrm>
              <a:custGeom>
                <a:avLst/>
                <a:gdLst>
                  <a:gd name="T0" fmla="*/ 19 w 2"/>
                  <a:gd name="T1" fmla="*/ 19 h 2"/>
                  <a:gd name="T2" fmla="*/ 13 w 2"/>
                  <a:gd name="T3" fmla="*/ 0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2" y="2"/>
                    </a:moveTo>
                    <a:cubicBezTo>
                      <a:pt x="0" y="2"/>
                      <a:pt x="0" y="1"/>
                      <a:pt x="1" y="0"/>
                    </a:cubicBezTo>
                  </a:path>
                </a:pathLst>
              </a:custGeom>
              <a:noFill/>
              <a:ln w="19050" cap="rnd">
                <a:solidFill>
                  <a:srgbClr val="D1AA49"/>
                </a:solidFill>
                <a:round/>
                <a:headEnd/>
                <a:tailEnd/>
              </a:ln>
            </p:spPr>
            <p:txBody>
              <a:bodyPr/>
              <a:lstStyle/>
              <a:p>
                <a:endParaRPr lang="en-GB"/>
              </a:p>
            </p:txBody>
          </p:sp>
          <p:sp>
            <p:nvSpPr>
              <p:cNvPr id="32215" name="Freeform 442"/>
              <p:cNvSpPr>
                <a:spLocks/>
              </p:cNvSpPr>
              <p:nvPr/>
            </p:nvSpPr>
            <p:spPr bwMode="auto">
              <a:xfrm>
                <a:off x="2949" y="1216"/>
                <a:ext cx="3" cy="6"/>
              </a:xfrm>
              <a:custGeom>
                <a:avLst/>
                <a:gdLst>
                  <a:gd name="T0" fmla="*/ 0 w 2"/>
                  <a:gd name="T1" fmla="*/ 0 h 4"/>
                  <a:gd name="T2" fmla="*/ 13 w 2"/>
                  <a:gd name="T3" fmla="*/ 19 h 4"/>
                  <a:gd name="T4" fmla="*/ 13 w 2"/>
                  <a:gd name="T5" fmla="*/ 0 h 4"/>
                  <a:gd name="T6" fmla="*/ 0 w 2"/>
                  <a:gd name="T7" fmla="*/ 28 h 4"/>
                  <a:gd name="T8" fmla="*/ 19 w 2"/>
                  <a:gd name="T9" fmla="*/ 42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0" y="0"/>
                    </a:moveTo>
                    <a:cubicBezTo>
                      <a:pt x="0" y="1"/>
                      <a:pt x="0" y="1"/>
                      <a:pt x="1" y="2"/>
                    </a:cubicBezTo>
                    <a:cubicBezTo>
                      <a:pt x="1" y="1"/>
                      <a:pt x="1" y="1"/>
                      <a:pt x="1" y="0"/>
                    </a:cubicBezTo>
                    <a:cubicBezTo>
                      <a:pt x="0" y="1"/>
                      <a:pt x="0" y="1"/>
                      <a:pt x="0" y="3"/>
                    </a:cubicBezTo>
                    <a:cubicBezTo>
                      <a:pt x="1" y="4"/>
                      <a:pt x="1" y="4"/>
                      <a:pt x="2" y="4"/>
                    </a:cubicBezTo>
                  </a:path>
                </a:pathLst>
              </a:custGeom>
              <a:noFill/>
              <a:ln w="19050" cap="rnd">
                <a:solidFill>
                  <a:srgbClr val="937833"/>
                </a:solidFill>
                <a:round/>
                <a:headEnd/>
                <a:tailEnd/>
              </a:ln>
            </p:spPr>
            <p:txBody>
              <a:bodyPr/>
              <a:lstStyle/>
              <a:p>
                <a:endParaRPr lang="en-GB"/>
              </a:p>
            </p:txBody>
          </p:sp>
          <p:sp>
            <p:nvSpPr>
              <p:cNvPr id="32216" name="Freeform 443"/>
              <p:cNvSpPr>
                <a:spLocks/>
              </p:cNvSpPr>
              <p:nvPr/>
            </p:nvSpPr>
            <p:spPr bwMode="auto">
              <a:xfrm>
                <a:off x="2914" y="1197"/>
                <a:ext cx="6" cy="5"/>
              </a:xfrm>
              <a:custGeom>
                <a:avLst/>
                <a:gdLst>
                  <a:gd name="T0" fmla="*/ 28 w 4"/>
                  <a:gd name="T1" fmla="*/ 37 h 3"/>
                  <a:gd name="T2" fmla="*/ 42 w 4"/>
                  <a:gd name="T3" fmla="*/ 62 h 3"/>
                  <a:gd name="T4" fmla="*/ 0 w 4"/>
                  <a:gd name="T5" fmla="*/ 0 h 3"/>
                  <a:gd name="T6" fmla="*/ 13 w 4"/>
                  <a:gd name="T7" fmla="*/ 22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3" y="2"/>
                    </a:moveTo>
                    <a:cubicBezTo>
                      <a:pt x="3" y="3"/>
                      <a:pt x="4" y="3"/>
                      <a:pt x="4" y="3"/>
                    </a:cubicBezTo>
                    <a:cubicBezTo>
                      <a:pt x="4" y="1"/>
                      <a:pt x="2" y="0"/>
                      <a:pt x="0" y="0"/>
                    </a:cubicBezTo>
                    <a:cubicBezTo>
                      <a:pt x="0" y="0"/>
                      <a:pt x="0" y="0"/>
                      <a:pt x="1" y="1"/>
                    </a:cubicBezTo>
                  </a:path>
                </a:pathLst>
              </a:custGeom>
              <a:noFill/>
              <a:ln w="19050" cap="rnd">
                <a:solidFill>
                  <a:srgbClr val="937833"/>
                </a:solidFill>
                <a:round/>
                <a:headEnd/>
                <a:tailEnd/>
              </a:ln>
            </p:spPr>
            <p:txBody>
              <a:bodyPr/>
              <a:lstStyle/>
              <a:p>
                <a:endParaRPr lang="en-GB"/>
              </a:p>
            </p:txBody>
          </p:sp>
          <p:sp>
            <p:nvSpPr>
              <p:cNvPr id="32217" name="Freeform 444"/>
              <p:cNvSpPr>
                <a:spLocks/>
              </p:cNvSpPr>
              <p:nvPr/>
            </p:nvSpPr>
            <p:spPr bwMode="auto">
              <a:xfrm>
                <a:off x="2893" y="1182"/>
                <a:ext cx="3" cy="5"/>
              </a:xfrm>
              <a:custGeom>
                <a:avLst/>
                <a:gdLst>
                  <a:gd name="T0" fmla="*/ 0 w 2"/>
                  <a:gd name="T1" fmla="*/ 62 h 3"/>
                  <a:gd name="T2" fmla="*/ 19 w 2"/>
                  <a:gd name="T3" fmla="*/ 0 h 3"/>
                  <a:gd name="T4" fmla="*/ 0 60000 65536"/>
                  <a:gd name="T5" fmla="*/ 0 60000 65536"/>
                  <a:gd name="T6" fmla="*/ 0 w 2"/>
                  <a:gd name="T7" fmla="*/ 0 h 3"/>
                  <a:gd name="T8" fmla="*/ 2 w 2"/>
                  <a:gd name="T9" fmla="*/ 3 h 3"/>
                </a:gdLst>
                <a:ahLst/>
                <a:cxnLst>
                  <a:cxn ang="T4">
                    <a:pos x="T0" y="T1"/>
                  </a:cxn>
                  <a:cxn ang="T5">
                    <a:pos x="T2" y="T3"/>
                  </a:cxn>
                </a:cxnLst>
                <a:rect l="T6" t="T7" r="T8" b="T9"/>
                <a:pathLst>
                  <a:path w="2" h="3">
                    <a:moveTo>
                      <a:pt x="0" y="3"/>
                    </a:moveTo>
                    <a:cubicBezTo>
                      <a:pt x="0" y="2"/>
                      <a:pt x="0" y="0"/>
                      <a:pt x="2" y="0"/>
                    </a:cubicBezTo>
                  </a:path>
                </a:pathLst>
              </a:custGeom>
              <a:noFill/>
              <a:ln w="19050" cap="rnd">
                <a:solidFill>
                  <a:srgbClr val="937833"/>
                </a:solidFill>
                <a:round/>
                <a:headEnd/>
                <a:tailEnd/>
              </a:ln>
            </p:spPr>
            <p:txBody>
              <a:bodyPr/>
              <a:lstStyle/>
              <a:p>
                <a:endParaRPr lang="en-GB"/>
              </a:p>
            </p:txBody>
          </p:sp>
          <p:sp>
            <p:nvSpPr>
              <p:cNvPr id="32218" name="Freeform 445"/>
              <p:cNvSpPr>
                <a:spLocks/>
              </p:cNvSpPr>
              <p:nvPr/>
            </p:nvSpPr>
            <p:spPr bwMode="auto">
              <a:xfrm>
                <a:off x="2835" y="1229"/>
                <a:ext cx="4" cy="11"/>
              </a:xfrm>
              <a:custGeom>
                <a:avLst/>
                <a:gdLst>
                  <a:gd name="T0" fmla="*/ 12 w 3"/>
                  <a:gd name="T1" fmla="*/ 49 h 7"/>
                  <a:gd name="T2" fmla="*/ 16 w 3"/>
                  <a:gd name="T3" fmla="*/ 31 h 7"/>
                  <a:gd name="T4" fmla="*/ 1 w 3"/>
                  <a:gd name="T5" fmla="*/ 0 h 7"/>
                  <a:gd name="T6" fmla="*/ 1 w 3"/>
                  <a:gd name="T7" fmla="*/ 104 h 7"/>
                  <a:gd name="T8" fmla="*/ 0 60000 65536"/>
                  <a:gd name="T9" fmla="*/ 0 60000 65536"/>
                  <a:gd name="T10" fmla="*/ 0 60000 65536"/>
                  <a:gd name="T11" fmla="*/ 0 60000 65536"/>
                  <a:gd name="T12" fmla="*/ 0 w 3"/>
                  <a:gd name="T13" fmla="*/ 0 h 7"/>
                  <a:gd name="T14" fmla="*/ 3 w 3"/>
                  <a:gd name="T15" fmla="*/ 7 h 7"/>
                </a:gdLst>
                <a:ahLst/>
                <a:cxnLst>
                  <a:cxn ang="T8">
                    <a:pos x="T0" y="T1"/>
                  </a:cxn>
                  <a:cxn ang="T9">
                    <a:pos x="T2" y="T3"/>
                  </a:cxn>
                  <a:cxn ang="T10">
                    <a:pos x="T4" y="T5"/>
                  </a:cxn>
                  <a:cxn ang="T11">
                    <a:pos x="T6" y="T7"/>
                  </a:cxn>
                </a:cxnLst>
                <a:rect l="T12" t="T13" r="T14" b="T15"/>
                <a:pathLst>
                  <a:path w="3" h="7">
                    <a:moveTo>
                      <a:pt x="2" y="3"/>
                    </a:moveTo>
                    <a:cubicBezTo>
                      <a:pt x="3" y="3"/>
                      <a:pt x="3" y="2"/>
                      <a:pt x="3" y="2"/>
                    </a:cubicBezTo>
                    <a:cubicBezTo>
                      <a:pt x="2" y="0"/>
                      <a:pt x="3" y="1"/>
                      <a:pt x="1" y="0"/>
                    </a:cubicBezTo>
                    <a:cubicBezTo>
                      <a:pt x="0" y="2"/>
                      <a:pt x="0" y="5"/>
                      <a:pt x="1" y="7"/>
                    </a:cubicBezTo>
                  </a:path>
                </a:pathLst>
              </a:custGeom>
              <a:noFill/>
              <a:ln w="19050" cap="rnd">
                <a:solidFill>
                  <a:srgbClr val="937833"/>
                </a:solidFill>
                <a:round/>
                <a:headEnd/>
                <a:tailEnd/>
              </a:ln>
            </p:spPr>
            <p:txBody>
              <a:bodyPr/>
              <a:lstStyle/>
              <a:p>
                <a:endParaRPr lang="en-GB"/>
              </a:p>
            </p:txBody>
          </p:sp>
          <p:sp>
            <p:nvSpPr>
              <p:cNvPr id="32219" name="Freeform 446"/>
              <p:cNvSpPr>
                <a:spLocks/>
              </p:cNvSpPr>
              <p:nvPr/>
            </p:nvSpPr>
            <p:spPr bwMode="auto">
              <a:xfrm>
                <a:off x="2817" y="1269"/>
                <a:ext cx="10" cy="10"/>
              </a:xfrm>
              <a:custGeom>
                <a:avLst/>
                <a:gdLst>
                  <a:gd name="T0" fmla="*/ 27 w 7"/>
                  <a:gd name="T1" fmla="*/ 0 h 7"/>
                  <a:gd name="T2" fmla="*/ 41 w 7"/>
                  <a:gd name="T3" fmla="*/ 39 h 7"/>
                  <a:gd name="T4" fmla="*/ 27 w 7"/>
                  <a:gd name="T5" fmla="*/ 1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3" y="0"/>
                    </a:moveTo>
                    <a:cubicBezTo>
                      <a:pt x="0" y="2"/>
                      <a:pt x="2" y="7"/>
                      <a:pt x="5" y="4"/>
                    </a:cubicBezTo>
                    <a:cubicBezTo>
                      <a:pt x="7" y="2"/>
                      <a:pt x="5" y="0"/>
                      <a:pt x="3" y="1"/>
                    </a:cubicBezTo>
                  </a:path>
                </a:pathLst>
              </a:custGeom>
              <a:noFill/>
              <a:ln w="19050" cap="rnd">
                <a:solidFill>
                  <a:srgbClr val="937833"/>
                </a:solidFill>
                <a:round/>
                <a:headEnd/>
                <a:tailEnd/>
              </a:ln>
            </p:spPr>
            <p:txBody>
              <a:bodyPr/>
              <a:lstStyle/>
              <a:p>
                <a:endParaRPr lang="en-GB"/>
              </a:p>
            </p:txBody>
          </p:sp>
          <p:sp>
            <p:nvSpPr>
              <p:cNvPr id="32220" name="Freeform 447"/>
              <p:cNvSpPr>
                <a:spLocks/>
              </p:cNvSpPr>
              <p:nvPr/>
            </p:nvSpPr>
            <p:spPr bwMode="auto">
              <a:xfrm>
                <a:off x="2826" y="1296"/>
                <a:ext cx="6" cy="6"/>
              </a:xfrm>
              <a:custGeom>
                <a:avLst/>
                <a:gdLst>
                  <a:gd name="T0" fmla="*/ 13 w 4"/>
                  <a:gd name="T1" fmla="*/ 19 h 4"/>
                  <a:gd name="T2" fmla="*/ 13 w 4"/>
                  <a:gd name="T3" fmla="*/ 42 h 4"/>
                  <a:gd name="T4" fmla="*/ 28 w 4"/>
                  <a:gd name="T5" fmla="*/ 0 h 4"/>
                  <a:gd name="T6" fmla="*/ 0 w 4"/>
                  <a:gd name="T7" fmla="*/ 28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1" y="2"/>
                    </a:moveTo>
                    <a:cubicBezTo>
                      <a:pt x="0" y="3"/>
                      <a:pt x="0" y="3"/>
                      <a:pt x="1" y="4"/>
                    </a:cubicBezTo>
                    <a:cubicBezTo>
                      <a:pt x="3" y="4"/>
                      <a:pt x="4" y="2"/>
                      <a:pt x="3" y="0"/>
                    </a:cubicBezTo>
                    <a:cubicBezTo>
                      <a:pt x="1" y="0"/>
                      <a:pt x="0" y="1"/>
                      <a:pt x="0" y="3"/>
                    </a:cubicBezTo>
                  </a:path>
                </a:pathLst>
              </a:custGeom>
              <a:noFill/>
              <a:ln w="19050" cap="rnd">
                <a:solidFill>
                  <a:srgbClr val="937833"/>
                </a:solidFill>
                <a:round/>
                <a:headEnd/>
                <a:tailEnd/>
              </a:ln>
            </p:spPr>
            <p:txBody>
              <a:bodyPr/>
              <a:lstStyle/>
              <a:p>
                <a:endParaRPr lang="en-GB"/>
              </a:p>
            </p:txBody>
          </p:sp>
          <p:sp>
            <p:nvSpPr>
              <p:cNvPr id="32221" name="Freeform 448"/>
              <p:cNvSpPr>
                <a:spLocks/>
              </p:cNvSpPr>
              <p:nvPr/>
            </p:nvSpPr>
            <p:spPr bwMode="auto">
              <a:xfrm>
                <a:off x="2836" y="1297"/>
                <a:ext cx="3" cy="3"/>
              </a:xfrm>
              <a:custGeom>
                <a:avLst/>
                <a:gdLst>
                  <a:gd name="T0" fmla="*/ 0 w 2"/>
                  <a:gd name="T1" fmla="*/ 19 h 2"/>
                  <a:gd name="T2" fmla="*/ 19 w 2"/>
                  <a:gd name="T3" fmla="*/ 0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0" y="2"/>
                    </a:moveTo>
                    <a:cubicBezTo>
                      <a:pt x="0" y="1"/>
                      <a:pt x="1" y="0"/>
                      <a:pt x="2" y="0"/>
                    </a:cubicBezTo>
                  </a:path>
                </a:pathLst>
              </a:custGeom>
              <a:noFill/>
              <a:ln w="19050" cap="rnd">
                <a:solidFill>
                  <a:srgbClr val="937833"/>
                </a:solidFill>
                <a:round/>
                <a:headEnd/>
                <a:tailEnd/>
              </a:ln>
            </p:spPr>
            <p:txBody>
              <a:bodyPr/>
              <a:lstStyle/>
              <a:p>
                <a:endParaRPr lang="en-GB"/>
              </a:p>
            </p:txBody>
          </p:sp>
          <p:sp>
            <p:nvSpPr>
              <p:cNvPr id="32222" name="Freeform 449"/>
              <p:cNvSpPr>
                <a:spLocks/>
              </p:cNvSpPr>
              <p:nvPr/>
            </p:nvSpPr>
            <p:spPr bwMode="auto">
              <a:xfrm>
                <a:off x="2856" y="1288"/>
                <a:ext cx="2" cy="2"/>
              </a:xfrm>
              <a:custGeom>
                <a:avLst/>
                <a:gdLst>
                  <a:gd name="T0" fmla="*/ 0 w 1"/>
                  <a:gd name="T1" fmla="*/ 64 h 1"/>
                  <a:gd name="T2" fmla="*/ 64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1"/>
                      <a:pt x="1" y="1"/>
                      <a:pt x="1" y="0"/>
                    </a:cubicBezTo>
                  </a:path>
                </a:pathLst>
              </a:custGeom>
              <a:noFill/>
              <a:ln w="19050" cap="rnd">
                <a:solidFill>
                  <a:srgbClr val="937833"/>
                </a:solidFill>
                <a:round/>
                <a:headEnd/>
                <a:tailEnd/>
              </a:ln>
            </p:spPr>
            <p:txBody>
              <a:bodyPr/>
              <a:lstStyle/>
              <a:p>
                <a:endParaRPr lang="en-GB"/>
              </a:p>
            </p:txBody>
          </p:sp>
          <p:sp>
            <p:nvSpPr>
              <p:cNvPr id="32223" name="Freeform 450"/>
              <p:cNvSpPr>
                <a:spLocks/>
              </p:cNvSpPr>
              <p:nvPr/>
            </p:nvSpPr>
            <p:spPr bwMode="auto">
              <a:xfrm>
                <a:off x="2855" y="1262"/>
                <a:ext cx="1" cy="7"/>
              </a:xfrm>
              <a:custGeom>
                <a:avLst/>
                <a:gdLst>
                  <a:gd name="T0" fmla="*/ 0 w 1"/>
                  <a:gd name="T1" fmla="*/ 114 h 4"/>
                  <a:gd name="T2" fmla="*/ 1 w 1"/>
                  <a:gd name="T3" fmla="*/ 0 h 4"/>
                  <a:gd name="T4" fmla="*/ 0 60000 65536"/>
                  <a:gd name="T5" fmla="*/ 0 60000 65536"/>
                  <a:gd name="T6" fmla="*/ 0 w 1"/>
                  <a:gd name="T7" fmla="*/ 0 h 4"/>
                  <a:gd name="T8" fmla="*/ 1 w 1"/>
                  <a:gd name="T9" fmla="*/ 4 h 4"/>
                </a:gdLst>
                <a:ahLst/>
                <a:cxnLst>
                  <a:cxn ang="T4">
                    <a:pos x="T0" y="T1"/>
                  </a:cxn>
                  <a:cxn ang="T5">
                    <a:pos x="T2" y="T3"/>
                  </a:cxn>
                </a:cxnLst>
                <a:rect l="T6" t="T7" r="T8" b="T9"/>
                <a:pathLst>
                  <a:path w="1" h="4">
                    <a:moveTo>
                      <a:pt x="0" y="4"/>
                    </a:moveTo>
                    <a:cubicBezTo>
                      <a:pt x="0" y="3"/>
                      <a:pt x="1" y="1"/>
                      <a:pt x="1" y="0"/>
                    </a:cubicBezTo>
                  </a:path>
                </a:pathLst>
              </a:custGeom>
              <a:noFill/>
              <a:ln w="19050" cap="rnd">
                <a:solidFill>
                  <a:srgbClr val="937833"/>
                </a:solidFill>
                <a:round/>
                <a:headEnd/>
                <a:tailEnd/>
              </a:ln>
            </p:spPr>
            <p:txBody>
              <a:bodyPr/>
              <a:lstStyle/>
              <a:p>
                <a:endParaRPr lang="en-GB"/>
              </a:p>
            </p:txBody>
          </p:sp>
          <p:sp>
            <p:nvSpPr>
              <p:cNvPr id="32224" name="Freeform 451"/>
              <p:cNvSpPr>
                <a:spLocks/>
              </p:cNvSpPr>
              <p:nvPr/>
            </p:nvSpPr>
            <p:spPr bwMode="auto">
              <a:xfrm>
                <a:off x="2870" y="1258"/>
                <a:ext cx="1" cy="3"/>
              </a:xfrm>
              <a:custGeom>
                <a:avLst/>
                <a:gdLst>
                  <a:gd name="T0" fmla="*/ 0 w 1"/>
                  <a:gd name="T1" fmla="*/ 19 h 2"/>
                  <a:gd name="T2" fmla="*/ 1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0" y="1"/>
                      <a:pt x="1" y="1"/>
                      <a:pt x="1" y="0"/>
                    </a:cubicBezTo>
                  </a:path>
                </a:pathLst>
              </a:custGeom>
              <a:noFill/>
              <a:ln w="19050" cap="rnd">
                <a:solidFill>
                  <a:srgbClr val="937833"/>
                </a:solidFill>
                <a:round/>
                <a:headEnd/>
                <a:tailEnd/>
              </a:ln>
            </p:spPr>
            <p:txBody>
              <a:bodyPr/>
              <a:lstStyle/>
              <a:p>
                <a:endParaRPr lang="en-GB"/>
              </a:p>
            </p:txBody>
          </p:sp>
          <p:sp>
            <p:nvSpPr>
              <p:cNvPr id="32225" name="Freeform 452"/>
              <p:cNvSpPr>
                <a:spLocks/>
              </p:cNvSpPr>
              <p:nvPr/>
            </p:nvSpPr>
            <p:spPr bwMode="auto">
              <a:xfrm>
                <a:off x="2882" y="1255"/>
                <a:ext cx="3" cy="1"/>
              </a:xfrm>
              <a:custGeom>
                <a:avLst/>
                <a:gdLst>
                  <a:gd name="T0" fmla="*/ 0 w 2"/>
                  <a:gd name="T1" fmla="*/ 1 h 1"/>
                  <a:gd name="T2" fmla="*/ 19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1"/>
                    </a:moveTo>
                    <a:cubicBezTo>
                      <a:pt x="0" y="0"/>
                      <a:pt x="1" y="0"/>
                      <a:pt x="2" y="0"/>
                    </a:cubicBezTo>
                  </a:path>
                </a:pathLst>
              </a:custGeom>
              <a:noFill/>
              <a:ln w="19050" cap="rnd">
                <a:solidFill>
                  <a:srgbClr val="937833"/>
                </a:solidFill>
                <a:round/>
                <a:headEnd/>
                <a:tailEnd/>
              </a:ln>
            </p:spPr>
            <p:txBody>
              <a:bodyPr/>
              <a:lstStyle/>
              <a:p>
                <a:endParaRPr lang="en-GB"/>
              </a:p>
            </p:txBody>
          </p:sp>
          <p:sp>
            <p:nvSpPr>
              <p:cNvPr id="32226" name="Freeform 453"/>
              <p:cNvSpPr>
                <a:spLocks/>
              </p:cNvSpPr>
              <p:nvPr/>
            </p:nvSpPr>
            <p:spPr bwMode="auto">
              <a:xfrm>
                <a:off x="2883" y="1282"/>
                <a:ext cx="1" cy="3"/>
              </a:xfrm>
              <a:custGeom>
                <a:avLst/>
                <a:gdLst>
                  <a:gd name="T0" fmla="*/ 0 w 1"/>
                  <a:gd name="T1" fmla="*/ 19 h 2"/>
                  <a:gd name="T2" fmla="*/ 0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0" y="2"/>
                      <a:pt x="0" y="1"/>
                      <a:pt x="0" y="0"/>
                    </a:cubicBezTo>
                  </a:path>
                </a:pathLst>
              </a:custGeom>
              <a:noFill/>
              <a:ln w="19050" cap="rnd">
                <a:solidFill>
                  <a:srgbClr val="937833"/>
                </a:solidFill>
                <a:round/>
                <a:headEnd/>
                <a:tailEnd/>
              </a:ln>
            </p:spPr>
            <p:txBody>
              <a:bodyPr/>
              <a:lstStyle/>
              <a:p>
                <a:endParaRPr lang="en-GB"/>
              </a:p>
            </p:txBody>
          </p:sp>
          <p:sp>
            <p:nvSpPr>
              <p:cNvPr id="32227" name="Freeform 454"/>
              <p:cNvSpPr>
                <a:spLocks/>
              </p:cNvSpPr>
              <p:nvPr/>
            </p:nvSpPr>
            <p:spPr bwMode="auto">
              <a:xfrm>
                <a:off x="2897" y="1297"/>
                <a:ext cx="3" cy="5"/>
              </a:xfrm>
              <a:custGeom>
                <a:avLst/>
                <a:gdLst>
                  <a:gd name="T0" fmla="*/ 0 w 2"/>
                  <a:gd name="T1" fmla="*/ 62 h 3"/>
                  <a:gd name="T2" fmla="*/ 19 w 2"/>
                  <a:gd name="T3" fmla="*/ 0 h 3"/>
                  <a:gd name="T4" fmla="*/ 0 60000 65536"/>
                  <a:gd name="T5" fmla="*/ 0 60000 65536"/>
                  <a:gd name="T6" fmla="*/ 0 w 2"/>
                  <a:gd name="T7" fmla="*/ 0 h 3"/>
                  <a:gd name="T8" fmla="*/ 2 w 2"/>
                  <a:gd name="T9" fmla="*/ 3 h 3"/>
                </a:gdLst>
                <a:ahLst/>
                <a:cxnLst>
                  <a:cxn ang="T4">
                    <a:pos x="T0" y="T1"/>
                  </a:cxn>
                  <a:cxn ang="T5">
                    <a:pos x="T2" y="T3"/>
                  </a:cxn>
                </a:cxnLst>
                <a:rect l="T6" t="T7" r="T8" b="T9"/>
                <a:pathLst>
                  <a:path w="2" h="3">
                    <a:moveTo>
                      <a:pt x="0" y="3"/>
                    </a:moveTo>
                    <a:cubicBezTo>
                      <a:pt x="0" y="2"/>
                      <a:pt x="1" y="1"/>
                      <a:pt x="2" y="0"/>
                    </a:cubicBezTo>
                  </a:path>
                </a:pathLst>
              </a:custGeom>
              <a:noFill/>
              <a:ln w="19050" cap="rnd">
                <a:solidFill>
                  <a:srgbClr val="937833"/>
                </a:solidFill>
                <a:round/>
                <a:headEnd/>
                <a:tailEnd/>
              </a:ln>
            </p:spPr>
            <p:txBody>
              <a:bodyPr/>
              <a:lstStyle/>
              <a:p>
                <a:endParaRPr lang="en-GB"/>
              </a:p>
            </p:txBody>
          </p:sp>
          <p:sp>
            <p:nvSpPr>
              <p:cNvPr id="32228" name="Freeform 455"/>
              <p:cNvSpPr>
                <a:spLocks/>
              </p:cNvSpPr>
              <p:nvPr/>
            </p:nvSpPr>
            <p:spPr bwMode="auto">
              <a:xfrm>
                <a:off x="2842" y="1329"/>
                <a:ext cx="11" cy="9"/>
              </a:xfrm>
              <a:custGeom>
                <a:avLst/>
                <a:gdLst>
                  <a:gd name="T0" fmla="*/ 55 w 7"/>
                  <a:gd name="T1" fmla="*/ 40 h 6"/>
                  <a:gd name="T2" fmla="*/ 49 w 7"/>
                  <a:gd name="T3" fmla="*/ 72 h 6"/>
                  <a:gd name="T4" fmla="*/ 0 w 7"/>
                  <a:gd name="T5" fmla="*/ 60 h 6"/>
                  <a:gd name="T6" fmla="*/ 0 60000 65536"/>
                  <a:gd name="T7" fmla="*/ 0 60000 65536"/>
                  <a:gd name="T8" fmla="*/ 0 60000 65536"/>
                  <a:gd name="T9" fmla="*/ 0 w 7"/>
                  <a:gd name="T10" fmla="*/ 0 h 6"/>
                  <a:gd name="T11" fmla="*/ 7 w 7"/>
                  <a:gd name="T12" fmla="*/ 6 h 6"/>
                </a:gdLst>
                <a:ahLst/>
                <a:cxnLst>
                  <a:cxn ang="T6">
                    <a:pos x="T0" y="T1"/>
                  </a:cxn>
                  <a:cxn ang="T7">
                    <a:pos x="T2" y="T3"/>
                  </a:cxn>
                  <a:cxn ang="T8">
                    <a:pos x="T4" y="T5"/>
                  </a:cxn>
                </a:cxnLst>
                <a:rect l="T9" t="T10" r="T11" b="T12"/>
                <a:pathLst>
                  <a:path w="7" h="6">
                    <a:moveTo>
                      <a:pt x="4" y="3"/>
                    </a:moveTo>
                    <a:cubicBezTo>
                      <a:pt x="3" y="4"/>
                      <a:pt x="2" y="4"/>
                      <a:pt x="3" y="6"/>
                    </a:cubicBezTo>
                    <a:cubicBezTo>
                      <a:pt x="7" y="3"/>
                      <a:pt x="1" y="0"/>
                      <a:pt x="0" y="5"/>
                    </a:cubicBezTo>
                  </a:path>
                </a:pathLst>
              </a:custGeom>
              <a:noFill/>
              <a:ln w="19050" cap="rnd">
                <a:solidFill>
                  <a:srgbClr val="937833"/>
                </a:solidFill>
                <a:round/>
                <a:headEnd/>
                <a:tailEnd/>
              </a:ln>
            </p:spPr>
            <p:txBody>
              <a:bodyPr/>
              <a:lstStyle/>
              <a:p>
                <a:endParaRPr lang="en-GB"/>
              </a:p>
            </p:txBody>
          </p:sp>
          <p:sp>
            <p:nvSpPr>
              <p:cNvPr id="32229" name="Freeform 456"/>
              <p:cNvSpPr>
                <a:spLocks/>
              </p:cNvSpPr>
              <p:nvPr/>
            </p:nvSpPr>
            <p:spPr bwMode="auto">
              <a:xfrm>
                <a:off x="2823" y="1325"/>
                <a:ext cx="3" cy="6"/>
              </a:xfrm>
              <a:custGeom>
                <a:avLst/>
                <a:gdLst>
                  <a:gd name="T0" fmla="*/ 19 w 2"/>
                  <a:gd name="T1" fmla="*/ 42 h 4"/>
                  <a:gd name="T2" fmla="*/ 0 w 2"/>
                  <a:gd name="T3" fmla="*/ 0 h 4"/>
                  <a:gd name="T4" fmla="*/ 0 60000 65536"/>
                  <a:gd name="T5" fmla="*/ 0 60000 65536"/>
                  <a:gd name="T6" fmla="*/ 0 w 2"/>
                  <a:gd name="T7" fmla="*/ 0 h 4"/>
                  <a:gd name="T8" fmla="*/ 2 w 2"/>
                  <a:gd name="T9" fmla="*/ 4 h 4"/>
                </a:gdLst>
                <a:ahLst/>
                <a:cxnLst>
                  <a:cxn ang="T4">
                    <a:pos x="T0" y="T1"/>
                  </a:cxn>
                  <a:cxn ang="T5">
                    <a:pos x="T2" y="T3"/>
                  </a:cxn>
                </a:cxnLst>
                <a:rect l="T6" t="T7" r="T8" b="T9"/>
                <a:pathLst>
                  <a:path w="2" h="4">
                    <a:moveTo>
                      <a:pt x="2" y="4"/>
                    </a:moveTo>
                    <a:cubicBezTo>
                      <a:pt x="1" y="3"/>
                      <a:pt x="0" y="2"/>
                      <a:pt x="0" y="0"/>
                    </a:cubicBezTo>
                  </a:path>
                </a:pathLst>
              </a:custGeom>
              <a:noFill/>
              <a:ln w="19050" cap="rnd">
                <a:solidFill>
                  <a:srgbClr val="937833"/>
                </a:solidFill>
                <a:round/>
                <a:headEnd/>
                <a:tailEnd/>
              </a:ln>
            </p:spPr>
            <p:txBody>
              <a:bodyPr/>
              <a:lstStyle/>
              <a:p>
                <a:endParaRPr lang="en-GB"/>
              </a:p>
            </p:txBody>
          </p:sp>
          <p:sp>
            <p:nvSpPr>
              <p:cNvPr id="32230" name="Freeform 457"/>
              <p:cNvSpPr>
                <a:spLocks/>
              </p:cNvSpPr>
              <p:nvPr/>
            </p:nvSpPr>
            <p:spPr bwMode="auto">
              <a:xfrm>
                <a:off x="2806" y="1340"/>
                <a:ext cx="9" cy="10"/>
              </a:xfrm>
              <a:custGeom>
                <a:avLst/>
                <a:gdLst>
                  <a:gd name="T0" fmla="*/ 40 w 6"/>
                  <a:gd name="T1" fmla="*/ 19 h 7"/>
                  <a:gd name="T2" fmla="*/ 18 w 6"/>
                  <a:gd name="T3" fmla="*/ 19 h 7"/>
                  <a:gd name="T4" fmla="*/ 48 w 6"/>
                  <a:gd name="T5" fmla="*/ 39 h 7"/>
                  <a:gd name="T6" fmla="*/ 18 w 6"/>
                  <a:gd name="T7" fmla="*/ 1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3" y="2"/>
                    </a:moveTo>
                    <a:cubicBezTo>
                      <a:pt x="2" y="1"/>
                      <a:pt x="2" y="1"/>
                      <a:pt x="1" y="2"/>
                    </a:cubicBezTo>
                    <a:cubicBezTo>
                      <a:pt x="0" y="4"/>
                      <a:pt x="2" y="7"/>
                      <a:pt x="4" y="4"/>
                    </a:cubicBezTo>
                    <a:cubicBezTo>
                      <a:pt x="6" y="1"/>
                      <a:pt x="3" y="0"/>
                      <a:pt x="1" y="1"/>
                    </a:cubicBezTo>
                  </a:path>
                </a:pathLst>
              </a:custGeom>
              <a:noFill/>
              <a:ln w="19050" cap="rnd">
                <a:solidFill>
                  <a:srgbClr val="937833"/>
                </a:solidFill>
                <a:round/>
                <a:headEnd/>
                <a:tailEnd/>
              </a:ln>
            </p:spPr>
            <p:txBody>
              <a:bodyPr/>
              <a:lstStyle/>
              <a:p>
                <a:endParaRPr lang="en-GB"/>
              </a:p>
            </p:txBody>
          </p:sp>
          <p:sp>
            <p:nvSpPr>
              <p:cNvPr id="32231" name="Freeform 458"/>
              <p:cNvSpPr>
                <a:spLocks/>
              </p:cNvSpPr>
              <p:nvPr/>
            </p:nvSpPr>
            <p:spPr bwMode="auto">
              <a:xfrm>
                <a:off x="2814" y="1350"/>
                <a:ext cx="3" cy="1"/>
              </a:xfrm>
              <a:custGeom>
                <a:avLst/>
                <a:gdLst>
                  <a:gd name="T0" fmla="*/ 0 w 2"/>
                  <a:gd name="T1" fmla="*/ 0 h 1"/>
                  <a:gd name="T2" fmla="*/ 19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0"/>
                    </a:moveTo>
                    <a:cubicBezTo>
                      <a:pt x="1" y="0"/>
                      <a:pt x="1" y="0"/>
                      <a:pt x="2" y="0"/>
                    </a:cubicBezTo>
                  </a:path>
                </a:pathLst>
              </a:custGeom>
              <a:noFill/>
              <a:ln w="19050" cap="rnd">
                <a:solidFill>
                  <a:srgbClr val="937833"/>
                </a:solidFill>
                <a:round/>
                <a:headEnd/>
                <a:tailEnd/>
              </a:ln>
            </p:spPr>
            <p:txBody>
              <a:bodyPr/>
              <a:lstStyle/>
              <a:p>
                <a:endParaRPr lang="en-GB"/>
              </a:p>
            </p:txBody>
          </p:sp>
          <p:sp>
            <p:nvSpPr>
              <p:cNvPr id="32232" name="Freeform 459"/>
              <p:cNvSpPr>
                <a:spLocks/>
              </p:cNvSpPr>
              <p:nvPr/>
            </p:nvSpPr>
            <p:spPr bwMode="auto">
              <a:xfrm>
                <a:off x="2780" y="1338"/>
                <a:ext cx="5" cy="8"/>
              </a:xfrm>
              <a:custGeom>
                <a:avLst/>
                <a:gdLst>
                  <a:gd name="T0" fmla="*/ 0 w 3"/>
                  <a:gd name="T1" fmla="*/ 86 h 5"/>
                  <a:gd name="T2" fmla="*/ 22 w 3"/>
                  <a:gd name="T3" fmla="*/ 0 h 5"/>
                  <a:gd name="T4" fmla="*/ 0 w 3"/>
                  <a:gd name="T5" fmla="*/ 34 h 5"/>
                  <a:gd name="T6" fmla="*/ 0 60000 65536"/>
                  <a:gd name="T7" fmla="*/ 0 60000 65536"/>
                  <a:gd name="T8" fmla="*/ 0 60000 65536"/>
                  <a:gd name="T9" fmla="*/ 0 w 3"/>
                  <a:gd name="T10" fmla="*/ 0 h 5"/>
                  <a:gd name="T11" fmla="*/ 3 w 3"/>
                  <a:gd name="T12" fmla="*/ 5 h 5"/>
                </a:gdLst>
                <a:ahLst/>
                <a:cxnLst>
                  <a:cxn ang="T6">
                    <a:pos x="T0" y="T1"/>
                  </a:cxn>
                  <a:cxn ang="T7">
                    <a:pos x="T2" y="T3"/>
                  </a:cxn>
                  <a:cxn ang="T8">
                    <a:pos x="T4" y="T5"/>
                  </a:cxn>
                </a:cxnLst>
                <a:rect l="T9" t="T10" r="T11" b="T12"/>
                <a:pathLst>
                  <a:path w="3" h="5">
                    <a:moveTo>
                      <a:pt x="0" y="5"/>
                    </a:moveTo>
                    <a:cubicBezTo>
                      <a:pt x="3" y="4"/>
                      <a:pt x="3" y="2"/>
                      <a:pt x="1" y="0"/>
                    </a:cubicBezTo>
                    <a:cubicBezTo>
                      <a:pt x="0" y="1"/>
                      <a:pt x="0" y="1"/>
                      <a:pt x="0" y="2"/>
                    </a:cubicBezTo>
                  </a:path>
                </a:pathLst>
              </a:custGeom>
              <a:noFill/>
              <a:ln w="19050" cap="rnd">
                <a:solidFill>
                  <a:srgbClr val="937833"/>
                </a:solidFill>
                <a:round/>
                <a:headEnd/>
                <a:tailEnd/>
              </a:ln>
            </p:spPr>
            <p:txBody>
              <a:bodyPr/>
              <a:lstStyle/>
              <a:p>
                <a:endParaRPr lang="en-GB"/>
              </a:p>
            </p:txBody>
          </p:sp>
          <p:sp>
            <p:nvSpPr>
              <p:cNvPr id="32233" name="Freeform 460"/>
              <p:cNvSpPr>
                <a:spLocks/>
              </p:cNvSpPr>
              <p:nvPr/>
            </p:nvSpPr>
            <p:spPr bwMode="auto">
              <a:xfrm>
                <a:off x="2782" y="1353"/>
                <a:ext cx="6" cy="3"/>
              </a:xfrm>
              <a:custGeom>
                <a:avLst/>
                <a:gdLst>
                  <a:gd name="T0" fmla="*/ 0 w 4"/>
                  <a:gd name="T1" fmla="*/ 0 h 2"/>
                  <a:gd name="T2" fmla="*/ 42 w 4"/>
                  <a:gd name="T3" fmla="*/ 0 h 2"/>
                  <a:gd name="T4" fmla="*/ 0 60000 65536"/>
                  <a:gd name="T5" fmla="*/ 0 60000 65536"/>
                  <a:gd name="T6" fmla="*/ 0 w 4"/>
                  <a:gd name="T7" fmla="*/ 0 h 2"/>
                  <a:gd name="T8" fmla="*/ 4 w 4"/>
                  <a:gd name="T9" fmla="*/ 2 h 2"/>
                </a:gdLst>
                <a:ahLst/>
                <a:cxnLst>
                  <a:cxn ang="T4">
                    <a:pos x="T0" y="T1"/>
                  </a:cxn>
                  <a:cxn ang="T5">
                    <a:pos x="T2" y="T3"/>
                  </a:cxn>
                </a:cxnLst>
                <a:rect l="T6" t="T7" r="T8" b="T9"/>
                <a:pathLst>
                  <a:path w="4" h="2">
                    <a:moveTo>
                      <a:pt x="0" y="0"/>
                    </a:moveTo>
                    <a:cubicBezTo>
                      <a:pt x="1" y="1"/>
                      <a:pt x="2" y="2"/>
                      <a:pt x="4" y="0"/>
                    </a:cubicBezTo>
                  </a:path>
                </a:pathLst>
              </a:custGeom>
              <a:noFill/>
              <a:ln w="19050" cap="rnd">
                <a:solidFill>
                  <a:srgbClr val="937833"/>
                </a:solidFill>
                <a:round/>
                <a:headEnd/>
                <a:tailEnd/>
              </a:ln>
            </p:spPr>
            <p:txBody>
              <a:bodyPr/>
              <a:lstStyle/>
              <a:p>
                <a:endParaRPr lang="en-GB"/>
              </a:p>
            </p:txBody>
          </p:sp>
          <p:sp>
            <p:nvSpPr>
              <p:cNvPr id="32234" name="Freeform 461"/>
              <p:cNvSpPr>
                <a:spLocks/>
              </p:cNvSpPr>
              <p:nvPr/>
            </p:nvSpPr>
            <p:spPr bwMode="auto">
              <a:xfrm>
                <a:off x="2735" y="1305"/>
                <a:ext cx="16" cy="18"/>
              </a:xfrm>
              <a:custGeom>
                <a:avLst/>
                <a:gdLst>
                  <a:gd name="T0" fmla="*/ 28 w 11"/>
                  <a:gd name="T1" fmla="*/ 75 h 12"/>
                  <a:gd name="T2" fmla="*/ 19 w 11"/>
                  <a:gd name="T3" fmla="*/ 135 h 12"/>
                  <a:gd name="T4" fmla="*/ 0 w 11"/>
                  <a:gd name="T5" fmla="*/ 90 h 12"/>
                  <a:gd name="T6" fmla="*/ 0 60000 65536"/>
                  <a:gd name="T7" fmla="*/ 0 60000 65536"/>
                  <a:gd name="T8" fmla="*/ 0 60000 65536"/>
                  <a:gd name="T9" fmla="*/ 0 w 11"/>
                  <a:gd name="T10" fmla="*/ 0 h 12"/>
                  <a:gd name="T11" fmla="*/ 11 w 11"/>
                  <a:gd name="T12" fmla="*/ 12 h 12"/>
                </a:gdLst>
                <a:ahLst/>
                <a:cxnLst>
                  <a:cxn ang="T6">
                    <a:pos x="T0" y="T1"/>
                  </a:cxn>
                  <a:cxn ang="T7">
                    <a:pos x="T2" y="T3"/>
                  </a:cxn>
                  <a:cxn ang="T8">
                    <a:pos x="T4" y="T5"/>
                  </a:cxn>
                </a:cxnLst>
                <a:rect l="T9" t="T10" r="T11" b="T12"/>
                <a:pathLst>
                  <a:path w="11" h="12">
                    <a:moveTo>
                      <a:pt x="3" y="7"/>
                    </a:moveTo>
                    <a:cubicBezTo>
                      <a:pt x="1" y="8"/>
                      <a:pt x="0" y="10"/>
                      <a:pt x="2" y="12"/>
                    </a:cubicBezTo>
                    <a:cubicBezTo>
                      <a:pt x="11" y="10"/>
                      <a:pt x="1" y="0"/>
                      <a:pt x="0" y="8"/>
                    </a:cubicBezTo>
                  </a:path>
                </a:pathLst>
              </a:custGeom>
              <a:noFill/>
              <a:ln w="19050" cap="rnd">
                <a:solidFill>
                  <a:srgbClr val="937833"/>
                </a:solidFill>
                <a:round/>
                <a:headEnd/>
                <a:tailEnd/>
              </a:ln>
            </p:spPr>
            <p:txBody>
              <a:bodyPr/>
              <a:lstStyle/>
              <a:p>
                <a:endParaRPr lang="en-GB"/>
              </a:p>
            </p:txBody>
          </p:sp>
          <p:sp>
            <p:nvSpPr>
              <p:cNvPr id="32235" name="Freeform 462"/>
              <p:cNvSpPr>
                <a:spLocks/>
              </p:cNvSpPr>
              <p:nvPr/>
            </p:nvSpPr>
            <p:spPr bwMode="auto">
              <a:xfrm>
                <a:off x="2748" y="1320"/>
                <a:ext cx="3" cy="2"/>
              </a:xfrm>
              <a:custGeom>
                <a:avLst/>
                <a:gdLst>
                  <a:gd name="T0" fmla="*/ 0 w 2"/>
                  <a:gd name="T1" fmla="*/ 64 h 1"/>
                  <a:gd name="T2" fmla="*/ 13 w 2"/>
                  <a:gd name="T3" fmla="*/ 0 h 1"/>
                  <a:gd name="T4" fmla="*/ 19 w 2"/>
                  <a:gd name="T5" fmla="*/ 64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1"/>
                    </a:moveTo>
                    <a:cubicBezTo>
                      <a:pt x="1" y="1"/>
                      <a:pt x="1" y="1"/>
                      <a:pt x="1" y="0"/>
                    </a:cubicBezTo>
                    <a:cubicBezTo>
                      <a:pt x="2" y="0"/>
                      <a:pt x="2" y="0"/>
                      <a:pt x="2" y="1"/>
                    </a:cubicBezTo>
                  </a:path>
                </a:pathLst>
              </a:custGeom>
              <a:noFill/>
              <a:ln w="19050" cap="rnd">
                <a:solidFill>
                  <a:srgbClr val="937833"/>
                </a:solidFill>
                <a:round/>
                <a:headEnd/>
                <a:tailEnd/>
              </a:ln>
            </p:spPr>
            <p:txBody>
              <a:bodyPr/>
              <a:lstStyle/>
              <a:p>
                <a:endParaRPr lang="en-GB"/>
              </a:p>
            </p:txBody>
          </p:sp>
          <p:sp>
            <p:nvSpPr>
              <p:cNvPr id="32236" name="Freeform 463"/>
              <p:cNvSpPr>
                <a:spLocks/>
              </p:cNvSpPr>
              <p:nvPr/>
            </p:nvSpPr>
            <p:spPr bwMode="auto">
              <a:xfrm>
                <a:off x="2759" y="1287"/>
                <a:ext cx="4" cy="3"/>
              </a:xfrm>
              <a:custGeom>
                <a:avLst/>
                <a:gdLst>
                  <a:gd name="T0" fmla="*/ 0 w 3"/>
                  <a:gd name="T1" fmla="*/ 19 h 2"/>
                  <a:gd name="T2" fmla="*/ 16 w 3"/>
                  <a:gd name="T3" fmla="*/ 0 h 2"/>
                  <a:gd name="T4" fmla="*/ 0 60000 65536"/>
                  <a:gd name="T5" fmla="*/ 0 60000 65536"/>
                  <a:gd name="T6" fmla="*/ 0 w 3"/>
                  <a:gd name="T7" fmla="*/ 0 h 2"/>
                  <a:gd name="T8" fmla="*/ 3 w 3"/>
                  <a:gd name="T9" fmla="*/ 2 h 2"/>
                </a:gdLst>
                <a:ahLst/>
                <a:cxnLst>
                  <a:cxn ang="T4">
                    <a:pos x="T0" y="T1"/>
                  </a:cxn>
                  <a:cxn ang="T5">
                    <a:pos x="T2" y="T3"/>
                  </a:cxn>
                </a:cxnLst>
                <a:rect l="T6" t="T7" r="T8" b="T9"/>
                <a:pathLst>
                  <a:path w="3" h="2">
                    <a:moveTo>
                      <a:pt x="0" y="2"/>
                    </a:moveTo>
                    <a:cubicBezTo>
                      <a:pt x="2" y="2"/>
                      <a:pt x="3" y="2"/>
                      <a:pt x="3" y="0"/>
                    </a:cubicBezTo>
                  </a:path>
                </a:pathLst>
              </a:custGeom>
              <a:noFill/>
              <a:ln w="19050" cap="rnd">
                <a:solidFill>
                  <a:srgbClr val="937833"/>
                </a:solidFill>
                <a:round/>
                <a:headEnd/>
                <a:tailEnd/>
              </a:ln>
            </p:spPr>
            <p:txBody>
              <a:bodyPr/>
              <a:lstStyle/>
              <a:p>
                <a:endParaRPr lang="en-GB"/>
              </a:p>
            </p:txBody>
          </p:sp>
          <p:sp>
            <p:nvSpPr>
              <p:cNvPr id="32237" name="Freeform 464"/>
              <p:cNvSpPr>
                <a:spLocks/>
              </p:cNvSpPr>
              <p:nvPr/>
            </p:nvSpPr>
            <p:spPr bwMode="auto">
              <a:xfrm>
                <a:off x="2791" y="1293"/>
                <a:ext cx="4" cy="6"/>
              </a:xfrm>
              <a:custGeom>
                <a:avLst/>
                <a:gdLst>
                  <a:gd name="T0" fmla="*/ 12 w 3"/>
                  <a:gd name="T1" fmla="*/ 0 h 4"/>
                  <a:gd name="T2" fmla="*/ 0 w 3"/>
                  <a:gd name="T3" fmla="*/ 28 h 4"/>
                  <a:gd name="T4" fmla="*/ 16 w 3"/>
                  <a:gd name="T5" fmla="*/ 19 h 4"/>
                  <a:gd name="T6" fmla="*/ 0 60000 65536"/>
                  <a:gd name="T7" fmla="*/ 0 60000 65536"/>
                  <a:gd name="T8" fmla="*/ 0 60000 65536"/>
                  <a:gd name="T9" fmla="*/ 0 w 3"/>
                  <a:gd name="T10" fmla="*/ 0 h 4"/>
                  <a:gd name="T11" fmla="*/ 3 w 3"/>
                  <a:gd name="T12" fmla="*/ 4 h 4"/>
                </a:gdLst>
                <a:ahLst/>
                <a:cxnLst>
                  <a:cxn ang="T6">
                    <a:pos x="T0" y="T1"/>
                  </a:cxn>
                  <a:cxn ang="T7">
                    <a:pos x="T2" y="T3"/>
                  </a:cxn>
                  <a:cxn ang="T8">
                    <a:pos x="T4" y="T5"/>
                  </a:cxn>
                </a:cxnLst>
                <a:rect l="T9" t="T10" r="T11" b="T12"/>
                <a:pathLst>
                  <a:path w="3" h="4">
                    <a:moveTo>
                      <a:pt x="2" y="0"/>
                    </a:moveTo>
                    <a:cubicBezTo>
                      <a:pt x="0" y="1"/>
                      <a:pt x="0" y="2"/>
                      <a:pt x="0" y="3"/>
                    </a:cubicBezTo>
                    <a:cubicBezTo>
                      <a:pt x="1" y="4"/>
                      <a:pt x="2" y="3"/>
                      <a:pt x="3" y="2"/>
                    </a:cubicBezTo>
                  </a:path>
                </a:pathLst>
              </a:custGeom>
              <a:noFill/>
              <a:ln w="19050" cap="rnd">
                <a:solidFill>
                  <a:srgbClr val="937833"/>
                </a:solidFill>
                <a:round/>
                <a:headEnd/>
                <a:tailEnd/>
              </a:ln>
            </p:spPr>
            <p:txBody>
              <a:bodyPr/>
              <a:lstStyle/>
              <a:p>
                <a:endParaRPr lang="en-GB"/>
              </a:p>
            </p:txBody>
          </p:sp>
          <p:sp>
            <p:nvSpPr>
              <p:cNvPr id="32238" name="Freeform 465"/>
              <p:cNvSpPr>
                <a:spLocks/>
              </p:cNvSpPr>
              <p:nvPr/>
            </p:nvSpPr>
            <p:spPr bwMode="auto">
              <a:xfrm>
                <a:off x="2771" y="1315"/>
                <a:ext cx="2" cy="4"/>
              </a:xfrm>
              <a:custGeom>
                <a:avLst/>
                <a:gdLst>
                  <a:gd name="T0" fmla="*/ 64 w 1"/>
                  <a:gd name="T1" fmla="*/ 128 h 2"/>
                  <a:gd name="T2" fmla="*/ 0 w 1"/>
                  <a:gd name="T3" fmla="*/ 128 h 2"/>
                  <a:gd name="T4" fmla="*/ 64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2"/>
                    </a:moveTo>
                    <a:cubicBezTo>
                      <a:pt x="1" y="2"/>
                      <a:pt x="0" y="2"/>
                      <a:pt x="0" y="2"/>
                    </a:cubicBezTo>
                    <a:cubicBezTo>
                      <a:pt x="0" y="1"/>
                      <a:pt x="0" y="0"/>
                      <a:pt x="1" y="0"/>
                    </a:cubicBezTo>
                  </a:path>
                </a:pathLst>
              </a:custGeom>
              <a:noFill/>
              <a:ln w="19050" cap="rnd">
                <a:solidFill>
                  <a:srgbClr val="937833"/>
                </a:solidFill>
                <a:round/>
                <a:headEnd/>
                <a:tailEnd/>
              </a:ln>
            </p:spPr>
            <p:txBody>
              <a:bodyPr/>
              <a:lstStyle/>
              <a:p>
                <a:endParaRPr lang="en-GB"/>
              </a:p>
            </p:txBody>
          </p:sp>
          <p:sp>
            <p:nvSpPr>
              <p:cNvPr id="32239" name="Freeform 466"/>
              <p:cNvSpPr>
                <a:spLocks/>
              </p:cNvSpPr>
              <p:nvPr/>
            </p:nvSpPr>
            <p:spPr bwMode="auto">
              <a:xfrm>
                <a:off x="2694" y="1319"/>
                <a:ext cx="7" cy="7"/>
              </a:xfrm>
              <a:custGeom>
                <a:avLst/>
                <a:gdLst>
                  <a:gd name="T0" fmla="*/ 29 w 5"/>
                  <a:gd name="T1" fmla="*/ 1 h 5"/>
                  <a:gd name="T2" fmla="*/ 15 w 5"/>
                  <a:gd name="T3" fmla="*/ 39 h 5"/>
                  <a:gd name="T4" fmla="*/ 1 w 5"/>
                  <a:gd name="T5" fmla="*/ 0 h 5"/>
                  <a:gd name="T6" fmla="*/ 0 60000 65536"/>
                  <a:gd name="T7" fmla="*/ 0 60000 65536"/>
                  <a:gd name="T8" fmla="*/ 0 60000 65536"/>
                  <a:gd name="T9" fmla="*/ 0 w 5"/>
                  <a:gd name="T10" fmla="*/ 0 h 5"/>
                  <a:gd name="T11" fmla="*/ 5 w 5"/>
                  <a:gd name="T12" fmla="*/ 5 h 5"/>
                </a:gdLst>
                <a:ahLst/>
                <a:cxnLst>
                  <a:cxn ang="T6">
                    <a:pos x="T0" y="T1"/>
                  </a:cxn>
                  <a:cxn ang="T7">
                    <a:pos x="T2" y="T3"/>
                  </a:cxn>
                  <a:cxn ang="T8">
                    <a:pos x="T4" y="T5"/>
                  </a:cxn>
                </a:cxnLst>
                <a:rect l="T9" t="T10" r="T11" b="T12"/>
                <a:pathLst>
                  <a:path w="5" h="5">
                    <a:moveTo>
                      <a:pt x="4" y="1"/>
                    </a:moveTo>
                    <a:cubicBezTo>
                      <a:pt x="1" y="1"/>
                      <a:pt x="0" y="3"/>
                      <a:pt x="2" y="5"/>
                    </a:cubicBezTo>
                    <a:cubicBezTo>
                      <a:pt x="5" y="4"/>
                      <a:pt x="4" y="0"/>
                      <a:pt x="1" y="0"/>
                    </a:cubicBezTo>
                  </a:path>
                </a:pathLst>
              </a:custGeom>
              <a:noFill/>
              <a:ln w="19050" cap="rnd">
                <a:solidFill>
                  <a:srgbClr val="937833"/>
                </a:solidFill>
                <a:round/>
                <a:headEnd/>
                <a:tailEnd/>
              </a:ln>
            </p:spPr>
            <p:txBody>
              <a:bodyPr/>
              <a:lstStyle/>
              <a:p>
                <a:endParaRPr lang="en-GB"/>
              </a:p>
            </p:txBody>
          </p:sp>
          <p:sp>
            <p:nvSpPr>
              <p:cNvPr id="32240" name="Freeform 467"/>
              <p:cNvSpPr>
                <a:spLocks/>
              </p:cNvSpPr>
              <p:nvPr/>
            </p:nvSpPr>
            <p:spPr bwMode="auto">
              <a:xfrm>
                <a:off x="2681" y="1317"/>
                <a:ext cx="5" cy="5"/>
              </a:xfrm>
              <a:custGeom>
                <a:avLst/>
                <a:gdLst>
                  <a:gd name="T0" fmla="*/ 0 w 3"/>
                  <a:gd name="T1" fmla="*/ 62 h 3"/>
                  <a:gd name="T2" fmla="*/ 37 w 3"/>
                  <a:gd name="T3" fmla="*/ 0 h 3"/>
                  <a:gd name="T4" fmla="*/ 62 w 3"/>
                  <a:gd name="T5" fmla="*/ 62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3"/>
                    </a:moveTo>
                    <a:cubicBezTo>
                      <a:pt x="0" y="3"/>
                      <a:pt x="1" y="1"/>
                      <a:pt x="2" y="0"/>
                    </a:cubicBezTo>
                    <a:cubicBezTo>
                      <a:pt x="3" y="1"/>
                      <a:pt x="3" y="2"/>
                      <a:pt x="3" y="3"/>
                    </a:cubicBezTo>
                  </a:path>
                </a:pathLst>
              </a:custGeom>
              <a:noFill/>
              <a:ln w="19050" cap="rnd">
                <a:solidFill>
                  <a:srgbClr val="937833"/>
                </a:solidFill>
                <a:round/>
                <a:headEnd/>
                <a:tailEnd/>
              </a:ln>
            </p:spPr>
            <p:txBody>
              <a:bodyPr/>
              <a:lstStyle/>
              <a:p>
                <a:endParaRPr lang="en-GB"/>
              </a:p>
            </p:txBody>
          </p:sp>
          <p:sp>
            <p:nvSpPr>
              <p:cNvPr id="32241" name="Freeform 468"/>
              <p:cNvSpPr>
                <a:spLocks/>
              </p:cNvSpPr>
              <p:nvPr/>
            </p:nvSpPr>
            <p:spPr bwMode="auto">
              <a:xfrm>
                <a:off x="2651" y="1335"/>
                <a:ext cx="9" cy="6"/>
              </a:xfrm>
              <a:custGeom>
                <a:avLst/>
                <a:gdLst>
                  <a:gd name="T0" fmla="*/ 60 w 6"/>
                  <a:gd name="T1" fmla="*/ 42 h 4"/>
                  <a:gd name="T2" fmla="*/ 18 w 6"/>
                  <a:gd name="T3" fmla="*/ 0 h 4"/>
                  <a:gd name="T4" fmla="*/ 72 w 6"/>
                  <a:gd name="T5" fmla="*/ 13 h 4"/>
                  <a:gd name="T6" fmla="*/ 0 60000 65536"/>
                  <a:gd name="T7" fmla="*/ 0 60000 65536"/>
                  <a:gd name="T8" fmla="*/ 0 60000 65536"/>
                  <a:gd name="T9" fmla="*/ 0 w 6"/>
                  <a:gd name="T10" fmla="*/ 0 h 4"/>
                  <a:gd name="T11" fmla="*/ 6 w 6"/>
                  <a:gd name="T12" fmla="*/ 4 h 4"/>
                </a:gdLst>
                <a:ahLst/>
                <a:cxnLst>
                  <a:cxn ang="T6">
                    <a:pos x="T0" y="T1"/>
                  </a:cxn>
                  <a:cxn ang="T7">
                    <a:pos x="T2" y="T3"/>
                  </a:cxn>
                  <a:cxn ang="T8">
                    <a:pos x="T4" y="T5"/>
                  </a:cxn>
                </a:cxnLst>
                <a:rect l="T9" t="T10" r="T11" b="T12"/>
                <a:pathLst>
                  <a:path w="6" h="4">
                    <a:moveTo>
                      <a:pt x="5" y="4"/>
                    </a:moveTo>
                    <a:cubicBezTo>
                      <a:pt x="5" y="2"/>
                      <a:pt x="4" y="0"/>
                      <a:pt x="1" y="0"/>
                    </a:cubicBezTo>
                    <a:cubicBezTo>
                      <a:pt x="0" y="4"/>
                      <a:pt x="4" y="4"/>
                      <a:pt x="6" y="1"/>
                    </a:cubicBezTo>
                  </a:path>
                </a:pathLst>
              </a:custGeom>
              <a:noFill/>
              <a:ln w="19050" cap="rnd">
                <a:solidFill>
                  <a:srgbClr val="937833"/>
                </a:solidFill>
                <a:round/>
                <a:headEnd/>
                <a:tailEnd/>
              </a:ln>
            </p:spPr>
            <p:txBody>
              <a:bodyPr/>
              <a:lstStyle/>
              <a:p>
                <a:endParaRPr lang="en-GB"/>
              </a:p>
            </p:txBody>
          </p:sp>
          <p:sp>
            <p:nvSpPr>
              <p:cNvPr id="32242" name="Freeform 469"/>
              <p:cNvSpPr>
                <a:spLocks/>
              </p:cNvSpPr>
              <p:nvPr/>
            </p:nvSpPr>
            <p:spPr bwMode="auto">
              <a:xfrm>
                <a:off x="2671" y="1347"/>
                <a:ext cx="3" cy="3"/>
              </a:xfrm>
              <a:custGeom>
                <a:avLst/>
                <a:gdLst>
                  <a:gd name="T0" fmla="*/ 0 w 2"/>
                  <a:gd name="T1" fmla="*/ 19 h 2"/>
                  <a:gd name="T2" fmla="*/ 19 w 2"/>
                  <a:gd name="T3" fmla="*/ 0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0" y="2"/>
                    </a:moveTo>
                    <a:cubicBezTo>
                      <a:pt x="1" y="2"/>
                      <a:pt x="1" y="1"/>
                      <a:pt x="2" y="0"/>
                    </a:cubicBezTo>
                  </a:path>
                </a:pathLst>
              </a:custGeom>
              <a:noFill/>
              <a:ln w="19050" cap="rnd">
                <a:solidFill>
                  <a:srgbClr val="937833"/>
                </a:solidFill>
                <a:round/>
                <a:headEnd/>
                <a:tailEnd/>
              </a:ln>
            </p:spPr>
            <p:txBody>
              <a:bodyPr/>
              <a:lstStyle/>
              <a:p>
                <a:endParaRPr lang="en-GB"/>
              </a:p>
            </p:txBody>
          </p:sp>
          <p:sp>
            <p:nvSpPr>
              <p:cNvPr id="32243" name="Freeform 470"/>
              <p:cNvSpPr>
                <a:spLocks/>
              </p:cNvSpPr>
              <p:nvPr/>
            </p:nvSpPr>
            <p:spPr bwMode="auto">
              <a:xfrm>
                <a:off x="2666" y="1373"/>
                <a:ext cx="6" cy="8"/>
              </a:xfrm>
              <a:custGeom>
                <a:avLst/>
                <a:gdLst>
                  <a:gd name="T0" fmla="*/ 13 w 4"/>
                  <a:gd name="T1" fmla="*/ 0 h 5"/>
                  <a:gd name="T2" fmla="*/ 19 w 4"/>
                  <a:gd name="T3" fmla="*/ 86 h 5"/>
                  <a:gd name="T4" fmla="*/ 13 w 4"/>
                  <a:gd name="T5" fmla="*/ 21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1" y="0"/>
                    </a:moveTo>
                    <a:cubicBezTo>
                      <a:pt x="0" y="2"/>
                      <a:pt x="0" y="4"/>
                      <a:pt x="2" y="5"/>
                    </a:cubicBezTo>
                    <a:cubicBezTo>
                      <a:pt x="4" y="3"/>
                      <a:pt x="4" y="2"/>
                      <a:pt x="1" y="1"/>
                    </a:cubicBezTo>
                  </a:path>
                </a:pathLst>
              </a:custGeom>
              <a:noFill/>
              <a:ln w="19050" cap="rnd">
                <a:solidFill>
                  <a:srgbClr val="937833"/>
                </a:solidFill>
                <a:round/>
                <a:headEnd/>
                <a:tailEnd/>
              </a:ln>
            </p:spPr>
            <p:txBody>
              <a:bodyPr/>
              <a:lstStyle/>
              <a:p>
                <a:endParaRPr lang="en-GB"/>
              </a:p>
            </p:txBody>
          </p:sp>
          <p:sp>
            <p:nvSpPr>
              <p:cNvPr id="32244" name="Freeform 471"/>
              <p:cNvSpPr>
                <a:spLocks/>
              </p:cNvSpPr>
              <p:nvPr/>
            </p:nvSpPr>
            <p:spPr bwMode="auto">
              <a:xfrm>
                <a:off x="2683" y="1364"/>
                <a:ext cx="1" cy="4"/>
              </a:xfrm>
              <a:custGeom>
                <a:avLst/>
                <a:gdLst>
                  <a:gd name="T0" fmla="*/ 1 w 1"/>
                  <a:gd name="T1" fmla="*/ 16 h 3"/>
                  <a:gd name="T2" fmla="*/ 1 w 1"/>
                  <a:gd name="T3" fmla="*/ 0 h 3"/>
                  <a:gd name="T4" fmla="*/ 0 60000 65536"/>
                  <a:gd name="T5" fmla="*/ 0 60000 65536"/>
                  <a:gd name="T6" fmla="*/ 0 w 1"/>
                  <a:gd name="T7" fmla="*/ 0 h 3"/>
                  <a:gd name="T8" fmla="*/ 1 w 1"/>
                  <a:gd name="T9" fmla="*/ 3 h 3"/>
                </a:gdLst>
                <a:ahLst/>
                <a:cxnLst>
                  <a:cxn ang="T4">
                    <a:pos x="T0" y="T1"/>
                  </a:cxn>
                  <a:cxn ang="T5">
                    <a:pos x="T2" y="T3"/>
                  </a:cxn>
                </a:cxnLst>
                <a:rect l="T6" t="T7" r="T8" b="T9"/>
                <a:pathLst>
                  <a:path w="1" h="3">
                    <a:moveTo>
                      <a:pt x="1" y="3"/>
                    </a:moveTo>
                    <a:cubicBezTo>
                      <a:pt x="0" y="2"/>
                      <a:pt x="0" y="1"/>
                      <a:pt x="1" y="0"/>
                    </a:cubicBezTo>
                  </a:path>
                </a:pathLst>
              </a:custGeom>
              <a:noFill/>
              <a:ln w="19050" cap="rnd">
                <a:solidFill>
                  <a:srgbClr val="937833"/>
                </a:solidFill>
                <a:round/>
                <a:headEnd/>
                <a:tailEnd/>
              </a:ln>
            </p:spPr>
            <p:txBody>
              <a:bodyPr/>
              <a:lstStyle/>
              <a:p>
                <a:endParaRPr lang="en-GB"/>
              </a:p>
            </p:txBody>
          </p:sp>
          <p:sp>
            <p:nvSpPr>
              <p:cNvPr id="32245" name="Freeform 472"/>
              <p:cNvSpPr>
                <a:spLocks/>
              </p:cNvSpPr>
              <p:nvPr/>
            </p:nvSpPr>
            <p:spPr bwMode="auto">
              <a:xfrm>
                <a:off x="2719" y="1362"/>
                <a:ext cx="8" cy="8"/>
              </a:xfrm>
              <a:custGeom>
                <a:avLst/>
                <a:gdLst>
                  <a:gd name="T0" fmla="*/ 54 w 5"/>
                  <a:gd name="T1" fmla="*/ 21 h 5"/>
                  <a:gd name="T2" fmla="*/ 34 w 5"/>
                  <a:gd name="T3" fmla="*/ 86 h 5"/>
                  <a:gd name="T4" fmla="*/ 34 w 5"/>
                  <a:gd name="T5" fmla="*/ 0 h 5"/>
                  <a:gd name="T6" fmla="*/ 0 60000 65536"/>
                  <a:gd name="T7" fmla="*/ 0 60000 65536"/>
                  <a:gd name="T8" fmla="*/ 0 60000 65536"/>
                  <a:gd name="T9" fmla="*/ 0 w 5"/>
                  <a:gd name="T10" fmla="*/ 0 h 5"/>
                  <a:gd name="T11" fmla="*/ 5 w 5"/>
                  <a:gd name="T12" fmla="*/ 5 h 5"/>
                </a:gdLst>
                <a:ahLst/>
                <a:cxnLst>
                  <a:cxn ang="T6">
                    <a:pos x="T0" y="T1"/>
                  </a:cxn>
                  <a:cxn ang="T7">
                    <a:pos x="T2" y="T3"/>
                  </a:cxn>
                  <a:cxn ang="T8">
                    <a:pos x="T4" y="T5"/>
                  </a:cxn>
                </a:cxnLst>
                <a:rect l="T9" t="T10" r="T11" b="T12"/>
                <a:pathLst>
                  <a:path w="5" h="5">
                    <a:moveTo>
                      <a:pt x="3" y="1"/>
                    </a:moveTo>
                    <a:cubicBezTo>
                      <a:pt x="0" y="2"/>
                      <a:pt x="0" y="4"/>
                      <a:pt x="2" y="5"/>
                    </a:cubicBezTo>
                    <a:cubicBezTo>
                      <a:pt x="4" y="4"/>
                      <a:pt x="5" y="2"/>
                      <a:pt x="2" y="0"/>
                    </a:cubicBezTo>
                  </a:path>
                </a:pathLst>
              </a:custGeom>
              <a:noFill/>
              <a:ln w="19050" cap="rnd">
                <a:solidFill>
                  <a:srgbClr val="937833"/>
                </a:solidFill>
                <a:round/>
                <a:headEnd/>
                <a:tailEnd/>
              </a:ln>
            </p:spPr>
            <p:txBody>
              <a:bodyPr/>
              <a:lstStyle/>
              <a:p>
                <a:endParaRPr lang="en-GB"/>
              </a:p>
            </p:txBody>
          </p:sp>
          <p:sp>
            <p:nvSpPr>
              <p:cNvPr id="32246" name="Freeform 473"/>
              <p:cNvSpPr>
                <a:spLocks/>
              </p:cNvSpPr>
              <p:nvPr/>
            </p:nvSpPr>
            <p:spPr bwMode="auto">
              <a:xfrm>
                <a:off x="2732" y="1373"/>
                <a:ext cx="6" cy="6"/>
              </a:xfrm>
              <a:custGeom>
                <a:avLst/>
                <a:gdLst>
                  <a:gd name="T0" fmla="*/ 0 w 4"/>
                  <a:gd name="T1" fmla="*/ 19 h 4"/>
                  <a:gd name="T2" fmla="*/ 13 w 4"/>
                  <a:gd name="T3" fmla="*/ 42 h 4"/>
                  <a:gd name="T4" fmla="*/ 0 w 4"/>
                  <a:gd name="T5" fmla="*/ 0 h 4"/>
                  <a:gd name="T6" fmla="*/ 0 w 4"/>
                  <a:gd name="T7" fmla="*/ 13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2"/>
                    </a:moveTo>
                    <a:cubicBezTo>
                      <a:pt x="0" y="3"/>
                      <a:pt x="0" y="4"/>
                      <a:pt x="1" y="4"/>
                    </a:cubicBezTo>
                    <a:cubicBezTo>
                      <a:pt x="3" y="3"/>
                      <a:pt x="4" y="0"/>
                      <a:pt x="0" y="0"/>
                    </a:cubicBezTo>
                    <a:cubicBezTo>
                      <a:pt x="0" y="0"/>
                      <a:pt x="0" y="1"/>
                      <a:pt x="0" y="1"/>
                    </a:cubicBezTo>
                  </a:path>
                </a:pathLst>
              </a:custGeom>
              <a:noFill/>
              <a:ln w="19050" cap="rnd">
                <a:solidFill>
                  <a:srgbClr val="937833"/>
                </a:solidFill>
                <a:round/>
                <a:headEnd/>
                <a:tailEnd/>
              </a:ln>
            </p:spPr>
            <p:txBody>
              <a:bodyPr/>
              <a:lstStyle/>
              <a:p>
                <a:endParaRPr lang="en-GB"/>
              </a:p>
            </p:txBody>
          </p:sp>
          <p:sp>
            <p:nvSpPr>
              <p:cNvPr id="32247" name="Freeform 474"/>
              <p:cNvSpPr>
                <a:spLocks/>
              </p:cNvSpPr>
              <p:nvPr/>
            </p:nvSpPr>
            <p:spPr bwMode="auto">
              <a:xfrm>
                <a:off x="2763" y="1387"/>
                <a:ext cx="5" cy="6"/>
              </a:xfrm>
              <a:custGeom>
                <a:avLst/>
                <a:gdLst>
                  <a:gd name="T0" fmla="*/ 22 w 3"/>
                  <a:gd name="T1" fmla="*/ 0 h 4"/>
                  <a:gd name="T2" fmla="*/ 37 w 3"/>
                  <a:gd name="T3" fmla="*/ 42 h 4"/>
                  <a:gd name="T4" fmla="*/ 22 w 3"/>
                  <a:gd name="T5" fmla="*/ 0 h 4"/>
                  <a:gd name="T6" fmla="*/ 22 w 3"/>
                  <a:gd name="T7" fmla="*/ 19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1" y="0"/>
                    </a:moveTo>
                    <a:cubicBezTo>
                      <a:pt x="1" y="1"/>
                      <a:pt x="0" y="3"/>
                      <a:pt x="2" y="4"/>
                    </a:cubicBezTo>
                    <a:cubicBezTo>
                      <a:pt x="3" y="2"/>
                      <a:pt x="3" y="0"/>
                      <a:pt x="1" y="0"/>
                    </a:cubicBezTo>
                    <a:cubicBezTo>
                      <a:pt x="0" y="1"/>
                      <a:pt x="1" y="1"/>
                      <a:pt x="1" y="2"/>
                    </a:cubicBezTo>
                  </a:path>
                </a:pathLst>
              </a:custGeom>
              <a:noFill/>
              <a:ln w="19050" cap="rnd">
                <a:solidFill>
                  <a:srgbClr val="937833"/>
                </a:solidFill>
                <a:round/>
                <a:headEnd/>
                <a:tailEnd/>
              </a:ln>
            </p:spPr>
            <p:txBody>
              <a:bodyPr/>
              <a:lstStyle/>
              <a:p>
                <a:endParaRPr lang="en-GB"/>
              </a:p>
            </p:txBody>
          </p:sp>
          <p:sp>
            <p:nvSpPr>
              <p:cNvPr id="32248" name="Freeform 475"/>
              <p:cNvSpPr>
                <a:spLocks/>
              </p:cNvSpPr>
              <p:nvPr/>
            </p:nvSpPr>
            <p:spPr bwMode="auto">
              <a:xfrm>
                <a:off x="2791" y="1371"/>
                <a:ext cx="10" cy="14"/>
              </a:xfrm>
              <a:custGeom>
                <a:avLst/>
                <a:gdLst>
                  <a:gd name="T0" fmla="*/ 39 w 7"/>
                  <a:gd name="T1" fmla="*/ 73 h 9"/>
                  <a:gd name="T2" fmla="*/ 27 w 7"/>
                  <a:gd name="T3" fmla="*/ 82 h 9"/>
                  <a:gd name="T4" fmla="*/ 41 w 7"/>
                  <a:gd name="T5" fmla="*/ 53 h 9"/>
                  <a:gd name="T6" fmla="*/ 1 w 7"/>
                  <a:gd name="T7" fmla="*/ 128 h 9"/>
                  <a:gd name="T8" fmla="*/ 56 w 7"/>
                  <a:gd name="T9" fmla="*/ 96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4" y="5"/>
                    </a:moveTo>
                    <a:cubicBezTo>
                      <a:pt x="3" y="5"/>
                      <a:pt x="3" y="4"/>
                      <a:pt x="3" y="6"/>
                    </a:cubicBezTo>
                    <a:cubicBezTo>
                      <a:pt x="5" y="7"/>
                      <a:pt x="7" y="6"/>
                      <a:pt x="5" y="4"/>
                    </a:cubicBezTo>
                    <a:cubicBezTo>
                      <a:pt x="3" y="0"/>
                      <a:pt x="0" y="7"/>
                      <a:pt x="1" y="9"/>
                    </a:cubicBezTo>
                    <a:cubicBezTo>
                      <a:pt x="3" y="9"/>
                      <a:pt x="5" y="8"/>
                      <a:pt x="6" y="7"/>
                    </a:cubicBezTo>
                  </a:path>
                </a:pathLst>
              </a:custGeom>
              <a:noFill/>
              <a:ln w="19050" cap="rnd">
                <a:solidFill>
                  <a:srgbClr val="937833"/>
                </a:solidFill>
                <a:round/>
                <a:headEnd/>
                <a:tailEnd/>
              </a:ln>
            </p:spPr>
            <p:txBody>
              <a:bodyPr/>
              <a:lstStyle/>
              <a:p>
                <a:endParaRPr lang="en-GB"/>
              </a:p>
            </p:txBody>
          </p:sp>
          <p:sp>
            <p:nvSpPr>
              <p:cNvPr id="32249" name="Freeform 476"/>
              <p:cNvSpPr>
                <a:spLocks/>
              </p:cNvSpPr>
              <p:nvPr/>
            </p:nvSpPr>
            <p:spPr bwMode="auto">
              <a:xfrm>
                <a:off x="2763" y="1415"/>
                <a:ext cx="10" cy="11"/>
              </a:xfrm>
              <a:custGeom>
                <a:avLst/>
                <a:gdLst>
                  <a:gd name="T0" fmla="*/ 62 w 6"/>
                  <a:gd name="T1" fmla="*/ 55 h 7"/>
                  <a:gd name="T2" fmla="*/ 22 w 6"/>
                  <a:gd name="T3" fmla="*/ 0 h 7"/>
                  <a:gd name="T4" fmla="*/ 0 w 6"/>
                  <a:gd name="T5" fmla="*/ 77 h 7"/>
                  <a:gd name="T6" fmla="*/ 0 w 6"/>
                  <a:gd name="T7" fmla="*/ 55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3" y="4"/>
                    </a:moveTo>
                    <a:cubicBezTo>
                      <a:pt x="2" y="3"/>
                      <a:pt x="2" y="1"/>
                      <a:pt x="1" y="0"/>
                    </a:cubicBezTo>
                    <a:cubicBezTo>
                      <a:pt x="6" y="0"/>
                      <a:pt x="5" y="7"/>
                      <a:pt x="0" y="5"/>
                    </a:cubicBezTo>
                    <a:cubicBezTo>
                      <a:pt x="0" y="5"/>
                      <a:pt x="0" y="4"/>
                      <a:pt x="0" y="4"/>
                    </a:cubicBezTo>
                  </a:path>
                </a:pathLst>
              </a:custGeom>
              <a:noFill/>
              <a:ln w="19050" cap="rnd">
                <a:solidFill>
                  <a:srgbClr val="937833"/>
                </a:solidFill>
                <a:round/>
                <a:headEnd/>
                <a:tailEnd/>
              </a:ln>
            </p:spPr>
            <p:txBody>
              <a:bodyPr/>
              <a:lstStyle/>
              <a:p>
                <a:endParaRPr lang="en-GB"/>
              </a:p>
            </p:txBody>
          </p:sp>
          <p:sp>
            <p:nvSpPr>
              <p:cNvPr id="32250" name="Freeform 477"/>
              <p:cNvSpPr>
                <a:spLocks/>
              </p:cNvSpPr>
              <p:nvPr/>
            </p:nvSpPr>
            <p:spPr bwMode="auto">
              <a:xfrm>
                <a:off x="2728" y="1438"/>
                <a:ext cx="11" cy="9"/>
              </a:xfrm>
              <a:custGeom>
                <a:avLst/>
                <a:gdLst>
                  <a:gd name="T0" fmla="*/ 0 w 7"/>
                  <a:gd name="T1" fmla="*/ 27 h 6"/>
                  <a:gd name="T2" fmla="*/ 49 w 7"/>
                  <a:gd name="T3" fmla="*/ 0 h 6"/>
                  <a:gd name="T4" fmla="*/ 31 w 7"/>
                  <a:gd name="T5" fmla="*/ 27 h 6"/>
                  <a:gd name="T6" fmla="*/ 0 60000 65536"/>
                  <a:gd name="T7" fmla="*/ 0 60000 65536"/>
                  <a:gd name="T8" fmla="*/ 0 60000 65536"/>
                  <a:gd name="T9" fmla="*/ 0 w 7"/>
                  <a:gd name="T10" fmla="*/ 0 h 6"/>
                  <a:gd name="T11" fmla="*/ 7 w 7"/>
                  <a:gd name="T12" fmla="*/ 6 h 6"/>
                </a:gdLst>
                <a:ahLst/>
                <a:cxnLst>
                  <a:cxn ang="T6">
                    <a:pos x="T0" y="T1"/>
                  </a:cxn>
                  <a:cxn ang="T7">
                    <a:pos x="T2" y="T3"/>
                  </a:cxn>
                  <a:cxn ang="T8">
                    <a:pos x="T4" y="T5"/>
                  </a:cxn>
                </a:cxnLst>
                <a:rect l="T9" t="T10" r="T11" b="T12"/>
                <a:pathLst>
                  <a:path w="7" h="6">
                    <a:moveTo>
                      <a:pt x="0" y="2"/>
                    </a:moveTo>
                    <a:cubicBezTo>
                      <a:pt x="4" y="6"/>
                      <a:pt x="7" y="2"/>
                      <a:pt x="3" y="0"/>
                    </a:cubicBezTo>
                    <a:cubicBezTo>
                      <a:pt x="2" y="1"/>
                      <a:pt x="2" y="1"/>
                      <a:pt x="2" y="2"/>
                    </a:cubicBezTo>
                  </a:path>
                </a:pathLst>
              </a:custGeom>
              <a:noFill/>
              <a:ln w="19050" cap="rnd">
                <a:solidFill>
                  <a:srgbClr val="937833"/>
                </a:solidFill>
                <a:round/>
                <a:headEnd/>
                <a:tailEnd/>
              </a:ln>
            </p:spPr>
            <p:txBody>
              <a:bodyPr/>
              <a:lstStyle/>
              <a:p>
                <a:endParaRPr lang="en-GB"/>
              </a:p>
            </p:txBody>
          </p:sp>
          <p:sp>
            <p:nvSpPr>
              <p:cNvPr id="32251" name="Freeform 478"/>
              <p:cNvSpPr>
                <a:spLocks/>
              </p:cNvSpPr>
              <p:nvPr/>
            </p:nvSpPr>
            <p:spPr bwMode="auto">
              <a:xfrm>
                <a:off x="2718" y="1428"/>
                <a:ext cx="1" cy="4"/>
              </a:xfrm>
              <a:custGeom>
                <a:avLst/>
                <a:gdLst>
                  <a:gd name="T0" fmla="*/ 1 w 1"/>
                  <a:gd name="T1" fmla="*/ 16 h 3"/>
                  <a:gd name="T2" fmla="*/ 0 w 1"/>
                  <a:gd name="T3" fmla="*/ 0 h 3"/>
                  <a:gd name="T4" fmla="*/ 0 60000 65536"/>
                  <a:gd name="T5" fmla="*/ 0 60000 65536"/>
                  <a:gd name="T6" fmla="*/ 0 w 1"/>
                  <a:gd name="T7" fmla="*/ 0 h 3"/>
                  <a:gd name="T8" fmla="*/ 1 w 1"/>
                  <a:gd name="T9" fmla="*/ 3 h 3"/>
                </a:gdLst>
                <a:ahLst/>
                <a:cxnLst>
                  <a:cxn ang="T4">
                    <a:pos x="T0" y="T1"/>
                  </a:cxn>
                  <a:cxn ang="T5">
                    <a:pos x="T2" y="T3"/>
                  </a:cxn>
                </a:cxnLst>
                <a:rect l="T6" t="T7" r="T8" b="T9"/>
                <a:pathLst>
                  <a:path w="1" h="3">
                    <a:moveTo>
                      <a:pt x="1" y="3"/>
                    </a:moveTo>
                    <a:cubicBezTo>
                      <a:pt x="0" y="2"/>
                      <a:pt x="0" y="1"/>
                      <a:pt x="0" y="0"/>
                    </a:cubicBezTo>
                  </a:path>
                </a:pathLst>
              </a:custGeom>
              <a:noFill/>
              <a:ln w="19050" cap="rnd">
                <a:solidFill>
                  <a:srgbClr val="937833"/>
                </a:solidFill>
                <a:round/>
                <a:headEnd/>
                <a:tailEnd/>
              </a:ln>
            </p:spPr>
            <p:txBody>
              <a:bodyPr/>
              <a:lstStyle/>
              <a:p>
                <a:endParaRPr lang="en-GB"/>
              </a:p>
            </p:txBody>
          </p:sp>
          <p:sp>
            <p:nvSpPr>
              <p:cNvPr id="32252" name="Freeform 479"/>
              <p:cNvSpPr>
                <a:spLocks/>
              </p:cNvSpPr>
              <p:nvPr/>
            </p:nvSpPr>
            <p:spPr bwMode="auto">
              <a:xfrm>
                <a:off x="2703" y="1402"/>
                <a:ext cx="6" cy="7"/>
              </a:xfrm>
              <a:custGeom>
                <a:avLst/>
                <a:gdLst>
                  <a:gd name="T0" fmla="*/ 0 w 4"/>
                  <a:gd name="T1" fmla="*/ 21 h 5"/>
                  <a:gd name="T2" fmla="*/ 13 w 4"/>
                  <a:gd name="T3" fmla="*/ 39 h 5"/>
                  <a:gd name="T4" fmla="*/ 19 w 4"/>
                  <a:gd name="T5" fmla="*/ 0 h 5"/>
                  <a:gd name="T6" fmla="*/ 0 w 4"/>
                  <a:gd name="T7" fmla="*/ 15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0" y="3"/>
                    </a:moveTo>
                    <a:cubicBezTo>
                      <a:pt x="0" y="4"/>
                      <a:pt x="0" y="5"/>
                      <a:pt x="1" y="5"/>
                    </a:cubicBezTo>
                    <a:cubicBezTo>
                      <a:pt x="3" y="4"/>
                      <a:pt x="4" y="1"/>
                      <a:pt x="2" y="0"/>
                    </a:cubicBezTo>
                    <a:cubicBezTo>
                      <a:pt x="0" y="0"/>
                      <a:pt x="0" y="1"/>
                      <a:pt x="0" y="2"/>
                    </a:cubicBezTo>
                  </a:path>
                </a:pathLst>
              </a:custGeom>
              <a:noFill/>
              <a:ln w="19050" cap="rnd">
                <a:solidFill>
                  <a:srgbClr val="937833"/>
                </a:solidFill>
                <a:round/>
                <a:headEnd/>
                <a:tailEnd/>
              </a:ln>
            </p:spPr>
            <p:txBody>
              <a:bodyPr/>
              <a:lstStyle/>
              <a:p>
                <a:endParaRPr lang="en-GB"/>
              </a:p>
            </p:txBody>
          </p:sp>
          <p:sp>
            <p:nvSpPr>
              <p:cNvPr id="32253" name="Freeform 480"/>
              <p:cNvSpPr>
                <a:spLocks/>
              </p:cNvSpPr>
              <p:nvPr/>
            </p:nvSpPr>
            <p:spPr bwMode="auto">
              <a:xfrm>
                <a:off x="2656" y="1411"/>
                <a:ext cx="13" cy="17"/>
              </a:xfrm>
              <a:custGeom>
                <a:avLst/>
                <a:gdLst>
                  <a:gd name="T0" fmla="*/ 56 w 9"/>
                  <a:gd name="T1" fmla="*/ 53 h 11"/>
                  <a:gd name="T2" fmla="*/ 42 w 9"/>
                  <a:gd name="T3" fmla="*/ 82 h 11"/>
                  <a:gd name="T4" fmla="*/ 42 w 9"/>
                  <a:gd name="T5" fmla="*/ 29 h 11"/>
                  <a:gd name="T6" fmla="*/ 75 w 9"/>
                  <a:gd name="T7" fmla="*/ 53 h 11"/>
                  <a:gd name="T8" fmla="*/ 0 60000 65536"/>
                  <a:gd name="T9" fmla="*/ 0 60000 65536"/>
                  <a:gd name="T10" fmla="*/ 0 60000 65536"/>
                  <a:gd name="T11" fmla="*/ 0 60000 65536"/>
                  <a:gd name="T12" fmla="*/ 0 w 9"/>
                  <a:gd name="T13" fmla="*/ 0 h 11"/>
                  <a:gd name="T14" fmla="*/ 9 w 9"/>
                  <a:gd name="T15" fmla="*/ 11 h 11"/>
                </a:gdLst>
                <a:ahLst/>
                <a:cxnLst>
                  <a:cxn ang="T8">
                    <a:pos x="T0" y="T1"/>
                  </a:cxn>
                  <a:cxn ang="T9">
                    <a:pos x="T2" y="T3"/>
                  </a:cxn>
                  <a:cxn ang="T10">
                    <a:pos x="T4" y="T5"/>
                  </a:cxn>
                  <a:cxn ang="T11">
                    <a:pos x="T6" y="T7"/>
                  </a:cxn>
                </a:cxnLst>
                <a:rect l="T12" t="T13" r="T14" b="T15"/>
                <a:pathLst>
                  <a:path w="9" h="11">
                    <a:moveTo>
                      <a:pt x="6" y="4"/>
                    </a:moveTo>
                    <a:cubicBezTo>
                      <a:pt x="6" y="5"/>
                      <a:pt x="5" y="5"/>
                      <a:pt x="5" y="6"/>
                    </a:cubicBezTo>
                    <a:cubicBezTo>
                      <a:pt x="9" y="5"/>
                      <a:pt x="8" y="0"/>
                      <a:pt x="5" y="2"/>
                    </a:cubicBezTo>
                    <a:cubicBezTo>
                      <a:pt x="0" y="5"/>
                      <a:pt x="8" y="11"/>
                      <a:pt x="8" y="4"/>
                    </a:cubicBezTo>
                  </a:path>
                </a:pathLst>
              </a:custGeom>
              <a:noFill/>
              <a:ln w="19050" cap="rnd">
                <a:solidFill>
                  <a:srgbClr val="937833"/>
                </a:solidFill>
                <a:round/>
                <a:headEnd/>
                <a:tailEnd/>
              </a:ln>
            </p:spPr>
            <p:txBody>
              <a:bodyPr/>
              <a:lstStyle/>
              <a:p>
                <a:endParaRPr lang="en-GB"/>
              </a:p>
            </p:txBody>
          </p:sp>
          <p:sp>
            <p:nvSpPr>
              <p:cNvPr id="32254" name="Freeform 481"/>
              <p:cNvSpPr>
                <a:spLocks/>
              </p:cNvSpPr>
              <p:nvPr/>
            </p:nvSpPr>
            <p:spPr bwMode="auto">
              <a:xfrm>
                <a:off x="2665" y="1438"/>
                <a:ext cx="4" cy="5"/>
              </a:xfrm>
              <a:custGeom>
                <a:avLst/>
                <a:gdLst>
                  <a:gd name="T0" fmla="*/ 16 w 3"/>
                  <a:gd name="T1" fmla="*/ 62 h 3"/>
                  <a:gd name="T2" fmla="*/ 1 w 3"/>
                  <a:gd name="T3" fmla="*/ 0 h 3"/>
                  <a:gd name="T4" fmla="*/ 0 60000 65536"/>
                  <a:gd name="T5" fmla="*/ 0 60000 65536"/>
                  <a:gd name="T6" fmla="*/ 0 w 3"/>
                  <a:gd name="T7" fmla="*/ 0 h 3"/>
                  <a:gd name="T8" fmla="*/ 3 w 3"/>
                  <a:gd name="T9" fmla="*/ 3 h 3"/>
                </a:gdLst>
                <a:ahLst/>
                <a:cxnLst>
                  <a:cxn ang="T4">
                    <a:pos x="T0" y="T1"/>
                  </a:cxn>
                  <a:cxn ang="T5">
                    <a:pos x="T2" y="T3"/>
                  </a:cxn>
                </a:cxnLst>
                <a:rect l="T6" t="T7" r="T8" b="T9"/>
                <a:pathLst>
                  <a:path w="3" h="3">
                    <a:moveTo>
                      <a:pt x="3" y="3"/>
                    </a:moveTo>
                    <a:cubicBezTo>
                      <a:pt x="1" y="3"/>
                      <a:pt x="0" y="1"/>
                      <a:pt x="1" y="0"/>
                    </a:cubicBezTo>
                  </a:path>
                </a:pathLst>
              </a:custGeom>
              <a:noFill/>
              <a:ln w="19050" cap="rnd">
                <a:solidFill>
                  <a:srgbClr val="937833"/>
                </a:solidFill>
                <a:round/>
                <a:headEnd/>
                <a:tailEnd/>
              </a:ln>
            </p:spPr>
            <p:txBody>
              <a:bodyPr/>
              <a:lstStyle/>
              <a:p>
                <a:endParaRPr lang="en-GB"/>
              </a:p>
            </p:txBody>
          </p:sp>
          <p:sp>
            <p:nvSpPr>
              <p:cNvPr id="32255" name="Freeform 482"/>
              <p:cNvSpPr>
                <a:spLocks/>
              </p:cNvSpPr>
              <p:nvPr/>
            </p:nvSpPr>
            <p:spPr bwMode="auto">
              <a:xfrm>
                <a:off x="2636" y="1390"/>
                <a:ext cx="7" cy="6"/>
              </a:xfrm>
              <a:custGeom>
                <a:avLst/>
                <a:gdLst>
                  <a:gd name="T0" fmla="*/ 15 w 5"/>
                  <a:gd name="T1" fmla="*/ 19 h 4"/>
                  <a:gd name="T2" fmla="*/ 1 w 5"/>
                  <a:gd name="T3" fmla="*/ 0 h 4"/>
                  <a:gd name="T4" fmla="*/ 15 w 5"/>
                  <a:gd name="T5" fmla="*/ 42 h 4"/>
                  <a:gd name="T6" fmla="*/ 15 w 5"/>
                  <a:gd name="T7" fmla="*/ 13 h 4"/>
                  <a:gd name="T8" fmla="*/ 15 w 5"/>
                  <a:gd name="T9" fmla="*/ 19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2"/>
                    </a:moveTo>
                    <a:cubicBezTo>
                      <a:pt x="2" y="1"/>
                      <a:pt x="2" y="0"/>
                      <a:pt x="1" y="0"/>
                    </a:cubicBezTo>
                    <a:cubicBezTo>
                      <a:pt x="0" y="2"/>
                      <a:pt x="1" y="3"/>
                      <a:pt x="2" y="4"/>
                    </a:cubicBezTo>
                    <a:cubicBezTo>
                      <a:pt x="5" y="4"/>
                      <a:pt x="5" y="2"/>
                      <a:pt x="2" y="1"/>
                    </a:cubicBezTo>
                    <a:cubicBezTo>
                      <a:pt x="2" y="1"/>
                      <a:pt x="2" y="1"/>
                      <a:pt x="2" y="2"/>
                    </a:cubicBezTo>
                  </a:path>
                </a:pathLst>
              </a:custGeom>
              <a:noFill/>
              <a:ln w="19050" cap="rnd">
                <a:solidFill>
                  <a:srgbClr val="937833"/>
                </a:solidFill>
                <a:round/>
                <a:headEnd/>
                <a:tailEnd/>
              </a:ln>
            </p:spPr>
            <p:txBody>
              <a:bodyPr/>
              <a:lstStyle/>
              <a:p>
                <a:endParaRPr lang="en-GB"/>
              </a:p>
            </p:txBody>
          </p:sp>
          <p:sp>
            <p:nvSpPr>
              <p:cNvPr id="32256" name="Freeform 483"/>
              <p:cNvSpPr>
                <a:spLocks/>
              </p:cNvSpPr>
              <p:nvPr/>
            </p:nvSpPr>
            <p:spPr bwMode="auto">
              <a:xfrm>
                <a:off x="2624" y="1373"/>
                <a:ext cx="1" cy="3"/>
              </a:xfrm>
              <a:custGeom>
                <a:avLst/>
                <a:gdLst>
                  <a:gd name="T0" fmla="*/ 0 w 1"/>
                  <a:gd name="T1" fmla="*/ 19 h 2"/>
                  <a:gd name="T2" fmla="*/ 0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0" y="2"/>
                      <a:pt x="0" y="1"/>
                      <a:pt x="0" y="0"/>
                    </a:cubicBezTo>
                  </a:path>
                </a:pathLst>
              </a:custGeom>
              <a:noFill/>
              <a:ln w="19050" cap="rnd">
                <a:solidFill>
                  <a:srgbClr val="937833"/>
                </a:solidFill>
                <a:round/>
                <a:headEnd/>
                <a:tailEnd/>
              </a:ln>
            </p:spPr>
            <p:txBody>
              <a:bodyPr/>
              <a:lstStyle/>
              <a:p>
                <a:endParaRPr lang="en-GB"/>
              </a:p>
            </p:txBody>
          </p:sp>
          <p:sp>
            <p:nvSpPr>
              <p:cNvPr id="32257" name="Freeform 484"/>
              <p:cNvSpPr>
                <a:spLocks/>
              </p:cNvSpPr>
              <p:nvPr/>
            </p:nvSpPr>
            <p:spPr bwMode="auto">
              <a:xfrm>
                <a:off x="2608" y="1309"/>
                <a:ext cx="7" cy="6"/>
              </a:xfrm>
              <a:custGeom>
                <a:avLst/>
                <a:gdLst>
                  <a:gd name="T0" fmla="*/ 0 w 4"/>
                  <a:gd name="T1" fmla="*/ 19 h 4"/>
                  <a:gd name="T2" fmla="*/ 114 w 4"/>
                  <a:gd name="T3" fmla="*/ 28 h 4"/>
                  <a:gd name="T4" fmla="*/ 65 w 4"/>
                  <a:gd name="T5" fmla="*/ 0 h 4"/>
                  <a:gd name="T6" fmla="*/ 65 w 4"/>
                  <a:gd name="T7" fmla="*/ 42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2"/>
                    </a:moveTo>
                    <a:cubicBezTo>
                      <a:pt x="1" y="3"/>
                      <a:pt x="2" y="4"/>
                      <a:pt x="4" y="3"/>
                    </a:cubicBezTo>
                    <a:cubicBezTo>
                      <a:pt x="3" y="1"/>
                      <a:pt x="4" y="1"/>
                      <a:pt x="2" y="0"/>
                    </a:cubicBezTo>
                    <a:cubicBezTo>
                      <a:pt x="1" y="2"/>
                      <a:pt x="1" y="2"/>
                      <a:pt x="2" y="4"/>
                    </a:cubicBezTo>
                  </a:path>
                </a:pathLst>
              </a:custGeom>
              <a:noFill/>
              <a:ln w="19050" cap="rnd">
                <a:solidFill>
                  <a:srgbClr val="937833"/>
                </a:solidFill>
                <a:round/>
                <a:headEnd/>
                <a:tailEnd/>
              </a:ln>
            </p:spPr>
            <p:txBody>
              <a:bodyPr/>
              <a:lstStyle/>
              <a:p>
                <a:endParaRPr lang="en-GB"/>
              </a:p>
            </p:txBody>
          </p:sp>
          <p:sp>
            <p:nvSpPr>
              <p:cNvPr id="32258" name="Freeform 485"/>
              <p:cNvSpPr>
                <a:spLocks/>
              </p:cNvSpPr>
              <p:nvPr/>
            </p:nvSpPr>
            <p:spPr bwMode="auto">
              <a:xfrm>
                <a:off x="2613" y="1279"/>
                <a:ext cx="2" cy="3"/>
              </a:xfrm>
              <a:custGeom>
                <a:avLst/>
                <a:gdLst>
                  <a:gd name="T0" fmla="*/ 0 w 1"/>
                  <a:gd name="T1" fmla="*/ 19 h 2"/>
                  <a:gd name="T2" fmla="*/ 64 w 1"/>
                  <a:gd name="T3" fmla="*/ 13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0" y="1"/>
                      <a:pt x="1" y="0"/>
                      <a:pt x="1" y="1"/>
                    </a:cubicBezTo>
                  </a:path>
                </a:pathLst>
              </a:custGeom>
              <a:noFill/>
              <a:ln w="19050" cap="rnd">
                <a:solidFill>
                  <a:srgbClr val="937833"/>
                </a:solidFill>
                <a:round/>
                <a:headEnd/>
                <a:tailEnd/>
              </a:ln>
            </p:spPr>
            <p:txBody>
              <a:bodyPr/>
              <a:lstStyle/>
              <a:p>
                <a:endParaRPr lang="en-GB"/>
              </a:p>
            </p:txBody>
          </p:sp>
          <p:sp>
            <p:nvSpPr>
              <p:cNvPr id="32259" name="Freeform 486"/>
              <p:cNvSpPr>
                <a:spLocks/>
              </p:cNvSpPr>
              <p:nvPr/>
            </p:nvSpPr>
            <p:spPr bwMode="auto">
              <a:xfrm>
                <a:off x="2642" y="1267"/>
                <a:ext cx="7" cy="9"/>
              </a:xfrm>
              <a:custGeom>
                <a:avLst/>
                <a:gdLst>
                  <a:gd name="T0" fmla="*/ 15 w 5"/>
                  <a:gd name="T1" fmla="*/ 40 h 6"/>
                  <a:gd name="T2" fmla="*/ 0 w 5"/>
                  <a:gd name="T3" fmla="*/ 27 h 6"/>
                  <a:gd name="T4" fmla="*/ 39 w 5"/>
                  <a:gd name="T5" fmla="*/ 27 h 6"/>
                  <a:gd name="T6" fmla="*/ 1 w 5"/>
                  <a:gd name="T7" fmla="*/ 18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2" y="3"/>
                    </a:moveTo>
                    <a:cubicBezTo>
                      <a:pt x="1" y="2"/>
                      <a:pt x="1" y="2"/>
                      <a:pt x="0" y="2"/>
                    </a:cubicBezTo>
                    <a:cubicBezTo>
                      <a:pt x="0" y="6"/>
                      <a:pt x="4" y="5"/>
                      <a:pt x="5" y="2"/>
                    </a:cubicBezTo>
                    <a:cubicBezTo>
                      <a:pt x="4" y="0"/>
                      <a:pt x="3" y="0"/>
                      <a:pt x="1" y="1"/>
                    </a:cubicBezTo>
                  </a:path>
                </a:pathLst>
              </a:custGeom>
              <a:noFill/>
              <a:ln w="19050" cap="rnd">
                <a:solidFill>
                  <a:srgbClr val="937833"/>
                </a:solidFill>
                <a:round/>
                <a:headEnd/>
                <a:tailEnd/>
              </a:ln>
            </p:spPr>
            <p:txBody>
              <a:bodyPr/>
              <a:lstStyle/>
              <a:p>
                <a:endParaRPr lang="en-GB"/>
              </a:p>
            </p:txBody>
          </p:sp>
          <p:sp>
            <p:nvSpPr>
              <p:cNvPr id="32260" name="Freeform 487"/>
              <p:cNvSpPr>
                <a:spLocks/>
              </p:cNvSpPr>
              <p:nvPr/>
            </p:nvSpPr>
            <p:spPr bwMode="auto">
              <a:xfrm>
                <a:off x="2640" y="1255"/>
                <a:ext cx="2" cy="3"/>
              </a:xfrm>
              <a:custGeom>
                <a:avLst/>
                <a:gdLst>
                  <a:gd name="T0" fmla="*/ 0 w 1"/>
                  <a:gd name="T1" fmla="*/ 19 h 2"/>
                  <a:gd name="T2" fmla="*/ 64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1" y="1"/>
                      <a:pt x="1" y="1"/>
                      <a:pt x="1" y="0"/>
                    </a:cubicBezTo>
                  </a:path>
                </a:pathLst>
              </a:custGeom>
              <a:noFill/>
              <a:ln w="19050" cap="rnd">
                <a:solidFill>
                  <a:srgbClr val="937833"/>
                </a:solidFill>
                <a:round/>
                <a:headEnd/>
                <a:tailEnd/>
              </a:ln>
            </p:spPr>
            <p:txBody>
              <a:bodyPr/>
              <a:lstStyle/>
              <a:p>
                <a:endParaRPr lang="en-GB"/>
              </a:p>
            </p:txBody>
          </p:sp>
          <p:sp>
            <p:nvSpPr>
              <p:cNvPr id="32261" name="Freeform 488"/>
              <p:cNvSpPr>
                <a:spLocks/>
              </p:cNvSpPr>
              <p:nvPr/>
            </p:nvSpPr>
            <p:spPr bwMode="auto">
              <a:xfrm>
                <a:off x="2610" y="1244"/>
                <a:ext cx="1" cy="2"/>
              </a:xfrm>
              <a:custGeom>
                <a:avLst/>
                <a:gdLst>
                  <a:gd name="T0" fmla="*/ 0 w 1"/>
                  <a:gd name="T1" fmla="*/ 64 h 1"/>
                  <a:gd name="T2" fmla="*/ 1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1"/>
                      <a:pt x="0" y="0"/>
                      <a:pt x="1" y="0"/>
                    </a:cubicBezTo>
                  </a:path>
                </a:pathLst>
              </a:custGeom>
              <a:noFill/>
              <a:ln w="19050" cap="rnd">
                <a:solidFill>
                  <a:srgbClr val="937833"/>
                </a:solidFill>
                <a:round/>
                <a:headEnd/>
                <a:tailEnd/>
              </a:ln>
            </p:spPr>
            <p:txBody>
              <a:bodyPr/>
              <a:lstStyle/>
              <a:p>
                <a:endParaRPr lang="en-GB"/>
              </a:p>
            </p:txBody>
          </p:sp>
          <p:sp>
            <p:nvSpPr>
              <p:cNvPr id="32262" name="Freeform 489"/>
              <p:cNvSpPr>
                <a:spLocks/>
              </p:cNvSpPr>
              <p:nvPr/>
            </p:nvSpPr>
            <p:spPr bwMode="auto">
              <a:xfrm>
                <a:off x="2596" y="1281"/>
                <a:ext cx="1" cy="6"/>
              </a:xfrm>
              <a:custGeom>
                <a:avLst/>
                <a:gdLst>
                  <a:gd name="T0" fmla="*/ 0 w 1"/>
                  <a:gd name="T1" fmla="*/ 42 h 4"/>
                  <a:gd name="T2" fmla="*/ 0 w 1"/>
                  <a:gd name="T3" fmla="*/ 19 h 4"/>
                  <a:gd name="T4" fmla="*/ 0 60000 65536"/>
                  <a:gd name="T5" fmla="*/ 0 60000 65536"/>
                  <a:gd name="T6" fmla="*/ 0 w 1"/>
                  <a:gd name="T7" fmla="*/ 0 h 4"/>
                  <a:gd name="T8" fmla="*/ 1 w 1"/>
                  <a:gd name="T9" fmla="*/ 4 h 4"/>
                </a:gdLst>
                <a:ahLst/>
                <a:cxnLst>
                  <a:cxn ang="T4">
                    <a:pos x="T0" y="T1"/>
                  </a:cxn>
                  <a:cxn ang="T5">
                    <a:pos x="T2" y="T3"/>
                  </a:cxn>
                </a:cxnLst>
                <a:rect l="T6" t="T7" r="T8" b="T9"/>
                <a:pathLst>
                  <a:path w="1" h="4">
                    <a:moveTo>
                      <a:pt x="0" y="4"/>
                    </a:moveTo>
                    <a:cubicBezTo>
                      <a:pt x="0" y="3"/>
                      <a:pt x="0" y="0"/>
                      <a:pt x="0" y="2"/>
                    </a:cubicBezTo>
                  </a:path>
                </a:pathLst>
              </a:custGeom>
              <a:noFill/>
              <a:ln w="19050" cap="rnd">
                <a:solidFill>
                  <a:srgbClr val="937833"/>
                </a:solidFill>
                <a:round/>
                <a:headEnd/>
                <a:tailEnd/>
              </a:ln>
            </p:spPr>
            <p:txBody>
              <a:bodyPr/>
              <a:lstStyle/>
              <a:p>
                <a:endParaRPr lang="en-GB"/>
              </a:p>
            </p:txBody>
          </p:sp>
          <p:sp>
            <p:nvSpPr>
              <p:cNvPr id="32263" name="Freeform 490"/>
              <p:cNvSpPr>
                <a:spLocks/>
              </p:cNvSpPr>
              <p:nvPr/>
            </p:nvSpPr>
            <p:spPr bwMode="auto">
              <a:xfrm>
                <a:off x="2580" y="1337"/>
                <a:ext cx="4" cy="4"/>
              </a:xfrm>
              <a:custGeom>
                <a:avLst/>
                <a:gdLst>
                  <a:gd name="T0" fmla="*/ 1 w 3"/>
                  <a:gd name="T1" fmla="*/ 0 h 3"/>
                  <a:gd name="T2" fmla="*/ 1 w 3"/>
                  <a:gd name="T3" fmla="*/ 16 h 3"/>
                  <a:gd name="T4" fmla="*/ 16 w 3"/>
                  <a:gd name="T5" fmla="*/ 12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1" y="0"/>
                    </a:moveTo>
                    <a:cubicBezTo>
                      <a:pt x="1" y="1"/>
                      <a:pt x="0" y="2"/>
                      <a:pt x="1" y="3"/>
                    </a:cubicBezTo>
                    <a:cubicBezTo>
                      <a:pt x="2" y="3"/>
                      <a:pt x="2" y="2"/>
                      <a:pt x="3" y="2"/>
                    </a:cubicBezTo>
                  </a:path>
                </a:pathLst>
              </a:custGeom>
              <a:noFill/>
              <a:ln w="19050" cap="rnd">
                <a:solidFill>
                  <a:srgbClr val="937833"/>
                </a:solidFill>
                <a:round/>
                <a:headEnd/>
                <a:tailEnd/>
              </a:ln>
            </p:spPr>
            <p:txBody>
              <a:bodyPr/>
              <a:lstStyle/>
              <a:p>
                <a:endParaRPr lang="en-GB"/>
              </a:p>
            </p:txBody>
          </p:sp>
          <p:sp>
            <p:nvSpPr>
              <p:cNvPr id="32264" name="Freeform 491"/>
              <p:cNvSpPr>
                <a:spLocks/>
              </p:cNvSpPr>
              <p:nvPr/>
            </p:nvSpPr>
            <p:spPr bwMode="auto">
              <a:xfrm>
                <a:off x="2589" y="1355"/>
                <a:ext cx="3" cy="6"/>
              </a:xfrm>
              <a:custGeom>
                <a:avLst/>
                <a:gdLst>
                  <a:gd name="T0" fmla="*/ 0 w 2"/>
                  <a:gd name="T1" fmla="*/ 42 h 4"/>
                  <a:gd name="T2" fmla="*/ 19 w 2"/>
                  <a:gd name="T3" fmla="*/ 0 h 4"/>
                  <a:gd name="T4" fmla="*/ 0 60000 65536"/>
                  <a:gd name="T5" fmla="*/ 0 60000 65536"/>
                  <a:gd name="T6" fmla="*/ 0 w 2"/>
                  <a:gd name="T7" fmla="*/ 0 h 4"/>
                  <a:gd name="T8" fmla="*/ 2 w 2"/>
                  <a:gd name="T9" fmla="*/ 4 h 4"/>
                </a:gdLst>
                <a:ahLst/>
                <a:cxnLst>
                  <a:cxn ang="T4">
                    <a:pos x="T0" y="T1"/>
                  </a:cxn>
                  <a:cxn ang="T5">
                    <a:pos x="T2" y="T3"/>
                  </a:cxn>
                </a:cxnLst>
                <a:rect l="T6" t="T7" r="T8" b="T9"/>
                <a:pathLst>
                  <a:path w="2" h="4">
                    <a:moveTo>
                      <a:pt x="0" y="4"/>
                    </a:moveTo>
                    <a:cubicBezTo>
                      <a:pt x="0" y="2"/>
                      <a:pt x="1" y="1"/>
                      <a:pt x="2" y="0"/>
                    </a:cubicBezTo>
                  </a:path>
                </a:pathLst>
              </a:custGeom>
              <a:noFill/>
              <a:ln w="19050" cap="rnd">
                <a:solidFill>
                  <a:srgbClr val="937833"/>
                </a:solidFill>
                <a:round/>
                <a:headEnd/>
                <a:tailEnd/>
              </a:ln>
            </p:spPr>
            <p:txBody>
              <a:bodyPr/>
              <a:lstStyle/>
              <a:p>
                <a:endParaRPr lang="en-GB"/>
              </a:p>
            </p:txBody>
          </p:sp>
          <p:sp>
            <p:nvSpPr>
              <p:cNvPr id="32265" name="Freeform 492"/>
              <p:cNvSpPr>
                <a:spLocks/>
              </p:cNvSpPr>
              <p:nvPr/>
            </p:nvSpPr>
            <p:spPr bwMode="auto">
              <a:xfrm>
                <a:off x="2611" y="1409"/>
                <a:ext cx="4" cy="6"/>
              </a:xfrm>
              <a:custGeom>
                <a:avLst/>
                <a:gdLst>
                  <a:gd name="T0" fmla="*/ 0 w 2"/>
                  <a:gd name="T1" fmla="*/ 0 h 4"/>
                  <a:gd name="T2" fmla="*/ 0 w 2"/>
                  <a:gd name="T3" fmla="*/ 42 h 4"/>
                  <a:gd name="T4" fmla="*/ 128 w 2"/>
                  <a:gd name="T5" fmla="*/ 19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0"/>
                    </a:moveTo>
                    <a:cubicBezTo>
                      <a:pt x="0" y="2"/>
                      <a:pt x="0" y="3"/>
                      <a:pt x="0" y="4"/>
                    </a:cubicBezTo>
                    <a:cubicBezTo>
                      <a:pt x="2" y="4"/>
                      <a:pt x="2" y="3"/>
                      <a:pt x="2" y="2"/>
                    </a:cubicBezTo>
                  </a:path>
                </a:pathLst>
              </a:custGeom>
              <a:noFill/>
              <a:ln w="19050" cap="rnd">
                <a:solidFill>
                  <a:srgbClr val="937833"/>
                </a:solidFill>
                <a:round/>
                <a:headEnd/>
                <a:tailEnd/>
              </a:ln>
            </p:spPr>
            <p:txBody>
              <a:bodyPr/>
              <a:lstStyle/>
              <a:p>
                <a:endParaRPr lang="en-GB"/>
              </a:p>
            </p:txBody>
          </p:sp>
          <p:sp>
            <p:nvSpPr>
              <p:cNvPr id="32266" name="Freeform 493"/>
              <p:cNvSpPr>
                <a:spLocks/>
              </p:cNvSpPr>
              <p:nvPr/>
            </p:nvSpPr>
            <p:spPr bwMode="auto">
              <a:xfrm>
                <a:off x="2611" y="1423"/>
                <a:ext cx="11" cy="12"/>
              </a:xfrm>
              <a:custGeom>
                <a:avLst/>
                <a:gdLst>
                  <a:gd name="T0" fmla="*/ 31 w 7"/>
                  <a:gd name="T1" fmla="*/ 19 h 8"/>
                  <a:gd name="T2" fmla="*/ 0 w 7"/>
                  <a:gd name="T3" fmla="*/ 42 h 8"/>
                  <a:gd name="T4" fmla="*/ 104 w 7"/>
                  <a:gd name="T5" fmla="*/ 42 h 8"/>
                  <a:gd name="T6" fmla="*/ 49 w 7"/>
                  <a:gd name="T7" fmla="*/ 49 h 8"/>
                  <a:gd name="T8" fmla="*/ 0 60000 65536"/>
                  <a:gd name="T9" fmla="*/ 0 60000 65536"/>
                  <a:gd name="T10" fmla="*/ 0 60000 65536"/>
                  <a:gd name="T11" fmla="*/ 0 60000 65536"/>
                  <a:gd name="T12" fmla="*/ 0 w 7"/>
                  <a:gd name="T13" fmla="*/ 0 h 8"/>
                  <a:gd name="T14" fmla="*/ 7 w 7"/>
                  <a:gd name="T15" fmla="*/ 8 h 8"/>
                </a:gdLst>
                <a:ahLst/>
                <a:cxnLst>
                  <a:cxn ang="T8">
                    <a:pos x="T0" y="T1"/>
                  </a:cxn>
                  <a:cxn ang="T9">
                    <a:pos x="T2" y="T3"/>
                  </a:cxn>
                  <a:cxn ang="T10">
                    <a:pos x="T4" y="T5"/>
                  </a:cxn>
                  <a:cxn ang="T11">
                    <a:pos x="T6" y="T7"/>
                  </a:cxn>
                </a:cxnLst>
                <a:rect l="T12" t="T13" r="T14" b="T15"/>
                <a:pathLst>
                  <a:path w="7" h="8">
                    <a:moveTo>
                      <a:pt x="2" y="2"/>
                    </a:moveTo>
                    <a:cubicBezTo>
                      <a:pt x="1" y="2"/>
                      <a:pt x="0" y="3"/>
                      <a:pt x="0" y="4"/>
                    </a:cubicBezTo>
                    <a:cubicBezTo>
                      <a:pt x="1" y="7"/>
                      <a:pt x="6" y="8"/>
                      <a:pt x="7" y="4"/>
                    </a:cubicBezTo>
                    <a:cubicBezTo>
                      <a:pt x="7" y="0"/>
                      <a:pt x="1" y="1"/>
                      <a:pt x="3" y="5"/>
                    </a:cubicBezTo>
                  </a:path>
                </a:pathLst>
              </a:custGeom>
              <a:noFill/>
              <a:ln w="19050" cap="rnd">
                <a:solidFill>
                  <a:srgbClr val="937833"/>
                </a:solidFill>
                <a:round/>
                <a:headEnd/>
                <a:tailEnd/>
              </a:ln>
            </p:spPr>
            <p:txBody>
              <a:bodyPr/>
              <a:lstStyle/>
              <a:p>
                <a:endParaRPr lang="en-GB"/>
              </a:p>
            </p:txBody>
          </p:sp>
          <p:sp>
            <p:nvSpPr>
              <p:cNvPr id="32267" name="Freeform 494"/>
              <p:cNvSpPr>
                <a:spLocks/>
              </p:cNvSpPr>
              <p:nvPr/>
            </p:nvSpPr>
            <p:spPr bwMode="auto">
              <a:xfrm>
                <a:off x="2625" y="1449"/>
                <a:ext cx="3" cy="3"/>
              </a:xfrm>
              <a:custGeom>
                <a:avLst/>
                <a:gdLst>
                  <a:gd name="T0" fmla="*/ 19 w 2"/>
                  <a:gd name="T1" fmla="*/ 19 h 2"/>
                  <a:gd name="T2" fmla="*/ 19 w 2"/>
                  <a:gd name="T3" fmla="*/ 0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2" y="2"/>
                    </a:moveTo>
                    <a:cubicBezTo>
                      <a:pt x="0" y="1"/>
                      <a:pt x="0" y="0"/>
                      <a:pt x="2" y="0"/>
                    </a:cubicBezTo>
                  </a:path>
                </a:pathLst>
              </a:custGeom>
              <a:noFill/>
              <a:ln w="19050" cap="rnd">
                <a:solidFill>
                  <a:srgbClr val="937833"/>
                </a:solidFill>
                <a:round/>
                <a:headEnd/>
                <a:tailEnd/>
              </a:ln>
            </p:spPr>
            <p:txBody>
              <a:bodyPr/>
              <a:lstStyle/>
              <a:p>
                <a:endParaRPr lang="en-GB"/>
              </a:p>
            </p:txBody>
          </p:sp>
          <p:sp>
            <p:nvSpPr>
              <p:cNvPr id="32268" name="Freeform 495"/>
              <p:cNvSpPr>
                <a:spLocks/>
              </p:cNvSpPr>
              <p:nvPr/>
            </p:nvSpPr>
            <p:spPr bwMode="auto">
              <a:xfrm>
                <a:off x="2587" y="1434"/>
                <a:ext cx="8" cy="6"/>
              </a:xfrm>
              <a:custGeom>
                <a:avLst/>
                <a:gdLst>
                  <a:gd name="T0" fmla="*/ 34 w 5"/>
                  <a:gd name="T1" fmla="*/ 19 h 4"/>
                  <a:gd name="T2" fmla="*/ 67 w 5"/>
                  <a:gd name="T3" fmla="*/ 42 h 4"/>
                  <a:gd name="T4" fmla="*/ 34 w 5"/>
                  <a:gd name="T5" fmla="*/ 0 h 4"/>
                  <a:gd name="T6" fmla="*/ 21 w 5"/>
                  <a:gd name="T7" fmla="*/ 42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2" y="2"/>
                    </a:moveTo>
                    <a:cubicBezTo>
                      <a:pt x="2" y="4"/>
                      <a:pt x="3" y="4"/>
                      <a:pt x="4" y="4"/>
                    </a:cubicBezTo>
                    <a:cubicBezTo>
                      <a:pt x="5" y="2"/>
                      <a:pt x="4" y="1"/>
                      <a:pt x="2" y="0"/>
                    </a:cubicBezTo>
                    <a:cubicBezTo>
                      <a:pt x="0" y="0"/>
                      <a:pt x="0" y="2"/>
                      <a:pt x="1" y="4"/>
                    </a:cubicBezTo>
                  </a:path>
                </a:pathLst>
              </a:custGeom>
              <a:noFill/>
              <a:ln w="19050" cap="rnd">
                <a:solidFill>
                  <a:srgbClr val="937833"/>
                </a:solidFill>
                <a:round/>
                <a:headEnd/>
                <a:tailEnd/>
              </a:ln>
            </p:spPr>
            <p:txBody>
              <a:bodyPr/>
              <a:lstStyle/>
              <a:p>
                <a:endParaRPr lang="en-GB"/>
              </a:p>
            </p:txBody>
          </p:sp>
          <p:sp>
            <p:nvSpPr>
              <p:cNvPr id="32269" name="Freeform 496"/>
              <p:cNvSpPr>
                <a:spLocks/>
              </p:cNvSpPr>
              <p:nvPr/>
            </p:nvSpPr>
            <p:spPr bwMode="auto">
              <a:xfrm>
                <a:off x="2593" y="1459"/>
                <a:ext cx="5" cy="8"/>
              </a:xfrm>
              <a:custGeom>
                <a:avLst/>
                <a:gdLst>
                  <a:gd name="T0" fmla="*/ 22 w 3"/>
                  <a:gd name="T1" fmla="*/ 86 h 5"/>
                  <a:gd name="T2" fmla="*/ 62 w 3"/>
                  <a:gd name="T3" fmla="*/ 0 h 5"/>
                  <a:gd name="T4" fmla="*/ 0 60000 65536"/>
                  <a:gd name="T5" fmla="*/ 0 60000 65536"/>
                  <a:gd name="T6" fmla="*/ 0 w 3"/>
                  <a:gd name="T7" fmla="*/ 0 h 5"/>
                  <a:gd name="T8" fmla="*/ 3 w 3"/>
                  <a:gd name="T9" fmla="*/ 5 h 5"/>
                </a:gdLst>
                <a:ahLst/>
                <a:cxnLst>
                  <a:cxn ang="T4">
                    <a:pos x="T0" y="T1"/>
                  </a:cxn>
                  <a:cxn ang="T5">
                    <a:pos x="T2" y="T3"/>
                  </a:cxn>
                </a:cxnLst>
                <a:rect l="T6" t="T7" r="T8" b="T9"/>
                <a:pathLst>
                  <a:path w="3" h="5">
                    <a:moveTo>
                      <a:pt x="1" y="5"/>
                    </a:moveTo>
                    <a:cubicBezTo>
                      <a:pt x="0" y="3"/>
                      <a:pt x="1" y="0"/>
                      <a:pt x="3" y="0"/>
                    </a:cubicBezTo>
                  </a:path>
                </a:pathLst>
              </a:custGeom>
              <a:noFill/>
              <a:ln w="19050" cap="rnd">
                <a:solidFill>
                  <a:srgbClr val="937833"/>
                </a:solidFill>
                <a:round/>
                <a:headEnd/>
                <a:tailEnd/>
              </a:ln>
            </p:spPr>
            <p:txBody>
              <a:bodyPr/>
              <a:lstStyle/>
              <a:p>
                <a:endParaRPr lang="en-GB"/>
              </a:p>
            </p:txBody>
          </p:sp>
          <p:sp>
            <p:nvSpPr>
              <p:cNvPr id="32270" name="Freeform 497"/>
              <p:cNvSpPr>
                <a:spLocks/>
              </p:cNvSpPr>
              <p:nvPr/>
            </p:nvSpPr>
            <p:spPr bwMode="auto">
              <a:xfrm>
                <a:off x="2602" y="1493"/>
                <a:ext cx="22" cy="13"/>
              </a:xfrm>
              <a:custGeom>
                <a:avLst/>
                <a:gdLst>
                  <a:gd name="T0" fmla="*/ 135 w 14"/>
                  <a:gd name="T1" fmla="*/ 0 h 9"/>
                  <a:gd name="T2" fmla="*/ 135 w 14"/>
                  <a:gd name="T3" fmla="*/ 1 h 9"/>
                  <a:gd name="T4" fmla="*/ 0 60000 65536"/>
                  <a:gd name="T5" fmla="*/ 0 60000 65536"/>
                  <a:gd name="T6" fmla="*/ 0 w 14"/>
                  <a:gd name="T7" fmla="*/ 0 h 9"/>
                  <a:gd name="T8" fmla="*/ 14 w 14"/>
                  <a:gd name="T9" fmla="*/ 9 h 9"/>
                </a:gdLst>
                <a:ahLst/>
                <a:cxnLst>
                  <a:cxn ang="T4">
                    <a:pos x="T0" y="T1"/>
                  </a:cxn>
                  <a:cxn ang="T5">
                    <a:pos x="T2" y="T3"/>
                  </a:cxn>
                </a:cxnLst>
                <a:rect l="T6" t="T7" r="T8" b="T9"/>
                <a:pathLst>
                  <a:path w="14" h="9">
                    <a:moveTo>
                      <a:pt x="9" y="0"/>
                    </a:moveTo>
                    <a:cubicBezTo>
                      <a:pt x="0" y="1"/>
                      <a:pt x="14" y="9"/>
                      <a:pt x="9" y="1"/>
                    </a:cubicBezTo>
                  </a:path>
                </a:pathLst>
              </a:custGeom>
              <a:noFill/>
              <a:ln w="19050" cap="rnd">
                <a:solidFill>
                  <a:srgbClr val="937833"/>
                </a:solidFill>
                <a:round/>
                <a:headEnd/>
                <a:tailEnd/>
              </a:ln>
            </p:spPr>
            <p:txBody>
              <a:bodyPr/>
              <a:lstStyle/>
              <a:p>
                <a:endParaRPr lang="en-GB"/>
              </a:p>
            </p:txBody>
          </p:sp>
          <p:sp>
            <p:nvSpPr>
              <p:cNvPr id="32271" name="Freeform 498"/>
              <p:cNvSpPr>
                <a:spLocks/>
              </p:cNvSpPr>
              <p:nvPr/>
            </p:nvSpPr>
            <p:spPr bwMode="auto">
              <a:xfrm>
                <a:off x="2625" y="1490"/>
                <a:ext cx="8" cy="9"/>
              </a:xfrm>
              <a:custGeom>
                <a:avLst/>
                <a:gdLst>
                  <a:gd name="T0" fmla="*/ 67 w 5"/>
                  <a:gd name="T1" fmla="*/ 72 h 6"/>
                  <a:gd name="T2" fmla="*/ 54 w 5"/>
                  <a:gd name="T3" fmla="*/ 0 h 6"/>
                  <a:gd name="T4" fmla="*/ 54 w 5"/>
                  <a:gd name="T5" fmla="*/ 60 h 6"/>
                  <a:gd name="T6" fmla="*/ 0 60000 65536"/>
                  <a:gd name="T7" fmla="*/ 0 60000 65536"/>
                  <a:gd name="T8" fmla="*/ 0 60000 65536"/>
                  <a:gd name="T9" fmla="*/ 0 w 5"/>
                  <a:gd name="T10" fmla="*/ 0 h 6"/>
                  <a:gd name="T11" fmla="*/ 5 w 5"/>
                  <a:gd name="T12" fmla="*/ 6 h 6"/>
                </a:gdLst>
                <a:ahLst/>
                <a:cxnLst>
                  <a:cxn ang="T6">
                    <a:pos x="T0" y="T1"/>
                  </a:cxn>
                  <a:cxn ang="T7">
                    <a:pos x="T2" y="T3"/>
                  </a:cxn>
                  <a:cxn ang="T8">
                    <a:pos x="T4" y="T5"/>
                  </a:cxn>
                </a:cxnLst>
                <a:rect l="T9" t="T10" r="T11" b="T12"/>
                <a:pathLst>
                  <a:path w="5" h="6">
                    <a:moveTo>
                      <a:pt x="4" y="6"/>
                    </a:moveTo>
                    <a:cubicBezTo>
                      <a:pt x="0" y="5"/>
                      <a:pt x="0" y="2"/>
                      <a:pt x="3" y="0"/>
                    </a:cubicBezTo>
                    <a:cubicBezTo>
                      <a:pt x="5" y="2"/>
                      <a:pt x="5" y="3"/>
                      <a:pt x="3" y="5"/>
                    </a:cubicBezTo>
                  </a:path>
                </a:pathLst>
              </a:custGeom>
              <a:noFill/>
              <a:ln w="19050" cap="rnd">
                <a:solidFill>
                  <a:srgbClr val="937833"/>
                </a:solidFill>
                <a:round/>
                <a:headEnd/>
                <a:tailEnd/>
              </a:ln>
            </p:spPr>
            <p:txBody>
              <a:bodyPr/>
              <a:lstStyle/>
              <a:p>
                <a:endParaRPr lang="en-GB"/>
              </a:p>
            </p:txBody>
          </p:sp>
          <p:sp>
            <p:nvSpPr>
              <p:cNvPr id="32272" name="Freeform 499"/>
              <p:cNvSpPr>
                <a:spLocks/>
              </p:cNvSpPr>
              <p:nvPr/>
            </p:nvSpPr>
            <p:spPr bwMode="auto">
              <a:xfrm>
                <a:off x="2665" y="1503"/>
                <a:ext cx="7" cy="8"/>
              </a:xfrm>
              <a:custGeom>
                <a:avLst/>
                <a:gdLst>
                  <a:gd name="T0" fmla="*/ 21 w 5"/>
                  <a:gd name="T1" fmla="*/ 0 h 5"/>
                  <a:gd name="T2" fmla="*/ 21 w 5"/>
                  <a:gd name="T3" fmla="*/ 86 h 5"/>
                  <a:gd name="T4" fmla="*/ 21 w 5"/>
                  <a:gd name="T5" fmla="*/ 0 h 5"/>
                  <a:gd name="T6" fmla="*/ 0 60000 65536"/>
                  <a:gd name="T7" fmla="*/ 0 60000 65536"/>
                  <a:gd name="T8" fmla="*/ 0 60000 65536"/>
                  <a:gd name="T9" fmla="*/ 0 w 5"/>
                  <a:gd name="T10" fmla="*/ 0 h 5"/>
                  <a:gd name="T11" fmla="*/ 5 w 5"/>
                  <a:gd name="T12" fmla="*/ 5 h 5"/>
                </a:gdLst>
                <a:ahLst/>
                <a:cxnLst>
                  <a:cxn ang="T6">
                    <a:pos x="T0" y="T1"/>
                  </a:cxn>
                  <a:cxn ang="T7">
                    <a:pos x="T2" y="T3"/>
                  </a:cxn>
                  <a:cxn ang="T8">
                    <a:pos x="T4" y="T5"/>
                  </a:cxn>
                </a:cxnLst>
                <a:rect l="T9" t="T10" r="T11" b="T12"/>
                <a:pathLst>
                  <a:path w="5" h="5">
                    <a:moveTo>
                      <a:pt x="3" y="0"/>
                    </a:moveTo>
                    <a:cubicBezTo>
                      <a:pt x="0" y="0"/>
                      <a:pt x="0" y="3"/>
                      <a:pt x="3" y="5"/>
                    </a:cubicBezTo>
                    <a:cubicBezTo>
                      <a:pt x="5" y="4"/>
                      <a:pt x="5" y="1"/>
                      <a:pt x="3" y="0"/>
                    </a:cubicBezTo>
                  </a:path>
                </a:pathLst>
              </a:custGeom>
              <a:noFill/>
              <a:ln w="19050" cap="rnd">
                <a:solidFill>
                  <a:srgbClr val="937833"/>
                </a:solidFill>
                <a:round/>
                <a:headEnd/>
                <a:tailEnd/>
              </a:ln>
            </p:spPr>
            <p:txBody>
              <a:bodyPr/>
              <a:lstStyle/>
              <a:p>
                <a:endParaRPr lang="en-GB"/>
              </a:p>
            </p:txBody>
          </p:sp>
          <p:sp>
            <p:nvSpPr>
              <p:cNvPr id="32273" name="Freeform 500"/>
              <p:cNvSpPr>
                <a:spLocks/>
              </p:cNvSpPr>
              <p:nvPr/>
            </p:nvSpPr>
            <p:spPr bwMode="auto">
              <a:xfrm>
                <a:off x="2663" y="1517"/>
                <a:ext cx="6" cy="7"/>
              </a:xfrm>
              <a:custGeom>
                <a:avLst/>
                <a:gdLst>
                  <a:gd name="T0" fmla="*/ 19 w 4"/>
                  <a:gd name="T1" fmla="*/ 0 h 5"/>
                  <a:gd name="T2" fmla="*/ 28 w 4"/>
                  <a:gd name="T3" fmla="*/ 39 h 5"/>
                  <a:gd name="T4" fmla="*/ 42 w 4"/>
                  <a:gd name="T5" fmla="*/ 21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2" y="0"/>
                    </a:moveTo>
                    <a:cubicBezTo>
                      <a:pt x="0" y="3"/>
                      <a:pt x="1" y="4"/>
                      <a:pt x="3" y="5"/>
                    </a:cubicBezTo>
                    <a:cubicBezTo>
                      <a:pt x="4" y="4"/>
                      <a:pt x="4" y="4"/>
                      <a:pt x="4" y="3"/>
                    </a:cubicBezTo>
                  </a:path>
                </a:pathLst>
              </a:custGeom>
              <a:noFill/>
              <a:ln w="19050" cap="rnd">
                <a:solidFill>
                  <a:srgbClr val="937833"/>
                </a:solidFill>
                <a:round/>
                <a:headEnd/>
                <a:tailEnd/>
              </a:ln>
            </p:spPr>
            <p:txBody>
              <a:bodyPr/>
              <a:lstStyle/>
              <a:p>
                <a:endParaRPr lang="en-GB"/>
              </a:p>
            </p:txBody>
          </p:sp>
          <p:sp>
            <p:nvSpPr>
              <p:cNvPr id="32274" name="Freeform 501"/>
              <p:cNvSpPr>
                <a:spLocks/>
              </p:cNvSpPr>
              <p:nvPr/>
            </p:nvSpPr>
            <p:spPr bwMode="auto">
              <a:xfrm>
                <a:off x="2646" y="1546"/>
                <a:ext cx="8" cy="7"/>
              </a:xfrm>
              <a:custGeom>
                <a:avLst/>
                <a:gdLst>
                  <a:gd name="T0" fmla="*/ 21 w 5"/>
                  <a:gd name="T1" fmla="*/ 1 h 5"/>
                  <a:gd name="T2" fmla="*/ 21 w 5"/>
                  <a:gd name="T3" fmla="*/ 39 h 5"/>
                  <a:gd name="T4" fmla="*/ 54 w 5"/>
                  <a:gd name="T5" fmla="*/ 0 h 5"/>
                  <a:gd name="T6" fmla="*/ 21 w 5"/>
                  <a:gd name="T7" fmla="*/ 21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1" y="1"/>
                    </a:moveTo>
                    <a:cubicBezTo>
                      <a:pt x="0" y="3"/>
                      <a:pt x="0" y="4"/>
                      <a:pt x="1" y="5"/>
                    </a:cubicBezTo>
                    <a:cubicBezTo>
                      <a:pt x="4" y="5"/>
                      <a:pt x="5" y="2"/>
                      <a:pt x="3" y="0"/>
                    </a:cubicBezTo>
                    <a:cubicBezTo>
                      <a:pt x="1" y="0"/>
                      <a:pt x="1" y="1"/>
                      <a:pt x="1" y="3"/>
                    </a:cubicBezTo>
                  </a:path>
                </a:pathLst>
              </a:custGeom>
              <a:noFill/>
              <a:ln w="19050" cap="rnd">
                <a:solidFill>
                  <a:srgbClr val="937833"/>
                </a:solidFill>
                <a:round/>
                <a:headEnd/>
                <a:tailEnd/>
              </a:ln>
            </p:spPr>
            <p:txBody>
              <a:bodyPr/>
              <a:lstStyle/>
              <a:p>
                <a:endParaRPr lang="en-GB"/>
              </a:p>
            </p:txBody>
          </p:sp>
          <p:sp>
            <p:nvSpPr>
              <p:cNvPr id="32275" name="Freeform 502"/>
              <p:cNvSpPr>
                <a:spLocks/>
              </p:cNvSpPr>
              <p:nvPr/>
            </p:nvSpPr>
            <p:spPr bwMode="auto">
              <a:xfrm>
                <a:off x="2633" y="1537"/>
                <a:ext cx="7" cy="10"/>
              </a:xfrm>
              <a:custGeom>
                <a:avLst/>
                <a:gdLst>
                  <a:gd name="T0" fmla="*/ 15 w 5"/>
                  <a:gd name="T1" fmla="*/ 27 h 7"/>
                  <a:gd name="T2" fmla="*/ 15 w 5"/>
                  <a:gd name="T3" fmla="*/ 59 h 7"/>
                  <a:gd name="T4" fmla="*/ 1 w 5"/>
                  <a:gd name="T5" fmla="*/ 0 h 7"/>
                  <a:gd name="T6" fmla="*/ 1 w 5"/>
                  <a:gd name="T7" fmla="*/ 39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2" y="3"/>
                    </a:moveTo>
                    <a:cubicBezTo>
                      <a:pt x="1" y="5"/>
                      <a:pt x="1" y="6"/>
                      <a:pt x="2" y="7"/>
                    </a:cubicBezTo>
                    <a:cubicBezTo>
                      <a:pt x="5" y="6"/>
                      <a:pt x="4" y="1"/>
                      <a:pt x="1" y="0"/>
                    </a:cubicBezTo>
                    <a:cubicBezTo>
                      <a:pt x="0" y="1"/>
                      <a:pt x="0" y="3"/>
                      <a:pt x="1" y="4"/>
                    </a:cubicBezTo>
                  </a:path>
                </a:pathLst>
              </a:custGeom>
              <a:noFill/>
              <a:ln w="19050" cap="rnd">
                <a:solidFill>
                  <a:srgbClr val="937833"/>
                </a:solidFill>
                <a:round/>
                <a:headEnd/>
                <a:tailEnd/>
              </a:ln>
            </p:spPr>
            <p:txBody>
              <a:bodyPr/>
              <a:lstStyle/>
              <a:p>
                <a:endParaRPr lang="en-GB"/>
              </a:p>
            </p:txBody>
          </p:sp>
          <p:sp>
            <p:nvSpPr>
              <p:cNvPr id="32276" name="Freeform 503"/>
              <p:cNvSpPr>
                <a:spLocks/>
              </p:cNvSpPr>
              <p:nvPr/>
            </p:nvSpPr>
            <p:spPr bwMode="auto">
              <a:xfrm>
                <a:off x="2689" y="1459"/>
                <a:ext cx="11" cy="17"/>
              </a:xfrm>
              <a:custGeom>
                <a:avLst/>
                <a:gdLst>
                  <a:gd name="T0" fmla="*/ 31 w 7"/>
                  <a:gd name="T1" fmla="*/ 108 h 11"/>
                  <a:gd name="T2" fmla="*/ 31 w 7"/>
                  <a:gd name="T3" fmla="*/ 108 h 11"/>
                  <a:gd name="T4" fmla="*/ 86 w 7"/>
                  <a:gd name="T5" fmla="*/ 53 h 11"/>
                  <a:gd name="T6" fmla="*/ 20 w 7"/>
                  <a:gd name="T7" fmla="*/ 96 h 11"/>
                  <a:gd name="T8" fmla="*/ 0 60000 65536"/>
                  <a:gd name="T9" fmla="*/ 0 60000 65536"/>
                  <a:gd name="T10" fmla="*/ 0 60000 65536"/>
                  <a:gd name="T11" fmla="*/ 0 60000 65536"/>
                  <a:gd name="T12" fmla="*/ 0 w 7"/>
                  <a:gd name="T13" fmla="*/ 0 h 11"/>
                  <a:gd name="T14" fmla="*/ 7 w 7"/>
                  <a:gd name="T15" fmla="*/ 11 h 11"/>
                </a:gdLst>
                <a:ahLst/>
                <a:cxnLst>
                  <a:cxn ang="T8">
                    <a:pos x="T0" y="T1"/>
                  </a:cxn>
                  <a:cxn ang="T9">
                    <a:pos x="T2" y="T3"/>
                  </a:cxn>
                  <a:cxn ang="T10">
                    <a:pos x="T4" y="T5"/>
                  </a:cxn>
                  <a:cxn ang="T11">
                    <a:pos x="T6" y="T7"/>
                  </a:cxn>
                </a:cxnLst>
                <a:rect l="T12" t="T13" r="T14" b="T15"/>
                <a:pathLst>
                  <a:path w="7" h="11">
                    <a:moveTo>
                      <a:pt x="2" y="8"/>
                    </a:moveTo>
                    <a:cubicBezTo>
                      <a:pt x="1" y="7"/>
                      <a:pt x="1" y="7"/>
                      <a:pt x="2" y="8"/>
                    </a:cubicBezTo>
                    <a:cubicBezTo>
                      <a:pt x="4" y="11"/>
                      <a:pt x="7" y="7"/>
                      <a:pt x="6" y="4"/>
                    </a:cubicBezTo>
                    <a:cubicBezTo>
                      <a:pt x="4" y="0"/>
                      <a:pt x="0" y="3"/>
                      <a:pt x="1" y="7"/>
                    </a:cubicBezTo>
                  </a:path>
                </a:pathLst>
              </a:custGeom>
              <a:noFill/>
              <a:ln w="19050" cap="rnd">
                <a:solidFill>
                  <a:srgbClr val="937833"/>
                </a:solidFill>
                <a:round/>
                <a:headEnd/>
                <a:tailEnd/>
              </a:ln>
            </p:spPr>
            <p:txBody>
              <a:bodyPr/>
              <a:lstStyle/>
              <a:p>
                <a:endParaRPr lang="en-GB"/>
              </a:p>
            </p:txBody>
          </p:sp>
          <p:sp>
            <p:nvSpPr>
              <p:cNvPr id="32277" name="Freeform 504"/>
              <p:cNvSpPr>
                <a:spLocks/>
              </p:cNvSpPr>
              <p:nvPr/>
            </p:nvSpPr>
            <p:spPr bwMode="auto">
              <a:xfrm>
                <a:off x="2701" y="1452"/>
                <a:ext cx="3" cy="4"/>
              </a:xfrm>
              <a:custGeom>
                <a:avLst/>
                <a:gdLst>
                  <a:gd name="T0" fmla="*/ 19 w 2"/>
                  <a:gd name="T1" fmla="*/ 16 h 3"/>
                  <a:gd name="T2" fmla="*/ 0 w 2"/>
                  <a:gd name="T3" fmla="*/ 0 h 3"/>
                  <a:gd name="T4" fmla="*/ 19 w 2"/>
                  <a:gd name="T5" fmla="*/ 1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2" y="3"/>
                    </a:moveTo>
                    <a:cubicBezTo>
                      <a:pt x="1" y="2"/>
                      <a:pt x="0" y="1"/>
                      <a:pt x="0" y="0"/>
                    </a:cubicBezTo>
                    <a:cubicBezTo>
                      <a:pt x="2" y="0"/>
                      <a:pt x="1" y="1"/>
                      <a:pt x="2" y="1"/>
                    </a:cubicBezTo>
                  </a:path>
                </a:pathLst>
              </a:custGeom>
              <a:noFill/>
              <a:ln w="19050" cap="rnd">
                <a:solidFill>
                  <a:srgbClr val="937833"/>
                </a:solidFill>
                <a:round/>
                <a:headEnd/>
                <a:tailEnd/>
              </a:ln>
            </p:spPr>
            <p:txBody>
              <a:bodyPr/>
              <a:lstStyle/>
              <a:p>
                <a:endParaRPr lang="en-GB"/>
              </a:p>
            </p:txBody>
          </p:sp>
          <p:sp>
            <p:nvSpPr>
              <p:cNvPr id="32278" name="Freeform 505"/>
              <p:cNvSpPr>
                <a:spLocks/>
              </p:cNvSpPr>
              <p:nvPr/>
            </p:nvSpPr>
            <p:spPr bwMode="auto">
              <a:xfrm>
                <a:off x="2721" y="1482"/>
                <a:ext cx="7" cy="8"/>
              </a:xfrm>
              <a:custGeom>
                <a:avLst/>
                <a:gdLst>
                  <a:gd name="T0" fmla="*/ 29 w 5"/>
                  <a:gd name="T1" fmla="*/ 21 h 5"/>
                  <a:gd name="T2" fmla="*/ 29 w 5"/>
                  <a:gd name="T3" fmla="*/ 0 h 5"/>
                  <a:gd name="T4" fmla="*/ 15 w 5"/>
                  <a:gd name="T5" fmla="*/ 86 h 5"/>
                  <a:gd name="T6" fmla="*/ 39 w 5"/>
                  <a:gd name="T7" fmla="*/ 21 h 5"/>
                  <a:gd name="T8" fmla="*/ 21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1"/>
                    </a:moveTo>
                    <a:cubicBezTo>
                      <a:pt x="4" y="1"/>
                      <a:pt x="4" y="0"/>
                      <a:pt x="4" y="0"/>
                    </a:cubicBezTo>
                    <a:cubicBezTo>
                      <a:pt x="1" y="0"/>
                      <a:pt x="0" y="3"/>
                      <a:pt x="2" y="5"/>
                    </a:cubicBezTo>
                    <a:cubicBezTo>
                      <a:pt x="4" y="4"/>
                      <a:pt x="5" y="3"/>
                      <a:pt x="5" y="1"/>
                    </a:cubicBezTo>
                    <a:cubicBezTo>
                      <a:pt x="4" y="0"/>
                      <a:pt x="3" y="0"/>
                      <a:pt x="3" y="0"/>
                    </a:cubicBezTo>
                  </a:path>
                </a:pathLst>
              </a:custGeom>
              <a:noFill/>
              <a:ln w="19050" cap="rnd">
                <a:solidFill>
                  <a:srgbClr val="937833"/>
                </a:solidFill>
                <a:round/>
                <a:headEnd/>
                <a:tailEnd/>
              </a:ln>
            </p:spPr>
            <p:txBody>
              <a:bodyPr/>
              <a:lstStyle/>
              <a:p>
                <a:endParaRPr lang="en-GB"/>
              </a:p>
            </p:txBody>
          </p:sp>
          <p:sp>
            <p:nvSpPr>
              <p:cNvPr id="32279" name="Freeform 506"/>
              <p:cNvSpPr>
                <a:spLocks/>
              </p:cNvSpPr>
              <p:nvPr/>
            </p:nvSpPr>
            <p:spPr bwMode="auto">
              <a:xfrm>
                <a:off x="2738" y="1488"/>
                <a:ext cx="3" cy="6"/>
              </a:xfrm>
              <a:custGeom>
                <a:avLst/>
                <a:gdLst>
                  <a:gd name="T0" fmla="*/ 19 w 2"/>
                  <a:gd name="T1" fmla="*/ 28 h 4"/>
                  <a:gd name="T2" fmla="*/ 19 w 2"/>
                  <a:gd name="T3" fmla="*/ 0 h 4"/>
                  <a:gd name="T4" fmla="*/ 13 w 2"/>
                  <a:gd name="T5" fmla="*/ 42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2" y="3"/>
                    </a:moveTo>
                    <a:cubicBezTo>
                      <a:pt x="2" y="4"/>
                      <a:pt x="2" y="1"/>
                      <a:pt x="2" y="0"/>
                    </a:cubicBezTo>
                    <a:cubicBezTo>
                      <a:pt x="0" y="1"/>
                      <a:pt x="0" y="2"/>
                      <a:pt x="1" y="4"/>
                    </a:cubicBezTo>
                  </a:path>
                </a:pathLst>
              </a:custGeom>
              <a:noFill/>
              <a:ln w="19050" cap="rnd">
                <a:solidFill>
                  <a:srgbClr val="937833"/>
                </a:solidFill>
                <a:round/>
                <a:headEnd/>
                <a:tailEnd/>
              </a:ln>
            </p:spPr>
            <p:txBody>
              <a:bodyPr/>
              <a:lstStyle/>
              <a:p>
                <a:endParaRPr lang="en-GB"/>
              </a:p>
            </p:txBody>
          </p:sp>
          <p:sp>
            <p:nvSpPr>
              <p:cNvPr id="32280" name="Freeform 507"/>
              <p:cNvSpPr>
                <a:spLocks/>
              </p:cNvSpPr>
              <p:nvPr/>
            </p:nvSpPr>
            <p:spPr bwMode="auto">
              <a:xfrm>
                <a:off x="2765" y="1462"/>
                <a:ext cx="8" cy="8"/>
              </a:xfrm>
              <a:custGeom>
                <a:avLst/>
                <a:gdLst>
                  <a:gd name="T0" fmla="*/ 34 w 5"/>
                  <a:gd name="T1" fmla="*/ 54 h 5"/>
                  <a:gd name="T2" fmla="*/ 54 w 5"/>
                  <a:gd name="T3" fmla="*/ 86 h 5"/>
                  <a:gd name="T4" fmla="*/ 21 w 5"/>
                  <a:gd name="T5" fmla="*/ 0 h 5"/>
                  <a:gd name="T6" fmla="*/ 34 w 5"/>
                  <a:gd name="T7" fmla="*/ 54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2" y="3"/>
                    </a:moveTo>
                    <a:cubicBezTo>
                      <a:pt x="2" y="4"/>
                      <a:pt x="2" y="5"/>
                      <a:pt x="3" y="5"/>
                    </a:cubicBezTo>
                    <a:cubicBezTo>
                      <a:pt x="5" y="3"/>
                      <a:pt x="3" y="1"/>
                      <a:pt x="1" y="0"/>
                    </a:cubicBezTo>
                    <a:cubicBezTo>
                      <a:pt x="0" y="1"/>
                      <a:pt x="1" y="1"/>
                      <a:pt x="2" y="3"/>
                    </a:cubicBezTo>
                  </a:path>
                </a:pathLst>
              </a:custGeom>
              <a:noFill/>
              <a:ln w="19050" cap="rnd">
                <a:solidFill>
                  <a:srgbClr val="937833"/>
                </a:solidFill>
                <a:round/>
                <a:headEnd/>
                <a:tailEnd/>
              </a:ln>
            </p:spPr>
            <p:txBody>
              <a:bodyPr/>
              <a:lstStyle/>
              <a:p>
                <a:endParaRPr lang="en-GB"/>
              </a:p>
            </p:txBody>
          </p:sp>
          <p:sp>
            <p:nvSpPr>
              <p:cNvPr id="32281" name="Freeform 508"/>
              <p:cNvSpPr>
                <a:spLocks/>
              </p:cNvSpPr>
              <p:nvPr/>
            </p:nvSpPr>
            <p:spPr bwMode="auto">
              <a:xfrm>
                <a:off x="2776" y="1452"/>
                <a:ext cx="1" cy="1"/>
              </a:xfrm>
              <a:custGeom>
                <a:avLst/>
                <a:gdLst>
                  <a:gd name="T0" fmla="*/ 0 w 1"/>
                  <a:gd name="T1" fmla="*/ 1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1"/>
                      <a:pt x="0" y="1"/>
                      <a:pt x="0" y="0"/>
                    </a:cubicBezTo>
                  </a:path>
                </a:pathLst>
              </a:custGeom>
              <a:noFill/>
              <a:ln w="19050" cap="rnd">
                <a:solidFill>
                  <a:srgbClr val="937833"/>
                </a:solidFill>
                <a:round/>
                <a:headEnd/>
                <a:tailEnd/>
              </a:ln>
            </p:spPr>
            <p:txBody>
              <a:bodyPr/>
              <a:lstStyle/>
              <a:p>
                <a:endParaRPr lang="en-GB"/>
              </a:p>
            </p:txBody>
          </p:sp>
          <p:sp>
            <p:nvSpPr>
              <p:cNvPr id="32282" name="Freeform 509"/>
              <p:cNvSpPr>
                <a:spLocks/>
              </p:cNvSpPr>
              <p:nvPr/>
            </p:nvSpPr>
            <p:spPr bwMode="auto">
              <a:xfrm>
                <a:off x="2795" y="1415"/>
                <a:ext cx="2" cy="3"/>
              </a:xfrm>
              <a:custGeom>
                <a:avLst/>
                <a:gdLst>
                  <a:gd name="T0" fmla="*/ 64 w 1"/>
                  <a:gd name="T1" fmla="*/ 19 h 2"/>
                  <a:gd name="T2" fmla="*/ 64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1" y="2"/>
                    </a:moveTo>
                    <a:cubicBezTo>
                      <a:pt x="0" y="1"/>
                      <a:pt x="1" y="1"/>
                      <a:pt x="1" y="0"/>
                    </a:cubicBezTo>
                  </a:path>
                </a:pathLst>
              </a:custGeom>
              <a:noFill/>
              <a:ln w="19050" cap="rnd">
                <a:solidFill>
                  <a:srgbClr val="937833"/>
                </a:solidFill>
                <a:round/>
                <a:headEnd/>
                <a:tailEnd/>
              </a:ln>
            </p:spPr>
            <p:txBody>
              <a:bodyPr/>
              <a:lstStyle/>
              <a:p>
                <a:endParaRPr lang="en-GB"/>
              </a:p>
            </p:txBody>
          </p:sp>
          <p:sp>
            <p:nvSpPr>
              <p:cNvPr id="32283" name="Freeform 510"/>
              <p:cNvSpPr>
                <a:spLocks/>
              </p:cNvSpPr>
              <p:nvPr/>
            </p:nvSpPr>
            <p:spPr bwMode="auto">
              <a:xfrm>
                <a:off x="2686" y="1291"/>
                <a:ext cx="1" cy="3"/>
              </a:xfrm>
              <a:custGeom>
                <a:avLst/>
                <a:gdLst>
                  <a:gd name="T0" fmla="*/ 0 w 1"/>
                  <a:gd name="T1" fmla="*/ 19 h 2"/>
                  <a:gd name="T2" fmla="*/ 0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0" y="1"/>
                      <a:pt x="0" y="1"/>
                      <a:pt x="0" y="0"/>
                    </a:cubicBezTo>
                  </a:path>
                </a:pathLst>
              </a:custGeom>
              <a:noFill/>
              <a:ln w="19050" cap="rnd">
                <a:solidFill>
                  <a:srgbClr val="937833"/>
                </a:solidFill>
                <a:round/>
                <a:headEnd/>
                <a:tailEnd/>
              </a:ln>
            </p:spPr>
            <p:txBody>
              <a:bodyPr/>
              <a:lstStyle/>
              <a:p>
                <a:endParaRPr lang="en-GB"/>
              </a:p>
            </p:txBody>
          </p:sp>
          <p:sp>
            <p:nvSpPr>
              <p:cNvPr id="32284" name="Freeform 511"/>
              <p:cNvSpPr>
                <a:spLocks/>
              </p:cNvSpPr>
              <p:nvPr/>
            </p:nvSpPr>
            <p:spPr bwMode="auto">
              <a:xfrm>
                <a:off x="3008" y="1262"/>
                <a:ext cx="3" cy="4"/>
              </a:xfrm>
              <a:custGeom>
                <a:avLst/>
                <a:gdLst>
                  <a:gd name="T0" fmla="*/ 19 w 2"/>
                  <a:gd name="T1" fmla="*/ 128 h 2"/>
                  <a:gd name="T2" fmla="*/ 19 w 2"/>
                  <a:gd name="T3" fmla="*/ 0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2" y="2"/>
                    </a:moveTo>
                    <a:cubicBezTo>
                      <a:pt x="1" y="1"/>
                      <a:pt x="0" y="0"/>
                      <a:pt x="2" y="0"/>
                    </a:cubicBezTo>
                  </a:path>
                </a:pathLst>
              </a:custGeom>
              <a:noFill/>
              <a:ln w="19050" cap="rnd">
                <a:solidFill>
                  <a:srgbClr val="937833"/>
                </a:solidFill>
                <a:round/>
                <a:headEnd/>
                <a:tailEnd/>
              </a:ln>
            </p:spPr>
            <p:txBody>
              <a:bodyPr/>
              <a:lstStyle/>
              <a:p>
                <a:endParaRPr lang="en-GB"/>
              </a:p>
            </p:txBody>
          </p:sp>
          <p:sp>
            <p:nvSpPr>
              <p:cNvPr id="32285" name="Freeform 512"/>
              <p:cNvSpPr>
                <a:spLocks/>
              </p:cNvSpPr>
              <p:nvPr/>
            </p:nvSpPr>
            <p:spPr bwMode="auto">
              <a:xfrm>
                <a:off x="3008" y="1197"/>
                <a:ext cx="2" cy="2"/>
              </a:xfrm>
              <a:custGeom>
                <a:avLst/>
                <a:gdLst>
                  <a:gd name="T0" fmla="*/ 64 w 1"/>
                  <a:gd name="T1" fmla="*/ 64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1"/>
                    </a:moveTo>
                    <a:cubicBezTo>
                      <a:pt x="0" y="1"/>
                      <a:pt x="0" y="0"/>
                      <a:pt x="0" y="0"/>
                    </a:cubicBezTo>
                  </a:path>
                </a:pathLst>
              </a:custGeom>
              <a:noFill/>
              <a:ln w="19050" cap="rnd">
                <a:solidFill>
                  <a:srgbClr val="937833"/>
                </a:solidFill>
                <a:round/>
                <a:headEnd/>
                <a:tailEnd/>
              </a:ln>
            </p:spPr>
            <p:txBody>
              <a:bodyPr/>
              <a:lstStyle/>
              <a:p>
                <a:endParaRPr lang="en-GB"/>
              </a:p>
            </p:txBody>
          </p:sp>
          <p:sp>
            <p:nvSpPr>
              <p:cNvPr id="32286" name="Freeform 513"/>
              <p:cNvSpPr>
                <a:spLocks/>
              </p:cNvSpPr>
              <p:nvPr/>
            </p:nvSpPr>
            <p:spPr bwMode="auto">
              <a:xfrm>
                <a:off x="3032" y="1206"/>
                <a:ext cx="2" cy="3"/>
              </a:xfrm>
              <a:custGeom>
                <a:avLst/>
                <a:gdLst>
                  <a:gd name="T0" fmla="*/ 64 w 1"/>
                  <a:gd name="T1" fmla="*/ 13 h 2"/>
                  <a:gd name="T2" fmla="*/ 0 w 1"/>
                  <a:gd name="T3" fmla="*/ 19 h 2"/>
                  <a:gd name="T4" fmla="*/ 64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1"/>
                    </a:moveTo>
                    <a:cubicBezTo>
                      <a:pt x="1" y="2"/>
                      <a:pt x="0" y="2"/>
                      <a:pt x="0" y="2"/>
                    </a:cubicBezTo>
                    <a:cubicBezTo>
                      <a:pt x="1" y="1"/>
                      <a:pt x="1" y="0"/>
                      <a:pt x="1" y="0"/>
                    </a:cubicBezTo>
                  </a:path>
                </a:pathLst>
              </a:custGeom>
              <a:noFill/>
              <a:ln w="19050" cap="rnd">
                <a:solidFill>
                  <a:srgbClr val="937833"/>
                </a:solidFill>
                <a:round/>
                <a:headEnd/>
                <a:tailEnd/>
              </a:ln>
            </p:spPr>
            <p:txBody>
              <a:bodyPr/>
              <a:lstStyle/>
              <a:p>
                <a:endParaRPr lang="en-GB"/>
              </a:p>
            </p:txBody>
          </p:sp>
          <p:sp>
            <p:nvSpPr>
              <p:cNvPr id="32287" name="Freeform 514"/>
              <p:cNvSpPr>
                <a:spLocks/>
              </p:cNvSpPr>
              <p:nvPr/>
            </p:nvSpPr>
            <p:spPr bwMode="auto">
              <a:xfrm>
                <a:off x="3032" y="1182"/>
                <a:ext cx="2" cy="3"/>
              </a:xfrm>
              <a:custGeom>
                <a:avLst/>
                <a:gdLst>
                  <a:gd name="T0" fmla="*/ 0 w 1"/>
                  <a:gd name="T1" fmla="*/ 19 h 2"/>
                  <a:gd name="T2" fmla="*/ 64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1" y="1"/>
                      <a:pt x="1" y="0"/>
                      <a:pt x="1" y="0"/>
                    </a:cubicBezTo>
                  </a:path>
                </a:pathLst>
              </a:custGeom>
              <a:noFill/>
              <a:ln w="19050" cap="rnd">
                <a:solidFill>
                  <a:srgbClr val="937833"/>
                </a:solidFill>
                <a:round/>
                <a:headEnd/>
                <a:tailEnd/>
              </a:ln>
            </p:spPr>
            <p:txBody>
              <a:bodyPr/>
              <a:lstStyle/>
              <a:p>
                <a:endParaRPr lang="en-GB"/>
              </a:p>
            </p:txBody>
          </p:sp>
          <p:sp>
            <p:nvSpPr>
              <p:cNvPr id="32288" name="Freeform 515"/>
              <p:cNvSpPr>
                <a:spLocks/>
              </p:cNvSpPr>
              <p:nvPr/>
            </p:nvSpPr>
            <p:spPr bwMode="auto">
              <a:xfrm>
                <a:off x="3054" y="1193"/>
                <a:ext cx="1" cy="1"/>
              </a:xfrm>
              <a:custGeom>
                <a:avLst/>
                <a:gdLst>
                  <a:gd name="T0" fmla="*/ 0 w 1"/>
                  <a:gd name="T1" fmla="*/ 1 h 1"/>
                  <a:gd name="T2" fmla="*/ 1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1"/>
                      <a:pt x="1" y="1"/>
                      <a:pt x="1" y="0"/>
                    </a:cubicBezTo>
                  </a:path>
                </a:pathLst>
              </a:custGeom>
              <a:noFill/>
              <a:ln w="19050" cap="rnd">
                <a:solidFill>
                  <a:srgbClr val="937833"/>
                </a:solidFill>
                <a:round/>
                <a:headEnd/>
                <a:tailEnd/>
              </a:ln>
            </p:spPr>
            <p:txBody>
              <a:bodyPr/>
              <a:lstStyle/>
              <a:p>
                <a:endParaRPr lang="en-GB"/>
              </a:p>
            </p:txBody>
          </p:sp>
          <p:sp>
            <p:nvSpPr>
              <p:cNvPr id="32289" name="Freeform 516"/>
              <p:cNvSpPr>
                <a:spLocks/>
              </p:cNvSpPr>
              <p:nvPr/>
            </p:nvSpPr>
            <p:spPr bwMode="auto">
              <a:xfrm>
                <a:off x="2727" y="1553"/>
                <a:ext cx="23" cy="18"/>
              </a:xfrm>
              <a:custGeom>
                <a:avLst/>
                <a:gdLst>
                  <a:gd name="T0" fmla="*/ 75 w 15"/>
                  <a:gd name="T1" fmla="*/ 90 h 12"/>
                  <a:gd name="T2" fmla="*/ 75 w 15"/>
                  <a:gd name="T3" fmla="*/ 132 h 12"/>
                  <a:gd name="T4" fmla="*/ 49 w 15"/>
                  <a:gd name="T5" fmla="*/ 135 h 12"/>
                  <a:gd name="T6" fmla="*/ 0 60000 65536"/>
                  <a:gd name="T7" fmla="*/ 0 60000 65536"/>
                  <a:gd name="T8" fmla="*/ 0 60000 65536"/>
                  <a:gd name="T9" fmla="*/ 0 w 15"/>
                  <a:gd name="T10" fmla="*/ 0 h 12"/>
                  <a:gd name="T11" fmla="*/ 15 w 15"/>
                  <a:gd name="T12" fmla="*/ 12 h 12"/>
                </a:gdLst>
                <a:ahLst/>
                <a:cxnLst>
                  <a:cxn ang="T6">
                    <a:pos x="T0" y="T1"/>
                  </a:cxn>
                  <a:cxn ang="T7">
                    <a:pos x="T2" y="T3"/>
                  </a:cxn>
                  <a:cxn ang="T8">
                    <a:pos x="T4" y="T5"/>
                  </a:cxn>
                </a:cxnLst>
                <a:rect l="T9" t="T10" r="T11" b="T12"/>
                <a:pathLst>
                  <a:path w="15" h="12">
                    <a:moveTo>
                      <a:pt x="6" y="8"/>
                    </a:moveTo>
                    <a:cubicBezTo>
                      <a:pt x="6" y="9"/>
                      <a:pt x="6" y="10"/>
                      <a:pt x="6" y="11"/>
                    </a:cubicBezTo>
                    <a:cubicBezTo>
                      <a:pt x="15" y="12"/>
                      <a:pt x="0" y="0"/>
                      <a:pt x="4" y="12"/>
                    </a:cubicBezTo>
                  </a:path>
                </a:pathLst>
              </a:custGeom>
              <a:noFill/>
              <a:ln w="19050" cap="rnd">
                <a:solidFill>
                  <a:srgbClr val="937833"/>
                </a:solidFill>
                <a:round/>
                <a:headEnd/>
                <a:tailEnd/>
              </a:ln>
            </p:spPr>
            <p:txBody>
              <a:bodyPr/>
              <a:lstStyle/>
              <a:p>
                <a:endParaRPr lang="en-GB"/>
              </a:p>
            </p:txBody>
          </p:sp>
          <p:sp>
            <p:nvSpPr>
              <p:cNvPr id="32290" name="Freeform 517"/>
              <p:cNvSpPr>
                <a:spLocks/>
              </p:cNvSpPr>
              <p:nvPr/>
            </p:nvSpPr>
            <p:spPr bwMode="auto">
              <a:xfrm>
                <a:off x="2712" y="1530"/>
                <a:ext cx="9" cy="8"/>
              </a:xfrm>
              <a:custGeom>
                <a:avLst/>
                <a:gdLst>
                  <a:gd name="T0" fmla="*/ 40 w 6"/>
                  <a:gd name="T1" fmla="*/ 34 h 5"/>
                  <a:gd name="T2" fmla="*/ 18 w 6"/>
                  <a:gd name="T3" fmla="*/ 86 h 5"/>
                  <a:gd name="T4" fmla="*/ 18 w 6"/>
                  <a:gd name="T5" fmla="*/ 0 h 5"/>
                  <a:gd name="T6" fmla="*/ 27 w 6"/>
                  <a:gd name="T7" fmla="*/ 86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3" y="2"/>
                    </a:moveTo>
                    <a:cubicBezTo>
                      <a:pt x="2" y="3"/>
                      <a:pt x="2" y="4"/>
                      <a:pt x="1" y="5"/>
                    </a:cubicBezTo>
                    <a:cubicBezTo>
                      <a:pt x="6" y="5"/>
                      <a:pt x="5" y="0"/>
                      <a:pt x="1" y="0"/>
                    </a:cubicBezTo>
                    <a:cubicBezTo>
                      <a:pt x="0" y="2"/>
                      <a:pt x="0" y="4"/>
                      <a:pt x="2" y="5"/>
                    </a:cubicBezTo>
                  </a:path>
                </a:pathLst>
              </a:custGeom>
              <a:noFill/>
              <a:ln w="19050" cap="rnd">
                <a:solidFill>
                  <a:srgbClr val="937833"/>
                </a:solidFill>
                <a:round/>
                <a:headEnd/>
                <a:tailEnd/>
              </a:ln>
            </p:spPr>
            <p:txBody>
              <a:bodyPr/>
              <a:lstStyle/>
              <a:p>
                <a:endParaRPr lang="en-GB"/>
              </a:p>
            </p:txBody>
          </p:sp>
          <p:sp>
            <p:nvSpPr>
              <p:cNvPr id="32291" name="Freeform 518"/>
              <p:cNvSpPr>
                <a:spLocks/>
              </p:cNvSpPr>
              <p:nvPr/>
            </p:nvSpPr>
            <p:spPr bwMode="auto">
              <a:xfrm>
                <a:off x="2719" y="1518"/>
                <a:ext cx="3" cy="5"/>
              </a:xfrm>
              <a:custGeom>
                <a:avLst/>
                <a:gdLst>
                  <a:gd name="T0" fmla="*/ 19 w 2"/>
                  <a:gd name="T1" fmla="*/ 62 h 3"/>
                  <a:gd name="T2" fmla="*/ 13 w 2"/>
                  <a:gd name="T3" fmla="*/ 0 h 3"/>
                  <a:gd name="T4" fmla="*/ 0 60000 65536"/>
                  <a:gd name="T5" fmla="*/ 0 60000 65536"/>
                  <a:gd name="T6" fmla="*/ 0 w 2"/>
                  <a:gd name="T7" fmla="*/ 0 h 3"/>
                  <a:gd name="T8" fmla="*/ 2 w 2"/>
                  <a:gd name="T9" fmla="*/ 3 h 3"/>
                </a:gdLst>
                <a:ahLst/>
                <a:cxnLst>
                  <a:cxn ang="T4">
                    <a:pos x="T0" y="T1"/>
                  </a:cxn>
                  <a:cxn ang="T5">
                    <a:pos x="T2" y="T3"/>
                  </a:cxn>
                </a:cxnLst>
                <a:rect l="T6" t="T7" r="T8" b="T9"/>
                <a:pathLst>
                  <a:path w="2" h="3">
                    <a:moveTo>
                      <a:pt x="2" y="3"/>
                    </a:moveTo>
                    <a:cubicBezTo>
                      <a:pt x="0" y="2"/>
                      <a:pt x="0" y="1"/>
                      <a:pt x="1" y="0"/>
                    </a:cubicBezTo>
                  </a:path>
                </a:pathLst>
              </a:custGeom>
              <a:noFill/>
              <a:ln w="19050" cap="rnd">
                <a:solidFill>
                  <a:srgbClr val="937833"/>
                </a:solidFill>
                <a:round/>
                <a:headEnd/>
                <a:tailEnd/>
              </a:ln>
            </p:spPr>
            <p:txBody>
              <a:bodyPr/>
              <a:lstStyle/>
              <a:p>
                <a:endParaRPr lang="en-GB"/>
              </a:p>
            </p:txBody>
          </p:sp>
          <p:sp>
            <p:nvSpPr>
              <p:cNvPr id="32292" name="Freeform 519"/>
              <p:cNvSpPr>
                <a:spLocks/>
              </p:cNvSpPr>
              <p:nvPr/>
            </p:nvSpPr>
            <p:spPr bwMode="auto">
              <a:xfrm>
                <a:off x="2751" y="1520"/>
                <a:ext cx="11" cy="10"/>
              </a:xfrm>
              <a:custGeom>
                <a:avLst/>
                <a:gdLst>
                  <a:gd name="T0" fmla="*/ 55 w 7"/>
                  <a:gd name="T1" fmla="*/ 0 h 7"/>
                  <a:gd name="T2" fmla="*/ 0 w 7"/>
                  <a:gd name="T3" fmla="*/ 27 h 7"/>
                  <a:gd name="T4" fmla="*/ 49 w 7"/>
                  <a:gd name="T5" fmla="*/ 19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4" y="0"/>
                    </a:moveTo>
                    <a:cubicBezTo>
                      <a:pt x="2" y="1"/>
                      <a:pt x="1" y="2"/>
                      <a:pt x="0" y="3"/>
                    </a:cubicBezTo>
                    <a:cubicBezTo>
                      <a:pt x="2" y="7"/>
                      <a:pt x="7" y="5"/>
                      <a:pt x="3" y="2"/>
                    </a:cubicBezTo>
                  </a:path>
                </a:pathLst>
              </a:custGeom>
              <a:noFill/>
              <a:ln w="19050" cap="rnd">
                <a:solidFill>
                  <a:srgbClr val="937833"/>
                </a:solidFill>
                <a:round/>
                <a:headEnd/>
                <a:tailEnd/>
              </a:ln>
            </p:spPr>
            <p:txBody>
              <a:bodyPr/>
              <a:lstStyle/>
              <a:p>
                <a:endParaRPr lang="en-GB"/>
              </a:p>
            </p:txBody>
          </p:sp>
          <p:sp>
            <p:nvSpPr>
              <p:cNvPr id="32293" name="Freeform 520"/>
              <p:cNvSpPr>
                <a:spLocks/>
              </p:cNvSpPr>
              <p:nvPr/>
            </p:nvSpPr>
            <p:spPr bwMode="auto">
              <a:xfrm>
                <a:off x="2753" y="1503"/>
                <a:ext cx="1" cy="2"/>
              </a:xfrm>
              <a:custGeom>
                <a:avLst/>
                <a:gdLst>
                  <a:gd name="T0" fmla="*/ 1 w 1"/>
                  <a:gd name="T1" fmla="*/ 64 h 1"/>
                  <a:gd name="T2" fmla="*/ 1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1"/>
                    </a:moveTo>
                    <a:cubicBezTo>
                      <a:pt x="0" y="0"/>
                      <a:pt x="0" y="0"/>
                      <a:pt x="1" y="0"/>
                    </a:cubicBezTo>
                  </a:path>
                </a:pathLst>
              </a:custGeom>
              <a:noFill/>
              <a:ln w="19050" cap="rnd">
                <a:solidFill>
                  <a:srgbClr val="937833"/>
                </a:solidFill>
                <a:round/>
                <a:headEnd/>
                <a:tailEnd/>
              </a:ln>
            </p:spPr>
            <p:txBody>
              <a:bodyPr/>
              <a:lstStyle/>
              <a:p>
                <a:endParaRPr lang="en-GB"/>
              </a:p>
            </p:txBody>
          </p:sp>
          <p:sp>
            <p:nvSpPr>
              <p:cNvPr id="32294" name="Freeform 521"/>
              <p:cNvSpPr>
                <a:spLocks/>
              </p:cNvSpPr>
              <p:nvPr/>
            </p:nvSpPr>
            <p:spPr bwMode="auto">
              <a:xfrm>
                <a:off x="2695" y="1576"/>
                <a:ext cx="5" cy="4"/>
              </a:xfrm>
              <a:custGeom>
                <a:avLst/>
                <a:gdLst>
                  <a:gd name="T0" fmla="*/ 0 w 3"/>
                  <a:gd name="T1" fmla="*/ 12 h 3"/>
                  <a:gd name="T2" fmla="*/ 22 w 3"/>
                  <a:gd name="T3" fmla="*/ 16 h 3"/>
                  <a:gd name="T4" fmla="*/ 62 w 3"/>
                  <a:gd name="T5" fmla="*/ 1 h 3"/>
                  <a:gd name="T6" fmla="*/ 0 w 3"/>
                  <a:gd name="T7" fmla="*/ 12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2"/>
                    </a:moveTo>
                    <a:cubicBezTo>
                      <a:pt x="0" y="2"/>
                      <a:pt x="0" y="3"/>
                      <a:pt x="1" y="3"/>
                    </a:cubicBezTo>
                    <a:cubicBezTo>
                      <a:pt x="2" y="3"/>
                      <a:pt x="2" y="2"/>
                      <a:pt x="3" y="1"/>
                    </a:cubicBezTo>
                    <a:cubicBezTo>
                      <a:pt x="2" y="0"/>
                      <a:pt x="1" y="1"/>
                      <a:pt x="0" y="2"/>
                    </a:cubicBezTo>
                  </a:path>
                </a:pathLst>
              </a:custGeom>
              <a:noFill/>
              <a:ln w="19050" cap="rnd">
                <a:solidFill>
                  <a:srgbClr val="937833"/>
                </a:solidFill>
                <a:round/>
                <a:headEnd/>
                <a:tailEnd/>
              </a:ln>
            </p:spPr>
            <p:txBody>
              <a:bodyPr/>
              <a:lstStyle/>
              <a:p>
                <a:endParaRPr lang="en-GB"/>
              </a:p>
            </p:txBody>
          </p:sp>
          <p:sp>
            <p:nvSpPr>
              <p:cNvPr id="32295" name="Freeform 522"/>
              <p:cNvSpPr>
                <a:spLocks/>
              </p:cNvSpPr>
              <p:nvPr/>
            </p:nvSpPr>
            <p:spPr bwMode="auto">
              <a:xfrm>
                <a:off x="2694" y="1556"/>
                <a:ext cx="1" cy="3"/>
              </a:xfrm>
              <a:custGeom>
                <a:avLst/>
                <a:gdLst>
                  <a:gd name="T0" fmla="*/ 1 w 1"/>
                  <a:gd name="T1" fmla="*/ 19 h 2"/>
                  <a:gd name="T2" fmla="*/ 1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1" y="2"/>
                    </a:moveTo>
                    <a:cubicBezTo>
                      <a:pt x="0" y="1"/>
                      <a:pt x="0" y="0"/>
                      <a:pt x="1" y="0"/>
                    </a:cubicBezTo>
                  </a:path>
                </a:pathLst>
              </a:custGeom>
              <a:noFill/>
              <a:ln w="19050" cap="rnd">
                <a:solidFill>
                  <a:srgbClr val="937833"/>
                </a:solidFill>
                <a:round/>
                <a:headEnd/>
                <a:tailEnd/>
              </a:ln>
            </p:spPr>
            <p:txBody>
              <a:bodyPr/>
              <a:lstStyle/>
              <a:p>
                <a:endParaRPr lang="en-GB"/>
              </a:p>
            </p:txBody>
          </p:sp>
          <p:sp>
            <p:nvSpPr>
              <p:cNvPr id="32296" name="Freeform 523"/>
              <p:cNvSpPr>
                <a:spLocks/>
              </p:cNvSpPr>
              <p:nvPr/>
            </p:nvSpPr>
            <p:spPr bwMode="auto">
              <a:xfrm>
                <a:off x="2701" y="1602"/>
                <a:ext cx="14" cy="13"/>
              </a:xfrm>
              <a:custGeom>
                <a:avLst/>
                <a:gdLst>
                  <a:gd name="T0" fmla="*/ 82 w 9"/>
                  <a:gd name="T1" fmla="*/ 19 h 9"/>
                  <a:gd name="T2" fmla="*/ 19 w 9"/>
                  <a:gd name="T3" fmla="*/ 0 h 9"/>
                  <a:gd name="T4" fmla="*/ 82 w 9"/>
                  <a:gd name="T5" fmla="*/ 61 h 9"/>
                  <a:gd name="T6" fmla="*/ 47 w 9"/>
                  <a:gd name="T7" fmla="*/ 1 h 9"/>
                  <a:gd name="T8" fmla="*/ 0 60000 65536"/>
                  <a:gd name="T9" fmla="*/ 0 60000 65536"/>
                  <a:gd name="T10" fmla="*/ 0 60000 65536"/>
                  <a:gd name="T11" fmla="*/ 0 60000 65536"/>
                  <a:gd name="T12" fmla="*/ 0 w 9"/>
                  <a:gd name="T13" fmla="*/ 0 h 9"/>
                  <a:gd name="T14" fmla="*/ 9 w 9"/>
                  <a:gd name="T15" fmla="*/ 9 h 9"/>
                </a:gdLst>
                <a:ahLst/>
                <a:cxnLst>
                  <a:cxn ang="T8">
                    <a:pos x="T0" y="T1"/>
                  </a:cxn>
                  <a:cxn ang="T9">
                    <a:pos x="T2" y="T3"/>
                  </a:cxn>
                  <a:cxn ang="T10">
                    <a:pos x="T4" y="T5"/>
                  </a:cxn>
                  <a:cxn ang="T11">
                    <a:pos x="T6" y="T7"/>
                  </a:cxn>
                </a:cxnLst>
                <a:rect l="T12" t="T13" r="T14" b="T15"/>
                <a:pathLst>
                  <a:path w="9" h="9">
                    <a:moveTo>
                      <a:pt x="6" y="2"/>
                    </a:moveTo>
                    <a:cubicBezTo>
                      <a:pt x="5" y="1"/>
                      <a:pt x="3" y="0"/>
                      <a:pt x="1" y="0"/>
                    </a:cubicBezTo>
                    <a:cubicBezTo>
                      <a:pt x="0" y="3"/>
                      <a:pt x="2" y="9"/>
                      <a:pt x="6" y="7"/>
                    </a:cubicBezTo>
                    <a:cubicBezTo>
                      <a:pt x="9" y="4"/>
                      <a:pt x="6" y="1"/>
                      <a:pt x="3" y="1"/>
                    </a:cubicBezTo>
                  </a:path>
                </a:pathLst>
              </a:custGeom>
              <a:noFill/>
              <a:ln w="19050" cap="rnd">
                <a:solidFill>
                  <a:srgbClr val="937833"/>
                </a:solidFill>
                <a:round/>
                <a:headEnd/>
                <a:tailEnd/>
              </a:ln>
            </p:spPr>
            <p:txBody>
              <a:bodyPr/>
              <a:lstStyle/>
              <a:p>
                <a:endParaRPr lang="en-GB"/>
              </a:p>
            </p:txBody>
          </p:sp>
          <p:sp>
            <p:nvSpPr>
              <p:cNvPr id="32297" name="Freeform 524"/>
              <p:cNvSpPr>
                <a:spLocks/>
              </p:cNvSpPr>
              <p:nvPr/>
            </p:nvSpPr>
            <p:spPr bwMode="auto">
              <a:xfrm>
                <a:off x="2706" y="1618"/>
                <a:ext cx="6" cy="6"/>
              </a:xfrm>
              <a:custGeom>
                <a:avLst/>
                <a:gdLst>
                  <a:gd name="T0" fmla="*/ 19 w 4"/>
                  <a:gd name="T1" fmla="*/ 0 h 4"/>
                  <a:gd name="T2" fmla="*/ 28 w 4"/>
                  <a:gd name="T3" fmla="*/ 42 h 4"/>
                  <a:gd name="T4" fmla="*/ 42 w 4"/>
                  <a:gd name="T5" fmla="*/ 13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2" y="0"/>
                    </a:moveTo>
                    <a:cubicBezTo>
                      <a:pt x="1" y="2"/>
                      <a:pt x="0" y="4"/>
                      <a:pt x="3" y="4"/>
                    </a:cubicBezTo>
                    <a:cubicBezTo>
                      <a:pt x="3" y="3"/>
                      <a:pt x="4" y="2"/>
                      <a:pt x="4" y="1"/>
                    </a:cubicBezTo>
                  </a:path>
                </a:pathLst>
              </a:custGeom>
              <a:noFill/>
              <a:ln w="19050" cap="rnd">
                <a:solidFill>
                  <a:srgbClr val="937833"/>
                </a:solidFill>
                <a:round/>
                <a:headEnd/>
                <a:tailEnd/>
              </a:ln>
            </p:spPr>
            <p:txBody>
              <a:bodyPr/>
              <a:lstStyle/>
              <a:p>
                <a:endParaRPr lang="en-GB"/>
              </a:p>
            </p:txBody>
          </p:sp>
          <p:sp>
            <p:nvSpPr>
              <p:cNvPr id="32298" name="Freeform 525"/>
              <p:cNvSpPr>
                <a:spLocks/>
              </p:cNvSpPr>
              <p:nvPr/>
            </p:nvSpPr>
            <p:spPr bwMode="auto">
              <a:xfrm>
                <a:off x="2724" y="1665"/>
                <a:ext cx="9" cy="9"/>
              </a:xfrm>
              <a:custGeom>
                <a:avLst/>
                <a:gdLst>
                  <a:gd name="T0" fmla="*/ 48 w 6"/>
                  <a:gd name="T1" fmla="*/ 18 h 6"/>
                  <a:gd name="T2" fmla="*/ 27 w 6"/>
                  <a:gd name="T3" fmla="*/ 60 h 6"/>
                  <a:gd name="T4" fmla="*/ 40 w 6"/>
                  <a:gd name="T5" fmla="*/ 0 h 6"/>
                  <a:gd name="T6" fmla="*/ 0 60000 65536"/>
                  <a:gd name="T7" fmla="*/ 0 60000 65536"/>
                  <a:gd name="T8" fmla="*/ 0 60000 65536"/>
                  <a:gd name="T9" fmla="*/ 0 w 6"/>
                  <a:gd name="T10" fmla="*/ 0 h 6"/>
                  <a:gd name="T11" fmla="*/ 6 w 6"/>
                  <a:gd name="T12" fmla="*/ 6 h 6"/>
                </a:gdLst>
                <a:ahLst/>
                <a:cxnLst>
                  <a:cxn ang="T6">
                    <a:pos x="T0" y="T1"/>
                  </a:cxn>
                  <a:cxn ang="T7">
                    <a:pos x="T2" y="T3"/>
                  </a:cxn>
                  <a:cxn ang="T8">
                    <a:pos x="T4" y="T5"/>
                  </a:cxn>
                </a:cxnLst>
                <a:rect l="T9" t="T10" r="T11" b="T12"/>
                <a:pathLst>
                  <a:path w="6" h="6">
                    <a:moveTo>
                      <a:pt x="4" y="1"/>
                    </a:moveTo>
                    <a:cubicBezTo>
                      <a:pt x="2" y="1"/>
                      <a:pt x="0" y="3"/>
                      <a:pt x="2" y="5"/>
                    </a:cubicBezTo>
                    <a:cubicBezTo>
                      <a:pt x="5" y="6"/>
                      <a:pt x="6" y="2"/>
                      <a:pt x="3" y="0"/>
                    </a:cubicBezTo>
                  </a:path>
                </a:pathLst>
              </a:custGeom>
              <a:noFill/>
              <a:ln w="19050" cap="rnd">
                <a:solidFill>
                  <a:srgbClr val="937833"/>
                </a:solidFill>
                <a:round/>
                <a:headEnd/>
                <a:tailEnd/>
              </a:ln>
            </p:spPr>
            <p:txBody>
              <a:bodyPr/>
              <a:lstStyle/>
              <a:p>
                <a:endParaRPr lang="en-GB"/>
              </a:p>
            </p:txBody>
          </p:sp>
          <p:sp>
            <p:nvSpPr>
              <p:cNvPr id="32299" name="Freeform 526"/>
              <p:cNvSpPr>
                <a:spLocks/>
              </p:cNvSpPr>
              <p:nvPr/>
            </p:nvSpPr>
            <p:spPr bwMode="auto">
              <a:xfrm>
                <a:off x="2715" y="1688"/>
                <a:ext cx="4" cy="4"/>
              </a:xfrm>
              <a:custGeom>
                <a:avLst/>
                <a:gdLst>
                  <a:gd name="T0" fmla="*/ 16 w 3"/>
                  <a:gd name="T1" fmla="*/ 16 h 3"/>
                  <a:gd name="T2" fmla="*/ 1 w 3"/>
                  <a:gd name="T3" fmla="*/ 0 h 3"/>
                  <a:gd name="T4" fmla="*/ 16 w 3"/>
                  <a:gd name="T5" fmla="*/ 12 h 3"/>
                  <a:gd name="T6" fmla="*/ 1 w 3"/>
                  <a:gd name="T7" fmla="*/ 12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3" y="3"/>
                    </a:moveTo>
                    <a:cubicBezTo>
                      <a:pt x="0" y="3"/>
                      <a:pt x="0" y="2"/>
                      <a:pt x="1" y="0"/>
                    </a:cubicBezTo>
                    <a:cubicBezTo>
                      <a:pt x="3" y="0"/>
                      <a:pt x="2" y="0"/>
                      <a:pt x="3" y="2"/>
                    </a:cubicBezTo>
                    <a:cubicBezTo>
                      <a:pt x="2" y="2"/>
                      <a:pt x="2" y="2"/>
                      <a:pt x="1" y="2"/>
                    </a:cubicBezTo>
                  </a:path>
                </a:pathLst>
              </a:custGeom>
              <a:noFill/>
              <a:ln w="19050" cap="rnd">
                <a:solidFill>
                  <a:srgbClr val="937833"/>
                </a:solidFill>
                <a:round/>
                <a:headEnd/>
                <a:tailEnd/>
              </a:ln>
            </p:spPr>
            <p:txBody>
              <a:bodyPr/>
              <a:lstStyle/>
              <a:p>
                <a:endParaRPr lang="en-GB"/>
              </a:p>
            </p:txBody>
          </p:sp>
          <p:sp>
            <p:nvSpPr>
              <p:cNvPr id="32300" name="Freeform 527"/>
              <p:cNvSpPr>
                <a:spLocks/>
              </p:cNvSpPr>
              <p:nvPr/>
            </p:nvSpPr>
            <p:spPr bwMode="auto">
              <a:xfrm>
                <a:off x="2733" y="1674"/>
                <a:ext cx="3" cy="5"/>
              </a:xfrm>
              <a:custGeom>
                <a:avLst/>
                <a:gdLst>
                  <a:gd name="T0" fmla="*/ 0 w 2"/>
                  <a:gd name="T1" fmla="*/ 0 h 3"/>
                  <a:gd name="T2" fmla="*/ 0 w 2"/>
                  <a:gd name="T3" fmla="*/ 37 h 3"/>
                  <a:gd name="T4" fmla="*/ 19 w 2"/>
                  <a:gd name="T5" fmla="*/ 37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0" y="0"/>
                    </a:moveTo>
                    <a:cubicBezTo>
                      <a:pt x="0" y="1"/>
                      <a:pt x="0" y="2"/>
                      <a:pt x="0" y="2"/>
                    </a:cubicBezTo>
                    <a:cubicBezTo>
                      <a:pt x="0" y="3"/>
                      <a:pt x="1" y="3"/>
                      <a:pt x="2" y="2"/>
                    </a:cubicBezTo>
                  </a:path>
                </a:pathLst>
              </a:custGeom>
              <a:noFill/>
              <a:ln w="19050" cap="rnd">
                <a:solidFill>
                  <a:srgbClr val="937833"/>
                </a:solidFill>
                <a:round/>
                <a:headEnd/>
                <a:tailEnd/>
              </a:ln>
            </p:spPr>
            <p:txBody>
              <a:bodyPr/>
              <a:lstStyle/>
              <a:p>
                <a:endParaRPr lang="en-GB"/>
              </a:p>
            </p:txBody>
          </p:sp>
          <p:sp>
            <p:nvSpPr>
              <p:cNvPr id="32301" name="Freeform 528"/>
              <p:cNvSpPr>
                <a:spLocks/>
              </p:cNvSpPr>
              <p:nvPr/>
            </p:nvSpPr>
            <p:spPr bwMode="auto">
              <a:xfrm>
                <a:off x="2739" y="1715"/>
                <a:ext cx="11" cy="12"/>
              </a:xfrm>
              <a:custGeom>
                <a:avLst/>
                <a:gdLst>
                  <a:gd name="T0" fmla="*/ 49 w 7"/>
                  <a:gd name="T1" fmla="*/ 19 h 8"/>
                  <a:gd name="T2" fmla="*/ 77 w 7"/>
                  <a:gd name="T3" fmla="*/ 49 h 8"/>
                  <a:gd name="T4" fmla="*/ 55 w 7"/>
                  <a:gd name="T5" fmla="*/ 13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3" y="2"/>
                    </a:moveTo>
                    <a:cubicBezTo>
                      <a:pt x="0" y="3"/>
                      <a:pt x="2" y="8"/>
                      <a:pt x="5" y="5"/>
                    </a:cubicBezTo>
                    <a:cubicBezTo>
                      <a:pt x="7" y="3"/>
                      <a:pt x="7" y="0"/>
                      <a:pt x="4" y="1"/>
                    </a:cubicBezTo>
                  </a:path>
                </a:pathLst>
              </a:custGeom>
              <a:noFill/>
              <a:ln w="19050" cap="rnd">
                <a:solidFill>
                  <a:srgbClr val="937833"/>
                </a:solidFill>
                <a:round/>
                <a:headEnd/>
                <a:tailEnd/>
              </a:ln>
            </p:spPr>
            <p:txBody>
              <a:bodyPr/>
              <a:lstStyle/>
              <a:p>
                <a:endParaRPr lang="en-GB"/>
              </a:p>
            </p:txBody>
          </p:sp>
          <p:sp>
            <p:nvSpPr>
              <p:cNvPr id="32302" name="Freeform 529"/>
              <p:cNvSpPr>
                <a:spLocks/>
              </p:cNvSpPr>
              <p:nvPr/>
            </p:nvSpPr>
            <p:spPr bwMode="auto">
              <a:xfrm>
                <a:off x="2739" y="1732"/>
                <a:ext cx="1" cy="3"/>
              </a:xfrm>
              <a:custGeom>
                <a:avLst/>
                <a:gdLst>
                  <a:gd name="T0" fmla="*/ 0 w 1"/>
                  <a:gd name="T1" fmla="*/ 19 h 2"/>
                  <a:gd name="T2" fmla="*/ 0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0" y="1"/>
                      <a:pt x="0" y="1"/>
                      <a:pt x="0" y="0"/>
                    </a:cubicBezTo>
                  </a:path>
                </a:pathLst>
              </a:custGeom>
              <a:noFill/>
              <a:ln w="19050" cap="rnd">
                <a:solidFill>
                  <a:srgbClr val="937833"/>
                </a:solidFill>
                <a:round/>
                <a:headEnd/>
                <a:tailEnd/>
              </a:ln>
            </p:spPr>
            <p:txBody>
              <a:bodyPr/>
              <a:lstStyle/>
              <a:p>
                <a:endParaRPr lang="en-GB"/>
              </a:p>
            </p:txBody>
          </p:sp>
          <p:sp>
            <p:nvSpPr>
              <p:cNvPr id="32303" name="Freeform 530"/>
              <p:cNvSpPr>
                <a:spLocks/>
              </p:cNvSpPr>
              <p:nvPr/>
            </p:nvSpPr>
            <p:spPr bwMode="auto">
              <a:xfrm>
                <a:off x="2663" y="1640"/>
                <a:ext cx="15" cy="12"/>
              </a:xfrm>
              <a:custGeom>
                <a:avLst/>
                <a:gdLst>
                  <a:gd name="T0" fmla="*/ 31 w 10"/>
                  <a:gd name="T1" fmla="*/ 0 h 8"/>
                  <a:gd name="T2" fmla="*/ 60 w 10"/>
                  <a:gd name="T3" fmla="*/ 0 h 8"/>
                  <a:gd name="T4" fmla="*/ 46 w 10"/>
                  <a:gd name="T5" fmla="*/ 13 h 8"/>
                  <a:gd name="T6" fmla="*/ 0 60000 65536"/>
                  <a:gd name="T7" fmla="*/ 0 60000 65536"/>
                  <a:gd name="T8" fmla="*/ 0 60000 65536"/>
                  <a:gd name="T9" fmla="*/ 0 w 10"/>
                  <a:gd name="T10" fmla="*/ 0 h 8"/>
                  <a:gd name="T11" fmla="*/ 10 w 10"/>
                  <a:gd name="T12" fmla="*/ 8 h 8"/>
                </a:gdLst>
                <a:ahLst/>
                <a:cxnLst>
                  <a:cxn ang="T6">
                    <a:pos x="T0" y="T1"/>
                  </a:cxn>
                  <a:cxn ang="T7">
                    <a:pos x="T2" y="T3"/>
                  </a:cxn>
                  <a:cxn ang="T8">
                    <a:pos x="T4" y="T5"/>
                  </a:cxn>
                </a:cxnLst>
                <a:rect l="T9" t="T10" r="T11" b="T12"/>
                <a:pathLst>
                  <a:path w="10" h="8">
                    <a:moveTo>
                      <a:pt x="3" y="0"/>
                    </a:moveTo>
                    <a:cubicBezTo>
                      <a:pt x="0" y="8"/>
                      <a:pt x="10" y="5"/>
                      <a:pt x="5" y="0"/>
                    </a:cubicBezTo>
                    <a:cubicBezTo>
                      <a:pt x="4" y="0"/>
                      <a:pt x="4" y="0"/>
                      <a:pt x="4" y="1"/>
                    </a:cubicBezTo>
                  </a:path>
                </a:pathLst>
              </a:custGeom>
              <a:noFill/>
              <a:ln w="19050" cap="rnd">
                <a:solidFill>
                  <a:srgbClr val="937833"/>
                </a:solidFill>
                <a:round/>
                <a:headEnd/>
                <a:tailEnd/>
              </a:ln>
            </p:spPr>
            <p:txBody>
              <a:bodyPr/>
              <a:lstStyle/>
              <a:p>
                <a:endParaRPr lang="en-GB"/>
              </a:p>
            </p:txBody>
          </p:sp>
          <p:sp>
            <p:nvSpPr>
              <p:cNvPr id="32304" name="Freeform 531"/>
              <p:cNvSpPr>
                <a:spLocks/>
              </p:cNvSpPr>
              <p:nvPr/>
            </p:nvSpPr>
            <p:spPr bwMode="auto">
              <a:xfrm>
                <a:off x="2659" y="1580"/>
                <a:ext cx="10" cy="16"/>
              </a:xfrm>
              <a:custGeom>
                <a:avLst/>
                <a:gdLst>
                  <a:gd name="T0" fmla="*/ 19 w 7"/>
                  <a:gd name="T1" fmla="*/ 118 h 10"/>
                  <a:gd name="T2" fmla="*/ 1 w 7"/>
                  <a:gd name="T3" fmla="*/ 171 h 10"/>
                  <a:gd name="T4" fmla="*/ 0 w 7"/>
                  <a:gd name="T5" fmla="*/ 107 h 10"/>
                  <a:gd name="T6" fmla="*/ 0 60000 65536"/>
                  <a:gd name="T7" fmla="*/ 0 60000 65536"/>
                  <a:gd name="T8" fmla="*/ 0 60000 65536"/>
                  <a:gd name="T9" fmla="*/ 0 w 7"/>
                  <a:gd name="T10" fmla="*/ 0 h 10"/>
                  <a:gd name="T11" fmla="*/ 7 w 7"/>
                  <a:gd name="T12" fmla="*/ 10 h 10"/>
                </a:gdLst>
                <a:ahLst/>
                <a:cxnLst>
                  <a:cxn ang="T6">
                    <a:pos x="T0" y="T1"/>
                  </a:cxn>
                  <a:cxn ang="T7">
                    <a:pos x="T2" y="T3"/>
                  </a:cxn>
                  <a:cxn ang="T8">
                    <a:pos x="T4" y="T5"/>
                  </a:cxn>
                </a:cxnLst>
                <a:rect l="T9" t="T10" r="T11" b="T12"/>
                <a:pathLst>
                  <a:path w="7" h="10">
                    <a:moveTo>
                      <a:pt x="2" y="7"/>
                    </a:moveTo>
                    <a:cubicBezTo>
                      <a:pt x="1" y="8"/>
                      <a:pt x="0" y="8"/>
                      <a:pt x="1" y="10"/>
                    </a:cubicBezTo>
                    <a:cubicBezTo>
                      <a:pt x="7" y="6"/>
                      <a:pt x="2" y="0"/>
                      <a:pt x="0" y="6"/>
                    </a:cubicBezTo>
                  </a:path>
                </a:pathLst>
              </a:custGeom>
              <a:noFill/>
              <a:ln w="19050" cap="rnd">
                <a:solidFill>
                  <a:srgbClr val="937833"/>
                </a:solidFill>
                <a:round/>
                <a:headEnd/>
                <a:tailEnd/>
              </a:ln>
            </p:spPr>
            <p:txBody>
              <a:bodyPr/>
              <a:lstStyle/>
              <a:p>
                <a:endParaRPr lang="en-GB"/>
              </a:p>
            </p:txBody>
          </p:sp>
          <p:sp>
            <p:nvSpPr>
              <p:cNvPr id="32305" name="Freeform 532"/>
              <p:cNvSpPr>
                <a:spLocks/>
              </p:cNvSpPr>
              <p:nvPr/>
            </p:nvSpPr>
            <p:spPr bwMode="auto">
              <a:xfrm>
                <a:off x="2672" y="1603"/>
                <a:ext cx="1" cy="3"/>
              </a:xfrm>
              <a:custGeom>
                <a:avLst/>
                <a:gdLst>
                  <a:gd name="T0" fmla="*/ 0 w 1"/>
                  <a:gd name="T1" fmla="*/ 19 h 2"/>
                  <a:gd name="T2" fmla="*/ 0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0" y="1"/>
                      <a:pt x="0" y="1"/>
                      <a:pt x="0" y="0"/>
                    </a:cubicBezTo>
                  </a:path>
                </a:pathLst>
              </a:custGeom>
              <a:noFill/>
              <a:ln w="19050" cap="rnd">
                <a:solidFill>
                  <a:srgbClr val="937833"/>
                </a:solidFill>
                <a:round/>
                <a:headEnd/>
                <a:tailEnd/>
              </a:ln>
            </p:spPr>
            <p:txBody>
              <a:bodyPr/>
              <a:lstStyle/>
              <a:p>
                <a:endParaRPr lang="en-GB"/>
              </a:p>
            </p:txBody>
          </p:sp>
          <p:sp>
            <p:nvSpPr>
              <p:cNvPr id="32306" name="Freeform 533"/>
              <p:cNvSpPr>
                <a:spLocks/>
              </p:cNvSpPr>
              <p:nvPr/>
            </p:nvSpPr>
            <p:spPr bwMode="auto">
              <a:xfrm>
                <a:off x="2738" y="1599"/>
                <a:ext cx="3" cy="3"/>
              </a:xfrm>
              <a:custGeom>
                <a:avLst/>
                <a:gdLst>
                  <a:gd name="T0" fmla="*/ 0 w 2"/>
                  <a:gd name="T1" fmla="*/ 19 h 2"/>
                  <a:gd name="T2" fmla="*/ 19 w 2"/>
                  <a:gd name="T3" fmla="*/ 0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0" y="2"/>
                    </a:moveTo>
                    <a:cubicBezTo>
                      <a:pt x="0" y="1"/>
                      <a:pt x="1" y="0"/>
                      <a:pt x="2" y="0"/>
                    </a:cubicBezTo>
                  </a:path>
                </a:pathLst>
              </a:custGeom>
              <a:noFill/>
              <a:ln w="19050" cap="rnd">
                <a:solidFill>
                  <a:srgbClr val="937833"/>
                </a:solidFill>
                <a:round/>
                <a:headEnd/>
                <a:tailEnd/>
              </a:ln>
            </p:spPr>
            <p:txBody>
              <a:bodyPr/>
              <a:lstStyle/>
              <a:p>
                <a:endParaRPr lang="en-GB"/>
              </a:p>
            </p:txBody>
          </p:sp>
          <p:sp>
            <p:nvSpPr>
              <p:cNvPr id="32307" name="Freeform 534"/>
              <p:cNvSpPr>
                <a:spLocks/>
              </p:cNvSpPr>
              <p:nvPr/>
            </p:nvSpPr>
            <p:spPr bwMode="auto">
              <a:xfrm>
                <a:off x="2751" y="1636"/>
                <a:ext cx="5" cy="5"/>
              </a:xfrm>
              <a:custGeom>
                <a:avLst/>
                <a:gdLst>
                  <a:gd name="T0" fmla="*/ 22 w 3"/>
                  <a:gd name="T1" fmla="*/ 0 h 3"/>
                  <a:gd name="T2" fmla="*/ 22 w 3"/>
                  <a:gd name="T3" fmla="*/ 62 h 3"/>
                  <a:gd name="T4" fmla="*/ 62 w 3"/>
                  <a:gd name="T5" fmla="*/ 0 h 3"/>
                  <a:gd name="T6" fmla="*/ 22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0"/>
                    </a:moveTo>
                    <a:cubicBezTo>
                      <a:pt x="0" y="1"/>
                      <a:pt x="1" y="2"/>
                      <a:pt x="1" y="3"/>
                    </a:cubicBezTo>
                    <a:cubicBezTo>
                      <a:pt x="2" y="2"/>
                      <a:pt x="2" y="2"/>
                      <a:pt x="3" y="0"/>
                    </a:cubicBezTo>
                    <a:cubicBezTo>
                      <a:pt x="2" y="0"/>
                      <a:pt x="2" y="0"/>
                      <a:pt x="1" y="0"/>
                    </a:cubicBezTo>
                  </a:path>
                </a:pathLst>
              </a:custGeom>
              <a:noFill/>
              <a:ln w="19050" cap="rnd">
                <a:solidFill>
                  <a:srgbClr val="937833"/>
                </a:solidFill>
                <a:round/>
                <a:headEnd/>
                <a:tailEnd/>
              </a:ln>
            </p:spPr>
            <p:txBody>
              <a:bodyPr/>
              <a:lstStyle/>
              <a:p>
                <a:endParaRPr lang="en-GB"/>
              </a:p>
            </p:txBody>
          </p:sp>
          <p:sp>
            <p:nvSpPr>
              <p:cNvPr id="32308" name="Freeform 535"/>
              <p:cNvSpPr>
                <a:spLocks/>
              </p:cNvSpPr>
              <p:nvPr/>
            </p:nvSpPr>
            <p:spPr bwMode="auto">
              <a:xfrm>
                <a:off x="2760" y="1671"/>
                <a:ext cx="2" cy="3"/>
              </a:xfrm>
              <a:custGeom>
                <a:avLst/>
                <a:gdLst>
                  <a:gd name="T0" fmla="*/ 64 w 1"/>
                  <a:gd name="T1" fmla="*/ 19 h 2"/>
                  <a:gd name="T2" fmla="*/ 64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1" y="2"/>
                    </a:moveTo>
                    <a:cubicBezTo>
                      <a:pt x="0" y="1"/>
                      <a:pt x="0" y="0"/>
                      <a:pt x="1" y="0"/>
                    </a:cubicBezTo>
                  </a:path>
                </a:pathLst>
              </a:custGeom>
              <a:noFill/>
              <a:ln w="19050" cap="rnd">
                <a:solidFill>
                  <a:srgbClr val="937833"/>
                </a:solidFill>
                <a:round/>
                <a:headEnd/>
                <a:tailEnd/>
              </a:ln>
            </p:spPr>
            <p:txBody>
              <a:bodyPr/>
              <a:lstStyle/>
              <a:p>
                <a:endParaRPr lang="en-GB"/>
              </a:p>
            </p:txBody>
          </p:sp>
          <p:sp>
            <p:nvSpPr>
              <p:cNvPr id="32309" name="Freeform 536"/>
              <p:cNvSpPr>
                <a:spLocks/>
              </p:cNvSpPr>
              <p:nvPr/>
            </p:nvSpPr>
            <p:spPr bwMode="auto">
              <a:xfrm>
                <a:off x="2694" y="1656"/>
                <a:ext cx="1" cy="6"/>
              </a:xfrm>
              <a:custGeom>
                <a:avLst/>
                <a:gdLst>
                  <a:gd name="T0" fmla="*/ 0 w 1"/>
                  <a:gd name="T1" fmla="*/ 42 h 4"/>
                  <a:gd name="T2" fmla="*/ 1 w 1"/>
                  <a:gd name="T3" fmla="*/ 0 h 4"/>
                  <a:gd name="T4" fmla="*/ 0 60000 65536"/>
                  <a:gd name="T5" fmla="*/ 0 60000 65536"/>
                  <a:gd name="T6" fmla="*/ 0 w 1"/>
                  <a:gd name="T7" fmla="*/ 0 h 4"/>
                  <a:gd name="T8" fmla="*/ 1 w 1"/>
                  <a:gd name="T9" fmla="*/ 4 h 4"/>
                </a:gdLst>
                <a:ahLst/>
                <a:cxnLst>
                  <a:cxn ang="T4">
                    <a:pos x="T0" y="T1"/>
                  </a:cxn>
                  <a:cxn ang="T5">
                    <a:pos x="T2" y="T3"/>
                  </a:cxn>
                </a:cxnLst>
                <a:rect l="T6" t="T7" r="T8" b="T9"/>
                <a:pathLst>
                  <a:path w="1" h="4">
                    <a:moveTo>
                      <a:pt x="0" y="4"/>
                    </a:moveTo>
                    <a:cubicBezTo>
                      <a:pt x="0" y="3"/>
                      <a:pt x="0" y="1"/>
                      <a:pt x="1" y="0"/>
                    </a:cubicBezTo>
                  </a:path>
                </a:pathLst>
              </a:custGeom>
              <a:noFill/>
              <a:ln w="19050" cap="rnd">
                <a:solidFill>
                  <a:srgbClr val="937833"/>
                </a:solidFill>
                <a:round/>
                <a:headEnd/>
                <a:tailEnd/>
              </a:ln>
            </p:spPr>
            <p:txBody>
              <a:bodyPr/>
              <a:lstStyle/>
              <a:p>
                <a:endParaRPr lang="en-GB"/>
              </a:p>
            </p:txBody>
          </p:sp>
          <p:sp>
            <p:nvSpPr>
              <p:cNvPr id="32310" name="Freeform 537"/>
              <p:cNvSpPr>
                <a:spLocks/>
              </p:cNvSpPr>
              <p:nvPr/>
            </p:nvSpPr>
            <p:spPr bwMode="auto">
              <a:xfrm>
                <a:off x="2631" y="1576"/>
                <a:ext cx="1" cy="1"/>
              </a:xfrm>
              <a:custGeom>
                <a:avLst/>
                <a:gdLst>
                  <a:gd name="T0" fmla="*/ 0 w 1"/>
                  <a:gd name="T1" fmla="*/ 1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1"/>
                      <a:pt x="0" y="0"/>
                      <a:pt x="0" y="0"/>
                    </a:cubicBezTo>
                  </a:path>
                </a:pathLst>
              </a:custGeom>
              <a:noFill/>
              <a:ln w="19050" cap="rnd">
                <a:solidFill>
                  <a:srgbClr val="937833"/>
                </a:solidFill>
                <a:round/>
                <a:headEnd/>
                <a:tailEnd/>
              </a:ln>
            </p:spPr>
            <p:txBody>
              <a:bodyPr/>
              <a:lstStyle/>
              <a:p>
                <a:endParaRPr lang="en-GB"/>
              </a:p>
            </p:txBody>
          </p:sp>
          <p:sp>
            <p:nvSpPr>
              <p:cNvPr id="32311" name="Freeform 538"/>
              <p:cNvSpPr>
                <a:spLocks/>
              </p:cNvSpPr>
              <p:nvPr/>
            </p:nvSpPr>
            <p:spPr bwMode="auto">
              <a:xfrm>
                <a:off x="2697" y="1711"/>
                <a:ext cx="4" cy="7"/>
              </a:xfrm>
              <a:custGeom>
                <a:avLst/>
                <a:gdLst>
                  <a:gd name="T0" fmla="*/ 0 w 3"/>
                  <a:gd name="T1" fmla="*/ 21 h 5"/>
                  <a:gd name="T2" fmla="*/ 1 w 3"/>
                  <a:gd name="T3" fmla="*/ 39 h 5"/>
                  <a:gd name="T4" fmla="*/ 12 w 3"/>
                  <a:gd name="T5" fmla="*/ 1 h 5"/>
                  <a:gd name="T6" fmla="*/ 0 w 3"/>
                  <a:gd name="T7" fmla="*/ 15 h 5"/>
                  <a:gd name="T8" fmla="*/ 0 60000 65536"/>
                  <a:gd name="T9" fmla="*/ 0 60000 65536"/>
                  <a:gd name="T10" fmla="*/ 0 60000 65536"/>
                  <a:gd name="T11" fmla="*/ 0 60000 65536"/>
                  <a:gd name="T12" fmla="*/ 0 w 3"/>
                  <a:gd name="T13" fmla="*/ 0 h 5"/>
                  <a:gd name="T14" fmla="*/ 3 w 3"/>
                  <a:gd name="T15" fmla="*/ 5 h 5"/>
                </a:gdLst>
                <a:ahLst/>
                <a:cxnLst>
                  <a:cxn ang="T8">
                    <a:pos x="T0" y="T1"/>
                  </a:cxn>
                  <a:cxn ang="T9">
                    <a:pos x="T2" y="T3"/>
                  </a:cxn>
                  <a:cxn ang="T10">
                    <a:pos x="T4" y="T5"/>
                  </a:cxn>
                  <a:cxn ang="T11">
                    <a:pos x="T6" y="T7"/>
                  </a:cxn>
                </a:cxnLst>
                <a:rect l="T12" t="T13" r="T14" b="T15"/>
                <a:pathLst>
                  <a:path w="3" h="5">
                    <a:moveTo>
                      <a:pt x="0" y="3"/>
                    </a:moveTo>
                    <a:cubicBezTo>
                      <a:pt x="0" y="4"/>
                      <a:pt x="1" y="5"/>
                      <a:pt x="1" y="5"/>
                    </a:cubicBezTo>
                    <a:cubicBezTo>
                      <a:pt x="3" y="4"/>
                      <a:pt x="3" y="2"/>
                      <a:pt x="2" y="1"/>
                    </a:cubicBezTo>
                    <a:cubicBezTo>
                      <a:pt x="1" y="0"/>
                      <a:pt x="1" y="1"/>
                      <a:pt x="0" y="2"/>
                    </a:cubicBezTo>
                  </a:path>
                </a:pathLst>
              </a:custGeom>
              <a:noFill/>
              <a:ln w="19050" cap="rnd">
                <a:solidFill>
                  <a:srgbClr val="937833"/>
                </a:solidFill>
                <a:round/>
                <a:headEnd/>
                <a:tailEnd/>
              </a:ln>
            </p:spPr>
            <p:txBody>
              <a:bodyPr/>
              <a:lstStyle/>
              <a:p>
                <a:endParaRPr lang="en-GB"/>
              </a:p>
            </p:txBody>
          </p:sp>
          <p:sp>
            <p:nvSpPr>
              <p:cNvPr id="32312" name="Freeform 539"/>
              <p:cNvSpPr>
                <a:spLocks/>
              </p:cNvSpPr>
              <p:nvPr/>
            </p:nvSpPr>
            <p:spPr bwMode="auto">
              <a:xfrm>
                <a:off x="2774" y="1544"/>
                <a:ext cx="1" cy="3"/>
              </a:xfrm>
              <a:custGeom>
                <a:avLst/>
                <a:gdLst>
                  <a:gd name="T0" fmla="*/ 0 w 1"/>
                  <a:gd name="T1" fmla="*/ 19 h 2"/>
                  <a:gd name="T2" fmla="*/ 0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0" y="2"/>
                      <a:pt x="0" y="1"/>
                      <a:pt x="0" y="0"/>
                    </a:cubicBezTo>
                  </a:path>
                </a:pathLst>
              </a:custGeom>
              <a:noFill/>
              <a:ln w="19050" cap="rnd">
                <a:solidFill>
                  <a:srgbClr val="937833"/>
                </a:solidFill>
                <a:round/>
                <a:headEnd/>
                <a:tailEnd/>
              </a:ln>
            </p:spPr>
            <p:txBody>
              <a:bodyPr/>
              <a:lstStyle/>
              <a:p>
                <a:endParaRPr lang="en-GB"/>
              </a:p>
            </p:txBody>
          </p:sp>
          <p:sp>
            <p:nvSpPr>
              <p:cNvPr id="32313" name="Freeform 540"/>
              <p:cNvSpPr>
                <a:spLocks/>
              </p:cNvSpPr>
              <p:nvPr/>
            </p:nvSpPr>
            <p:spPr bwMode="auto">
              <a:xfrm>
                <a:off x="3042" y="1238"/>
                <a:ext cx="1" cy="3"/>
              </a:xfrm>
              <a:custGeom>
                <a:avLst/>
                <a:gdLst>
                  <a:gd name="T0" fmla="*/ 0 w 1"/>
                  <a:gd name="T1" fmla="*/ 19 h 2"/>
                  <a:gd name="T2" fmla="*/ 0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0" y="2"/>
                      <a:pt x="0" y="1"/>
                      <a:pt x="0" y="0"/>
                    </a:cubicBezTo>
                  </a:path>
                </a:pathLst>
              </a:custGeom>
              <a:noFill/>
              <a:ln w="19050" cap="rnd">
                <a:solidFill>
                  <a:srgbClr val="937833"/>
                </a:solidFill>
                <a:round/>
                <a:headEnd/>
                <a:tailEnd/>
              </a:ln>
            </p:spPr>
            <p:txBody>
              <a:bodyPr/>
              <a:lstStyle/>
              <a:p>
                <a:endParaRPr lang="en-GB"/>
              </a:p>
            </p:txBody>
          </p:sp>
          <p:sp>
            <p:nvSpPr>
              <p:cNvPr id="32314" name="Freeform 541"/>
              <p:cNvSpPr>
                <a:spLocks/>
              </p:cNvSpPr>
              <p:nvPr/>
            </p:nvSpPr>
            <p:spPr bwMode="auto">
              <a:xfrm>
                <a:off x="3040" y="1267"/>
                <a:ext cx="2" cy="3"/>
              </a:xfrm>
              <a:custGeom>
                <a:avLst/>
                <a:gdLst>
                  <a:gd name="T0" fmla="*/ 0 w 1"/>
                  <a:gd name="T1" fmla="*/ 19 h 2"/>
                  <a:gd name="T2" fmla="*/ 64 w 1"/>
                  <a:gd name="T3" fmla="*/ 13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0" y="1"/>
                      <a:pt x="0" y="0"/>
                      <a:pt x="1" y="1"/>
                    </a:cubicBezTo>
                  </a:path>
                </a:pathLst>
              </a:custGeom>
              <a:noFill/>
              <a:ln w="9525" cap="rnd">
                <a:solidFill>
                  <a:srgbClr val="937833"/>
                </a:solidFill>
                <a:round/>
                <a:headEnd/>
                <a:tailEnd/>
              </a:ln>
            </p:spPr>
            <p:txBody>
              <a:bodyPr/>
              <a:lstStyle/>
              <a:p>
                <a:endParaRPr lang="en-GB"/>
              </a:p>
            </p:txBody>
          </p:sp>
          <p:sp>
            <p:nvSpPr>
              <p:cNvPr id="32315" name="Freeform 542"/>
              <p:cNvSpPr>
                <a:spLocks/>
              </p:cNvSpPr>
              <p:nvPr/>
            </p:nvSpPr>
            <p:spPr bwMode="auto">
              <a:xfrm>
                <a:off x="3058" y="1247"/>
                <a:ext cx="3" cy="3"/>
              </a:xfrm>
              <a:custGeom>
                <a:avLst/>
                <a:gdLst>
                  <a:gd name="T0" fmla="*/ 0 w 2"/>
                  <a:gd name="T1" fmla="*/ 19 h 2"/>
                  <a:gd name="T2" fmla="*/ 0 w 2"/>
                  <a:gd name="T3" fmla="*/ 13 h 2"/>
                  <a:gd name="T4" fmla="*/ 19 w 2"/>
                  <a:gd name="T5" fmla="*/ 13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2"/>
                    </a:moveTo>
                    <a:cubicBezTo>
                      <a:pt x="0" y="2"/>
                      <a:pt x="0" y="1"/>
                      <a:pt x="0" y="1"/>
                    </a:cubicBezTo>
                    <a:cubicBezTo>
                      <a:pt x="1" y="0"/>
                      <a:pt x="2" y="0"/>
                      <a:pt x="2" y="1"/>
                    </a:cubicBezTo>
                  </a:path>
                </a:pathLst>
              </a:custGeom>
              <a:noFill/>
              <a:ln w="9525" cap="rnd">
                <a:solidFill>
                  <a:srgbClr val="937833"/>
                </a:solidFill>
                <a:round/>
                <a:headEnd/>
                <a:tailEnd/>
              </a:ln>
            </p:spPr>
            <p:txBody>
              <a:bodyPr/>
              <a:lstStyle/>
              <a:p>
                <a:endParaRPr lang="en-GB"/>
              </a:p>
            </p:txBody>
          </p:sp>
          <p:sp>
            <p:nvSpPr>
              <p:cNvPr id="32316" name="Freeform 543"/>
              <p:cNvSpPr>
                <a:spLocks/>
              </p:cNvSpPr>
              <p:nvPr/>
            </p:nvSpPr>
            <p:spPr bwMode="auto">
              <a:xfrm>
                <a:off x="3028" y="1293"/>
                <a:ext cx="1" cy="3"/>
              </a:xfrm>
              <a:custGeom>
                <a:avLst/>
                <a:gdLst>
                  <a:gd name="T0" fmla="*/ 1 w 1"/>
                  <a:gd name="T1" fmla="*/ 19 h 2"/>
                  <a:gd name="T2" fmla="*/ 0 w 1"/>
                  <a:gd name="T3" fmla="*/ 13 h 2"/>
                  <a:gd name="T4" fmla="*/ 1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2"/>
                    </a:moveTo>
                    <a:cubicBezTo>
                      <a:pt x="0" y="2"/>
                      <a:pt x="0" y="2"/>
                      <a:pt x="0" y="1"/>
                    </a:cubicBezTo>
                    <a:cubicBezTo>
                      <a:pt x="0" y="1"/>
                      <a:pt x="0" y="0"/>
                      <a:pt x="1" y="0"/>
                    </a:cubicBezTo>
                  </a:path>
                </a:pathLst>
              </a:custGeom>
              <a:noFill/>
              <a:ln w="9525" cap="rnd">
                <a:solidFill>
                  <a:srgbClr val="937833"/>
                </a:solidFill>
                <a:round/>
                <a:headEnd/>
                <a:tailEnd/>
              </a:ln>
            </p:spPr>
            <p:txBody>
              <a:bodyPr/>
              <a:lstStyle/>
              <a:p>
                <a:endParaRPr lang="en-GB"/>
              </a:p>
            </p:txBody>
          </p:sp>
          <p:sp>
            <p:nvSpPr>
              <p:cNvPr id="32317" name="Freeform 544"/>
              <p:cNvSpPr>
                <a:spLocks/>
              </p:cNvSpPr>
              <p:nvPr/>
            </p:nvSpPr>
            <p:spPr bwMode="auto">
              <a:xfrm>
                <a:off x="3011" y="1287"/>
                <a:ext cx="3" cy="3"/>
              </a:xfrm>
              <a:custGeom>
                <a:avLst/>
                <a:gdLst>
                  <a:gd name="T0" fmla="*/ 19 w 2"/>
                  <a:gd name="T1" fmla="*/ 19 h 2"/>
                  <a:gd name="T2" fmla="*/ 19 w 2"/>
                  <a:gd name="T3" fmla="*/ 0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2" y="2"/>
                    </a:moveTo>
                    <a:cubicBezTo>
                      <a:pt x="0" y="1"/>
                      <a:pt x="0" y="0"/>
                      <a:pt x="2" y="0"/>
                    </a:cubicBezTo>
                  </a:path>
                </a:pathLst>
              </a:custGeom>
              <a:noFill/>
              <a:ln w="9525" cap="rnd">
                <a:solidFill>
                  <a:srgbClr val="937833"/>
                </a:solidFill>
                <a:round/>
                <a:headEnd/>
                <a:tailEnd/>
              </a:ln>
            </p:spPr>
            <p:txBody>
              <a:bodyPr/>
              <a:lstStyle/>
              <a:p>
                <a:endParaRPr lang="en-GB"/>
              </a:p>
            </p:txBody>
          </p:sp>
          <p:sp>
            <p:nvSpPr>
              <p:cNvPr id="32318" name="Freeform 545"/>
              <p:cNvSpPr>
                <a:spLocks/>
              </p:cNvSpPr>
              <p:nvPr/>
            </p:nvSpPr>
            <p:spPr bwMode="auto">
              <a:xfrm>
                <a:off x="2988" y="1288"/>
                <a:ext cx="5" cy="5"/>
              </a:xfrm>
              <a:custGeom>
                <a:avLst/>
                <a:gdLst>
                  <a:gd name="T0" fmla="*/ 62 w 3"/>
                  <a:gd name="T1" fmla="*/ 0 h 3"/>
                  <a:gd name="T2" fmla="*/ 62 w 3"/>
                  <a:gd name="T3" fmla="*/ 22 h 3"/>
                  <a:gd name="T4" fmla="*/ 37 w 3"/>
                  <a:gd name="T5" fmla="*/ 0 h 3"/>
                  <a:gd name="T6" fmla="*/ 22 w 3"/>
                  <a:gd name="T7" fmla="*/ 62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3" y="0"/>
                    </a:moveTo>
                    <a:cubicBezTo>
                      <a:pt x="2" y="2"/>
                      <a:pt x="2" y="2"/>
                      <a:pt x="3" y="1"/>
                    </a:cubicBezTo>
                    <a:cubicBezTo>
                      <a:pt x="3" y="1"/>
                      <a:pt x="3" y="0"/>
                      <a:pt x="2" y="0"/>
                    </a:cubicBezTo>
                    <a:cubicBezTo>
                      <a:pt x="0" y="1"/>
                      <a:pt x="1" y="2"/>
                      <a:pt x="1" y="3"/>
                    </a:cubicBezTo>
                  </a:path>
                </a:pathLst>
              </a:custGeom>
              <a:noFill/>
              <a:ln w="9525" cap="rnd">
                <a:solidFill>
                  <a:srgbClr val="937833"/>
                </a:solidFill>
                <a:round/>
                <a:headEnd/>
                <a:tailEnd/>
              </a:ln>
            </p:spPr>
            <p:txBody>
              <a:bodyPr/>
              <a:lstStyle/>
              <a:p>
                <a:endParaRPr lang="en-GB"/>
              </a:p>
            </p:txBody>
          </p:sp>
          <p:sp>
            <p:nvSpPr>
              <p:cNvPr id="32319" name="Freeform 546"/>
              <p:cNvSpPr>
                <a:spLocks/>
              </p:cNvSpPr>
              <p:nvPr/>
            </p:nvSpPr>
            <p:spPr bwMode="auto">
              <a:xfrm>
                <a:off x="2912" y="1161"/>
                <a:ext cx="9" cy="9"/>
              </a:xfrm>
              <a:custGeom>
                <a:avLst/>
                <a:gdLst>
                  <a:gd name="T0" fmla="*/ 40 w 6"/>
                  <a:gd name="T1" fmla="*/ 72 h 6"/>
                  <a:gd name="T2" fmla="*/ 18 w 6"/>
                  <a:gd name="T3" fmla="*/ 72 h 6"/>
                  <a:gd name="T4" fmla="*/ 0 w 6"/>
                  <a:gd name="T5" fmla="*/ 60 h 6"/>
                  <a:gd name="T6" fmla="*/ 0 60000 65536"/>
                  <a:gd name="T7" fmla="*/ 0 60000 65536"/>
                  <a:gd name="T8" fmla="*/ 0 60000 65536"/>
                  <a:gd name="T9" fmla="*/ 0 w 6"/>
                  <a:gd name="T10" fmla="*/ 0 h 6"/>
                  <a:gd name="T11" fmla="*/ 6 w 6"/>
                  <a:gd name="T12" fmla="*/ 6 h 6"/>
                </a:gdLst>
                <a:ahLst/>
                <a:cxnLst>
                  <a:cxn ang="T6">
                    <a:pos x="T0" y="T1"/>
                  </a:cxn>
                  <a:cxn ang="T7">
                    <a:pos x="T2" y="T3"/>
                  </a:cxn>
                  <a:cxn ang="T8">
                    <a:pos x="T4" y="T5"/>
                  </a:cxn>
                </a:cxnLst>
                <a:rect l="T9" t="T10" r="T11" b="T12"/>
                <a:pathLst>
                  <a:path w="6" h="6">
                    <a:moveTo>
                      <a:pt x="3" y="6"/>
                    </a:moveTo>
                    <a:cubicBezTo>
                      <a:pt x="3" y="5"/>
                      <a:pt x="2" y="5"/>
                      <a:pt x="1" y="6"/>
                    </a:cubicBezTo>
                    <a:cubicBezTo>
                      <a:pt x="6" y="5"/>
                      <a:pt x="1" y="0"/>
                      <a:pt x="0" y="5"/>
                    </a:cubicBezTo>
                  </a:path>
                </a:pathLst>
              </a:custGeom>
              <a:noFill/>
              <a:ln w="9525" cap="rnd">
                <a:solidFill>
                  <a:srgbClr val="937833"/>
                </a:solidFill>
                <a:round/>
                <a:headEnd/>
                <a:tailEnd/>
              </a:ln>
            </p:spPr>
            <p:txBody>
              <a:bodyPr/>
              <a:lstStyle/>
              <a:p>
                <a:endParaRPr lang="en-GB"/>
              </a:p>
            </p:txBody>
          </p:sp>
          <p:sp>
            <p:nvSpPr>
              <p:cNvPr id="32320" name="Freeform 547"/>
              <p:cNvSpPr>
                <a:spLocks/>
              </p:cNvSpPr>
              <p:nvPr/>
            </p:nvSpPr>
            <p:spPr bwMode="auto">
              <a:xfrm>
                <a:off x="2894" y="1146"/>
                <a:ext cx="21" cy="9"/>
              </a:xfrm>
              <a:custGeom>
                <a:avLst/>
                <a:gdLst>
                  <a:gd name="T0" fmla="*/ 72 w 14"/>
                  <a:gd name="T1" fmla="*/ 0 h 6"/>
                  <a:gd name="T2" fmla="*/ 88 w 14"/>
                  <a:gd name="T3" fmla="*/ 0 h 6"/>
                  <a:gd name="T4" fmla="*/ 0 60000 65536"/>
                  <a:gd name="T5" fmla="*/ 0 60000 65536"/>
                  <a:gd name="T6" fmla="*/ 0 w 14"/>
                  <a:gd name="T7" fmla="*/ 0 h 6"/>
                  <a:gd name="T8" fmla="*/ 14 w 14"/>
                  <a:gd name="T9" fmla="*/ 6 h 6"/>
                </a:gdLst>
                <a:ahLst/>
                <a:cxnLst>
                  <a:cxn ang="T4">
                    <a:pos x="T0" y="T1"/>
                  </a:cxn>
                  <a:cxn ang="T5">
                    <a:pos x="T2" y="T3"/>
                  </a:cxn>
                </a:cxnLst>
                <a:rect l="T6" t="T7" r="T8" b="T9"/>
                <a:pathLst>
                  <a:path w="14" h="6">
                    <a:moveTo>
                      <a:pt x="6" y="0"/>
                    </a:moveTo>
                    <a:cubicBezTo>
                      <a:pt x="0" y="6"/>
                      <a:pt x="14" y="4"/>
                      <a:pt x="7" y="0"/>
                    </a:cubicBezTo>
                  </a:path>
                </a:pathLst>
              </a:custGeom>
              <a:noFill/>
              <a:ln w="9525" cap="rnd">
                <a:solidFill>
                  <a:srgbClr val="937833"/>
                </a:solidFill>
                <a:round/>
                <a:headEnd/>
                <a:tailEnd/>
              </a:ln>
            </p:spPr>
            <p:txBody>
              <a:bodyPr/>
              <a:lstStyle/>
              <a:p>
                <a:endParaRPr lang="en-GB"/>
              </a:p>
            </p:txBody>
          </p:sp>
          <p:sp>
            <p:nvSpPr>
              <p:cNvPr id="32321" name="Freeform 548"/>
              <p:cNvSpPr>
                <a:spLocks/>
              </p:cNvSpPr>
              <p:nvPr/>
            </p:nvSpPr>
            <p:spPr bwMode="auto">
              <a:xfrm>
                <a:off x="2921" y="1143"/>
                <a:ext cx="5" cy="4"/>
              </a:xfrm>
              <a:custGeom>
                <a:avLst/>
                <a:gdLst>
                  <a:gd name="T0" fmla="*/ 0 w 3"/>
                  <a:gd name="T1" fmla="*/ 0 h 3"/>
                  <a:gd name="T2" fmla="*/ 0 w 3"/>
                  <a:gd name="T3" fmla="*/ 16 h 3"/>
                  <a:gd name="T4" fmla="*/ 22 w 3"/>
                  <a:gd name="T5" fmla="*/ 1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0"/>
                    </a:moveTo>
                    <a:cubicBezTo>
                      <a:pt x="0" y="1"/>
                      <a:pt x="0" y="2"/>
                      <a:pt x="0" y="3"/>
                    </a:cubicBezTo>
                    <a:cubicBezTo>
                      <a:pt x="3" y="3"/>
                      <a:pt x="1" y="2"/>
                      <a:pt x="1" y="1"/>
                    </a:cubicBezTo>
                  </a:path>
                </a:pathLst>
              </a:custGeom>
              <a:noFill/>
              <a:ln w="9525" cap="rnd">
                <a:solidFill>
                  <a:srgbClr val="937833"/>
                </a:solidFill>
                <a:round/>
                <a:headEnd/>
                <a:tailEnd/>
              </a:ln>
            </p:spPr>
            <p:txBody>
              <a:bodyPr/>
              <a:lstStyle/>
              <a:p>
                <a:endParaRPr lang="en-GB"/>
              </a:p>
            </p:txBody>
          </p:sp>
          <p:sp>
            <p:nvSpPr>
              <p:cNvPr id="32322" name="Freeform 549"/>
              <p:cNvSpPr>
                <a:spLocks/>
              </p:cNvSpPr>
              <p:nvPr/>
            </p:nvSpPr>
            <p:spPr bwMode="auto">
              <a:xfrm>
                <a:off x="3046" y="1161"/>
                <a:ext cx="2" cy="3"/>
              </a:xfrm>
              <a:custGeom>
                <a:avLst/>
                <a:gdLst>
                  <a:gd name="T0" fmla="*/ 0 w 1"/>
                  <a:gd name="T1" fmla="*/ 19 h 2"/>
                  <a:gd name="T2" fmla="*/ 64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0" y="1"/>
                      <a:pt x="0" y="1"/>
                      <a:pt x="1" y="0"/>
                    </a:cubicBezTo>
                  </a:path>
                </a:pathLst>
              </a:custGeom>
              <a:noFill/>
              <a:ln w="9525" cap="rnd">
                <a:solidFill>
                  <a:srgbClr val="937833"/>
                </a:solidFill>
                <a:round/>
                <a:headEnd/>
                <a:tailEnd/>
              </a:ln>
            </p:spPr>
            <p:txBody>
              <a:bodyPr/>
              <a:lstStyle/>
              <a:p>
                <a:endParaRPr lang="en-GB"/>
              </a:p>
            </p:txBody>
          </p:sp>
          <p:sp>
            <p:nvSpPr>
              <p:cNvPr id="32323" name="Freeform 550"/>
              <p:cNvSpPr>
                <a:spLocks/>
              </p:cNvSpPr>
              <p:nvPr/>
            </p:nvSpPr>
            <p:spPr bwMode="auto">
              <a:xfrm>
                <a:off x="3061" y="1149"/>
                <a:ext cx="2" cy="1"/>
              </a:xfrm>
              <a:custGeom>
                <a:avLst/>
                <a:gdLst>
                  <a:gd name="T0" fmla="*/ 64 w 1"/>
                  <a:gd name="T1" fmla="*/ 1 h 1"/>
                  <a:gd name="T2" fmla="*/ 64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1"/>
                    </a:moveTo>
                    <a:cubicBezTo>
                      <a:pt x="0" y="1"/>
                      <a:pt x="0" y="0"/>
                      <a:pt x="1" y="0"/>
                    </a:cubicBezTo>
                  </a:path>
                </a:pathLst>
              </a:custGeom>
              <a:noFill/>
              <a:ln w="9525" cap="rnd">
                <a:solidFill>
                  <a:srgbClr val="937833"/>
                </a:solidFill>
                <a:round/>
                <a:headEnd/>
                <a:tailEnd/>
              </a:ln>
            </p:spPr>
            <p:txBody>
              <a:bodyPr/>
              <a:lstStyle/>
              <a:p>
                <a:endParaRPr lang="en-GB"/>
              </a:p>
            </p:txBody>
          </p:sp>
          <p:sp>
            <p:nvSpPr>
              <p:cNvPr id="32324" name="Freeform 551"/>
              <p:cNvSpPr>
                <a:spLocks/>
              </p:cNvSpPr>
              <p:nvPr/>
            </p:nvSpPr>
            <p:spPr bwMode="auto">
              <a:xfrm>
                <a:off x="2858" y="1309"/>
                <a:ext cx="4" cy="5"/>
              </a:xfrm>
              <a:custGeom>
                <a:avLst/>
                <a:gdLst>
                  <a:gd name="T0" fmla="*/ 0 w 3"/>
                  <a:gd name="T1" fmla="*/ 0 h 3"/>
                  <a:gd name="T2" fmla="*/ 1 w 3"/>
                  <a:gd name="T3" fmla="*/ 62 h 3"/>
                  <a:gd name="T4" fmla="*/ 16 w 3"/>
                  <a:gd name="T5" fmla="*/ 22 h 3"/>
                  <a:gd name="T6" fmla="*/ 1 w 3"/>
                  <a:gd name="T7" fmla="*/ 22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cubicBezTo>
                      <a:pt x="0" y="2"/>
                      <a:pt x="1" y="3"/>
                      <a:pt x="1" y="3"/>
                    </a:cubicBezTo>
                    <a:cubicBezTo>
                      <a:pt x="3" y="2"/>
                      <a:pt x="3" y="3"/>
                      <a:pt x="3" y="1"/>
                    </a:cubicBezTo>
                    <a:cubicBezTo>
                      <a:pt x="2" y="1"/>
                      <a:pt x="2" y="1"/>
                      <a:pt x="1" y="1"/>
                    </a:cubicBezTo>
                  </a:path>
                </a:pathLst>
              </a:custGeom>
              <a:noFill/>
              <a:ln w="9525" cap="rnd">
                <a:solidFill>
                  <a:srgbClr val="937833"/>
                </a:solidFill>
                <a:round/>
                <a:headEnd/>
                <a:tailEnd/>
              </a:ln>
            </p:spPr>
            <p:txBody>
              <a:bodyPr/>
              <a:lstStyle/>
              <a:p>
                <a:endParaRPr lang="en-GB"/>
              </a:p>
            </p:txBody>
          </p:sp>
          <p:sp>
            <p:nvSpPr>
              <p:cNvPr id="32325" name="Freeform 552"/>
              <p:cNvSpPr>
                <a:spLocks/>
              </p:cNvSpPr>
              <p:nvPr/>
            </p:nvSpPr>
            <p:spPr bwMode="auto">
              <a:xfrm>
                <a:off x="2867" y="1311"/>
                <a:ext cx="7" cy="9"/>
              </a:xfrm>
              <a:custGeom>
                <a:avLst/>
                <a:gdLst>
                  <a:gd name="T0" fmla="*/ 0 w 5"/>
                  <a:gd name="T1" fmla="*/ 48 h 6"/>
                  <a:gd name="T2" fmla="*/ 15 w 5"/>
                  <a:gd name="T3" fmla="*/ 0 h 6"/>
                  <a:gd name="T4" fmla="*/ 0 w 5"/>
                  <a:gd name="T5" fmla="*/ 48 h 6"/>
                  <a:gd name="T6" fmla="*/ 0 60000 65536"/>
                  <a:gd name="T7" fmla="*/ 0 60000 65536"/>
                  <a:gd name="T8" fmla="*/ 0 60000 65536"/>
                  <a:gd name="T9" fmla="*/ 0 w 5"/>
                  <a:gd name="T10" fmla="*/ 0 h 6"/>
                  <a:gd name="T11" fmla="*/ 5 w 5"/>
                  <a:gd name="T12" fmla="*/ 6 h 6"/>
                </a:gdLst>
                <a:ahLst/>
                <a:cxnLst>
                  <a:cxn ang="T6">
                    <a:pos x="T0" y="T1"/>
                  </a:cxn>
                  <a:cxn ang="T7">
                    <a:pos x="T2" y="T3"/>
                  </a:cxn>
                  <a:cxn ang="T8">
                    <a:pos x="T4" y="T5"/>
                  </a:cxn>
                </a:cxnLst>
                <a:rect l="T9" t="T10" r="T11" b="T12"/>
                <a:pathLst>
                  <a:path w="5" h="6">
                    <a:moveTo>
                      <a:pt x="0" y="4"/>
                    </a:moveTo>
                    <a:cubicBezTo>
                      <a:pt x="0" y="2"/>
                      <a:pt x="1" y="1"/>
                      <a:pt x="2" y="0"/>
                    </a:cubicBezTo>
                    <a:cubicBezTo>
                      <a:pt x="5" y="2"/>
                      <a:pt x="3" y="6"/>
                      <a:pt x="0" y="4"/>
                    </a:cubicBezTo>
                  </a:path>
                </a:pathLst>
              </a:custGeom>
              <a:noFill/>
              <a:ln w="9525" cap="rnd">
                <a:solidFill>
                  <a:srgbClr val="937833"/>
                </a:solidFill>
                <a:round/>
                <a:headEnd/>
                <a:tailEnd/>
              </a:ln>
            </p:spPr>
            <p:txBody>
              <a:bodyPr/>
              <a:lstStyle/>
              <a:p>
                <a:endParaRPr lang="en-GB"/>
              </a:p>
            </p:txBody>
          </p:sp>
          <p:sp>
            <p:nvSpPr>
              <p:cNvPr id="32326" name="Freeform 553"/>
              <p:cNvSpPr>
                <a:spLocks/>
              </p:cNvSpPr>
              <p:nvPr/>
            </p:nvSpPr>
            <p:spPr bwMode="auto">
              <a:xfrm>
                <a:off x="2888" y="1323"/>
                <a:ext cx="3" cy="3"/>
              </a:xfrm>
              <a:custGeom>
                <a:avLst/>
                <a:gdLst>
                  <a:gd name="T0" fmla="*/ 0 w 2"/>
                  <a:gd name="T1" fmla="*/ 19 h 2"/>
                  <a:gd name="T2" fmla="*/ 19 w 2"/>
                  <a:gd name="T3" fmla="*/ 0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0" y="2"/>
                    </a:moveTo>
                    <a:cubicBezTo>
                      <a:pt x="1" y="1"/>
                      <a:pt x="1" y="1"/>
                      <a:pt x="2" y="0"/>
                    </a:cubicBezTo>
                  </a:path>
                </a:pathLst>
              </a:custGeom>
              <a:noFill/>
              <a:ln w="9525" cap="rnd">
                <a:solidFill>
                  <a:srgbClr val="937833"/>
                </a:solidFill>
                <a:round/>
                <a:headEnd/>
                <a:tailEnd/>
              </a:ln>
            </p:spPr>
            <p:txBody>
              <a:bodyPr/>
              <a:lstStyle/>
              <a:p>
                <a:endParaRPr lang="en-GB"/>
              </a:p>
            </p:txBody>
          </p:sp>
          <p:sp>
            <p:nvSpPr>
              <p:cNvPr id="32327" name="Freeform 554"/>
              <p:cNvSpPr>
                <a:spLocks/>
              </p:cNvSpPr>
              <p:nvPr/>
            </p:nvSpPr>
            <p:spPr bwMode="auto">
              <a:xfrm>
                <a:off x="2659" y="1252"/>
                <a:ext cx="3" cy="1"/>
              </a:xfrm>
              <a:custGeom>
                <a:avLst/>
                <a:gdLst>
                  <a:gd name="T0" fmla="*/ 0 w 2"/>
                  <a:gd name="T1" fmla="*/ 0 h 1"/>
                  <a:gd name="T2" fmla="*/ 19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0"/>
                    </a:moveTo>
                    <a:cubicBezTo>
                      <a:pt x="1" y="0"/>
                      <a:pt x="1" y="0"/>
                      <a:pt x="2" y="0"/>
                    </a:cubicBezTo>
                  </a:path>
                </a:pathLst>
              </a:custGeom>
              <a:noFill/>
              <a:ln w="9525" cap="rnd">
                <a:solidFill>
                  <a:srgbClr val="937833"/>
                </a:solidFill>
                <a:round/>
                <a:headEnd/>
                <a:tailEnd/>
              </a:ln>
            </p:spPr>
            <p:txBody>
              <a:bodyPr/>
              <a:lstStyle/>
              <a:p>
                <a:endParaRPr lang="en-GB"/>
              </a:p>
            </p:txBody>
          </p:sp>
          <p:sp>
            <p:nvSpPr>
              <p:cNvPr id="32328" name="Freeform 555"/>
              <p:cNvSpPr>
                <a:spLocks/>
              </p:cNvSpPr>
              <p:nvPr/>
            </p:nvSpPr>
            <p:spPr bwMode="auto">
              <a:xfrm>
                <a:off x="2653" y="1229"/>
                <a:ext cx="1" cy="5"/>
              </a:xfrm>
              <a:custGeom>
                <a:avLst/>
                <a:gdLst>
                  <a:gd name="T0" fmla="*/ 0 w 1"/>
                  <a:gd name="T1" fmla="*/ 62 h 3"/>
                  <a:gd name="T2" fmla="*/ 0 w 1"/>
                  <a:gd name="T3" fmla="*/ 0 h 3"/>
                  <a:gd name="T4" fmla="*/ 1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3"/>
                    </a:moveTo>
                    <a:cubicBezTo>
                      <a:pt x="0" y="2"/>
                      <a:pt x="0" y="1"/>
                      <a:pt x="0" y="0"/>
                    </a:cubicBezTo>
                    <a:cubicBezTo>
                      <a:pt x="0" y="0"/>
                      <a:pt x="1" y="0"/>
                      <a:pt x="1" y="0"/>
                    </a:cubicBezTo>
                  </a:path>
                </a:pathLst>
              </a:custGeom>
              <a:noFill/>
              <a:ln w="9525" cap="rnd">
                <a:solidFill>
                  <a:srgbClr val="937833"/>
                </a:solidFill>
                <a:round/>
                <a:headEnd/>
                <a:tailEnd/>
              </a:ln>
            </p:spPr>
            <p:txBody>
              <a:bodyPr/>
              <a:lstStyle/>
              <a:p>
                <a:endParaRPr lang="en-GB"/>
              </a:p>
            </p:txBody>
          </p:sp>
          <p:sp>
            <p:nvSpPr>
              <p:cNvPr id="32329" name="Freeform 556"/>
              <p:cNvSpPr>
                <a:spLocks/>
              </p:cNvSpPr>
              <p:nvPr/>
            </p:nvSpPr>
            <p:spPr bwMode="auto">
              <a:xfrm>
                <a:off x="2628" y="1219"/>
                <a:ext cx="5" cy="6"/>
              </a:xfrm>
              <a:custGeom>
                <a:avLst/>
                <a:gdLst>
                  <a:gd name="T0" fmla="*/ 37 w 3"/>
                  <a:gd name="T1" fmla="*/ 28 h 4"/>
                  <a:gd name="T2" fmla="*/ 62 w 3"/>
                  <a:gd name="T3" fmla="*/ 0 h 4"/>
                  <a:gd name="T4" fmla="*/ 22 w 3"/>
                  <a:gd name="T5" fmla="*/ 42 h 4"/>
                  <a:gd name="T6" fmla="*/ 0 60000 65536"/>
                  <a:gd name="T7" fmla="*/ 0 60000 65536"/>
                  <a:gd name="T8" fmla="*/ 0 60000 65536"/>
                  <a:gd name="T9" fmla="*/ 0 w 3"/>
                  <a:gd name="T10" fmla="*/ 0 h 4"/>
                  <a:gd name="T11" fmla="*/ 3 w 3"/>
                  <a:gd name="T12" fmla="*/ 4 h 4"/>
                </a:gdLst>
                <a:ahLst/>
                <a:cxnLst>
                  <a:cxn ang="T6">
                    <a:pos x="T0" y="T1"/>
                  </a:cxn>
                  <a:cxn ang="T7">
                    <a:pos x="T2" y="T3"/>
                  </a:cxn>
                  <a:cxn ang="T8">
                    <a:pos x="T4" y="T5"/>
                  </a:cxn>
                </a:cxnLst>
                <a:rect l="T9" t="T10" r="T11" b="T12"/>
                <a:pathLst>
                  <a:path w="3" h="4">
                    <a:moveTo>
                      <a:pt x="2" y="3"/>
                    </a:moveTo>
                    <a:cubicBezTo>
                      <a:pt x="3" y="2"/>
                      <a:pt x="3" y="1"/>
                      <a:pt x="3" y="0"/>
                    </a:cubicBezTo>
                    <a:cubicBezTo>
                      <a:pt x="0" y="0"/>
                      <a:pt x="0" y="2"/>
                      <a:pt x="1" y="4"/>
                    </a:cubicBezTo>
                  </a:path>
                </a:pathLst>
              </a:custGeom>
              <a:noFill/>
              <a:ln w="9525" cap="rnd">
                <a:solidFill>
                  <a:srgbClr val="937833"/>
                </a:solidFill>
                <a:round/>
                <a:headEnd/>
                <a:tailEnd/>
              </a:ln>
            </p:spPr>
            <p:txBody>
              <a:bodyPr/>
              <a:lstStyle/>
              <a:p>
                <a:endParaRPr lang="en-GB"/>
              </a:p>
            </p:txBody>
          </p:sp>
          <p:sp>
            <p:nvSpPr>
              <p:cNvPr id="32330" name="Freeform 557"/>
              <p:cNvSpPr>
                <a:spLocks/>
              </p:cNvSpPr>
              <p:nvPr/>
            </p:nvSpPr>
            <p:spPr bwMode="auto">
              <a:xfrm>
                <a:off x="2590" y="1247"/>
                <a:ext cx="3" cy="3"/>
              </a:xfrm>
              <a:custGeom>
                <a:avLst/>
                <a:gdLst>
                  <a:gd name="T0" fmla="*/ 19 w 2"/>
                  <a:gd name="T1" fmla="*/ 13 h 2"/>
                  <a:gd name="T2" fmla="*/ 13 w 2"/>
                  <a:gd name="T3" fmla="*/ 19 h 2"/>
                  <a:gd name="T4" fmla="*/ 19 w 2"/>
                  <a:gd name="T5" fmla="*/ 0 h 2"/>
                  <a:gd name="T6" fmla="*/ 0 w 2"/>
                  <a:gd name="T7" fmla="*/ 19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1"/>
                    </a:moveTo>
                    <a:cubicBezTo>
                      <a:pt x="1" y="1"/>
                      <a:pt x="1" y="2"/>
                      <a:pt x="1" y="2"/>
                    </a:cubicBezTo>
                    <a:cubicBezTo>
                      <a:pt x="1" y="1"/>
                      <a:pt x="2" y="1"/>
                      <a:pt x="2" y="0"/>
                    </a:cubicBezTo>
                    <a:cubicBezTo>
                      <a:pt x="0" y="0"/>
                      <a:pt x="1" y="1"/>
                      <a:pt x="0" y="2"/>
                    </a:cubicBezTo>
                  </a:path>
                </a:pathLst>
              </a:custGeom>
              <a:noFill/>
              <a:ln w="9525" cap="rnd">
                <a:solidFill>
                  <a:srgbClr val="937833"/>
                </a:solidFill>
                <a:round/>
                <a:headEnd/>
                <a:tailEnd/>
              </a:ln>
            </p:spPr>
            <p:txBody>
              <a:bodyPr/>
              <a:lstStyle/>
              <a:p>
                <a:endParaRPr lang="en-GB"/>
              </a:p>
            </p:txBody>
          </p:sp>
          <p:sp>
            <p:nvSpPr>
              <p:cNvPr id="32331" name="Freeform 558"/>
              <p:cNvSpPr>
                <a:spLocks/>
              </p:cNvSpPr>
              <p:nvPr/>
            </p:nvSpPr>
            <p:spPr bwMode="auto">
              <a:xfrm>
                <a:off x="2578" y="1266"/>
                <a:ext cx="3" cy="4"/>
              </a:xfrm>
              <a:custGeom>
                <a:avLst/>
                <a:gdLst>
                  <a:gd name="T0" fmla="*/ 13 w 2"/>
                  <a:gd name="T1" fmla="*/ 12 h 3"/>
                  <a:gd name="T2" fmla="*/ 19 w 2"/>
                  <a:gd name="T3" fmla="*/ 0 h 3"/>
                  <a:gd name="T4" fmla="*/ 0 60000 65536"/>
                  <a:gd name="T5" fmla="*/ 0 60000 65536"/>
                  <a:gd name="T6" fmla="*/ 0 w 2"/>
                  <a:gd name="T7" fmla="*/ 0 h 3"/>
                  <a:gd name="T8" fmla="*/ 2 w 2"/>
                  <a:gd name="T9" fmla="*/ 3 h 3"/>
                </a:gdLst>
                <a:ahLst/>
                <a:cxnLst>
                  <a:cxn ang="T4">
                    <a:pos x="T0" y="T1"/>
                  </a:cxn>
                  <a:cxn ang="T5">
                    <a:pos x="T2" y="T3"/>
                  </a:cxn>
                </a:cxnLst>
                <a:rect l="T6" t="T7" r="T8" b="T9"/>
                <a:pathLst>
                  <a:path w="2" h="3">
                    <a:moveTo>
                      <a:pt x="1" y="2"/>
                    </a:moveTo>
                    <a:cubicBezTo>
                      <a:pt x="0" y="3"/>
                      <a:pt x="2" y="1"/>
                      <a:pt x="2" y="0"/>
                    </a:cubicBezTo>
                  </a:path>
                </a:pathLst>
              </a:custGeom>
              <a:noFill/>
              <a:ln w="9525" cap="rnd">
                <a:solidFill>
                  <a:srgbClr val="937833"/>
                </a:solidFill>
                <a:round/>
                <a:headEnd/>
                <a:tailEnd/>
              </a:ln>
            </p:spPr>
            <p:txBody>
              <a:bodyPr/>
              <a:lstStyle/>
              <a:p>
                <a:endParaRPr lang="en-GB"/>
              </a:p>
            </p:txBody>
          </p:sp>
          <p:sp>
            <p:nvSpPr>
              <p:cNvPr id="32332" name="Freeform 559"/>
              <p:cNvSpPr>
                <a:spLocks/>
              </p:cNvSpPr>
              <p:nvPr/>
            </p:nvSpPr>
            <p:spPr bwMode="auto">
              <a:xfrm>
                <a:off x="2567" y="1305"/>
                <a:ext cx="3" cy="4"/>
              </a:xfrm>
              <a:custGeom>
                <a:avLst/>
                <a:gdLst>
                  <a:gd name="T0" fmla="*/ 19 w 2"/>
                  <a:gd name="T1" fmla="*/ 12 h 3"/>
                  <a:gd name="T2" fmla="*/ 13 w 2"/>
                  <a:gd name="T3" fmla="*/ 16 h 3"/>
                  <a:gd name="T4" fmla="*/ 13 w 2"/>
                  <a:gd name="T5" fmla="*/ 0 h 3"/>
                  <a:gd name="T6" fmla="*/ 13 w 2"/>
                  <a:gd name="T7" fmla="*/ 12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2" y="2"/>
                    </a:moveTo>
                    <a:cubicBezTo>
                      <a:pt x="1" y="2"/>
                      <a:pt x="1" y="2"/>
                      <a:pt x="1" y="3"/>
                    </a:cubicBezTo>
                    <a:cubicBezTo>
                      <a:pt x="2" y="2"/>
                      <a:pt x="2" y="2"/>
                      <a:pt x="1" y="0"/>
                    </a:cubicBezTo>
                    <a:cubicBezTo>
                      <a:pt x="1" y="0"/>
                      <a:pt x="0" y="1"/>
                      <a:pt x="1" y="2"/>
                    </a:cubicBezTo>
                  </a:path>
                </a:pathLst>
              </a:custGeom>
              <a:noFill/>
              <a:ln w="9525" cap="rnd">
                <a:solidFill>
                  <a:srgbClr val="937833"/>
                </a:solidFill>
                <a:round/>
                <a:headEnd/>
                <a:tailEnd/>
              </a:ln>
            </p:spPr>
            <p:txBody>
              <a:bodyPr/>
              <a:lstStyle/>
              <a:p>
                <a:endParaRPr lang="en-GB"/>
              </a:p>
            </p:txBody>
          </p:sp>
          <p:sp>
            <p:nvSpPr>
              <p:cNvPr id="32333" name="Freeform 560"/>
              <p:cNvSpPr>
                <a:spLocks/>
              </p:cNvSpPr>
              <p:nvPr/>
            </p:nvSpPr>
            <p:spPr bwMode="auto">
              <a:xfrm>
                <a:off x="2581" y="1305"/>
                <a:ext cx="3" cy="4"/>
              </a:xfrm>
              <a:custGeom>
                <a:avLst/>
                <a:gdLst>
                  <a:gd name="T0" fmla="*/ 13 w 2"/>
                  <a:gd name="T1" fmla="*/ 16 h 3"/>
                  <a:gd name="T2" fmla="*/ 19 w 2"/>
                  <a:gd name="T3" fmla="*/ 12 h 3"/>
                  <a:gd name="T4" fmla="*/ 0 w 2"/>
                  <a:gd name="T5" fmla="*/ 16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1" y="3"/>
                    </a:moveTo>
                    <a:cubicBezTo>
                      <a:pt x="2" y="3"/>
                      <a:pt x="2" y="3"/>
                      <a:pt x="2" y="2"/>
                    </a:cubicBezTo>
                    <a:cubicBezTo>
                      <a:pt x="0" y="0"/>
                      <a:pt x="1" y="2"/>
                      <a:pt x="0" y="3"/>
                    </a:cubicBezTo>
                  </a:path>
                </a:pathLst>
              </a:custGeom>
              <a:noFill/>
              <a:ln w="9525" cap="rnd">
                <a:solidFill>
                  <a:srgbClr val="937833"/>
                </a:solidFill>
                <a:round/>
                <a:headEnd/>
                <a:tailEnd/>
              </a:ln>
            </p:spPr>
            <p:txBody>
              <a:bodyPr/>
              <a:lstStyle/>
              <a:p>
                <a:endParaRPr lang="en-GB"/>
              </a:p>
            </p:txBody>
          </p:sp>
          <p:sp>
            <p:nvSpPr>
              <p:cNvPr id="32334" name="Freeform 561"/>
              <p:cNvSpPr>
                <a:spLocks/>
              </p:cNvSpPr>
              <p:nvPr/>
            </p:nvSpPr>
            <p:spPr bwMode="auto">
              <a:xfrm>
                <a:off x="2560" y="1353"/>
                <a:ext cx="7" cy="9"/>
              </a:xfrm>
              <a:custGeom>
                <a:avLst/>
                <a:gdLst>
                  <a:gd name="T0" fmla="*/ 15 w 5"/>
                  <a:gd name="T1" fmla="*/ 27 h 6"/>
                  <a:gd name="T2" fmla="*/ 1 w 5"/>
                  <a:gd name="T3" fmla="*/ 0 h 6"/>
                  <a:gd name="T4" fmla="*/ 0 w 5"/>
                  <a:gd name="T5" fmla="*/ 40 h 6"/>
                  <a:gd name="T6" fmla="*/ 0 60000 65536"/>
                  <a:gd name="T7" fmla="*/ 0 60000 65536"/>
                  <a:gd name="T8" fmla="*/ 0 60000 65536"/>
                  <a:gd name="T9" fmla="*/ 0 w 5"/>
                  <a:gd name="T10" fmla="*/ 0 h 6"/>
                  <a:gd name="T11" fmla="*/ 5 w 5"/>
                  <a:gd name="T12" fmla="*/ 6 h 6"/>
                </a:gdLst>
                <a:ahLst/>
                <a:cxnLst>
                  <a:cxn ang="T6">
                    <a:pos x="T0" y="T1"/>
                  </a:cxn>
                  <a:cxn ang="T7">
                    <a:pos x="T2" y="T3"/>
                  </a:cxn>
                  <a:cxn ang="T8">
                    <a:pos x="T4" y="T5"/>
                  </a:cxn>
                </a:cxnLst>
                <a:rect l="T9" t="T10" r="T11" b="T12"/>
                <a:pathLst>
                  <a:path w="5" h="6">
                    <a:moveTo>
                      <a:pt x="2" y="2"/>
                    </a:moveTo>
                    <a:cubicBezTo>
                      <a:pt x="1" y="2"/>
                      <a:pt x="1" y="1"/>
                      <a:pt x="1" y="0"/>
                    </a:cubicBezTo>
                    <a:cubicBezTo>
                      <a:pt x="5" y="0"/>
                      <a:pt x="3" y="6"/>
                      <a:pt x="0" y="3"/>
                    </a:cubicBezTo>
                  </a:path>
                </a:pathLst>
              </a:custGeom>
              <a:noFill/>
              <a:ln w="9525" cap="rnd">
                <a:solidFill>
                  <a:srgbClr val="937833"/>
                </a:solidFill>
                <a:round/>
                <a:headEnd/>
                <a:tailEnd/>
              </a:ln>
            </p:spPr>
            <p:txBody>
              <a:bodyPr/>
              <a:lstStyle/>
              <a:p>
                <a:endParaRPr lang="en-GB"/>
              </a:p>
            </p:txBody>
          </p:sp>
          <p:sp>
            <p:nvSpPr>
              <p:cNvPr id="32335" name="Freeform 562"/>
              <p:cNvSpPr>
                <a:spLocks/>
              </p:cNvSpPr>
              <p:nvPr/>
            </p:nvSpPr>
            <p:spPr bwMode="auto">
              <a:xfrm>
                <a:off x="2583" y="1402"/>
                <a:ext cx="4" cy="6"/>
              </a:xfrm>
              <a:custGeom>
                <a:avLst/>
                <a:gdLst>
                  <a:gd name="T0" fmla="*/ 16 w 3"/>
                  <a:gd name="T1" fmla="*/ 42 h 4"/>
                  <a:gd name="T2" fmla="*/ 12 w 3"/>
                  <a:gd name="T3" fmla="*/ 0 h 4"/>
                  <a:gd name="T4" fmla="*/ 12 w 3"/>
                  <a:gd name="T5" fmla="*/ 42 h 4"/>
                  <a:gd name="T6" fmla="*/ 0 60000 65536"/>
                  <a:gd name="T7" fmla="*/ 0 60000 65536"/>
                  <a:gd name="T8" fmla="*/ 0 60000 65536"/>
                  <a:gd name="T9" fmla="*/ 0 w 3"/>
                  <a:gd name="T10" fmla="*/ 0 h 4"/>
                  <a:gd name="T11" fmla="*/ 3 w 3"/>
                  <a:gd name="T12" fmla="*/ 4 h 4"/>
                </a:gdLst>
                <a:ahLst/>
                <a:cxnLst>
                  <a:cxn ang="T6">
                    <a:pos x="T0" y="T1"/>
                  </a:cxn>
                  <a:cxn ang="T7">
                    <a:pos x="T2" y="T3"/>
                  </a:cxn>
                  <a:cxn ang="T8">
                    <a:pos x="T4" y="T5"/>
                  </a:cxn>
                </a:cxnLst>
                <a:rect l="T9" t="T10" r="T11" b="T12"/>
                <a:pathLst>
                  <a:path w="3" h="4">
                    <a:moveTo>
                      <a:pt x="3" y="4"/>
                    </a:moveTo>
                    <a:cubicBezTo>
                      <a:pt x="3" y="2"/>
                      <a:pt x="3" y="1"/>
                      <a:pt x="2" y="0"/>
                    </a:cubicBezTo>
                    <a:cubicBezTo>
                      <a:pt x="0" y="2"/>
                      <a:pt x="1" y="3"/>
                      <a:pt x="2" y="4"/>
                    </a:cubicBezTo>
                  </a:path>
                </a:pathLst>
              </a:custGeom>
              <a:noFill/>
              <a:ln w="9525" cap="rnd">
                <a:solidFill>
                  <a:srgbClr val="937833"/>
                </a:solidFill>
                <a:round/>
                <a:headEnd/>
                <a:tailEnd/>
              </a:ln>
            </p:spPr>
            <p:txBody>
              <a:bodyPr/>
              <a:lstStyle/>
              <a:p>
                <a:endParaRPr lang="en-GB"/>
              </a:p>
            </p:txBody>
          </p:sp>
          <p:sp>
            <p:nvSpPr>
              <p:cNvPr id="32336" name="Freeform 563"/>
              <p:cNvSpPr>
                <a:spLocks/>
              </p:cNvSpPr>
              <p:nvPr/>
            </p:nvSpPr>
            <p:spPr bwMode="auto">
              <a:xfrm>
                <a:off x="2552" y="1428"/>
                <a:ext cx="3" cy="4"/>
              </a:xfrm>
              <a:custGeom>
                <a:avLst/>
                <a:gdLst>
                  <a:gd name="T0" fmla="*/ 13 w 2"/>
                  <a:gd name="T1" fmla="*/ 12 h 3"/>
                  <a:gd name="T2" fmla="*/ 19 w 2"/>
                  <a:gd name="T3" fmla="*/ 12 h 3"/>
                  <a:gd name="T4" fmla="*/ 19 w 2"/>
                  <a:gd name="T5" fmla="*/ 0 h 3"/>
                  <a:gd name="T6" fmla="*/ 13 w 2"/>
                  <a:gd name="T7" fmla="*/ 16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1" y="2"/>
                    </a:moveTo>
                    <a:cubicBezTo>
                      <a:pt x="1" y="3"/>
                      <a:pt x="2" y="3"/>
                      <a:pt x="2" y="2"/>
                    </a:cubicBezTo>
                    <a:cubicBezTo>
                      <a:pt x="2" y="1"/>
                      <a:pt x="2" y="0"/>
                      <a:pt x="2" y="0"/>
                    </a:cubicBezTo>
                    <a:cubicBezTo>
                      <a:pt x="0" y="1"/>
                      <a:pt x="1" y="1"/>
                      <a:pt x="1" y="3"/>
                    </a:cubicBezTo>
                  </a:path>
                </a:pathLst>
              </a:custGeom>
              <a:noFill/>
              <a:ln w="9525" cap="rnd">
                <a:solidFill>
                  <a:srgbClr val="937833"/>
                </a:solidFill>
                <a:round/>
                <a:headEnd/>
                <a:tailEnd/>
              </a:ln>
            </p:spPr>
            <p:txBody>
              <a:bodyPr/>
              <a:lstStyle/>
              <a:p>
                <a:endParaRPr lang="en-GB"/>
              </a:p>
            </p:txBody>
          </p:sp>
          <p:sp>
            <p:nvSpPr>
              <p:cNvPr id="32337" name="Freeform 564"/>
              <p:cNvSpPr>
                <a:spLocks/>
              </p:cNvSpPr>
              <p:nvPr/>
            </p:nvSpPr>
            <p:spPr bwMode="auto">
              <a:xfrm>
                <a:off x="2570" y="1447"/>
                <a:ext cx="3" cy="5"/>
              </a:xfrm>
              <a:custGeom>
                <a:avLst/>
                <a:gdLst>
                  <a:gd name="T0" fmla="*/ 0 w 2"/>
                  <a:gd name="T1" fmla="*/ 62 h 3"/>
                  <a:gd name="T2" fmla="*/ 19 w 2"/>
                  <a:gd name="T3" fmla="*/ 0 h 3"/>
                  <a:gd name="T4" fmla="*/ 0 60000 65536"/>
                  <a:gd name="T5" fmla="*/ 0 60000 65536"/>
                  <a:gd name="T6" fmla="*/ 0 w 2"/>
                  <a:gd name="T7" fmla="*/ 0 h 3"/>
                  <a:gd name="T8" fmla="*/ 2 w 2"/>
                  <a:gd name="T9" fmla="*/ 3 h 3"/>
                </a:gdLst>
                <a:ahLst/>
                <a:cxnLst>
                  <a:cxn ang="T4">
                    <a:pos x="T0" y="T1"/>
                  </a:cxn>
                  <a:cxn ang="T5">
                    <a:pos x="T2" y="T3"/>
                  </a:cxn>
                </a:cxnLst>
                <a:rect l="T6" t="T7" r="T8" b="T9"/>
                <a:pathLst>
                  <a:path w="2" h="3">
                    <a:moveTo>
                      <a:pt x="0" y="3"/>
                    </a:moveTo>
                    <a:cubicBezTo>
                      <a:pt x="0" y="1"/>
                      <a:pt x="0" y="0"/>
                      <a:pt x="2" y="0"/>
                    </a:cubicBezTo>
                  </a:path>
                </a:pathLst>
              </a:custGeom>
              <a:noFill/>
              <a:ln w="9525" cap="rnd">
                <a:solidFill>
                  <a:srgbClr val="937833"/>
                </a:solidFill>
                <a:round/>
                <a:headEnd/>
                <a:tailEnd/>
              </a:ln>
            </p:spPr>
            <p:txBody>
              <a:bodyPr/>
              <a:lstStyle/>
              <a:p>
                <a:endParaRPr lang="en-GB"/>
              </a:p>
            </p:txBody>
          </p:sp>
          <p:sp>
            <p:nvSpPr>
              <p:cNvPr id="32338" name="Freeform 565"/>
              <p:cNvSpPr>
                <a:spLocks/>
              </p:cNvSpPr>
              <p:nvPr/>
            </p:nvSpPr>
            <p:spPr bwMode="auto">
              <a:xfrm>
                <a:off x="2589" y="1484"/>
                <a:ext cx="4" cy="4"/>
              </a:xfrm>
              <a:custGeom>
                <a:avLst/>
                <a:gdLst>
                  <a:gd name="T0" fmla="*/ 1 w 3"/>
                  <a:gd name="T1" fmla="*/ 16 h 3"/>
                  <a:gd name="T2" fmla="*/ 1 w 3"/>
                  <a:gd name="T3" fmla="*/ 1 h 3"/>
                  <a:gd name="T4" fmla="*/ 16 w 3"/>
                  <a:gd name="T5" fmla="*/ 1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1" y="3"/>
                    </a:moveTo>
                    <a:cubicBezTo>
                      <a:pt x="0" y="3"/>
                      <a:pt x="0" y="2"/>
                      <a:pt x="1" y="1"/>
                    </a:cubicBezTo>
                    <a:cubicBezTo>
                      <a:pt x="1" y="0"/>
                      <a:pt x="2" y="1"/>
                      <a:pt x="3" y="1"/>
                    </a:cubicBezTo>
                  </a:path>
                </a:pathLst>
              </a:custGeom>
              <a:noFill/>
              <a:ln w="9525" cap="rnd">
                <a:solidFill>
                  <a:srgbClr val="937833"/>
                </a:solidFill>
                <a:round/>
                <a:headEnd/>
                <a:tailEnd/>
              </a:ln>
            </p:spPr>
            <p:txBody>
              <a:bodyPr/>
              <a:lstStyle/>
              <a:p>
                <a:endParaRPr lang="en-GB"/>
              </a:p>
            </p:txBody>
          </p:sp>
          <p:sp>
            <p:nvSpPr>
              <p:cNvPr id="32339" name="Freeform 566"/>
              <p:cNvSpPr>
                <a:spLocks/>
              </p:cNvSpPr>
              <p:nvPr/>
            </p:nvSpPr>
            <p:spPr bwMode="auto">
              <a:xfrm>
                <a:off x="2610" y="1532"/>
                <a:ext cx="8" cy="8"/>
              </a:xfrm>
              <a:custGeom>
                <a:avLst/>
                <a:gdLst>
                  <a:gd name="T0" fmla="*/ 34 w 5"/>
                  <a:gd name="T1" fmla="*/ 54 h 5"/>
                  <a:gd name="T2" fmla="*/ 54 w 5"/>
                  <a:gd name="T3" fmla="*/ 0 h 5"/>
                  <a:gd name="T4" fmla="*/ 34 w 5"/>
                  <a:gd name="T5" fmla="*/ 67 h 5"/>
                  <a:gd name="T6" fmla="*/ 0 60000 65536"/>
                  <a:gd name="T7" fmla="*/ 0 60000 65536"/>
                  <a:gd name="T8" fmla="*/ 0 60000 65536"/>
                  <a:gd name="T9" fmla="*/ 0 w 5"/>
                  <a:gd name="T10" fmla="*/ 0 h 5"/>
                  <a:gd name="T11" fmla="*/ 5 w 5"/>
                  <a:gd name="T12" fmla="*/ 5 h 5"/>
                </a:gdLst>
                <a:ahLst/>
                <a:cxnLst>
                  <a:cxn ang="T6">
                    <a:pos x="T0" y="T1"/>
                  </a:cxn>
                  <a:cxn ang="T7">
                    <a:pos x="T2" y="T3"/>
                  </a:cxn>
                  <a:cxn ang="T8">
                    <a:pos x="T4" y="T5"/>
                  </a:cxn>
                </a:cxnLst>
                <a:rect l="T9" t="T10" r="T11" b="T12"/>
                <a:pathLst>
                  <a:path w="5" h="5">
                    <a:moveTo>
                      <a:pt x="2" y="3"/>
                    </a:moveTo>
                    <a:cubicBezTo>
                      <a:pt x="1" y="2"/>
                      <a:pt x="0" y="1"/>
                      <a:pt x="3" y="0"/>
                    </a:cubicBezTo>
                    <a:cubicBezTo>
                      <a:pt x="5" y="2"/>
                      <a:pt x="4" y="5"/>
                      <a:pt x="2" y="4"/>
                    </a:cubicBezTo>
                  </a:path>
                </a:pathLst>
              </a:custGeom>
              <a:noFill/>
              <a:ln w="9525" cap="rnd">
                <a:solidFill>
                  <a:srgbClr val="937833"/>
                </a:solidFill>
                <a:round/>
                <a:headEnd/>
                <a:tailEnd/>
              </a:ln>
            </p:spPr>
            <p:txBody>
              <a:bodyPr/>
              <a:lstStyle/>
              <a:p>
                <a:endParaRPr lang="en-GB"/>
              </a:p>
            </p:txBody>
          </p:sp>
          <p:sp>
            <p:nvSpPr>
              <p:cNvPr id="32340" name="Freeform 567"/>
              <p:cNvSpPr>
                <a:spLocks/>
              </p:cNvSpPr>
              <p:nvPr/>
            </p:nvSpPr>
            <p:spPr bwMode="auto">
              <a:xfrm>
                <a:off x="2779" y="1497"/>
                <a:ext cx="3" cy="6"/>
              </a:xfrm>
              <a:custGeom>
                <a:avLst/>
                <a:gdLst>
                  <a:gd name="T0" fmla="*/ 0 w 2"/>
                  <a:gd name="T1" fmla="*/ 42 h 4"/>
                  <a:gd name="T2" fmla="*/ 13 w 2"/>
                  <a:gd name="T3" fmla="*/ 0 h 4"/>
                  <a:gd name="T4" fmla="*/ 19 w 2"/>
                  <a:gd name="T5" fmla="*/ 13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4"/>
                    </a:moveTo>
                    <a:cubicBezTo>
                      <a:pt x="0" y="3"/>
                      <a:pt x="0" y="2"/>
                      <a:pt x="1" y="0"/>
                    </a:cubicBezTo>
                    <a:cubicBezTo>
                      <a:pt x="2" y="0"/>
                      <a:pt x="2" y="0"/>
                      <a:pt x="2" y="1"/>
                    </a:cubicBezTo>
                  </a:path>
                </a:pathLst>
              </a:custGeom>
              <a:noFill/>
              <a:ln w="9525" cap="rnd">
                <a:solidFill>
                  <a:srgbClr val="937833"/>
                </a:solidFill>
                <a:round/>
                <a:headEnd/>
                <a:tailEnd/>
              </a:ln>
            </p:spPr>
            <p:txBody>
              <a:bodyPr/>
              <a:lstStyle/>
              <a:p>
                <a:endParaRPr lang="en-GB"/>
              </a:p>
            </p:txBody>
          </p:sp>
          <p:sp>
            <p:nvSpPr>
              <p:cNvPr id="32341" name="Freeform 568"/>
              <p:cNvSpPr>
                <a:spLocks/>
              </p:cNvSpPr>
              <p:nvPr/>
            </p:nvSpPr>
            <p:spPr bwMode="auto">
              <a:xfrm>
                <a:off x="2798" y="1440"/>
                <a:ext cx="5" cy="4"/>
              </a:xfrm>
              <a:custGeom>
                <a:avLst/>
                <a:gdLst>
                  <a:gd name="T0" fmla="*/ 22 w 3"/>
                  <a:gd name="T1" fmla="*/ 12 h 3"/>
                  <a:gd name="T2" fmla="*/ 0 w 3"/>
                  <a:gd name="T3" fmla="*/ 16 h 3"/>
                  <a:gd name="T4" fmla="*/ 37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1" y="2"/>
                    </a:moveTo>
                    <a:cubicBezTo>
                      <a:pt x="0" y="2"/>
                      <a:pt x="0" y="2"/>
                      <a:pt x="0" y="3"/>
                    </a:cubicBezTo>
                    <a:cubicBezTo>
                      <a:pt x="3" y="3"/>
                      <a:pt x="3" y="2"/>
                      <a:pt x="2" y="0"/>
                    </a:cubicBezTo>
                  </a:path>
                </a:pathLst>
              </a:custGeom>
              <a:noFill/>
              <a:ln w="9525" cap="rnd">
                <a:solidFill>
                  <a:srgbClr val="937833"/>
                </a:solidFill>
                <a:round/>
                <a:headEnd/>
                <a:tailEnd/>
              </a:ln>
            </p:spPr>
            <p:txBody>
              <a:bodyPr/>
              <a:lstStyle/>
              <a:p>
                <a:endParaRPr lang="en-GB"/>
              </a:p>
            </p:txBody>
          </p:sp>
          <p:sp>
            <p:nvSpPr>
              <p:cNvPr id="32342" name="Freeform 569"/>
              <p:cNvSpPr>
                <a:spLocks/>
              </p:cNvSpPr>
              <p:nvPr/>
            </p:nvSpPr>
            <p:spPr bwMode="auto">
              <a:xfrm>
                <a:off x="2821" y="1397"/>
                <a:ext cx="3" cy="2"/>
              </a:xfrm>
              <a:custGeom>
                <a:avLst/>
                <a:gdLst>
                  <a:gd name="T0" fmla="*/ 0 w 2"/>
                  <a:gd name="T1" fmla="*/ 0 h 1"/>
                  <a:gd name="T2" fmla="*/ 19 w 2"/>
                  <a:gd name="T3" fmla="*/ 64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0"/>
                    </a:moveTo>
                    <a:cubicBezTo>
                      <a:pt x="0" y="1"/>
                      <a:pt x="1" y="1"/>
                      <a:pt x="2" y="1"/>
                    </a:cubicBezTo>
                  </a:path>
                </a:pathLst>
              </a:custGeom>
              <a:noFill/>
              <a:ln w="9525" cap="rnd">
                <a:solidFill>
                  <a:srgbClr val="937833"/>
                </a:solidFill>
                <a:round/>
                <a:headEnd/>
                <a:tailEnd/>
              </a:ln>
            </p:spPr>
            <p:txBody>
              <a:bodyPr/>
              <a:lstStyle/>
              <a:p>
                <a:endParaRPr lang="en-GB"/>
              </a:p>
            </p:txBody>
          </p:sp>
          <p:sp>
            <p:nvSpPr>
              <p:cNvPr id="32343" name="Freeform 570"/>
              <p:cNvSpPr>
                <a:spLocks/>
              </p:cNvSpPr>
              <p:nvPr/>
            </p:nvSpPr>
            <p:spPr bwMode="auto">
              <a:xfrm>
                <a:off x="2830" y="1376"/>
                <a:ext cx="2" cy="5"/>
              </a:xfrm>
              <a:custGeom>
                <a:avLst/>
                <a:gdLst>
                  <a:gd name="T0" fmla="*/ 0 w 1"/>
                  <a:gd name="T1" fmla="*/ 62 h 3"/>
                  <a:gd name="T2" fmla="*/ 64 w 1"/>
                  <a:gd name="T3" fmla="*/ 0 h 3"/>
                  <a:gd name="T4" fmla="*/ 0 60000 65536"/>
                  <a:gd name="T5" fmla="*/ 0 60000 65536"/>
                  <a:gd name="T6" fmla="*/ 0 w 1"/>
                  <a:gd name="T7" fmla="*/ 0 h 3"/>
                  <a:gd name="T8" fmla="*/ 1 w 1"/>
                  <a:gd name="T9" fmla="*/ 3 h 3"/>
                </a:gdLst>
                <a:ahLst/>
                <a:cxnLst>
                  <a:cxn ang="T4">
                    <a:pos x="T0" y="T1"/>
                  </a:cxn>
                  <a:cxn ang="T5">
                    <a:pos x="T2" y="T3"/>
                  </a:cxn>
                </a:cxnLst>
                <a:rect l="T6" t="T7" r="T8" b="T9"/>
                <a:pathLst>
                  <a:path w="1" h="3">
                    <a:moveTo>
                      <a:pt x="0" y="3"/>
                    </a:moveTo>
                    <a:cubicBezTo>
                      <a:pt x="0" y="2"/>
                      <a:pt x="0" y="1"/>
                      <a:pt x="1" y="0"/>
                    </a:cubicBezTo>
                  </a:path>
                </a:pathLst>
              </a:custGeom>
              <a:noFill/>
              <a:ln w="9525" cap="rnd">
                <a:solidFill>
                  <a:srgbClr val="937833"/>
                </a:solidFill>
                <a:round/>
                <a:headEnd/>
                <a:tailEnd/>
              </a:ln>
            </p:spPr>
            <p:txBody>
              <a:bodyPr/>
              <a:lstStyle/>
              <a:p>
                <a:endParaRPr lang="en-GB"/>
              </a:p>
            </p:txBody>
          </p:sp>
          <p:sp>
            <p:nvSpPr>
              <p:cNvPr id="32344" name="Freeform 571"/>
              <p:cNvSpPr>
                <a:spLocks/>
              </p:cNvSpPr>
              <p:nvPr/>
            </p:nvSpPr>
            <p:spPr bwMode="auto">
              <a:xfrm>
                <a:off x="2835" y="1359"/>
                <a:ext cx="3" cy="5"/>
              </a:xfrm>
              <a:custGeom>
                <a:avLst/>
                <a:gdLst>
                  <a:gd name="T0" fmla="*/ 0 w 2"/>
                  <a:gd name="T1" fmla="*/ 62 h 3"/>
                  <a:gd name="T2" fmla="*/ 19 w 2"/>
                  <a:gd name="T3" fmla="*/ 0 h 3"/>
                  <a:gd name="T4" fmla="*/ 0 60000 65536"/>
                  <a:gd name="T5" fmla="*/ 0 60000 65536"/>
                  <a:gd name="T6" fmla="*/ 0 w 2"/>
                  <a:gd name="T7" fmla="*/ 0 h 3"/>
                  <a:gd name="T8" fmla="*/ 2 w 2"/>
                  <a:gd name="T9" fmla="*/ 3 h 3"/>
                </a:gdLst>
                <a:ahLst/>
                <a:cxnLst>
                  <a:cxn ang="T4">
                    <a:pos x="T0" y="T1"/>
                  </a:cxn>
                  <a:cxn ang="T5">
                    <a:pos x="T2" y="T3"/>
                  </a:cxn>
                </a:cxnLst>
                <a:rect l="T6" t="T7" r="T8" b="T9"/>
                <a:pathLst>
                  <a:path w="2" h="3">
                    <a:moveTo>
                      <a:pt x="0" y="3"/>
                    </a:moveTo>
                    <a:cubicBezTo>
                      <a:pt x="0" y="1"/>
                      <a:pt x="0" y="0"/>
                      <a:pt x="2" y="0"/>
                    </a:cubicBezTo>
                  </a:path>
                </a:pathLst>
              </a:custGeom>
              <a:noFill/>
              <a:ln w="9525" cap="rnd">
                <a:solidFill>
                  <a:srgbClr val="937833"/>
                </a:solidFill>
                <a:round/>
                <a:headEnd/>
                <a:tailEnd/>
              </a:ln>
            </p:spPr>
            <p:txBody>
              <a:bodyPr/>
              <a:lstStyle/>
              <a:p>
                <a:endParaRPr lang="en-GB"/>
              </a:p>
            </p:txBody>
          </p:sp>
          <p:sp>
            <p:nvSpPr>
              <p:cNvPr id="32345" name="Freeform 572"/>
              <p:cNvSpPr>
                <a:spLocks/>
              </p:cNvSpPr>
              <p:nvPr/>
            </p:nvSpPr>
            <p:spPr bwMode="auto">
              <a:xfrm>
                <a:off x="2713" y="1291"/>
                <a:ext cx="9" cy="8"/>
              </a:xfrm>
              <a:custGeom>
                <a:avLst/>
                <a:gdLst>
                  <a:gd name="T0" fmla="*/ 40 w 6"/>
                  <a:gd name="T1" fmla="*/ 34 h 5"/>
                  <a:gd name="T2" fmla="*/ 48 w 6"/>
                  <a:gd name="T3" fmla="*/ 0 h 5"/>
                  <a:gd name="T4" fmla="*/ 18 w 6"/>
                  <a:gd name="T5" fmla="*/ 67 h 5"/>
                  <a:gd name="T6" fmla="*/ 18 w 6"/>
                  <a:gd name="T7" fmla="*/ 54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3" y="2"/>
                    </a:moveTo>
                    <a:cubicBezTo>
                      <a:pt x="3" y="1"/>
                      <a:pt x="3" y="0"/>
                      <a:pt x="4" y="0"/>
                    </a:cubicBezTo>
                    <a:cubicBezTo>
                      <a:pt x="6" y="2"/>
                      <a:pt x="4" y="5"/>
                      <a:pt x="1" y="4"/>
                    </a:cubicBezTo>
                    <a:cubicBezTo>
                      <a:pt x="1" y="4"/>
                      <a:pt x="0" y="3"/>
                      <a:pt x="1" y="3"/>
                    </a:cubicBezTo>
                  </a:path>
                </a:pathLst>
              </a:custGeom>
              <a:noFill/>
              <a:ln w="9525" cap="rnd">
                <a:solidFill>
                  <a:srgbClr val="937833"/>
                </a:solidFill>
                <a:round/>
                <a:headEnd/>
                <a:tailEnd/>
              </a:ln>
            </p:spPr>
            <p:txBody>
              <a:bodyPr/>
              <a:lstStyle/>
              <a:p>
                <a:endParaRPr lang="en-GB"/>
              </a:p>
            </p:txBody>
          </p:sp>
          <p:sp>
            <p:nvSpPr>
              <p:cNvPr id="32346" name="Freeform 573"/>
              <p:cNvSpPr>
                <a:spLocks/>
              </p:cNvSpPr>
              <p:nvPr/>
            </p:nvSpPr>
            <p:spPr bwMode="auto">
              <a:xfrm>
                <a:off x="2782" y="1266"/>
                <a:ext cx="3" cy="4"/>
              </a:xfrm>
              <a:custGeom>
                <a:avLst/>
                <a:gdLst>
                  <a:gd name="T0" fmla="*/ 0 w 2"/>
                  <a:gd name="T1" fmla="*/ 12 h 3"/>
                  <a:gd name="T2" fmla="*/ 13 w 2"/>
                  <a:gd name="T3" fmla="*/ 16 h 3"/>
                  <a:gd name="T4" fmla="*/ 19 w 2"/>
                  <a:gd name="T5" fmla="*/ 0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0" y="2"/>
                    </a:moveTo>
                    <a:cubicBezTo>
                      <a:pt x="0" y="2"/>
                      <a:pt x="1" y="3"/>
                      <a:pt x="1" y="3"/>
                    </a:cubicBezTo>
                    <a:cubicBezTo>
                      <a:pt x="2" y="3"/>
                      <a:pt x="2" y="2"/>
                      <a:pt x="2" y="0"/>
                    </a:cubicBezTo>
                  </a:path>
                </a:pathLst>
              </a:custGeom>
              <a:noFill/>
              <a:ln w="9525" cap="rnd">
                <a:solidFill>
                  <a:srgbClr val="937833"/>
                </a:solidFill>
                <a:round/>
                <a:headEnd/>
                <a:tailEnd/>
              </a:ln>
            </p:spPr>
            <p:txBody>
              <a:bodyPr/>
              <a:lstStyle/>
              <a:p>
                <a:endParaRPr lang="en-GB"/>
              </a:p>
            </p:txBody>
          </p:sp>
          <p:sp>
            <p:nvSpPr>
              <p:cNvPr id="32347" name="Freeform 574"/>
              <p:cNvSpPr>
                <a:spLocks/>
              </p:cNvSpPr>
              <p:nvPr/>
            </p:nvSpPr>
            <p:spPr bwMode="auto">
              <a:xfrm>
                <a:off x="2809" y="1243"/>
                <a:ext cx="3" cy="4"/>
              </a:xfrm>
              <a:custGeom>
                <a:avLst/>
                <a:gdLst>
                  <a:gd name="T0" fmla="*/ 0 w 2"/>
                  <a:gd name="T1" fmla="*/ 1 h 3"/>
                  <a:gd name="T2" fmla="*/ 0 w 2"/>
                  <a:gd name="T3" fmla="*/ 16 h 3"/>
                  <a:gd name="T4" fmla="*/ 13 w 2"/>
                  <a:gd name="T5" fmla="*/ 0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0" y="1"/>
                    </a:moveTo>
                    <a:cubicBezTo>
                      <a:pt x="0" y="1"/>
                      <a:pt x="0" y="2"/>
                      <a:pt x="0" y="3"/>
                    </a:cubicBezTo>
                    <a:cubicBezTo>
                      <a:pt x="2" y="2"/>
                      <a:pt x="1" y="1"/>
                      <a:pt x="1" y="0"/>
                    </a:cubicBezTo>
                  </a:path>
                </a:pathLst>
              </a:custGeom>
              <a:noFill/>
              <a:ln w="9525" cap="rnd">
                <a:solidFill>
                  <a:srgbClr val="937833"/>
                </a:solidFill>
                <a:round/>
                <a:headEnd/>
                <a:tailEnd/>
              </a:ln>
            </p:spPr>
            <p:txBody>
              <a:bodyPr/>
              <a:lstStyle/>
              <a:p>
                <a:endParaRPr lang="en-GB"/>
              </a:p>
            </p:txBody>
          </p:sp>
          <p:sp>
            <p:nvSpPr>
              <p:cNvPr id="32348" name="Freeform 575"/>
              <p:cNvSpPr>
                <a:spLocks/>
              </p:cNvSpPr>
              <p:nvPr/>
            </p:nvSpPr>
            <p:spPr bwMode="auto">
              <a:xfrm>
                <a:off x="2677" y="1688"/>
                <a:ext cx="4" cy="3"/>
              </a:xfrm>
              <a:custGeom>
                <a:avLst/>
                <a:gdLst>
                  <a:gd name="T0" fmla="*/ 0 w 3"/>
                  <a:gd name="T1" fmla="*/ 0 h 2"/>
                  <a:gd name="T2" fmla="*/ 12 w 3"/>
                  <a:gd name="T3" fmla="*/ 19 h 2"/>
                  <a:gd name="T4" fmla="*/ 12 w 3"/>
                  <a:gd name="T5" fmla="*/ 0 h 2"/>
                  <a:gd name="T6" fmla="*/ 1 w 3"/>
                  <a:gd name="T7" fmla="*/ 13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0" y="0"/>
                    </a:moveTo>
                    <a:cubicBezTo>
                      <a:pt x="0" y="2"/>
                      <a:pt x="1" y="2"/>
                      <a:pt x="2" y="2"/>
                    </a:cubicBezTo>
                    <a:cubicBezTo>
                      <a:pt x="3" y="0"/>
                      <a:pt x="2" y="1"/>
                      <a:pt x="2" y="0"/>
                    </a:cubicBezTo>
                    <a:cubicBezTo>
                      <a:pt x="1" y="0"/>
                      <a:pt x="1" y="0"/>
                      <a:pt x="1" y="1"/>
                    </a:cubicBezTo>
                  </a:path>
                </a:pathLst>
              </a:custGeom>
              <a:noFill/>
              <a:ln w="9525" cap="rnd">
                <a:solidFill>
                  <a:srgbClr val="937833"/>
                </a:solidFill>
                <a:round/>
                <a:headEnd/>
                <a:tailEnd/>
              </a:ln>
            </p:spPr>
            <p:txBody>
              <a:bodyPr/>
              <a:lstStyle/>
              <a:p>
                <a:endParaRPr lang="en-GB"/>
              </a:p>
            </p:txBody>
          </p:sp>
          <p:sp>
            <p:nvSpPr>
              <p:cNvPr id="32349" name="Freeform 576"/>
              <p:cNvSpPr>
                <a:spLocks/>
              </p:cNvSpPr>
              <p:nvPr/>
            </p:nvSpPr>
            <p:spPr bwMode="auto">
              <a:xfrm>
                <a:off x="2660" y="1670"/>
                <a:ext cx="3" cy="4"/>
              </a:xfrm>
              <a:custGeom>
                <a:avLst/>
                <a:gdLst>
                  <a:gd name="T0" fmla="*/ 0 w 2"/>
                  <a:gd name="T1" fmla="*/ 12 h 3"/>
                  <a:gd name="T2" fmla="*/ 19 w 2"/>
                  <a:gd name="T3" fmla="*/ 12 h 3"/>
                  <a:gd name="T4" fmla="*/ 0 w 2"/>
                  <a:gd name="T5" fmla="*/ 12 h 3"/>
                  <a:gd name="T6" fmla="*/ 19 w 2"/>
                  <a:gd name="T7" fmla="*/ 12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2"/>
                    </a:moveTo>
                    <a:cubicBezTo>
                      <a:pt x="1" y="2"/>
                      <a:pt x="1" y="2"/>
                      <a:pt x="2" y="2"/>
                    </a:cubicBezTo>
                    <a:cubicBezTo>
                      <a:pt x="1" y="0"/>
                      <a:pt x="1" y="0"/>
                      <a:pt x="0" y="2"/>
                    </a:cubicBezTo>
                    <a:cubicBezTo>
                      <a:pt x="0" y="2"/>
                      <a:pt x="1" y="3"/>
                      <a:pt x="2" y="2"/>
                    </a:cubicBezTo>
                  </a:path>
                </a:pathLst>
              </a:custGeom>
              <a:noFill/>
              <a:ln w="9525" cap="rnd">
                <a:solidFill>
                  <a:srgbClr val="937833"/>
                </a:solidFill>
                <a:round/>
                <a:headEnd/>
                <a:tailEnd/>
              </a:ln>
            </p:spPr>
            <p:txBody>
              <a:bodyPr/>
              <a:lstStyle/>
              <a:p>
                <a:endParaRPr lang="en-GB"/>
              </a:p>
            </p:txBody>
          </p:sp>
          <p:sp>
            <p:nvSpPr>
              <p:cNvPr id="32350" name="Freeform 577"/>
              <p:cNvSpPr>
                <a:spLocks/>
              </p:cNvSpPr>
              <p:nvPr/>
            </p:nvSpPr>
            <p:spPr bwMode="auto">
              <a:xfrm>
                <a:off x="2637" y="1624"/>
                <a:ext cx="3" cy="5"/>
              </a:xfrm>
              <a:custGeom>
                <a:avLst/>
                <a:gdLst>
                  <a:gd name="T0" fmla="*/ 0 w 2"/>
                  <a:gd name="T1" fmla="*/ 22 h 3"/>
                  <a:gd name="T2" fmla="*/ 0 w 2"/>
                  <a:gd name="T3" fmla="*/ 62 h 3"/>
                  <a:gd name="T4" fmla="*/ 19 w 2"/>
                  <a:gd name="T5" fmla="*/ 0 h 3"/>
                  <a:gd name="T6" fmla="*/ 0 w 2"/>
                  <a:gd name="T7" fmla="*/ 37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1"/>
                    </a:moveTo>
                    <a:cubicBezTo>
                      <a:pt x="0" y="2"/>
                      <a:pt x="0" y="3"/>
                      <a:pt x="0" y="3"/>
                    </a:cubicBezTo>
                    <a:cubicBezTo>
                      <a:pt x="2" y="2"/>
                      <a:pt x="2" y="2"/>
                      <a:pt x="2" y="0"/>
                    </a:cubicBezTo>
                    <a:cubicBezTo>
                      <a:pt x="0" y="0"/>
                      <a:pt x="0" y="1"/>
                      <a:pt x="0" y="2"/>
                    </a:cubicBezTo>
                  </a:path>
                </a:pathLst>
              </a:custGeom>
              <a:noFill/>
              <a:ln w="9525" cap="rnd">
                <a:solidFill>
                  <a:srgbClr val="937833"/>
                </a:solidFill>
                <a:round/>
                <a:headEnd/>
                <a:tailEnd/>
              </a:ln>
            </p:spPr>
            <p:txBody>
              <a:bodyPr/>
              <a:lstStyle/>
              <a:p>
                <a:endParaRPr lang="en-GB"/>
              </a:p>
            </p:txBody>
          </p:sp>
          <p:sp>
            <p:nvSpPr>
              <p:cNvPr id="32351" name="Freeform 578"/>
              <p:cNvSpPr>
                <a:spLocks/>
              </p:cNvSpPr>
              <p:nvPr/>
            </p:nvSpPr>
            <p:spPr bwMode="auto">
              <a:xfrm>
                <a:off x="2771" y="1609"/>
                <a:ext cx="5" cy="5"/>
              </a:xfrm>
              <a:custGeom>
                <a:avLst/>
                <a:gdLst>
                  <a:gd name="T0" fmla="*/ 37 w 3"/>
                  <a:gd name="T1" fmla="*/ 0 h 3"/>
                  <a:gd name="T2" fmla="*/ 0 w 3"/>
                  <a:gd name="T3" fmla="*/ 62 h 3"/>
                  <a:gd name="T4" fmla="*/ 22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2" y="0"/>
                    </a:moveTo>
                    <a:cubicBezTo>
                      <a:pt x="1" y="1"/>
                      <a:pt x="0" y="1"/>
                      <a:pt x="0" y="3"/>
                    </a:cubicBezTo>
                    <a:cubicBezTo>
                      <a:pt x="3" y="2"/>
                      <a:pt x="1" y="2"/>
                      <a:pt x="1" y="0"/>
                    </a:cubicBezTo>
                  </a:path>
                </a:pathLst>
              </a:custGeom>
              <a:noFill/>
              <a:ln w="9525" cap="rnd">
                <a:solidFill>
                  <a:srgbClr val="937833"/>
                </a:solidFill>
                <a:round/>
                <a:headEnd/>
                <a:tailEnd/>
              </a:ln>
            </p:spPr>
            <p:txBody>
              <a:bodyPr/>
              <a:lstStyle/>
              <a:p>
                <a:endParaRPr lang="en-GB"/>
              </a:p>
            </p:txBody>
          </p:sp>
          <p:sp>
            <p:nvSpPr>
              <p:cNvPr id="32352" name="Freeform 579"/>
              <p:cNvSpPr>
                <a:spLocks/>
              </p:cNvSpPr>
              <p:nvPr/>
            </p:nvSpPr>
            <p:spPr bwMode="auto">
              <a:xfrm>
                <a:off x="2766" y="1590"/>
                <a:ext cx="5" cy="3"/>
              </a:xfrm>
              <a:custGeom>
                <a:avLst/>
                <a:gdLst>
                  <a:gd name="T0" fmla="*/ 0 w 3"/>
                  <a:gd name="T1" fmla="*/ 0 h 2"/>
                  <a:gd name="T2" fmla="*/ 22 w 3"/>
                  <a:gd name="T3" fmla="*/ 19 h 2"/>
                  <a:gd name="T4" fmla="*/ 22 w 3"/>
                  <a:gd name="T5" fmla="*/ 0 h 2"/>
                  <a:gd name="T6" fmla="*/ 62 w 3"/>
                  <a:gd name="T7" fmla="*/ 19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0" y="0"/>
                    </a:moveTo>
                    <a:cubicBezTo>
                      <a:pt x="0" y="1"/>
                      <a:pt x="0" y="1"/>
                      <a:pt x="1" y="2"/>
                    </a:cubicBezTo>
                    <a:cubicBezTo>
                      <a:pt x="3" y="1"/>
                      <a:pt x="3" y="1"/>
                      <a:pt x="1" y="0"/>
                    </a:cubicBezTo>
                    <a:cubicBezTo>
                      <a:pt x="0" y="2"/>
                      <a:pt x="2" y="1"/>
                      <a:pt x="3" y="2"/>
                    </a:cubicBezTo>
                  </a:path>
                </a:pathLst>
              </a:custGeom>
              <a:noFill/>
              <a:ln w="9525" cap="rnd">
                <a:solidFill>
                  <a:srgbClr val="937833"/>
                </a:solidFill>
                <a:round/>
                <a:headEnd/>
                <a:tailEnd/>
              </a:ln>
            </p:spPr>
            <p:txBody>
              <a:bodyPr/>
              <a:lstStyle/>
              <a:p>
                <a:endParaRPr lang="en-GB"/>
              </a:p>
            </p:txBody>
          </p:sp>
          <p:sp>
            <p:nvSpPr>
              <p:cNvPr id="32353" name="Freeform 580"/>
              <p:cNvSpPr>
                <a:spLocks/>
              </p:cNvSpPr>
              <p:nvPr/>
            </p:nvSpPr>
            <p:spPr bwMode="auto">
              <a:xfrm>
                <a:off x="2763" y="1568"/>
                <a:ext cx="5" cy="6"/>
              </a:xfrm>
              <a:custGeom>
                <a:avLst/>
                <a:gdLst>
                  <a:gd name="T0" fmla="*/ 0 w 3"/>
                  <a:gd name="T1" fmla="*/ 0 h 4"/>
                  <a:gd name="T2" fmla="*/ 22 w 3"/>
                  <a:gd name="T3" fmla="*/ 42 h 4"/>
                  <a:gd name="T4" fmla="*/ 0 w 3"/>
                  <a:gd name="T5" fmla="*/ 13 h 4"/>
                  <a:gd name="T6" fmla="*/ 0 60000 65536"/>
                  <a:gd name="T7" fmla="*/ 0 60000 65536"/>
                  <a:gd name="T8" fmla="*/ 0 60000 65536"/>
                  <a:gd name="T9" fmla="*/ 0 w 3"/>
                  <a:gd name="T10" fmla="*/ 0 h 4"/>
                  <a:gd name="T11" fmla="*/ 3 w 3"/>
                  <a:gd name="T12" fmla="*/ 4 h 4"/>
                </a:gdLst>
                <a:ahLst/>
                <a:cxnLst>
                  <a:cxn ang="T6">
                    <a:pos x="T0" y="T1"/>
                  </a:cxn>
                  <a:cxn ang="T7">
                    <a:pos x="T2" y="T3"/>
                  </a:cxn>
                  <a:cxn ang="T8">
                    <a:pos x="T4" y="T5"/>
                  </a:cxn>
                </a:cxnLst>
                <a:rect l="T9" t="T10" r="T11" b="T12"/>
                <a:pathLst>
                  <a:path w="3" h="4">
                    <a:moveTo>
                      <a:pt x="0" y="0"/>
                    </a:moveTo>
                    <a:cubicBezTo>
                      <a:pt x="0" y="2"/>
                      <a:pt x="0" y="3"/>
                      <a:pt x="1" y="4"/>
                    </a:cubicBezTo>
                    <a:cubicBezTo>
                      <a:pt x="3" y="2"/>
                      <a:pt x="3" y="0"/>
                      <a:pt x="0" y="1"/>
                    </a:cubicBezTo>
                  </a:path>
                </a:pathLst>
              </a:custGeom>
              <a:noFill/>
              <a:ln w="9525" cap="rnd">
                <a:solidFill>
                  <a:srgbClr val="937833"/>
                </a:solidFill>
                <a:round/>
                <a:headEnd/>
                <a:tailEnd/>
              </a:ln>
            </p:spPr>
            <p:txBody>
              <a:bodyPr/>
              <a:lstStyle/>
              <a:p>
                <a:endParaRPr lang="en-GB"/>
              </a:p>
            </p:txBody>
          </p:sp>
          <p:sp>
            <p:nvSpPr>
              <p:cNvPr id="32354" name="Freeform 581"/>
              <p:cNvSpPr>
                <a:spLocks/>
              </p:cNvSpPr>
              <p:nvPr/>
            </p:nvSpPr>
            <p:spPr bwMode="auto">
              <a:xfrm>
                <a:off x="2788" y="1530"/>
                <a:ext cx="4" cy="5"/>
              </a:xfrm>
              <a:custGeom>
                <a:avLst/>
                <a:gdLst>
                  <a:gd name="T0" fmla="*/ 1 w 3"/>
                  <a:gd name="T1" fmla="*/ 22 h 3"/>
                  <a:gd name="T2" fmla="*/ 1 w 3"/>
                  <a:gd name="T3" fmla="*/ 62 h 3"/>
                  <a:gd name="T4" fmla="*/ 16 w 3"/>
                  <a:gd name="T5" fmla="*/ 0 h 3"/>
                  <a:gd name="T6" fmla="*/ 1 w 3"/>
                  <a:gd name="T7" fmla="*/ 0 h 3"/>
                  <a:gd name="T8" fmla="*/ 1 w 3"/>
                  <a:gd name="T9" fmla="*/ 2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1"/>
                    </a:moveTo>
                    <a:cubicBezTo>
                      <a:pt x="0" y="2"/>
                      <a:pt x="1" y="2"/>
                      <a:pt x="1" y="3"/>
                    </a:cubicBezTo>
                    <a:cubicBezTo>
                      <a:pt x="3" y="2"/>
                      <a:pt x="2" y="2"/>
                      <a:pt x="3" y="0"/>
                    </a:cubicBezTo>
                    <a:cubicBezTo>
                      <a:pt x="2" y="0"/>
                      <a:pt x="1" y="0"/>
                      <a:pt x="1" y="0"/>
                    </a:cubicBezTo>
                    <a:cubicBezTo>
                      <a:pt x="0" y="0"/>
                      <a:pt x="0" y="1"/>
                      <a:pt x="1" y="1"/>
                    </a:cubicBezTo>
                  </a:path>
                </a:pathLst>
              </a:custGeom>
              <a:noFill/>
              <a:ln w="9525" cap="rnd">
                <a:solidFill>
                  <a:srgbClr val="937833"/>
                </a:solidFill>
                <a:round/>
                <a:headEnd/>
                <a:tailEnd/>
              </a:ln>
            </p:spPr>
            <p:txBody>
              <a:bodyPr/>
              <a:lstStyle/>
              <a:p>
                <a:endParaRPr lang="en-GB"/>
              </a:p>
            </p:txBody>
          </p:sp>
          <p:sp>
            <p:nvSpPr>
              <p:cNvPr id="32355" name="Freeform 582"/>
              <p:cNvSpPr>
                <a:spLocks/>
              </p:cNvSpPr>
              <p:nvPr/>
            </p:nvSpPr>
            <p:spPr bwMode="auto">
              <a:xfrm>
                <a:off x="2800" y="1520"/>
                <a:ext cx="4" cy="4"/>
              </a:xfrm>
              <a:custGeom>
                <a:avLst/>
                <a:gdLst>
                  <a:gd name="T0" fmla="*/ 1 w 3"/>
                  <a:gd name="T1" fmla="*/ 16 h 3"/>
                  <a:gd name="T2" fmla="*/ 0 w 3"/>
                  <a:gd name="T3" fmla="*/ 0 h 3"/>
                  <a:gd name="T4" fmla="*/ 16 w 3"/>
                  <a:gd name="T5" fmla="*/ 12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1" y="3"/>
                    </a:moveTo>
                    <a:cubicBezTo>
                      <a:pt x="0" y="2"/>
                      <a:pt x="0" y="1"/>
                      <a:pt x="0" y="0"/>
                    </a:cubicBezTo>
                    <a:cubicBezTo>
                      <a:pt x="2" y="1"/>
                      <a:pt x="2" y="1"/>
                      <a:pt x="3" y="2"/>
                    </a:cubicBezTo>
                  </a:path>
                </a:pathLst>
              </a:custGeom>
              <a:noFill/>
              <a:ln w="9525" cap="rnd">
                <a:solidFill>
                  <a:srgbClr val="937833"/>
                </a:solidFill>
                <a:round/>
                <a:headEnd/>
                <a:tailEnd/>
              </a:ln>
            </p:spPr>
            <p:txBody>
              <a:bodyPr/>
              <a:lstStyle/>
              <a:p>
                <a:endParaRPr lang="en-GB"/>
              </a:p>
            </p:txBody>
          </p:sp>
          <p:sp>
            <p:nvSpPr>
              <p:cNvPr id="32356" name="Freeform 583"/>
              <p:cNvSpPr>
                <a:spLocks/>
              </p:cNvSpPr>
              <p:nvPr/>
            </p:nvSpPr>
            <p:spPr bwMode="auto">
              <a:xfrm>
                <a:off x="2800" y="1555"/>
                <a:ext cx="6" cy="6"/>
              </a:xfrm>
              <a:custGeom>
                <a:avLst/>
                <a:gdLst>
                  <a:gd name="T0" fmla="*/ 13 w 4"/>
                  <a:gd name="T1" fmla="*/ 0 h 4"/>
                  <a:gd name="T2" fmla="*/ 13 w 4"/>
                  <a:gd name="T3" fmla="*/ 42 h 4"/>
                  <a:gd name="T4" fmla="*/ 13 w 4"/>
                  <a:gd name="T5" fmla="*/ 13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1" y="0"/>
                    </a:moveTo>
                    <a:cubicBezTo>
                      <a:pt x="0" y="2"/>
                      <a:pt x="0" y="3"/>
                      <a:pt x="1" y="4"/>
                    </a:cubicBezTo>
                    <a:cubicBezTo>
                      <a:pt x="4" y="3"/>
                      <a:pt x="3" y="1"/>
                      <a:pt x="1" y="1"/>
                    </a:cubicBezTo>
                  </a:path>
                </a:pathLst>
              </a:custGeom>
              <a:noFill/>
              <a:ln w="9525" cap="rnd">
                <a:solidFill>
                  <a:srgbClr val="937833"/>
                </a:solidFill>
                <a:round/>
                <a:headEnd/>
                <a:tailEnd/>
              </a:ln>
            </p:spPr>
            <p:txBody>
              <a:bodyPr/>
              <a:lstStyle/>
              <a:p>
                <a:endParaRPr lang="en-GB"/>
              </a:p>
            </p:txBody>
          </p:sp>
          <p:sp>
            <p:nvSpPr>
              <p:cNvPr id="32357" name="Freeform 584"/>
              <p:cNvSpPr>
                <a:spLocks/>
              </p:cNvSpPr>
              <p:nvPr/>
            </p:nvSpPr>
            <p:spPr bwMode="auto">
              <a:xfrm>
                <a:off x="2786" y="1588"/>
                <a:ext cx="6" cy="5"/>
              </a:xfrm>
              <a:custGeom>
                <a:avLst/>
                <a:gdLst>
                  <a:gd name="T0" fmla="*/ 0 w 4"/>
                  <a:gd name="T1" fmla="*/ 0 h 3"/>
                  <a:gd name="T2" fmla="*/ 28 w 4"/>
                  <a:gd name="T3" fmla="*/ 37 h 3"/>
                  <a:gd name="T4" fmla="*/ 13 w 4"/>
                  <a:gd name="T5" fmla="*/ 0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0" y="0"/>
                    </a:moveTo>
                    <a:cubicBezTo>
                      <a:pt x="1" y="2"/>
                      <a:pt x="1" y="3"/>
                      <a:pt x="3" y="2"/>
                    </a:cubicBezTo>
                    <a:cubicBezTo>
                      <a:pt x="4" y="0"/>
                      <a:pt x="2" y="1"/>
                      <a:pt x="1" y="0"/>
                    </a:cubicBezTo>
                  </a:path>
                </a:pathLst>
              </a:custGeom>
              <a:noFill/>
              <a:ln w="9525" cap="rnd">
                <a:solidFill>
                  <a:srgbClr val="937833"/>
                </a:solidFill>
                <a:round/>
                <a:headEnd/>
                <a:tailEnd/>
              </a:ln>
            </p:spPr>
            <p:txBody>
              <a:bodyPr/>
              <a:lstStyle/>
              <a:p>
                <a:endParaRPr lang="en-GB"/>
              </a:p>
            </p:txBody>
          </p:sp>
          <p:sp>
            <p:nvSpPr>
              <p:cNvPr id="32358" name="Freeform 585"/>
              <p:cNvSpPr>
                <a:spLocks/>
              </p:cNvSpPr>
              <p:nvPr/>
            </p:nvSpPr>
            <p:spPr bwMode="auto">
              <a:xfrm>
                <a:off x="2773" y="1649"/>
                <a:ext cx="6" cy="7"/>
              </a:xfrm>
              <a:custGeom>
                <a:avLst/>
                <a:gdLst>
                  <a:gd name="T0" fmla="*/ 13 w 4"/>
                  <a:gd name="T1" fmla="*/ 15 h 5"/>
                  <a:gd name="T2" fmla="*/ 13 w 4"/>
                  <a:gd name="T3" fmla="*/ 39 h 5"/>
                  <a:gd name="T4" fmla="*/ 19 w 4"/>
                  <a:gd name="T5" fmla="*/ 0 h 5"/>
                  <a:gd name="T6" fmla="*/ 0 w 4"/>
                  <a:gd name="T7" fmla="*/ 29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1" y="2"/>
                    </a:moveTo>
                    <a:cubicBezTo>
                      <a:pt x="1" y="3"/>
                      <a:pt x="1" y="4"/>
                      <a:pt x="1" y="5"/>
                    </a:cubicBezTo>
                    <a:cubicBezTo>
                      <a:pt x="4" y="4"/>
                      <a:pt x="4" y="2"/>
                      <a:pt x="2" y="0"/>
                    </a:cubicBezTo>
                    <a:cubicBezTo>
                      <a:pt x="0" y="1"/>
                      <a:pt x="0" y="2"/>
                      <a:pt x="0" y="4"/>
                    </a:cubicBezTo>
                  </a:path>
                </a:pathLst>
              </a:custGeom>
              <a:noFill/>
              <a:ln w="9525" cap="rnd">
                <a:solidFill>
                  <a:srgbClr val="937833"/>
                </a:solidFill>
                <a:round/>
                <a:headEnd/>
                <a:tailEnd/>
              </a:ln>
            </p:spPr>
            <p:txBody>
              <a:bodyPr/>
              <a:lstStyle/>
              <a:p>
                <a:endParaRPr lang="en-GB"/>
              </a:p>
            </p:txBody>
          </p:sp>
          <p:sp>
            <p:nvSpPr>
              <p:cNvPr id="32359" name="Freeform 586"/>
              <p:cNvSpPr>
                <a:spLocks/>
              </p:cNvSpPr>
              <p:nvPr/>
            </p:nvSpPr>
            <p:spPr bwMode="auto">
              <a:xfrm>
                <a:off x="2770" y="1692"/>
                <a:ext cx="3" cy="4"/>
              </a:xfrm>
              <a:custGeom>
                <a:avLst/>
                <a:gdLst>
                  <a:gd name="T0" fmla="*/ 0 w 2"/>
                  <a:gd name="T1" fmla="*/ 128 h 2"/>
                  <a:gd name="T2" fmla="*/ 19 w 2"/>
                  <a:gd name="T3" fmla="*/ 0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0" y="2"/>
                    </a:moveTo>
                    <a:cubicBezTo>
                      <a:pt x="1" y="2"/>
                      <a:pt x="2" y="1"/>
                      <a:pt x="2" y="0"/>
                    </a:cubicBezTo>
                  </a:path>
                </a:pathLst>
              </a:custGeom>
              <a:noFill/>
              <a:ln w="9525" cap="rnd">
                <a:solidFill>
                  <a:srgbClr val="937833"/>
                </a:solidFill>
                <a:round/>
                <a:headEnd/>
                <a:tailEnd/>
              </a:ln>
            </p:spPr>
            <p:txBody>
              <a:bodyPr/>
              <a:lstStyle/>
              <a:p>
                <a:endParaRPr lang="en-GB"/>
              </a:p>
            </p:txBody>
          </p:sp>
          <p:sp>
            <p:nvSpPr>
              <p:cNvPr id="32360" name="Freeform 587"/>
              <p:cNvSpPr>
                <a:spLocks/>
              </p:cNvSpPr>
              <p:nvPr/>
            </p:nvSpPr>
            <p:spPr bwMode="auto">
              <a:xfrm>
                <a:off x="2770" y="1727"/>
                <a:ext cx="9" cy="11"/>
              </a:xfrm>
              <a:custGeom>
                <a:avLst/>
                <a:gdLst>
                  <a:gd name="T0" fmla="*/ 27 w 6"/>
                  <a:gd name="T1" fmla="*/ 77 h 7"/>
                  <a:gd name="T2" fmla="*/ 18 w 6"/>
                  <a:gd name="T3" fmla="*/ 0 h 7"/>
                  <a:gd name="T4" fmla="*/ 0 w 6"/>
                  <a:gd name="T5" fmla="*/ 31 h 7"/>
                  <a:gd name="T6" fmla="*/ 0 60000 65536"/>
                  <a:gd name="T7" fmla="*/ 0 60000 65536"/>
                  <a:gd name="T8" fmla="*/ 0 60000 65536"/>
                  <a:gd name="T9" fmla="*/ 0 w 6"/>
                  <a:gd name="T10" fmla="*/ 0 h 7"/>
                  <a:gd name="T11" fmla="*/ 6 w 6"/>
                  <a:gd name="T12" fmla="*/ 7 h 7"/>
                </a:gdLst>
                <a:ahLst/>
                <a:cxnLst>
                  <a:cxn ang="T6">
                    <a:pos x="T0" y="T1"/>
                  </a:cxn>
                  <a:cxn ang="T7">
                    <a:pos x="T2" y="T3"/>
                  </a:cxn>
                  <a:cxn ang="T8">
                    <a:pos x="T4" y="T5"/>
                  </a:cxn>
                </a:cxnLst>
                <a:rect l="T9" t="T10" r="T11" b="T12"/>
                <a:pathLst>
                  <a:path w="6" h="7">
                    <a:moveTo>
                      <a:pt x="2" y="5"/>
                    </a:moveTo>
                    <a:cubicBezTo>
                      <a:pt x="1" y="4"/>
                      <a:pt x="1" y="2"/>
                      <a:pt x="1" y="0"/>
                    </a:cubicBezTo>
                    <a:cubicBezTo>
                      <a:pt x="6" y="1"/>
                      <a:pt x="0" y="7"/>
                      <a:pt x="0" y="2"/>
                    </a:cubicBezTo>
                  </a:path>
                </a:pathLst>
              </a:custGeom>
              <a:noFill/>
              <a:ln w="9525" cap="rnd">
                <a:solidFill>
                  <a:srgbClr val="937833"/>
                </a:solidFill>
                <a:round/>
                <a:headEnd/>
                <a:tailEnd/>
              </a:ln>
            </p:spPr>
            <p:txBody>
              <a:bodyPr/>
              <a:lstStyle/>
              <a:p>
                <a:endParaRPr lang="en-GB"/>
              </a:p>
            </p:txBody>
          </p:sp>
          <p:sp>
            <p:nvSpPr>
              <p:cNvPr id="32361" name="Freeform 588"/>
              <p:cNvSpPr>
                <a:spLocks/>
              </p:cNvSpPr>
              <p:nvPr/>
            </p:nvSpPr>
            <p:spPr bwMode="auto">
              <a:xfrm>
                <a:off x="2777" y="1767"/>
                <a:ext cx="3" cy="6"/>
              </a:xfrm>
              <a:custGeom>
                <a:avLst/>
                <a:gdLst>
                  <a:gd name="T0" fmla="*/ 19 w 2"/>
                  <a:gd name="T1" fmla="*/ 42 h 4"/>
                  <a:gd name="T2" fmla="*/ 19 w 2"/>
                  <a:gd name="T3" fmla="*/ 13 h 4"/>
                  <a:gd name="T4" fmla="*/ 0 60000 65536"/>
                  <a:gd name="T5" fmla="*/ 0 60000 65536"/>
                  <a:gd name="T6" fmla="*/ 0 w 2"/>
                  <a:gd name="T7" fmla="*/ 0 h 4"/>
                  <a:gd name="T8" fmla="*/ 2 w 2"/>
                  <a:gd name="T9" fmla="*/ 4 h 4"/>
                </a:gdLst>
                <a:ahLst/>
                <a:cxnLst>
                  <a:cxn ang="T4">
                    <a:pos x="T0" y="T1"/>
                  </a:cxn>
                  <a:cxn ang="T5">
                    <a:pos x="T2" y="T3"/>
                  </a:cxn>
                </a:cxnLst>
                <a:rect l="T6" t="T7" r="T8" b="T9"/>
                <a:pathLst>
                  <a:path w="2" h="4">
                    <a:moveTo>
                      <a:pt x="2" y="4"/>
                    </a:moveTo>
                    <a:cubicBezTo>
                      <a:pt x="1" y="2"/>
                      <a:pt x="0" y="0"/>
                      <a:pt x="2" y="1"/>
                    </a:cubicBezTo>
                  </a:path>
                </a:pathLst>
              </a:custGeom>
              <a:noFill/>
              <a:ln w="9525" cap="rnd">
                <a:solidFill>
                  <a:srgbClr val="937833"/>
                </a:solidFill>
                <a:round/>
                <a:headEnd/>
                <a:tailEnd/>
              </a:ln>
            </p:spPr>
            <p:txBody>
              <a:bodyPr/>
              <a:lstStyle/>
              <a:p>
                <a:endParaRPr lang="en-GB"/>
              </a:p>
            </p:txBody>
          </p:sp>
          <p:sp>
            <p:nvSpPr>
              <p:cNvPr id="32362" name="Freeform 589"/>
              <p:cNvSpPr>
                <a:spLocks/>
              </p:cNvSpPr>
              <p:nvPr/>
            </p:nvSpPr>
            <p:spPr bwMode="auto">
              <a:xfrm>
                <a:off x="2738" y="1758"/>
                <a:ext cx="6" cy="4"/>
              </a:xfrm>
              <a:custGeom>
                <a:avLst/>
                <a:gdLst>
                  <a:gd name="T0" fmla="*/ 42 w 4"/>
                  <a:gd name="T1" fmla="*/ 16 h 3"/>
                  <a:gd name="T2" fmla="*/ 13 w 4"/>
                  <a:gd name="T3" fmla="*/ 0 h 3"/>
                  <a:gd name="T4" fmla="*/ 0 w 4"/>
                  <a:gd name="T5" fmla="*/ 16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4" y="3"/>
                    </a:moveTo>
                    <a:cubicBezTo>
                      <a:pt x="3" y="1"/>
                      <a:pt x="2" y="0"/>
                      <a:pt x="1" y="0"/>
                    </a:cubicBezTo>
                    <a:cubicBezTo>
                      <a:pt x="0" y="1"/>
                      <a:pt x="0" y="2"/>
                      <a:pt x="0" y="3"/>
                    </a:cubicBezTo>
                  </a:path>
                </a:pathLst>
              </a:custGeom>
              <a:noFill/>
              <a:ln w="9525" cap="rnd">
                <a:solidFill>
                  <a:srgbClr val="937833"/>
                </a:solidFill>
                <a:round/>
                <a:headEnd/>
                <a:tailEnd/>
              </a:ln>
            </p:spPr>
            <p:txBody>
              <a:bodyPr/>
              <a:lstStyle/>
              <a:p>
                <a:endParaRPr lang="en-GB"/>
              </a:p>
            </p:txBody>
          </p:sp>
          <p:sp>
            <p:nvSpPr>
              <p:cNvPr id="32363" name="Freeform 590"/>
              <p:cNvSpPr>
                <a:spLocks/>
              </p:cNvSpPr>
              <p:nvPr/>
            </p:nvSpPr>
            <p:spPr bwMode="auto">
              <a:xfrm>
                <a:off x="2660" y="1792"/>
                <a:ext cx="2" cy="5"/>
              </a:xfrm>
              <a:custGeom>
                <a:avLst/>
                <a:gdLst>
                  <a:gd name="T0" fmla="*/ 0 w 1"/>
                  <a:gd name="T1" fmla="*/ 62 h 3"/>
                  <a:gd name="T2" fmla="*/ 0 w 1"/>
                  <a:gd name="T3" fmla="*/ 37 h 3"/>
                  <a:gd name="T4" fmla="*/ 64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3"/>
                    </a:moveTo>
                    <a:cubicBezTo>
                      <a:pt x="0" y="2"/>
                      <a:pt x="0" y="2"/>
                      <a:pt x="0" y="2"/>
                    </a:cubicBezTo>
                    <a:cubicBezTo>
                      <a:pt x="0" y="1"/>
                      <a:pt x="0" y="0"/>
                      <a:pt x="1" y="0"/>
                    </a:cubicBezTo>
                  </a:path>
                </a:pathLst>
              </a:custGeom>
              <a:noFill/>
              <a:ln w="9525" cap="rnd">
                <a:solidFill>
                  <a:srgbClr val="937833"/>
                </a:solidFill>
                <a:round/>
                <a:headEnd/>
                <a:tailEnd/>
              </a:ln>
            </p:spPr>
            <p:txBody>
              <a:bodyPr/>
              <a:lstStyle/>
              <a:p>
                <a:endParaRPr lang="en-GB"/>
              </a:p>
            </p:txBody>
          </p:sp>
          <p:sp>
            <p:nvSpPr>
              <p:cNvPr id="32364" name="Freeform 591"/>
              <p:cNvSpPr>
                <a:spLocks/>
              </p:cNvSpPr>
              <p:nvPr/>
            </p:nvSpPr>
            <p:spPr bwMode="auto">
              <a:xfrm>
                <a:off x="2686" y="1755"/>
                <a:ext cx="3" cy="6"/>
              </a:xfrm>
              <a:custGeom>
                <a:avLst/>
                <a:gdLst>
                  <a:gd name="T0" fmla="*/ 13 w 2"/>
                  <a:gd name="T1" fmla="*/ 42 h 4"/>
                  <a:gd name="T2" fmla="*/ 0 w 2"/>
                  <a:gd name="T3" fmla="*/ 13 h 4"/>
                  <a:gd name="T4" fmla="*/ 19 w 2"/>
                  <a:gd name="T5" fmla="*/ 13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1" y="4"/>
                    </a:moveTo>
                    <a:cubicBezTo>
                      <a:pt x="0" y="3"/>
                      <a:pt x="0" y="2"/>
                      <a:pt x="0" y="1"/>
                    </a:cubicBezTo>
                    <a:cubicBezTo>
                      <a:pt x="1" y="0"/>
                      <a:pt x="2" y="0"/>
                      <a:pt x="2" y="1"/>
                    </a:cubicBezTo>
                  </a:path>
                </a:pathLst>
              </a:custGeom>
              <a:noFill/>
              <a:ln w="9525" cap="rnd">
                <a:solidFill>
                  <a:srgbClr val="937833"/>
                </a:solidFill>
                <a:round/>
                <a:headEnd/>
                <a:tailEnd/>
              </a:ln>
            </p:spPr>
            <p:txBody>
              <a:bodyPr/>
              <a:lstStyle/>
              <a:p>
                <a:endParaRPr lang="en-GB"/>
              </a:p>
            </p:txBody>
          </p:sp>
          <p:sp>
            <p:nvSpPr>
              <p:cNvPr id="32365" name="Freeform 592"/>
              <p:cNvSpPr>
                <a:spLocks/>
              </p:cNvSpPr>
              <p:nvPr/>
            </p:nvSpPr>
            <p:spPr bwMode="auto">
              <a:xfrm>
                <a:off x="2677" y="1783"/>
                <a:ext cx="3" cy="3"/>
              </a:xfrm>
              <a:custGeom>
                <a:avLst/>
                <a:gdLst>
                  <a:gd name="T0" fmla="*/ 13 w 2"/>
                  <a:gd name="T1" fmla="*/ 19 h 2"/>
                  <a:gd name="T2" fmla="*/ 0 w 2"/>
                  <a:gd name="T3" fmla="*/ 13 h 2"/>
                  <a:gd name="T4" fmla="*/ 19 w 2"/>
                  <a:gd name="T5" fmla="*/ 13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1" y="2"/>
                    </a:moveTo>
                    <a:cubicBezTo>
                      <a:pt x="0" y="2"/>
                      <a:pt x="0" y="2"/>
                      <a:pt x="0" y="1"/>
                    </a:cubicBezTo>
                    <a:cubicBezTo>
                      <a:pt x="1" y="0"/>
                      <a:pt x="1" y="1"/>
                      <a:pt x="2" y="1"/>
                    </a:cubicBezTo>
                  </a:path>
                </a:pathLst>
              </a:custGeom>
              <a:noFill/>
              <a:ln w="9525" cap="rnd">
                <a:solidFill>
                  <a:srgbClr val="937833"/>
                </a:solidFill>
                <a:round/>
                <a:headEnd/>
                <a:tailEnd/>
              </a:ln>
            </p:spPr>
            <p:txBody>
              <a:bodyPr/>
              <a:lstStyle/>
              <a:p>
                <a:endParaRPr lang="en-GB"/>
              </a:p>
            </p:txBody>
          </p:sp>
          <p:sp>
            <p:nvSpPr>
              <p:cNvPr id="32366" name="Freeform 593"/>
              <p:cNvSpPr>
                <a:spLocks/>
              </p:cNvSpPr>
              <p:nvPr/>
            </p:nvSpPr>
            <p:spPr bwMode="auto">
              <a:xfrm>
                <a:off x="2662" y="1741"/>
                <a:ext cx="4" cy="4"/>
              </a:xfrm>
              <a:custGeom>
                <a:avLst/>
                <a:gdLst>
                  <a:gd name="T0" fmla="*/ 16 w 3"/>
                  <a:gd name="T1" fmla="*/ 16 h 3"/>
                  <a:gd name="T2" fmla="*/ 12 w 3"/>
                  <a:gd name="T3" fmla="*/ 0 h 3"/>
                  <a:gd name="T4" fmla="*/ 0 60000 65536"/>
                  <a:gd name="T5" fmla="*/ 0 60000 65536"/>
                  <a:gd name="T6" fmla="*/ 0 w 3"/>
                  <a:gd name="T7" fmla="*/ 0 h 3"/>
                  <a:gd name="T8" fmla="*/ 3 w 3"/>
                  <a:gd name="T9" fmla="*/ 3 h 3"/>
                </a:gdLst>
                <a:ahLst/>
                <a:cxnLst>
                  <a:cxn ang="T4">
                    <a:pos x="T0" y="T1"/>
                  </a:cxn>
                  <a:cxn ang="T5">
                    <a:pos x="T2" y="T3"/>
                  </a:cxn>
                </a:cxnLst>
                <a:rect l="T6" t="T7" r="T8" b="T9"/>
                <a:pathLst>
                  <a:path w="3" h="3">
                    <a:moveTo>
                      <a:pt x="3" y="3"/>
                    </a:moveTo>
                    <a:cubicBezTo>
                      <a:pt x="0" y="3"/>
                      <a:pt x="0" y="2"/>
                      <a:pt x="2" y="0"/>
                    </a:cubicBezTo>
                  </a:path>
                </a:pathLst>
              </a:custGeom>
              <a:noFill/>
              <a:ln w="9525" cap="rnd">
                <a:solidFill>
                  <a:srgbClr val="937833"/>
                </a:solidFill>
                <a:round/>
                <a:headEnd/>
                <a:tailEnd/>
              </a:ln>
            </p:spPr>
            <p:txBody>
              <a:bodyPr/>
              <a:lstStyle/>
              <a:p>
                <a:endParaRPr lang="en-GB"/>
              </a:p>
            </p:txBody>
          </p:sp>
          <p:sp>
            <p:nvSpPr>
              <p:cNvPr id="32367" name="Freeform 594"/>
              <p:cNvSpPr>
                <a:spLocks/>
              </p:cNvSpPr>
              <p:nvPr/>
            </p:nvSpPr>
            <p:spPr bwMode="auto">
              <a:xfrm>
                <a:off x="2669" y="1715"/>
                <a:ext cx="3" cy="3"/>
              </a:xfrm>
              <a:custGeom>
                <a:avLst/>
                <a:gdLst>
                  <a:gd name="T0" fmla="*/ 13 w 2"/>
                  <a:gd name="T1" fmla="*/ 19 h 2"/>
                  <a:gd name="T2" fmla="*/ 0 w 2"/>
                  <a:gd name="T3" fmla="*/ 13 h 2"/>
                  <a:gd name="T4" fmla="*/ 19 w 2"/>
                  <a:gd name="T5" fmla="*/ 13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1" y="2"/>
                    </a:moveTo>
                    <a:cubicBezTo>
                      <a:pt x="1" y="2"/>
                      <a:pt x="0" y="1"/>
                      <a:pt x="0" y="1"/>
                    </a:cubicBezTo>
                    <a:cubicBezTo>
                      <a:pt x="1" y="0"/>
                      <a:pt x="1" y="1"/>
                      <a:pt x="2" y="1"/>
                    </a:cubicBezTo>
                  </a:path>
                </a:pathLst>
              </a:custGeom>
              <a:noFill/>
              <a:ln w="9525" cap="rnd">
                <a:solidFill>
                  <a:srgbClr val="937833"/>
                </a:solidFill>
                <a:round/>
                <a:headEnd/>
                <a:tailEnd/>
              </a:ln>
            </p:spPr>
            <p:txBody>
              <a:bodyPr/>
              <a:lstStyle/>
              <a:p>
                <a:endParaRPr lang="en-GB"/>
              </a:p>
            </p:txBody>
          </p:sp>
          <p:sp>
            <p:nvSpPr>
              <p:cNvPr id="32368" name="Freeform 595"/>
              <p:cNvSpPr>
                <a:spLocks/>
              </p:cNvSpPr>
              <p:nvPr/>
            </p:nvSpPr>
            <p:spPr bwMode="auto">
              <a:xfrm>
                <a:off x="2779" y="1789"/>
                <a:ext cx="3" cy="3"/>
              </a:xfrm>
              <a:custGeom>
                <a:avLst/>
                <a:gdLst>
                  <a:gd name="T0" fmla="*/ 0 w 2"/>
                  <a:gd name="T1" fmla="*/ 19 h 2"/>
                  <a:gd name="T2" fmla="*/ 0 w 2"/>
                  <a:gd name="T3" fmla="*/ 13 h 2"/>
                  <a:gd name="T4" fmla="*/ 19 w 2"/>
                  <a:gd name="T5" fmla="*/ 13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2"/>
                    </a:moveTo>
                    <a:cubicBezTo>
                      <a:pt x="0" y="2"/>
                      <a:pt x="0" y="1"/>
                      <a:pt x="0" y="1"/>
                    </a:cubicBezTo>
                    <a:cubicBezTo>
                      <a:pt x="1" y="0"/>
                      <a:pt x="1" y="0"/>
                      <a:pt x="2" y="1"/>
                    </a:cubicBezTo>
                  </a:path>
                </a:pathLst>
              </a:custGeom>
              <a:noFill/>
              <a:ln w="9525" cap="rnd">
                <a:solidFill>
                  <a:srgbClr val="937833"/>
                </a:solidFill>
                <a:round/>
                <a:headEnd/>
                <a:tailEnd/>
              </a:ln>
            </p:spPr>
            <p:txBody>
              <a:bodyPr/>
              <a:lstStyle/>
              <a:p>
                <a:endParaRPr lang="en-GB"/>
              </a:p>
            </p:txBody>
          </p:sp>
          <p:sp>
            <p:nvSpPr>
              <p:cNvPr id="32369" name="Freeform 596"/>
              <p:cNvSpPr>
                <a:spLocks/>
              </p:cNvSpPr>
              <p:nvPr/>
            </p:nvSpPr>
            <p:spPr bwMode="auto">
              <a:xfrm>
                <a:off x="2908" y="1312"/>
                <a:ext cx="1" cy="2"/>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1"/>
                      <a:pt x="0" y="1"/>
                      <a:pt x="0" y="0"/>
                    </a:cubicBezTo>
                  </a:path>
                </a:pathLst>
              </a:custGeom>
              <a:noFill/>
              <a:ln w="4763" cap="rnd">
                <a:solidFill>
                  <a:srgbClr val="937833"/>
                </a:solidFill>
                <a:round/>
                <a:headEnd/>
                <a:tailEnd/>
              </a:ln>
            </p:spPr>
            <p:txBody>
              <a:bodyPr/>
              <a:lstStyle/>
              <a:p>
                <a:endParaRPr lang="en-GB"/>
              </a:p>
            </p:txBody>
          </p:sp>
          <p:sp>
            <p:nvSpPr>
              <p:cNvPr id="32370" name="Freeform 597"/>
              <p:cNvSpPr>
                <a:spLocks/>
              </p:cNvSpPr>
              <p:nvPr/>
            </p:nvSpPr>
            <p:spPr bwMode="auto">
              <a:xfrm>
                <a:off x="2874" y="1341"/>
                <a:ext cx="3" cy="3"/>
              </a:xfrm>
              <a:custGeom>
                <a:avLst/>
                <a:gdLst>
                  <a:gd name="T0" fmla="*/ 19 w 2"/>
                  <a:gd name="T1" fmla="*/ 19 h 2"/>
                  <a:gd name="T2" fmla="*/ 0 w 2"/>
                  <a:gd name="T3" fmla="*/ 0 h 2"/>
                  <a:gd name="T4" fmla="*/ 13 w 2"/>
                  <a:gd name="T5" fmla="*/ 0 h 2"/>
                  <a:gd name="T6" fmla="*/ 0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cubicBezTo>
                      <a:pt x="1" y="2"/>
                      <a:pt x="0" y="2"/>
                      <a:pt x="0" y="0"/>
                    </a:cubicBezTo>
                    <a:cubicBezTo>
                      <a:pt x="0" y="0"/>
                      <a:pt x="1" y="0"/>
                      <a:pt x="1" y="0"/>
                    </a:cubicBezTo>
                    <a:cubicBezTo>
                      <a:pt x="0" y="0"/>
                      <a:pt x="0" y="0"/>
                      <a:pt x="0" y="0"/>
                    </a:cubicBezTo>
                  </a:path>
                </a:pathLst>
              </a:custGeom>
              <a:noFill/>
              <a:ln w="4763" cap="rnd">
                <a:solidFill>
                  <a:srgbClr val="937833"/>
                </a:solidFill>
                <a:round/>
                <a:headEnd/>
                <a:tailEnd/>
              </a:ln>
            </p:spPr>
            <p:txBody>
              <a:bodyPr/>
              <a:lstStyle/>
              <a:p>
                <a:endParaRPr lang="en-GB"/>
              </a:p>
            </p:txBody>
          </p:sp>
          <p:sp>
            <p:nvSpPr>
              <p:cNvPr id="32371" name="Freeform 598"/>
              <p:cNvSpPr>
                <a:spLocks/>
              </p:cNvSpPr>
              <p:nvPr/>
            </p:nvSpPr>
            <p:spPr bwMode="auto">
              <a:xfrm>
                <a:off x="2861" y="1352"/>
                <a:ext cx="3" cy="3"/>
              </a:xfrm>
              <a:custGeom>
                <a:avLst/>
                <a:gdLst>
                  <a:gd name="T0" fmla="*/ 19 w 2"/>
                  <a:gd name="T1" fmla="*/ 0 h 2"/>
                  <a:gd name="T2" fmla="*/ 0 w 2"/>
                  <a:gd name="T3" fmla="*/ 0 h 2"/>
                  <a:gd name="T4" fmla="*/ 0 w 2"/>
                  <a:gd name="T5" fmla="*/ 19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2" y="0"/>
                    </a:moveTo>
                    <a:cubicBezTo>
                      <a:pt x="1" y="0"/>
                      <a:pt x="0" y="1"/>
                      <a:pt x="0" y="0"/>
                    </a:cubicBezTo>
                    <a:cubicBezTo>
                      <a:pt x="1" y="1"/>
                      <a:pt x="0" y="1"/>
                      <a:pt x="0" y="2"/>
                    </a:cubicBezTo>
                  </a:path>
                </a:pathLst>
              </a:custGeom>
              <a:noFill/>
              <a:ln w="4763" cap="rnd">
                <a:solidFill>
                  <a:srgbClr val="937833"/>
                </a:solidFill>
                <a:round/>
                <a:headEnd/>
                <a:tailEnd/>
              </a:ln>
            </p:spPr>
            <p:txBody>
              <a:bodyPr/>
              <a:lstStyle/>
              <a:p>
                <a:endParaRPr lang="en-GB"/>
              </a:p>
            </p:txBody>
          </p:sp>
          <p:sp>
            <p:nvSpPr>
              <p:cNvPr id="32372" name="Freeform 599"/>
              <p:cNvSpPr>
                <a:spLocks/>
              </p:cNvSpPr>
              <p:nvPr/>
            </p:nvSpPr>
            <p:spPr bwMode="auto">
              <a:xfrm>
                <a:off x="2847" y="1375"/>
                <a:ext cx="2" cy="1"/>
              </a:xfrm>
              <a:custGeom>
                <a:avLst/>
                <a:gdLst>
                  <a:gd name="T0" fmla="*/ 64 w 1"/>
                  <a:gd name="T1" fmla="*/ 0 h 1"/>
                  <a:gd name="T2" fmla="*/ 0 w 1"/>
                  <a:gd name="T3" fmla="*/ 1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1" y="1"/>
                      <a:pt x="1" y="1"/>
                      <a:pt x="0" y="1"/>
                    </a:cubicBezTo>
                  </a:path>
                </a:pathLst>
              </a:custGeom>
              <a:noFill/>
              <a:ln w="4763" cap="rnd">
                <a:solidFill>
                  <a:srgbClr val="937833"/>
                </a:solidFill>
                <a:round/>
                <a:headEnd/>
                <a:tailEnd/>
              </a:ln>
            </p:spPr>
            <p:txBody>
              <a:bodyPr/>
              <a:lstStyle/>
              <a:p>
                <a:endParaRPr lang="en-GB"/>
              </a:p>
            </p:txBody>
          </p:sp>
          <p:sp>
            <p:nvSpPr>
              <p:cNvPr id="32373" name="Freeform 600"/>
              <p:cNvSpPr>
                <a:spLocks/>
              </p:cNvSpPr>
              <p:nvPr/>
            </p:nvSpPr>
            <p:spPr bwMode="auto">
              <a:xfrm>
                <a:off x="2835" y="1396"/>
                <a:ext cx="3" cy="3"/>
              </a:xfrm>
              <a:custGeom>
                <a:avLst/>
                <a:gdLst>
                  <a:gd name="T0" fmla="*/ 0 w 2"/>
                  <a:gd name="T1" fmla="*/ 0 h 2"/>
                  <a:gd name="T2" fmla="*/ 19 w 2"/>
                  <a:gd name="T3" fmla="*/ 19 h 2"/>
                  <a:gd name="T4" fmla="*/ 13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0"/>
                    </a:moveTo>
                    <a:cubicBezTo>
                      <a:pt x="0" y="1"/>
                      <a:pt x="1" y="2"/>
                      <a:pt x="2" y="2"/>
                    </a:cubicBezTo>
                    <a:cubicBezTo>
                      <a:pt x="2" y="1"/>
                      <a:pt x="1" y="1"/>
                      <a:pt x="1" y="0"/>
                    </a:cubicBezTo>
                  </a:path>
                </a:pathLst>
              </a:custGeom>
              <a:noFill/>
              <a:ln w="4763" cap="rnd">
                <a:solidFill>
                  <a:srgbClr val="937833"/>
                </a:solidFill>
                <a:round/>
                <a:headEnd/>
                <a:tailEnd/>
              </a:ln>
            </p:spPr>
            <p:txBody>
              <a:bodyPr/>
              <a:lstStyle/>
              <a:p>
                <a:endParaRPr lang="en-GB"/>
              </a:p>
            </p:txBody>
          </p:sp>
          <p:sp>
            <p:nvSpPr>
              <p:cNvPr id="32374" name="Freeform 601"/>
              <p:cNvSpPr>
                <a:spLocks/>
              </p:cNvSpPr>
              <p:nvPr/>
            </p:nvSpPr>
            <p:spPr bwMode="auto">
              <a:xfrm>
                <a:off x="2823" y="1417"/>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0" y="0"/>
                    </a:cubicBezTo>
                    <a:cubicBezTo>
                      <a:pt x="1" y="1"/>
                      <a:pt x="0" y="0"/>
                      <a:pt x="0" y="0"/>
                    </a:cubicBezTo>
                  </a:path>
                </a:pathLst>
              </a:custGeom>
              <a:noFill/>
              <a:ln w="4763" cap="rnd">
                <a:solidFill>
                  <a:srgbClr val="937833"/>
                </a:solidFill>
                <a:round/>
                <a:headEnd/>
                <a:tailEnd/>
              </a:ln>
            </p:spPr>
            <p:txBody>
              <a:bodyPr/>
              <a:lstStyle/>
              <a:p>
                <a:endParaRPr lang="en-GB"/>
              </a:p>
            </p:txBody>
          </p:sp>
          <p:sp>
            <p:nvSpPr>
              <p:cNvPr id="32375" name="Freeform 602"/>
              <p:cNvSpPr>
                <a:spLocks/>
              </p:cNvSpPr>
              <p:nvPr/>
            </p:nvSpPr>
            <p:spPr bwMode="auto">
              <a:xfrm>
                <a:off x="2791" y="1247"/>
                <a:ext cx="3" cy="3"/>
              </a:xfrm>
              <a:custGeom>
                <a:avLst/>
                <a:gdLst>
                  <a:gd name="T0" fmla="*/ 13 w 2"/>
                  <a:gd name="T1" fmla="*/ 13 h 2"/>
                  <a:gd name="T2" fmla="*/ 13 w 2"/>
                  <a:gd name="T3" fmla="*/ 19 h 2"/>
                  <a:gd name="T4" fmla="*/ 13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1" y="1"/>
                    </a:moveTo>
                    <a:cubicBezTo>
                      <a:pt x="0" y="2"/>
                      <a:pt x="1" y="2"/>
                      <a:pt x="1" y="2"/>
                    </a:cubicBezTo>
                    <a:cubicBezTo>
                      <a:pt x="2" y="0"/>
                      <a:pt x="1" y="1"/>
                      <a:pt x="1" y="0"/>
                    </a:cubicBezTo>
                  </a:path>
                </a:pathLst>
              </a:custGeom>
              <a:noFill/>
              <a:ln w="4763" cap="rnd">
                <a:solidFill>
                  <a:srgbClr val="937833"/>
                </a:solidFill>
                <a:round/>
                <a:headEnd/>
                <a:tailEnd/>
              </a:ln>
            </p:spPr>
            <p:txBody>
              <a:bodyPr/>
              <a:lstStyle/>
              <a:p>
                <a:endParaRPr lang="en-GB"/>
              </a:p>
            </p:txBody>
          </p:sp>
          <p:sp>
            <p:nvSpPr>
              <p:cNvPr id="32376" name="Freeform 603"/>
              <p:cNvSpPr>
                <a:spLocks/>
              </p:cNvSpPr>
              <p:nvPr/>
            </p:nvSpPr>
            <p:spPr bwMode="auto">
              <a:xfrm>
                <a:off x="2865" y="1216"/>
                <a:ext cx="3" cy="3"/>
              </a:xfrm>
              <a:custGeom>
                <a:avLst/>
                <a:gdLst>
                  <a:gd name="T0" fmla="*/ 0 w 2"/>
                  <a:gd name="T1" fmla="*/ 13 h 2"/>
                  <a:gd name="T2" fmla="*/ 13 w 2"/>
                  <a:gd name="T3" fmla="*/ 19 h 2"/>
                  <a:gd name="T4" fmla="*/ 0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1"/>
                    </a:moveTo>
                    <a:cubicBezTo>
                      <a:pt x="0" y="2"/>
                      <a:pt x="0" y="2"/>
                      <a:pt x="1" y="2"/>
                    </a:cubicBezTo>
                    <a:cubicBezTo>
                      <a:pt x="2" y="0"/>
                      <a:pt x="1" y="1"/>
                      <a:pt x="0" y="0"/>
                    </a:cubicBezTo>
                  </a:path>
                </a:pathLst>
              </a:custGeom>
              <a:noFill/>
              <a:ln w="4763" cap="rnd">
                <a:solidFill>
                  <a:srgbClr val="937833"/>
                </a:solidFill>
                <a:round/>
                <a:headEnd/>
                <a:tailEnd/>
              </a:ln>
            </p:spPr>
            <p:txBody>
              <a:bodyPr/>
              <a:lstStyle/>
              <a:p>
                <a:endParaRPr lang="en-GB"/>
              </a:p>
            </p:txBody>
          </p:sp>
          <p:sp>
            <p:nvSpPr>
              <p:cNvPr id="32377" name="Freeform 604"/>
              <p:cNvSpPr>
                <a:spLocks/>
              </p:cNvSpPr>
              <p:nvPr/>
            </p:nvSpPr>
            <p:spPr bwMode="auto">
              <a:xfrm>
                <a:off x="2897" y="1243"/>
                <a:ext cx="3" cy="3"/>
              </a:xfrm>
              <a:custGeom>
                <a:avLst/>
                <a:gdLst>
                  <a:gd name="T0" fmla="*/ 0 w 2"/>
                  <a:gd name="T1" fmla="*/ 0 h 2"/>
                  <a:gd name="T2" fmla="*/ 13 w 2"/>
                  <a:gd name="T3" fmla="*/ 13 h 2"/>
                  <a:gd name="T4" fmla="*/ 0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0"/>
                    </a:moveTo>
                    <a:cubicBezTo>
                      <a:pt x="0" y="1"/>
                      <a:pt x="0" y="2"/>
                      <a:pt x="1" y="1"/>
                    </a:cubicBezTo>
                    <a:cubicBezTo>
                      <a:pt x="2" y="0"/>
                      <a:pt x="1" y="0"/>
                      <a:pt x="0" y="0"/>
                    </a:cubicBezTo>
                  </a:path>
                </a:pathLst>
              </a:custGeom>
              <a:noFill/>
              <a:ln w="4763" cap="rnd">
                <a:solidFill>
                  <a:srgbClr val="937833"/>
                </a:solidFill>
                <a:round/>
                <a:headEnd/>
                <a:tailEnd/>
              </a:ln>
            </p:spPr>
            <p:txBody>
              <a:bodyPr/>
              <a:lstStyle/>
              <a:p>
                <a:endParaRPr lang="en-GB"/>
              </a:p>
            </p:txBody>
          </p:sp>
          <p:sp>
            <p:nvSpPr>
              <p:cNvPr id="32378" name="Freeform 605"/>
              <p:cNvSpPr>
                <a:spLocks/>
              </p:cNvSpPr>
              <p:nvPr/>
            </p:nvSpPr>
            <p:spPr bwMode="auto">
              <a:xfrm>
                <a:off x="2932" y="1288"/>
                <a:ext cx="3" cy="3"/>
              </a:xfrm>
              <a:custGeom>
                <a:avLst/>
                <a:gdLst>
                  <a:gd name="T0" fmla="*/ 0 w 2"/>
                  <a:gd name="T1" fmla="*/ 0 h 2"/>
                  <a:gd name="T2" fmla="*/ 0 w 2"/>
                  <a:gd name="T3" fmla="*/ 13 h 2"/>
                  <a:gd name="T4" fmla="*/ 0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0"/>
                    </a:moveTo>
                    <a:cubicBezTo>
                      <a:pt x="0" y="1"/>
                      <a:pt x="0" y="2"/>
                      <a:pt x="0" y="1"/>
                    </a:cubicBezTo>
                    <a:cubicBezTo>
                      <a:pt x="2" y="0"/>
                      <a:pt x="0" y="0"/>
                      <a:pt x="0" y="0"/>
                    </a:cubicBezTo>
                  </a:path>
                </a:pathLst>
              </a:custGeom>
              <a:noFill/>
              <a:ln w="4763" cap="rnd">
                <a:solidFill>
                  <a:srgbClr val="937833"/>
                </a:solidFill>
                <a:round/>
                <a:headEnd/>
                <a:tailEnd/>
              </a:ln>
            </p:spPr>
            <p:txBody>
              <a:bodyPr/>
              <a:lstStyle/>
              <a:p>
                <a:endParaRPr lang="en-GB"/>
              </a:p>
            </p:txBody>
          </p:sp>
          <p:sp>
            <p:nvSpPr>
              <p:cNvPr id="32379" name="Freeform 606"/>
              <p:cNvSpPr>
                <a:spLocks/>
              </p:cNvSpPr>
              <p:nvPr/>
            </p:nvSpPr>
            <p:spPr bwMode="auto">
              <a:xfrm>
                <a:off x="2914" y="1261"/>
                <a:ext cx="3" cy="3"/>
              </a:xfrm>
              <a:custGeom>
                <a:avLst/>
                <a:gdLst>
                  <a:gd name="T0" fmla="*/ 0 w 2"/>
                  <a:gd name="T1" fmla="*/ 0 h 2"/>
                  <a:gd name="T2" fmla="*/ 0 w 2"/>
                  <a:gd name="T3" fmla="*/ 13 h 2"/>
                  <a:gd name="T4" fmla="*/ 0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0"/>
                    </a:moveTo>
                    <a:cubicBezTo>
                      <a:pt x="0" y="1"/>
                      <a:pt x="0" y="2"/>
                      <a:pt x="0" y="1"/>
                    </a:cubicBezTo>
                    <a:cubicBezTo>
                      <a:pt x="2" y="0"/>
                      <a:pt x="0" y="0"/>
                      <a:pt x="0" y="0"/>
                    </a:cubicBezTo>
                  </a:path>
                </a:pathLst>
              </a:custGeom>
              <a:noFill/>
              <a:ln w="4763" cap="rnd">
                <a:solidFill>
                  <a:srgbClr val="937833"/>
                </a:solidFill>
                <a:round/>
                <a:headEnd/>
                <a:tailEnd/>
              </a:ln>
            </p:spPr>
            <p:txBody>
              <a:bodyPr/>
              <a:lstStyle/>
              <a:p>
                <a:endParaRPr lang="en-GB"/>
              </a:p>
            </p:txBody>
          </p:sp>
        </p:grpSp>
        <p:grpSp>
          <p:nvGrpSpPr>
            <p:cNvPr id="31762" name="Group 607"/>
            <p:cNvGrpSpPr>
              <a:grpSpLocks/>
            </p:cNvGrpSpPr>
            <p:nvPr/>
          </p:nvGrpSpPr>
          <p:grpSpPr bwMode="auto">
            <a:xfrm>
              <a:off x="2552" y="1103"/>
              <a:ext cx="502" cy="897"/>
              <a:chOff x="2552" y="1103"/>
              <a:chExt cx="502" cy="897"/>
            </a:xfrm>
          </p:grpSpPr>
          <p:sp>
            <p:nvSpPr>
              <p:cNvPr id="31980" name="Freeform 608"/>
              <p:cNvSpPr>
                <a:spLocks/>
              </p:cNvSpPr>
              <p:nvPr/>
            </p:nvSpPr>
            <p:spPr bwMode="auto">
              <a:xfrm>
                <a:off x="2631" y="1352"/>
                <a:ext cx="2" cy="3"/>
              </a:xfrm>
              <a:custGeom>
                <a:avLst/>
                <a:gdLst>
                  <a:gd name="T0" fmla="*/ 64 w 1"/>
                  <a:gd name="T1" fmla="*/ 13 h 2"/>
                  <a:gd name="T2" fmla="*/ 0 w 1"/>
                  <a:gd name="T3" fmla="*/ 13 h 2"/>
                  <a:gd name="T4" fmla="*/ 0 w 1"/>
                  <a:gd name="T5" fmla="*/ 13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1"/>
                    </a:moveTo>
                    <a:cubicBezTo>
                      <a:pt x="0" y="1"/>
                      <a:pt x="0" y="0"/>
                      <a:pt x="0" y="1"/>
                    </a:cubicBezTo>
                    <a:cubicBezTo>
                      <a:pt x="1" y="2"/>
                      <a:pt x="0" y="1"/>
                      <a:pt x="0" y="1"/>
                    </a:cubicBezTo>
                  </a:path>
                </a:pathLst>
              </a:custGeom>
              <a:noFill/>
              <a:ln w="4763" cap="rnd">
                <a:solidFill>
                  <a:srgbClr val="D1AA49"/>
                </a:solidFill>
                <a:round/>
                <a:headEnd/>
                <a:tailEnd/>
              </a:ln>
            </p:spPr>
            <p:txBody>
              <a:bodyPr/>
              <a:lstStyle/>
              <a:p>
                <a:endParaRPr lang="en-GB"/>
              </a:p>
            </p:txBody>
          </p:sp>
          <p:sp>
            <p:nvSpPr>
              <p:cNvPr id="31981" name="Freeform 609"/>
              <p:cNvSpPr>
                <a:spLocks/>
              </p:cNvSpPr>
              <p:nvPr/>
            </p:nvSpPr>
            <p:spPr bwMode="auto">
              <a:xfrm>
                <a:off x="2631" y="1352"/>
                <a:ext cx="2" cy="1"/>
              </a:xfrm>
              <a:custGeom>
                <a:avLst/>
                <a:gdLst>
                  <a:gd name="T0" fmla="*/ 0 w 1"/>
                  <a:gd name="T1" fmla="*/ 1 h 1"/>
                  <a:gd name="T2" fmla="*/ 64 w 1"/>
                  <a:gd name="T3" fmla="*/ 1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1"/>
                      <a:pt x="1" y="0"/>
                      <a:pt x="1" y="1"/>
                    </a:cubicBezTo>
                  </a:path>
                </a:pathLst>
              </a:custGeom>
              <a:noFill/>
              <a:ln w="4763" cap="rnd">
                <a:solidFill>
                  <a:srgbClr val="937833"/>
                </a:solidFill>
                <a:round/>
                <a:headEnd/>
                <a:tailEnd/>
              </a:ln>
            </p:spPr>
            <p:txBody>
              <a:bodyPr/>
              <a:lstStyle/>
              <a:p>
                <a:endParaRPr lang="en-GB"/>
              </a:p>
            </p:txBody>
          </p:sp>
          <p:sp>
            <p:nvSpPr>
              <p:cNvPr id="31982" name="Freeform 610"/>
              <p:cNvSpPr>
                <a:spLocks/>
              </p:cNvSpPr>
              <p:nvPr/>
            </p:nvSpPr>
            <p:spPr bwMode="auto">
              <a:xfrm>
                <a:off x="2602" y="1384"/>
                <a:ext cx="3" cy="1"/>
              </a:xfrm>
              <a:custGeom>
                <a:avLst/>
                <a:gdLst>
                  <a:gd name="T0" fmla="*/ 0 w 2"/>
                  <a:gd name="T1" fmla="*/ 0 h 1"/>
                  <a:gd name="T2" fmla="*/ 13 w 2"/>
                  <a:gd name="T3" fmla="*/ 1 h 1"/>
                  <a:gd name="T4" fmla="*/ 0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cubicBezTo>
                      <a:pt x="0" y="1"/>
                      <a:pt x="0" y="1"/>
                      <a:pt x="1" y="1"/>
                    </a:cubicBezTo>
                    <a:cubicBezTo>
                      <a:pt x="2" y="0"/>
                      <a:pt x="1" y="0"/>
                      <a:pt x="0" y="0"/>
                    </a:cubicBezTo>
                  </a:path>
                </a:pathLst>
              </a:custGeom>
              <a:noFill/>
              <a:ln w="4763" cap="rnd">
                <a:solidFill>
                  <a:srgbClr val="937833"/>
                </a:solidFill>
                <a:round/>
                <a:headEnd/>
                <a:tailEnd/>
              </a:ln>
            </p:spPr>
            <p:txBody>
              <a:bodyPr/>
              <a:lstStyle/>
              <a:p>
                <a:endParaRPr lang="en-GB"/>
              </a:p>
            </p:txBody>
          </p:sp>
          <p:sp>
            <p:nvSpPr>
              <p:cNvPr id="31983" name="Freeform 611"/>
              <p:cNvSpPr>
                <a:spLocks/>
              </p:cNvSpPr>
              <p:nvPr/>
            </p:nvSpPr>
            <p:spPr bwMode="auto">
              <a:xfrm>
                <a:off x="2592" y="1393"/>
                <a:ext cx="3" cy="1"/>
              </a:xfrm>
              <a:custGeom>
                <a:avLst/>
                <a:gdLst>
                  <a:gd name="T0" fmla="*/ 13 w 2"/>
                  <a:gd name="T1" fmla="*/ 0 h 1"/>
                  <a:gd name="T2" fmla="*/ 13 w 2"/>
                  <a:gd name="T3" fmla="*/ 1 h 1"/>
                  <a:gd name="T4" fmla="*/ 13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1" y="0"/>
                    </a:moveTo>
                    <a:cubicBezTo>
                      <a:pt x="0" y="1"/>
                      <a:pt x="1" y="1"/>
                      <a:pt x="1" y="1"/>
                    </a:cubicBezTo>
                    <a:cubicBezTo>
                      <a:pt x="2" y="0"/>
                      <a:pt x="1" y="0"/>
                      <a:pt x="1" y="0"/>
                    </a:cubicBezTo>
                  </a:path>
                </a:pathLst>
              </a:custGeom>
              <a:noFill/>
              <a:ln w="4763" cap="rnd">
                <a:solidFill>
                  <a:srgbClr val="937833"/>
                </a:solidFill>
                <a:round/>
                <a:headEnd/>
                <a:tailEnd/>
              </a:ln>
            </p:spPr>
            <p:txBody>
              <a:bodyPr/>
              <a:lstStyle/>
              <a:p>
                <a:endParaRPr lang="en-GB"/>
              </a:p>
            </p:txBody>
          </p:sp>
          <p:sp>
            <p:nvSpPr>
              <p:cNvPr id="31984" name="Freeform 612"/>
              <p:cNvSpPr>
                <a:spLocks/>
              </p:cNvSpPr>
              <p:nvPr/>
            </p:nvSpPr>
            <p:spPr bwMode="auto">
              <a:xfrm>
                <a:off x="2662" y="1314"/>
                <a:ext cx="3" cy="1"/>
              </a:xfrm>
              <a:custGeom>
                <a:avLst/>
                <a:gdLst>
                  <a:gd name="T0" fmla="*/ 0 w 2"/>
                  <a:gd name="T1" fmla="*/ 0 h 1"/>
                  <a:gd name="T2" fmla="*/ 13 w 2"/>
                  <a:gd name="T3" fmla="*/ 1 h 1"/>
                  <a:gd name="T4" fmla="*/ 0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cubicBezTo>
                      <a:pt x="0" y="1"/>
                      <a:pt x="0" y="1"/>
                      <a:pt x="1" y="1"/>
                    </a:cubicBezTo>
                    <a:cubicBezTo>
                      <a:pt x="2" y="0"/>
                      <a:pt x="1" y="0"/>
                      <a:pt x="0" y="0"/>
                    </a:cubicBezTo>
                  </a:path>
                </a:pathLst>
              </a:custGeom>
              <a:noFill/>
              <a:ln w="4763" cap="rnd">
                <a:solidFill>
                  <a:srgbClr val="937833"/>
                </a:solidFill>
                <a:round/>
                <a:headEnd/>
                <a:tailEnd/>
              </a:ln>
            </p:spPr>
            <p:txBody>
              <a:bodyPr/>
              <a:lstStyle/>
              <a:p>
                <a:endParaRPr lang="en-GB"/>
              </a:p>
            </p:txBody>
          </p:sp>
          <p:sp>
            <p:nvSpPr>
              <p:cNvPr id="31985" name="Freeform 613"/>
              <p:cNvSpPr>
                <a:spLocks/>
              </p:cNvSpPr>
              <p:nvPr/>
            </p:nvSpPr>
            <p:spPr bwMode="auto">
              <a:xfrm>
                <a:off x="2671" y="1302"/>
                <a:ext cx="3" cy="1"/>
              </a:xfrm>
              <a:custGeom>
                <a:avLst/>
                <a:gdLst>
                  <a:gd name="T0" fmla="*/ 0 w 2"/>
                  <a:gd name="T1" fmla="*/ 0 h 1"/>
                  <a:gd name="T2" fmla="*/ 13 w 2"/>
                  <a:gd name="T3" fmla="*/ 1 h 1"/>
                  <a:gd name="T4" fmla="*/ 0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cubicBezTo>
                      <a:pt x="0" y="1"/>
                      <a:pt x="0" y="1"/>
                      <a:pt x="1" y="1"/>
                    </a:cubicBezTo>
                    <a:cubicBezTo>
                      <a:pt x="2" y="0"/>
                      <a:pt x="1" y="0"/>
                      <a:pt x="0" y="0"/>
                    </a:cubicBezTo>
                  </a:path>
                </a:pathLst>
              </a:custGeom>
              <a:noFill/>
              <a:ln w="4763" cap="rnd">
                <a:solidFill>
                  <a:srgbClr val="937833"/>
                </a:solidFill>
                <a:round/>
                <a:headEnd/>
                <a:tailEnd/>
              </a:ln>
            </p:spPr>
            <p:txBody>
              <a:bodyPr/>
              <a:lstStyle/>
              <a:p>
                <a:endParaRPr lang="en-GB"/>
              </a:p>
            </p:txBody>
          </p:sp>
          <p:sp>
            <p:nvSpPr>
              <p:cNvPr id="31986" name="Freeform 614"/>
              <p:cNvSpPr>
                <a:spLocks/>
              </p:cNvSpPr>
              <p:nvPr/>
            </p:nvSpPr>
            <p:spPr bwMode="auto">
              <a:xfrm>
                <a:off x="2666" y="1266"/>
                <a:ext cx="3" cy="3"/>
              </a:xfrm>
              <a:custGeom>
                <a:avLst/>
                <a:gdLst>
                  <a:gd name="T0" fmla="*/ 13 w 2"/>
                  <a:gd name="T1" fmla="*/ 13 h 2"/>
                  <a:gd name="T2" fmla="*/ 13 w 2"/>
                  <a:gd name="T3" fmla="*/ 13 h 2"/>
                  <a:gd name="T4" fmla="*/ 13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1" y="1"/>
                    </a:moveTo>
                    <a:cubicBezTo>
                      <a:pt x="0" y="1"/>
                      <a:pt x="1" y="2"/>
                      <a:pt x="1" y="1"/>
                    </a:cubicBezTo>
                    <a:cubicBezTo>
                      <a:pt x="2" y="0"/>
                      <a:pt x="1" y="1"/>
                      <a:pt x="1" y="0"/>
                    </a:cubicBezTo>
                  </a:path>
                </a:pathLst>
              </a:custGeom>
              <a:noFill/>
              <a:ln w="4763" cap="rnd">
                <a:solidFill>
                  <a:srgbClr val="937833"/>
                </a:solidFill>
                <a:round/>
                <a:headEnd/>
                <a:tailEnd/>
              </a:ln>
            </p:spPr>
            <p:txBody>
              <a:bodyPr/>
              <a:lstStyle/>
              <a:p>
                <a:endParaRPr lang="en-GB"/>
              </a:p>
            </p:txBody>
          </p:sp>
          <p:sp>
            <p:nvSpPr>
              <p:cNvPr id="31987" name="Freeform 615"/>
              <p:cNvSpPr>
                <a:spLocks/>
              </p:cNvSpPr>
              <p:nvPr/>
            </p:nvSpPr>
            <p:spPr bwMode="auto">
              <a:xfrm>
                <a:off x="2633" y="1294"/>
                <a:ext cx="3" cy="2"/>
              </a:xfrm>
              <a:custGeom>
                <a:avLst/>
                <a:gdLst>
                  <a:gd name="T0" fmla="*/ 13 w 2"/>
                  <a:gd name="T1" fmla="*/ 0 h 1"/>
                  <a:gd name="T2" fmla="*/ 13 w 2"/>
                  <a:gd name="T3" fmla="*/ 64 h 1"/>
                  <a:gd name="T4" fmla="*/ 13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1" y="0"/>
                    </a:moveTo>
                    <a:cubicBezTo>
                      <a:pt x="0" y="1"/>
                      <a:pt x="1" y="1"/>
                      <a:pt x="1" y="1"/>
                    </a:cubicBezTo>
                    <a:cubicBezTo>
                      <a:pt x="2" y="0"/>
                      <a:pt x="1" y="0"/>
                      <a:pt x="1" y="0"/>
                    </a:cubicBezTo>
                  </a:path>
                </a:pathLst>
              </a:custGeom>
              <a:noFill/>
              <a:ln w="4763" cap="rnd">
                <a:solidFill>
                  <a:srgbClr val="937833"/>
                </a:solidFill>
                <a:round/>
                <a:headEnd/>
                <a:tailEnd/>
              </a:ln>
            </p:spPr>
            <p:txBody>
              <a:bodyPr/>
              <a:lstStyle/>
              <a:p>
                <a:endParaRPr lang="en-GB"/>
              </a:p>
            </p:txBody>
          </p:sp>
          <p:sp>
            <p:nvSpPr>
              <p:cNvPr id="31988" name="Freeform 616"/>
              <p:cNvSpPr>
                <a:spLocks/>
              </p:cNvSpPr>
              <p:nvPr/>
            </p:nvSpPr>
            <p:spPr bwMode="auto">
              <a:xfrm>
                <a:off x="2627" y="1306"/>
                <a:ext cx="3" cy="2"/>
              </a:xfrm>
              <a:custGeom>
                <a:avLst/>
                <a:gdLst>
                  <a:gd name="T0" fmla="*/ 13 w 2"/>
                  <a:gd name="T1" fmla="*/ 0 h 1"/>
                  <a:gd name="T2" fmla="*/ 13 w 2"/>
                  <a:gd name="T3" fmla="*/ 64 h 1"/>
                  <a:gd name="T4" fmla="*/ 13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1" y="0"/>
                    </a:moveTo>
                    <a:cubicBezTo>
                      <a:pt x="0" y="1"/>
                      <a:pt x="1" y="1"/>
                      <a:pt x="1" y="1"/>
                    </a:cubicBezTo>
                    <a:cubicBezTo>
                      <a:pt x="2" y="0"/>
                      <a:pt x="1" y="0"/>
                      <a:pt x="1" y="0"/>
                    </a:cubicBezTo>
                  </a:path>
                </a:pathLst>
              </a:custGeom>
              <a:noFill/>
              <a:ln w="4763" cap="rnd">
                <a:solidFill>
                  <a:srgbClr val="937833"/>
                </a:solidFill>
                <a:round/>
                <a:headEnd/>
                <a:tailEnd/>
              </a:ln>
            </p:spPr>
            <p:txBody>
              <a:bodyPr/>
              <a:lstStyle/>
              <a:p>
                <a:endParaRPr lang="en-GB"/>
              </a:p>
            </p:txBody>
          </p:sp>
          <p:sp>
            <p:nvSpPr>
              <p:cNvPr id="31989" name="Freeform 617"/>
              <p:cNvSpPr>
                <a:spLocks/>
              </p:cNvSpPr>
              <p:nvPr/>
            </p:nvSpPr>
            <p:spPr bwMode="auto">
              <a:xfrm>
                <a:off x="2634" y="1302"/>
                <a:ext cx="3" cy="3"/>
              </a:xfrm>
              <a:custGeom>
                <a:avLst/>
                <a:gdLst>
                  <a:gd name="T0" fmla="*/ 0 w 2"/>
                  <a:gd name="T1" fmla="*/ 13 h 2"/>
                  <a:gd name="T2" fmla="*/ 13 w 2"/>
                  <a:gd name="T3" fmla="*/ 13 h 2"/>
                  <a:gd name="T4" fmla="*/ 0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1"/>
                    </a:moveTo>
                    <a:cubicBezTo>
                      <a:pt x="0" y="1"/>
                      <a:pt x="0" y="2"/>
                      <a:pt x="1" y="1"/>
                    </a:cubicBezTo>
                    <a:cubicBezTo>
                      <a:pt x="2" y="0"/>
                      <a:pt x="1" y="1"/>
                      <a:pt x="0" y="0"/>
                    </a:cubicBezTo>
                  </a:path>
                </a:pathLst>
              </a:custGeom>
              <a:noFill/>
              <a:ln w="4763" cap="rnd">
                <a:solidFill>
                  <a:srgbClr val="937833"/>
                </a:solidFill>
                <a:round/>
                <a:headEnd/>
                <a:tailEnd/>
              </a:ln>
            </p:spPr>
            <p:txBody>
              <a:bodyPr/>
              <a:lstStyle/>
              <a:p>
                <a:endParaRPr lang="en-GB"/>
              </a:p>
            </p:txBody>
          </p:sp>
          <p:sp>
            <p:nvSpPr>
              <p:cNvPr id="31990" name="Freeform 618"/>
              <p:cNvSpPr>
                <a:spLocks/>
              </p:cNvSpPr>
              <p:nvPr/>
            </p:nvSpPr>
            <p:spPr bwMode="auto">
              <a:xfrm>
                <a:off x="2598" y="1334"/>
                <a:ext cx="3" cy="3"/>
              </a:xfrm>
              <a:custGeom>
                <a:avLst/>
                <a:gdLst>
                  <a:gd name="T0" fmla="*/ 13 w 2"/>
                  <a:gd name="T1" fmla="*/ 13 h 2"/>
                  <a:gd name="T2" fmla="*/ 13 w 2"/>
                  <a:gd name="T3" fmla="*/ 13 h 2"/>
                  <a:gd name="T4" fmla="*/ 13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1" y="1"/>
                    </a:moveTo>
                    <a:cubicBezTo>
                      <a:pt x="0" y="1"/>
                      <a:pt x="1" y="2"/>
                      <a:pt x="1" y="1"/>
                    </a:cubicBezTo>
                    <a:cubicBezTo>
                      <a:pt x="2" y="0"/>
                      <a:pt x="1" y="1"/>
                      <a:pt x="1" y="0"/>
                    </a:cubicBezTo>
                  </a:path>
                </a:pathLst>
              </a:custGeom>
              <a:noFill/>
              <a:ln w="4763" cap="rnd">
                <a:solidFill>
                  <a:srgbClr val="937833"/>
                </a:solidFill>
                <a:round/>
                <a:headEnd/>
                <a:tailEnd/>
              </a:ln>
            </p:spPr>
            <p:txBody>
              <a:bodyPr/>
              <a:lstStyle/>
              <a:p>
                <a:endParaRPr lang="en-GB"/>
              </a:p>
            </p:txBody>
          </p:sp>
          <p:sp>
            <p:nvSpPr>
              <p:cNvPr id="31991" name="Freeform 619"/>
              <p:cNvSpPr>
                <a:spLocks/>
              </p:cNvSpPr>
              <p:nvPr/>
            </p:nvSpPr>
            <p:spPr bwMode="auto">
              <a:xfrm>
                <a:off x="2610" y="1331"/>
                <a:ext cx="3" cy="3"/>
              </a:xfrm>
              <a:custGeom>
                <a:avLst/>
                <a:gdLst>
                  <a:gd name="T0" fmla="*/ 0 w 2"/>
                  <a:gd name="T1" fmla="*/ 13 h 2"/>
                  <a:gd name="T2" fmla="*/ 13 w 2"/>
                  <a:gd name="T3" fmla="*/ 13 h 2"/>
                  <a:gd name="T4" fmla="*/ 0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1"/>
                    </a:moveTo>
                    <a:cubicBezTo>
                      <a:pt x="0" y="1"/>
                      <a:pt x="0" y="2"/>
                      <a:pt x="1" y="1"/>
                    </a:cubicBezTo>
                    <a:cubicBezTo>
                      <a:pt x="2" y="0"/>
                      <a:pt x="1" y="1"/>
                      <a:pt x="0" y="0"/>
                    </a:cubicBezTo>
                  </a:path>
                </a:pathLst>
              </a:custGeom>
              <a:noFill/>
              <a:ln w="4763" cap="rnd">
                <a:solidFill>
                  <a:srgbClr val="937833"/>
                </a:solidFill>
                <a:round/>
                <a:headEnd/>
                <a:tailEnd/>
              </a:ln>
            </p:spPr>
            <p:txBody>
              <a:bodyPr/>
              <a:lstStyle/>
              <a:p>
                <a:endParaRPr lang="en-GB"/>
              </a:p>
            </p:txBody>
          </p:sp>
          <p:sp>
            <p:nvSpPr>
              <p:cNvPr id="31992" name="Freeform 620"/>
              <p:cNvSpPr>
                <a:spLocks/>
              </p:cNvSpPr>
              <p:nvPr/>
            </p:nvSpPr>
            <p:spPr bwMode="auto">
              <a:xfrm>
                <a:off x="2570" y="1375"/>
                <a:ext cx="3" cy="3"/>
              </a:xfrm>
              <a:custGeom>
                <a:avLst/>
                <a:gdLst>
                  <a:gd name="T0" fmla="*/ 13 w 2"/>
                  <a:gd name="T1" fmla="*/ 13 h 2"/>
                  <a:gd name="T2" fmla="*/ 13 w 2"/>
                  <a:gd name="T3" fmla="*/ 13 h 2"/>
                  <a:gd name="T4" fmla="*/ 13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1" y="1"/>
                    </a:moveTo>
                    <a:cubicBezTo>
                      <a:pt x="0" y="1"/>
                      <a:pt x="1" y="2"/>
                      <a:pt x="1" y="1"/>
                    </a:cubicBezTo>
                    <a:cubicBezTo>
                      <a:pt x="2" y="0"/>
                      <a:pt x="1" y="1"/>
                      <a:pt x="1" y="0"/>
                    </a:cubicBezTo>
                  </a:path>
                </a:pathLst>
              </a:custGeom>
              <a:noFill/>
              <a:ln w="4763" cap="rnd">
                <a:solidFill>
                  <a:srgbClr val="937833"/>
                </a:solidFill>
                <a:round/>
                <a:headEnd/>
                <a:tailEnd/>
              </a:ln>
            </p:spPr>
            <p:txBody>
              <a:bodyPr/>
              <a:lstStyle/>
              <a:p>
                <a:endParaRPr lang="en-GB"/>
              </a:p>
            </p:txBody>
          </p:sp>
          <p:sp>
            <p:nvSpPr>
              <p:cNvPr id="31993" name="Freeform 621"/>
              <p:cNvSpPr>
                <a:spLocks/>
              </p:cNvSpPr>
              <p:nvPr/>
            </p:nvSpPr>
            <p:spPr bwMode="auto">
              <a:xfrm>
                <a:off x="2552" y="1387"/>
                <a:ext cx="3" cy="3"/>
              </a:xfrm>
              <a:custGeom>
                <a:avLst/>
                <a:gdLst>
                  <a:gd name="T0" fmla="*/ 13 w 2"/>
                  <a:gd name="T1" fmla="*/ 13 h 2"/>
                  <a:gd name="T2" fmla="*/ 13 w 2"/>
                  <a:gd name="T3" fmla="*/ 13 h 2"/>
                  <a:gd name="T4" fmla="*/ 13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1" y="1"/>
                    </a:moveTo>
                    <a:cubicBezTo>
                      <a:pt x="0" y="1"/>
                      <a:pt x="1" y="2"/>
                      <a:pt x="1" y="1"/>
                    </a:cubicBezTo>
                    <a:cubicBezTo>
                      <a:pt x="2" y="0"/>
                      <a:pt x="1" y="1"/>
                      <a:pt x="1" y="0"/>
                    </a:cubicBezTo>
                  </a:path>
                </a:pathLst>
              </a:custGeom>
              <a:noFill/>
              <a:ln w="4763" cap="rnd">
                <a:solidFill>
                  <a:srgbClr val="937833"/>
                </a:solidFill>
                <a:round/>
                <a:headEnd/>
                <a:tailEnd/>
              </a:ln>
            </p:spPr>
            <p:txBody>
              <a:bodyPr/>
              <a:lstStyle/>
              <a:p>
                <a:endParaRPr lang="en-GB"/>
              </a:p>
            </p:txBody>
          </p:sp>
          <p:sp>
            <p:nvSpPr>
              <p:cNvPr id="31994" name="Freeform 622"/>
              <p:cNvSpPr>
                <a:spLocks/>
              </p:cNvSpPr>
              <p:nvPr/>
            </p:nvSpPr>
            <p:spPr bwMode="auto">
              <a:xfrm>
                <a:off x="2640" y="1355"/>
                <a:ext cx="3" cy="3"/>
              </a:xfrm>
              <a:custGeom>
                <a:avLst/>
                <a:gdLst>
                  <a:gd name="T0" fmla="*/ 0 w 2"/>
                  <a:gd name="T1" fmla="*/ 13 h 2"/>
                  <a:gd name="T2" fmla="*/ 13 w 2"/>
                  <a:gd name="T3" fmla="*/ 13 h 2"/>
                  <a:gd name="T4" fmla="*/ 0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1"/>
                    </a:moveTo>
                    <a:cubicBezTo>
                      <a:pt x="0" y="1"/>
                      <a:pt x="0" y="2"/>
                      <a:pt x="1" y="1"/>
                    </a:cubicBezTo>
                    <a:cubicBezTo>
                      <a:pt x="2" y="0"/>
                      <a:pt x="1" y="1"/>
                      <a:pt x="0" y="0"/>
                    </a:cubicBezTo>
                  </a:path>
                </a:pathLst>
              </a:custGeom>
              <a:noFill/>
              <a:ln w="4763" cap="rnd">
                <a:solidFill>
                  <a:srgbClr val="937833"/>
                </a:solidFill>
                <a:round/>
                <a:headEnd/>
                <a:tailEnd/>
              </a:ln>
            </p:spPr>
            <p:txBody>
              <a:bodyPr/>
              <a:lstStyle/>
              <a:p>
                <a:endParaRPr lang="en-GB"/>
              </a:p>
            </p:txBody>
          </p:sp>
          <p:sp>
            <p:nvSpPr>
              <p:cNvPr id="31995" name="Freeform 623"/>
              <p:cNvSpPr>
                <a:spLocks/>
              </p:cNvSpPr>
              <p:nvPr/>
            </p:nvSpPr>
            <p:spPr bwMode="auto">
              <a:xfrm>
                <a:off x="2818" y="1226"/>
                <a:ext cx="2" cy="3"/>
              </a:xfrm>
              <a:custGeom>
                <a:avLst/>
                <a:gdLst>
                  <a:gd name="T0" fmla="*/ 0 w 1"/>
                  <a:gd name="T1" fmla="*/ 0 h 2"/>
                  <a:gd name="T2" fmla="*/ 64 w 1"/>
                  <a:gd name="T3" fmla="*/ 13 h 2"/>
                  <a:gd name="T4" fmla="*/ 0 w 1"/>
                  <a:gd name="T5" fmla="*/ 13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0"/>
                    </a:moveTo>
                    <a:cubicBezTo>
                      <a:pt x="0" y="1"/>
                      <a:pt x="0" y="2"/>
                      <a:pt x="1" y="1"/>
                    </a:cubicBezTo>
                    <a:cubicBezTo>
                      <a:pt x="1" y="1"/>
                      <a:pt x="0" y="1"/>
                      <a:pt x="0" y="1"/>
                    </a:cubicBezTo>
                  </a:path>
                </a:pathLst>
              </a:custGeom>
              <a:noFill/>
              <a:ln w="9525" cap="rnd">
                <a:solidFill>
                  <a:srgbClr val="937833"/>
                </a:solidFill>
                <a:round/>
                <a:headEnd/>
                <a:tailEnd/>
              </a:ln>
            </p:spPr>
            <p:txBody>
              <a:bodyPr/>
              <a:lstStyle/>
              <a:p>
                <a:endParaRPr lang="en-GB"/>
              </a:p>
            </p:txBody>
          </p:sp>
          <p:sp>
            <p:nvSpPr>
              <p:cNvPr id="31996" name="Freeform 624"/>
              <p:cNvSpPr>
                <a:spLocks/>
              </p:cNvSpPr>
              <p:nvPr/>
            </p:nvSpPr>
            <p:spPr bwMode="auto">
              <a:xfrm>
                <a:off x="2771" y="1266"/>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0"/>
                      <a:pt x="0" y="0"/>
                    </a:cubicBezTo>
                  </a:path>
                </a:pathLst>
              </a:custGeom>
              <a:noFill/>
              <a:ln w="9525" cap="rnd">
                <a:solidFill>
                  <a:srgbClr val="937833"/>
                </a:solidFill>
                <a:round/>
                <a:headEnd/>
                <a:tailEnd/>
              </a:ln>
            </p:spPr>
            <p:txBody>
              <a:bodyPr/>
              <a:lstStyle/>
              <a:p>
                <a:endParaRPr lang="en-GB"/>
              </a:p>
            </p:txBody>
          </p:sp>
          <p:sp>
            <p:nvSpPr>
              <p:cNvPr id="31997" name="Freeform 625"/>
              <p:cNvSpPr>
                <a:spLocks/>
              </p:cNvSpPr>
              <p:nvPr/>
            </p:nvSpPr>
            <p:spPr bwMode="auto">
              <a:xfrm>
                <a:off x="2738" y="1285"/>
                <a:ext cx="1" cy="1"/>
              </a:xfrm>
              <a:custGeom>
                <a:avLst/>
                <a:gdLst>
                  <a:gd name="T0" fmla="*/ 1 w 1"/>
                  <a:gd name="T1" fmla="*/ 0 h 1"/>
                  <a:gd name="T2" fmla="*/ 1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1" y="0"/>
                      <a:pt x="0" y="0"/>
                      <a:pt x="1" y="0"/>
                    </a:cubicBezTo>
                  </a:path>
                </a:pathLst>
              </a:custGeom>
              <a:noFill/>
              <a:ln w="9525" cap="rnd">
                <a:solidFill>
                  <a:srgbClr val="937833"/>
                </a:solidFill>
                <a:round/>
                <a:headEnd/>
                <a:tailEnd/>
              </a:ln>
            </p:spPr>
            <p:txBody>
              <a:bodyPr/>
              <a:lstStyle/>
              <a:p>
                <a:endParaRPr lang="en-GB"/>
              </a:p>
            </p:txBody>
          </p:sp>
          <p:sp>
            <p:nvSpPr>
              <p:cNvPr id="31998" name="Freeform 626"/>
              <p:cNvSpPr>
                <a:spLocks/>
              </p:cNvSpPr>
              <p:nvPr/>
            </p:nvSpPr>
            <p:spPr bwMode="auto">
              <a:xfrm>
                <a:off x="2707" y="1281"/>
                <a:ext cx="2" cy="1"/>
              </a:xfrm>
              <a:custGeom>
                <a:avLst/>
                <a:gdLst>
                  <a:gd name="T0" fmla="*/ 0 w 1"/>
                  <a:gd name="T1" fmla="*/ 1 h 1"/>
                  <a:gd name="T2" fmla="*/ 64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0"/>
                      <a:pt x="1" y="0"/>
                      <a:pt x="1" y="0"/>
                    </a:cubicBezTo>
                  </a:path>
                </a:pathLst>
              </a:custGeom>
              <a:noFill/>
              <a:ln w="9525" cap="rnd">
                <a:solidFill>
                  <a:srgbClr val="937833"/>
                </a:solidFill>
                <a:round/>
                <a:headEnd/>
                <a:tailEnd/>
              </a:ln>
            </p:spPr>
            <p:txBody>
              <a:bodyPr/>
              <a:lstStyle/>
              <a:p>
                <a:endParaRPr lang="en-GB"/>
              </a:p>
            </p:txBody>
          </p:sp>
          <p:sp>
            <p:nvSpPr>
              <p:cNvPr id="31999" name="Freeform 627"/>
              <p:cNvSpPr>
                <a:spLocks/>
              </p:cNvSpPr>
              <p:nvPr/>
            </p:nvSpPr>
            <p:spPr bwMode="auto">
              <a:xfrm>
                <a:off x="2613" y="1226"/>
                <a:ext cx="1" cy="2"/>
              </a:xfrm>
              <a:custGeom>
                <a:avLst/>
                <a:gdLst>
                  <a:gd name="T0" fmla="*/ 0 w 1"/>
                  <a:gd name="T1" fmla="*/ 64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1"/>
                      <a:pt x="0" y="0"/>
                      <a:pt x="0" y="0"/>
                    </a:cubicBezTo>
                  </a:path>
                </a:pathLst>
              </a:custGeom>
              <a:noFill/>
              <a:ln w="9525" cap="rnd">
                <a:solidFill>
                  <a:srgbClr val="937833"/>
                </a:solidFill>
                <a:round/>
                <a:headEnd/>
                <a:tailEnd/>
              </a:ln>
            </p:spPr>
            <p:txBody>
              <a:bodyPr/>
              <a:lstStyle/>
              <a:p>
                <a:endParaRPr lang="en-GB"/>
              </a:p>
            </p:txBody>
          </p:sp>
          <p:sp>
            <p:nvSpPr>
              <p:cNvPr id="32000" name="Freeform 628"/>
              <p:cNvSpPr>
                <a:spLocks/>
              </p:cNvSpPr>
              <p:nvPr/>
            </p:nvSpPr>
            <p:spPr bwMode="auto">
              <a:xfrm>
                <a:off x="2575" y="1253"/>
                <a:ext cx="2" cy="2"/>
              </a:xfrm>
              <a:custGeom>
                <a:avLst/>
                <a:gdLst>
                  <a:gd name="T0" fmla="*/ 64 w 1"/>
                  <a:gd name="T1" fmla="*/ 64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1"/>
                    </a:moveTo>
                    <a:cubicBezTo>
                      <a:pt x="0" y="1"/>
                      <a:pt x="0" y="1"/>
                      <a:pt x="0" y="0"/>
                    </a:cubicBezTo>
                  </a:path>
                </a:pathLst>
              </a:custGeom>
              <a:noFill/>
              <a:ln w="9525" cap="rnd">
                <a:solidFill>
                  <a:srgbClr val="937833"/>
                </a:solidFill>
                <a:round/>
                <a:headEnd/>
                <a:tailEnd/>
              </a:ln>
            </p:spPr>
            <p:txBody>
              <a:bodyPr/>
              <a:lstStyle/>
              <a:p>
                <a:endParaRPr lang="en-GB"/>
              </a:p>
            </p:txBody>
          </p:sp>
          <p:sp>
            <p:nvSpPr>
              <p:cNvPr id="32001" name="Freeform 629"/>
              <p:cNvSpPr>
                <a:spLocks/>
              </p:cNvSpPr>
              <p:nvPr/>
            </p:nvSpPr>
            <p:spPr bwMode="auto">
              <a:xfrm>
                <a:off x="2566" y="1288"/>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0"/>
                      <a:pt x="0" y="0"/>
                    </a:cubicBezTo>
                  </a:path>
                </a:pathLst>
              </a:custGeom>
              <a:noFill/>
              <a:ln w="9525" cap="rnd">
                <a:solidFill>
                  <a:srgbClr val="937833"/>
                </a:solidFill>
                <a:round/>
                <a:headEnd/>
                <a:tailEnd/>
              </a:ln>
            </p:spPr>
            <p:txBody>
              <a:bodyPr/>
              <a:lstStyle/>
              <a:p>
                <a:endParaRPr lang="en-GB"/>
              </a:p>
            </p:txBody>
          </p:sp>
          <p:sp>
            <p:nvSpPr>
              <p:cNvPr id="32002" name="Freeform 630"/>
              <p:cNvSpPr>
                <a:spLocks/>
              </p:cNvSpPr>
              <p:nvPr/>
            </p:nvSpPr>
            <p:spPr bwMode="auto">
              <a:xfrm>
                <a:off x="2592" y="1229"/>
                <a:ext cx="1" cy="3"/>
              </a:xfrm>
              <a:custGeom>
                <a:avLst/>
                <a:gdLst>
                  <a:gd name="T0" fmla="*/ 0 w 1"/>
                  <a:gd name="T1" fmla="*/ 19 h 2"/>
                  <a:gd name="T2" fmla="*/ 1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0" y="1"/>
                      <a:pt x="1" y="1"/>
                      <a:pt x="1" y="0"/>
                    </a:cubicBezTo>
                  </a:path>
                </a:pathLst>
              </a:custGeom>
              <a:noFill/>
              <a:ln w="9525" cap="rnd">
                <a:solidFill>
                  <a:srgbClr val="937833"/>
                </a:solidFill>
                <a:round/>
                <a:headEnd/>
                <a:tailEnd/>
              </a:ln>
            </p:spPr>
            <p:txBody>
              <a:bodyPr/>
              <a:lstStyle/>
              <a:p>
                <a:endParaRPr lang="en-GB"/>
              </a:p>
            </p:txBody>
          </p:sp>
          <p:sp>
            <p:nvSpPr>
              <p:cNvPr id="32003" name="Freeform 631"/>
              <p:cNvSpPr>
                <a:spLocks/>
              </p:cNvSpPr>
              <p:nvPr/>
            </p:nvSpPr>
            <p:spPr bwMode="auto">
              <a:xfrm>
                <a:off x="2560" y="1370"/>
                <a:ext cx="1" cy="1"/>
              </a:xfrm>
              <a:custGeom>
                <a:avLst/>
                <a:gdLst>
                  <a:gd name="T0" fmla="*/ 0 w 1"/>
                  <a:gd name="T1" fmla="*/ 0 h 1"/>
                  <a:gd name="T2" fmla="*/ 1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1" y="0"/>
                      <a:pt x="1" y="0"/>
                      <a:pt x="1" y="0"/>
                    </a:cubicBezTo>
                  </a:path>
                </a:pathLst>
              </a:custGeom>
              <a:noFill/>
              <a:ln w="9525" cap="rnd">
                <a:solidFill>
                  <a:srgbClr val="937833"/>
                </a:solidFill>
                <a:round/>
                <a:headEnd/>
                <a:tailEnd/>
              </a:ln>
            </p:spPr>
            <p:txBody>
              <a:bodyPr/>
              <a:lstStyle/>
              <a:p>
                <a:endParaRPr lang="en-GB"/>
              </a:p>
            </p:txBody>
          </p:sp>
          <p:sp>
            <p:nvSpPr>
              <p:cNvPr id="32004" name="Freeform 632"/>
              <p:cNvSpPr>
                <a:spLocks/>
              </p:cNvSpPr>
              <p:nvPr/>
            </p:nvSpPr>
            <p:spPr bwMode="auto">
              <a:xfrm>
                <a:off x="2554" y="1446"/>
                <a:ext cx="1" cy="1"/>
              </a:xfrm>
              <a:custGeom>
                <a:avLst/>
                <a:gdLst>
                  <a:gd name="T0" fmla="*/ 0 w 1"/>
                  <a:gd name="T1" fmla="*/ 1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1"/>
                      <a:pt x="0" y="1"/>
                      <a:pt x="0" y="0"/>
                    </a:cubicBezTo>
                  </a:path>
                </a:pathLst>
              </a:custGeom>
              <a:noFill/>
              <a:ln w="9525" cap="rnd">
                <a:solidFill>
                  <a:srgbClr val="937833"/>
                </a:solidFill>
                <a:round/>
                <a:headEnd/>
                <a:tailEnd/>
              </a:ln>
            </p:spPr>
            <p:txBody>
              <a:bodyPr/>
              <a:lstStyle/>
              <a:p>
                <a:endParaRPr lang="en-GB"/>
              </a:p>
            </p:txBody>
          </p:sp>
          <p:sp>
            <p:nvSpPr>
              <p:cNvPr id="32005" name="Freeform 633"/>
              <p:cNvSpPr>
                <a:spLocks/>
              </p:cNvSpPr>
              <p:nvPr/>
            </p:nvSpPr>
            <p:spPr bwMode="auto">
              <a:xfrm>
                <a:off x="2572" y="1473"/>
                <a:ext cx="1" cy="1"/>
              </a:xfrm>
              <a:custGeom>
                <a:avLst/>
                <a:gdLst>
                  <a:gd name="T0" fmla="*/ 0 w 1"/>
                  <a:gd name="T1" fmla="*/ 0 h 1"/>
                  <a:gd name="T2" fmla="*/ 1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1" y="0"/>
                      <a:pt x="1" y="0"/>
                    </a:cubicBezTo>
                  </a:path>
                </a:pathLst>
              </a:custGeom>
              <a:noFill/>
              <a:ln w="9525" cap="rnd">
                <a:solidFill>
                  <a:srgbClr val="937833"/>
                </a:solidFill>
                <a:round/>
                <a:headEnd/>
                <a:tailEnd/>
              </a:ln>
            </p:spPr>
            <p:txBody>
              <a:bodyPr/>
              <a:lstStyle/>
              <a:p>
                <a:endParaRPr lang="en-GB"/>
              </a:p>
            </p:txBody>
          </p:sp>
          <p:sp>
            <p:nvSpPr>
              <p:cNvPr id="32006" name="Freeform 634"/>
              <p:cNvSpPr>
                <a:spLocks/>
              </p:cNvSpPr>
              <p:nvPr/>
            </p:nvSpPr>
            <p:spPr bwMode="auto">
              <a:xfrm>
                <a:off x="2593" y="1508"/>
                <a:ext cx="2" cy="1"/>
              </a:xfrm>
              <a:custGeom>
                <a:avLst/>
                <a:gdLst>
                  <a:gd name="T0" fmla="*/ 0 w 1"/>
                  <a:gd name="T1" fmla="*/ 0 h 1"/>
                  <a:gd name="T2" fmla="*/ 64 w 1"/>
                  <a:gd name="T3" fmla="*/ 1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1"/>
                      <a:pt x="0" y="1"/>
                      <a:pt x="1" y="1"/>
                    </a:cubicBezTo>
                  </a:path>
                </a:pathLst>
              </a:custGeom>
              <a:noFill/>
              <a:ln w="9525" cap="rnd">
                <a:solidFill>
                  <a:srgbClr val="937833"/>
                </a:solidFill>
                <a:round/>
                <a:headEnd/>
                <a:tailEnd/>
              </a:ln>
            </p:spPr>
            <p:txBody>
              <a:bodyPr/>
              <a:lstStyle/>
              <a:p>
                <a:endParaRPr lang="en-GB"/>
              </a:p>
            </p:txBody>
          </p:sp>
          <p:sp>
            <p:nvSpPr>
              <p:cNvPr id="32007" name="Freeform 635"/>
              <p:cNvSpPr>
                <a:spLocks/>
              </p:cNvSpPr>
              <p:nvPr/>
            </p:nvSpPr>
            <p:spPr bwMode="auto">
              <a:xfrm>
                <a:off x="2610" y="1556"/>
                <a:ext cx="1" cy="3"/>
              </a:xfrm>
              <a:custGeom>
                <a:avLst/>
                <a:gdLst>
                  <a:gd name="T0" fmla="*/ 1 w 1"/>
                  <a:gd name="T1" fmla="*/ 0 h 2"/>
                  <a:gd name="T2" fmla="*/ 0 w 1"/>
                  <a:gd name="T3" fmla="*/ 19 h 2"/>
                  <a:gd name="T4" fmla="*/ 1 w 1"/>
                  <a:gd name="T5" fmla="*/ 13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0"/>
                    </a:moveTo>
                    <a:cubicBezTo>
                      <a:pt x="0" y="1"/>
                      <a:pt x="0" y="1"/>
                      <a:pt x="0" y="2"/>
                    </a:cubicBezTo>
                    <a:cubicBezTo>
                      <a:pt x="1" y="2"/>
                      <a:pt x="1" y="2"/>
                      <a:pt x="1" y="1"/>
                    </a:cubicBezTo>
                  </a:path>
                </a:pathLst>
              </a:custGeom>
              <a:noFill/>
              <a:ln w="9525" cap="rnd">
                <a:solidFill>
                  <a:srgbClr val="937833"/>
                </a:solidFill>
                <a:round/>
                <a:headEnd/>
                <a:tailEnd/>
              </a:ln>
            </p:spPr>
            <p:txBody>
              <a:bodyPr/>
              <a:lstStyle/>
              <a:p>
                <a:endParaRPr lang="en-GB"/>
              </a:p>
            </p:txBody>
          </p:sp>
          <p:sp>
            <p:nvSpPr>
              <p:cNvPr id="32008" name="Freeform 636"/>
              <p:cNvSpPr>
                <a:spLocks/>
              </p:cNvSpPr>
              <p:nvPr/>
            </p:nvSpPr>
            <p:spPr bwMode="auto">
              <a:xfrm>
                <a:off x="2631" y="1602"/>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1"/>
                      <a:pt x="0" y="1"/>
                      <a:pt x="0" y="0"/>
                    </a:cubicBezTo>
                  </a:path>
                </a:pathLst>
              </a:custGeom>
              <a:noFill/>
              <a:ln w="9525" cap="rnd">
                <a:solidFill>
                  <a:srgbClr val="937833"/>
                </a:solidFill>
                <a:round/>
                <a:headEnd/>
                <a:tailEnd/>
              </a:ln>
            </p:spPr>
            <p:txBody>
              <a:bodyPr/>
              <a:lstStyle/>
              <a:p>
                <a:endParaRPr lang="en-GB"/>
              </a:p>
            </p:txBody>
          </p:sp>
          <p:sp>
            <p:nvSpPr>
              <p:cNvPr id="32009" name="Freeform 637"/>
              <p:cNvSpPr>
                <a:spLocks/>
              </p:cNvSpPr>
              <p:nvPr/>
            </p:nvSpPr>
            <p:spPr bwMode="auto">
              <a:xfrm>
                <a:off x="2625" y="1617"/>
                <a:ext cx="2" cy="1"/>
              </a:xfrm>
              <a:custGeom>
                <a:avLst/>
                <a:gdLst>
                  <a:gd name="T0" fmla="*/ 0 w 1"/>
                  <a:gd name="T1" fmla="*/ 0 h 1"/>
                  <a:gd name="T2" fmla="*/ 64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0"/>
                      <a:pt x="1" y="0"/>
                    </a:cubicBezTo>
                  </a:path>
                </a:pathLst>
              </a:custGeom>
              <a:noFill/>
              <a:ln w="9525" cap="rnd">
                <a:solidFill>
                  <a:srgbClr val="937833"/>
                </a:solidFill>
                <a:round/>
                <a:headEnd/>
                <a:tailEnd/>
              </a:ln>
            </p:spPr>
            <p:txBody>
              <a:bodyPr/>
              <a:lstStyle/>
              <a:p>
                <a:endParaRPr lang="en-GB"/>
              </a:p>
            </p:txBody>
          </p:sp>
          <p:sp>
            <p:nvSpPr>
              <p:cNvPr id="32010" name="Freeform 638"/>
              <p:cNvSpPr>
                <a:spLocks/>
              </p:cNvSpPr>
              <p:nvPr/>
            </p:nvSpPr>
            <p:spPr bwMode="auto">
              <a:xfrm>
                <a:off x="2634" y="1647"/>
                <a:ext cx="2" cy="1"/>
              </a:xfrm>
              <a:custGeom>
                <a:avLst/>
                <a:gdLst>
                  <a:gd name="T0" fmla="*/ 0 w 1"/>
                  <a:gd name="T1" fmla="*/ 0 h 1"/>
                  <a:gd name="T2" fmla="*/ 64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0"/>
                      <a:pt x="1" y="0"/>
                    </a:cubicBezTo>
                  </a:path>
                </a:pathLst>
              </a:custGeom>
              <a:noFill/>
              <a:ln w="9525" cap="rnd">
                <a:solidFill>
                  <a:srgbClr val="937833"/>
                </a:solidFill>
                <a:round/>
                <a:headEnd/>
                <a:tailEnd/>
              </a:ln>
            </p:spPr>
            <p:txBody>
              <a:bodyPr/>
              <a:lstStyle/>
              <a:p>
                <a:endParaRPr lang="en-GB"/>
              </a:p>
            </p:txBody>
          </p:sp>
          <p:sp>
            <p:nvSpPr>
              <p:cNvPr id="32011" name="Freeform 639"/>
              <p:cNvSpPr>
                <a:spLocks/>
              </p:cNvSpPr>
              <p:nvPr/>
            </p:nvSpPr>
            <p:spPr bwMode="auto">
              <a:xfrm>
                <a:off x="2645" y="1659"/>
                <a:ext cx="1" cy="2"/>
              </a:xfrm>
              <a:custGeom>
                <a:avLst/>
                <a:gdLst>
                  <a:gd name="T0" fmla="*/ 1 w 1"/>
                  <a:gd name="T1" fmla="*/ 0 h 1"/>
                  <a:gd name="T2" fmla="*/ 1 w 1"/>
                  <a:gd name="T3" fmla="*/ 64 h 1"/>
                  <a:gd name="T4" fmla="*/ 1 w 1"/>
                  <a:gd name="T5" fmla="*/ 0 h 1"/>
                  <a:gd name="T6" fmla="*/ 1 w 1"/>
                  <a:gd name="T7" fmla="*/ 64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0" y="1"/>
                      <a:pt x="1" y="1"/>
                      <a:pt x="1" y="1"/>
                    </a:cubicBezTo>
                    <a:cubicBezTo>
                      <a:pt x="1" y="1"/>
                      <a:pt x="1" y="1"/>
                      <a:pt x="1" y="0"/>
                    </a:cubicBezTo>
                    <a:cubicBezTo>
                      <a:pt x="0" y="1"/>
                      <a:pt x="1" y="1"/>
                      <a:pt x="1" y="1"/>
                    </a:cubicBezTo>
                  </a:path>
                </a:pathLst>
              </a:custGeom>
              <a:noFill/>
              <a:ln w="9525" cap="rnd">
                <a:solidFill>
                  <a:srgbClr val="937833"/>
                </a:solidFill>
                <a:round/>
                <a:headEnd/>
                <a:tailEnd/>
              </a:ln>
            </p:spPr>
            <p:txBody>
              <a:bodyPr/>
              <a:lstStyle/>
              <a:p>
                <a:endParaRPr lang="en-GB"/>
              </a:p>
            </p:txBody>
          </p:sp>
          <p:sp>
            <p:nvSpPr>
              <p:cNvPr id="32012" name="Freeform 640"/>
              <p:cNvSpPr>
                <a:spLocks/>
              </p:cNvSpPr>
              <p:nvPr/>
            </p:nvSpPr>
            <p:spPr bwMode="auto">
              <a:xfrm>
                <a:off x="2648" y="1688"/>
                <a:ext cx="1" cy="1"/>
              </a:xfrm>
              <a:custGeom>
                <a:avLst/>
                <a:gdLst>
                  <a:gd name="T0" fmla="*/ 0 w 1"/>
                  <a:gd name="T1" fmla="*/ 0 h 1"/>
                  <a:gd name="T2" fmla="*/ 1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1" y="0"/>
                      <a:pt x="1" y="0"/>
                      <a:pt x="1" y="0"/>
                    </a:cubicBezTo>
                    <a:cubicBezTo>
                      <a:pt x="1" y="0"/>
                      <a:pt x="0" y="0"/>
                      <a:pt x="0" y="0"/>
                    </a:cubicBezTo>
                  </a:path>
                </a:pathLst>
              </a:custGeom>
              <a:noFill/>
              <a:ln w="9525" cap="rnd">
                <a:solidFill>
                  <a:srgbClr val="937833"/>
                </a:solidFill>
                <a:round/>
                <a:headEnd/>
                <a:tailEnd/>
              </a:ln>
            </p:spPr>
            <p:txBody>
              <a:bodyPr/>
              <a:lstStyle/>
              <a:p>
                <a:endParaRPr lang="en-GB"/>
              </a:p>
            </p:txBody>
          </p:sp>
          <p:sp>
            <p:nvSpPr>
              <p:cNvPr id="32013" name="Freeform 641"/>
              <p:cNvSpPr>
                <a:spLocks/>
              </p:cNvSpPr>
              <p:nvPr/>
            </p:nvSpPr>
            <p:spPr bwMode="auto">
              <a:xfrm>
                <a:off x="2660" y="1697"/>
                <a:ext cx="2" cy="2"/>
              </a:xfrm>
              <a:custGeom>
                <a:avLst/>
                <a:gdLst>
                  <a:gd name="T0" fmla="*/ 0 w 1"/>
                  <a:gd name="T1" fmla="*/ 64 h 1"/>
                  <a:gd name="T2" fmla="*/ 64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1"/>
                      <a:pt x="1" y="1"/>
                      <a:pt x="1" y="0"/>
                    </a:cubicBezTo>
                  </a:path>
                </a:pathLst>
              </a:custGeom>
              <a:noFill/>
              <a:ln w="9525" cap="rnd">
                <a:solidFill>
                  <a:srgbClr val="937833"/>
                </a:solidFill>
                <a:round/>
                <a:headEnd/>
                <a:tailEnd/>
              </a:ln>
            </p:spPr>
            <p:txBody>
              <a:bodyPr/>
              <a:lstStyle/>
              <a:p>
                <a:endParaRPr lang="en-GB"/>
              </a:p>
            </p:txBody>
          </p:sp>
          <p:sp>
            <p:nvSpPr>
              <p:cNvPr id="32014" name="Freeform 642"/>
              <p:cNvSpPr>
                <a:spLocks/>
              </p:cNvSpPr>
              <p:nvPr/>
            </p:nvSpPr>
            <p:spPr bwMode="auto">
              <a:xfrm>
                <a:off x="2649" y="1717"/>
                <a:ext cx="2" cy="3"/>
              </a:xfrm>
              <a:custGeom>
                <a:avLst/>
                <a:gdLst>
                  <a:gd name="T0" fmla="*/ 0 w 1"/>
                  <a:gd name="T1" fmla="*/ 0 h 2"/>
                  <a:gd name="T2" fmla="*/ 0 w 1"/>
                  <a:gd name="T3" fmla="*/ 13 h 2"/>
                  <a:gd name="T4" fmla="*/ 64 w 1"/>
                  <a:gd name="T5" fmla="*/ 13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0"/>
                    </a:moveTo>
                    <a:cubicBezTo>
                      <a:pt x="0" y="1"/>
                      <a:pt x="0" y="1"/>
                      <a:pt x="0" y="1"/>
                    </a:cubicBezTo>
                    <a:cubicBezTo>
                      <a:pt x="1" y="2"/>
                      <a:pt x="1" y="2"/>
                      <a:pt x="1" y="1"/>
                    </a:cubicBezTo>
                  </a:path>
                </a:pathLst>
              </a:custGeom>
              <a:noFill/>
              <a:ln w="9525" cap="rnd">
                <a:solidFill>
                  <a:srgbClr val="937833"/>
                </a:solidFill>
                <a:round/>
                <a:headEnd/>
                <a:tailEnd/>
              </a:ln>
            </p:spPr>
            <p:txBody>
              <a:bodyPr/>
              <a:lstStyle/>
              <a:p>
                <a:endParaRPr lang="en-GB"/>
              </a:p>
            </p:txBody>
          </p:sp>
          <p:sp>
            <p:nvSpPr>
              <p:cNvPr id="32015" name="Freeform 643"/>
              <p:cNvSpPr>
                <a:spLocks/>
              </p:cNvSpPr>
              <p:nvPr/>
            </p:nvSpPr>
            <p:spPr bwMode="auto">
              <a:xfrm>
                <a:off x="2657" y="1764"/>
                <a:ext cx="2" cy="1"/>
              </a:xfrm>
              <a:custGeom>
                <a:avLst/>
                <a:gdLst>
                  <a:gd name="T0" fmla="*/ 0 w 1"/>
                  <a:gd name="T1" fmla="*/ 1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1" y="1"/>
                      <a:pt x="1" y="1"/>
                      <a:pt x="0" y="0"/>
                    </a:cubicBezTo>
                  </a:path>
                </a:pathLst>
              </a:custGeom>
              <a:noFill/>
              <a:ln w="9525" cap="rnd">
                <a:solidFill>
                  <a:srgbClr val="937833"/>
                </a:solidFill>
                <a:round/>
                <a:headEnd/>
                <a:tailEnd/>
              </a:ln>
            </p:spPr>
            <p:txBody>
              <a:bodyPr/>
              <a:lstStyle/>
              <a:p>
                <a:endParaRPr lang="en-GB"/>
              </a:p>
            </p:txBody>
          </p:sp>
          <p:sp>
            <p:nvSpPr>
              <p:cNvPr id="32016" name="Freeform 644"/>
              <p:cNvSpPr>
                <a:spLocks/>
              </p:cNvSpPr>
              <p:nvPr/>
            </p:nvSpPr>
            <p:spPr bwMode="auto">
              <a:xfrm>
                <a:off x="2671" y="1771"/>
                <a:ext cx="1" cy="1"/>
              </a:xfrm>
              <a:custGeom>
                <a:avLst/>
                <a:gdLst>
                  <a:gd name="T0" fmla="*/ 0 w 1"/>
                  <a:gd name="T1" fmla="*/ 0 h 1"/>
                  <a:gd name="T2" fmla="*/ 1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1" y="0"/>
                      <a:pt x="1" y="0"/>
                    </a:cubicBezTo>
                  </a:path>
                </a:pathLst>
              </a:custGeom>
              <a:noFill/>
              <a:ln w="9525" cap="rnd">
                <a:solidFill>
                  <a:srgbClr val="937833"/>
                </a:solidFill>
                <a:round/>
                <a:headEnd/>
                <a:tailEnd/>
              </a:ln>
            </p:spPr>
            <p:txBody>
              <a:bodyPr/>
              <a:lstStyle/>
              <a:p>
                <a:endParaRPr lang="en-GB"/>
              </a:p>
            </p:txBody>
          </p:sp>
          <p:sp>
            <p:nvSpPr>
              <p:cNvPr id="32017" name="Freeform 645"/>
              <p:cNvSpPr>
                <a:spLocks/>
              </p:cNvSpPr>
              <p:nvPr/>
            </p:nvSpPr>
            <p:spPr bwMode="auto">
              <a:xfrm>
                <a:off x="2687" y="1776"/>
                <a:ext cx="2" cy="1"/>
              </a:xfrm>
              <a:custGeom>
                <a:avLst/>
                <a:gdLst>
                  <a:gd name="T0" fmla="*/ 0 w 1"/>
                  <a:gd name="T1" fmla="*/ 0 h 1"/>
                  <a:gd name="T2" fmla="*/ 64 w 1"/>
                  <a:gd name="T3" fmla="*/ 1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1"/>
                      <a:pt x="0" y="1"/>
                      <a:pt x="1" y="1"/>
                    </a:cubicBezTo>
                  </a:path>
                </a:pathLst>
              </a:custGeom>
              <a:noFill/>
              <a:ln w="9525" cap="rnd">
                <a:solidFill>
                  <a:srgbClr val="937833"/>
                </a:solidFill>
                <a:round/>
                <a:headEnd/>
                <a:tailEnd/>
              </a:ln>
            </p:spPr>
            <p:txBody>
              <a:bodyPr/>
              <a:lstStyle/>
              <a:p>
                <a:endParaRPr lang="en-GB"/>
              </a:p>
            </p:txBody>
          </p:sp>
          <p:sp>
            <p:nvSpPr>
              <p:cNvPr id="32018" name="Freeform 646"/>
              <p:cNvSpPr>
                <a:spLocks/>
              </p:cNvSpPr>
              <p:nvPr/>
            </p:nvSpPr>
            <p:spPr bwMode="auto">
              <a:xfrm>
                <a:off x="2700" y="1750"/>
                <a:ext cx="1" cy="3"/>
              </a:xfrm>
              <a:custGeom>
                <a:avLst/>
                <a:gdLst>
                  <a:gd name="T0" fmla="*/ 1 w 1"/>
                  <a:gd name="T1" fmla="*/ 19 h 2"/>
                  <a:gd name="T2" fmla="*/ 1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1" y="2"/>
                    </a:moveTo>
                    <a:cubicBezTo>
                      <a:pt x="0" y="1"/>
                      <a:pt x="1" y="1"/>
                      <a:pt x="1" y="0"/>
                    </a:cubicBezTo>
                  </a:path>
                </a:pathLst>
              </a:custGeom>
              <a:noFill/>
              <a:ln w="9525" cap="rnd">
                <a:solidFill>
                  <a:srgbClr val="937833"/>
                </a:solidFill>
                <a:round/>
                <a:headEnd/>
                <a:tailEnd/>
              </a:ln>
            </p:spPr>
            <p:txBody>
              <a:bodyPr/>
              <a:lstStyle/>
              <a:p>
                <a:endParaRPr lang="en-GB"/>
              </a:p>
            </p:txBody>
          </p:sp>
          <p:sp>
            <p:nvSpPr>
              <p:cNvPr id="32019" name="Freeform 647"/>
              <p:cNvSpPr>
                <a:spLocks/>
              </p:cNvSpPr>
              <p:nvPr/>
            </p:nvSpPr>
            <p:spPr bwMode="auto">
              <a:xfrm>
                <a:off x="2724" y="1770"/>
                <a:ext cx="1" cy="1"/>
              </a:xfrm>
              <a:custGeom>
                <a:avLst/>
                <a:gdLst>
                  <a:gd name="T0" fmla="*/ 0 w 1"/>
                  <a:gd name="T1" fmla="*/ 0 h 1"/>
                  <a:gd name="T2" fmla="*/ 1 w 1"/>
                  <a:gd name="T3" fmla="*/ 1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1"/>
                      <a:pt x="0" y="1"/>
                      <a:pt x="1" y="1"/>
                    </a:cubicBezTo>
                  </a:path>
                </a:pathLst>
              </a:custGeom>
              <a:noFill/>
              <a:ln w="9525" cap="rnd">
                <a:solidFill>
                  <a:srgbClr val="937833"/>
                </a:solidFill>
                <a:round/>
                <a:headEnd/>
                <a:tailEnd/>
              </a:ln>
            </p:spPr>
            <p:txBody>
              <a:bodyPr/>
              <a:lstStyle/>
              <a:p>
                <a:endParaRPr lang="en-GB"/>
              </a:p>
            </p:txBody>
          </p:sp>
          <p:sp>
            <p:nvSpPr>
              <p:cNvPr id="32020" name="Freeform 648"/>
              <p:cNvSpPr>
                <a:spLocks/>
              </p:cNvSpPr>
              <p:nvPr/>
            </p:nvSpPr>
            <p:spPr bwMode="auto">
              <a:xfrm>
                <a:off x="2751" y="1774"/>
                <a:ext cx="1" cy="2"/>
              </a:xfrm>
              <a:custGeom>
                <a:avLst/>
                <a:gdLst>
                  <a:gd name="T0" fmla="*/ 0 w 1"/>
                  <a:gd name="T1" fmla="*/ 0 h 1"/>
                  <a:gd name="T2" fmla="*/ 0 w 1"/>
                  <a:gd name="T3" fmla="*/ 64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1"/>
                      <a:pt x="0" y="1"/>
                    </a:cubicBezTo>
                  </a:path>
                </a:pathLst>
              </a:custGeom>
              <a:noFill/>
              <a:ln w="9525" cap="rnd">
                <a:solidFill>
                  <a:srgbClr val="937833"/>
                </a:solidFill>
                <a:round/>
                <a:headEnd/>
                <a:tailEnd/>
              </a:ln>
            </p:spPr>
            <p:txBody>
              <a:bodyPr/>
              <a:lstStyle/>
              <a:p>
                <a:endParaRPr lang="en-GB"/>
              </a:p>
            </p:txBody>
          </p:sp>
          <p:sp>
            <p:nvSpPr>
              <p:cNvPr id="32021" name="Freeform 649"/>
              <p:cNvSpPr>
                <a:spLocks/>
              </p:cNvSpPr>
              <p:nvPr/>
            </p:nvSpPr>
            <p:spPr bwMode="auto">
              <a:xfrm>
                <a:off x="2759" y="1764"/>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0"/>
                      <a:pt x="0" y="0"/>
                    </a:cubicBezTo>
                  </a:path>
                </a:pathLst>
              </a:custGeom>
              <a:noFill/>
              <a:ln w="9525" cap="rnd">
                <a:solidFill>
                  <a:srgbClr val="937833"/>
                </a:solidFill>
                <a:round/>
                <a:headEnd/>
                <a:tailEnd/>
              </a:ln>
            </p:spPr>
            <p:txBody>
              <a:bodyPr/>
              <a:lstStyle/>
              <a:p>
                <a:endParaRPr lang="en-GB"/>
              </a:p>
            </p:txBody>
          </p:sp>
          <p:sp>
            <p:nvSpPr>
              <p:cNvPr id="32022" name="Freeform 650"/>
              <p:cNvSpPr>
                <a:spLocks/>
              </p:cNvSpPr>
              <p:nvPr/>
            </p:nvSpPr>
            <p:spPr bwMode="auto">
              <a:xfrm>
                <a:off x="2763" y="1780"/>
                <a:ext cx="3" cy="2"/>
              </a:xfrm>
              <a:custGeom>
                <a:avLst/>
                <a:gdLst>
                  <a:gd name="T0" fmla="*/ 13 w 2"/>
                  <a:gd name="T1" fmla="*/ 0 h 1"/>
                  <a:gd name="T2" fmla="*/ 0 w 2"/>
                  <a:gd name="T3" fmla="*/ 64 h 1"/>
                  <a:gd name="T4" fmla="*/ 13 w 2"/>
                  <a:gd name="T5" fmla="*/ 64 h 1"/>
                  <a:gd name="T6" fmla="*/ 13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1" y="0"/>
                    </a:moveTo>
                    <a:cubicBezTo>
                      <a:pt x="1" y="0"/>
                      <a:pt x="0" y="0"/>
                      <a:pt x="0" y="1"/>
                    </a:cubicBezTo>
                    <a:cubicBezTo>
                      <a:pt x="0" y="1"/>
                      <a:pt x="1" y="1"/>
                      <a:pt x="1" y="1"/>
                    </a:cubicBezTo>
                    <a:cubicBezTo>
                      <a:pt x="2" y="1"/>
                      <a:pt x="1" y="0"/>
                      <a:pt x="1" y="0"/>
                    </a:cubicBezTo>
                  </a:path>
                </a:pathLst>
              </a:custGeom>
              <a:noFill/>
              <a:ln w="9525" cap="rnd">
                <a:solidFill>
                  <a:srgbClr val="937833"/>
                </a:solidFill>
                <a:round/>
                <a:headEnd/>
                <a:tailEnd/>
              </a:ln>
            </p:spPr>
            <p:txBody>
              <a:bodyPr/>
              <a:lstStyle/>
              <a:p>
                <a:endParaRPr lang="en-GB"/>
              </a:p>
            </p:txBody>
          </p:sp>
          <p:sp>
            <p:nvSpPr>
              <p:cNvPr id="32023" name="Freeform 651"/>
              <p:cNvSpPr>
                <a:spLocks/>
              </p:cNvSpPr>
              <p:nvPr/>
            </p:nvSpPr>
            <p:spPr bwMode="auto">
              <a:xfrm>
                <a:off x="2757" y="1761"/>
                <a:ext cx="3" cy="3"/>
              </a:xfrm>
              <a:custGeom>
                <a:avLst/>
                <a:gdLst>
                  <a:gd name="T0" fmla="*/ 13 w 2"/>
                  <a:gd name="T1" fmla="*/ 13 h 2"/>
                  <a:gd name="T2" fmla="*/ 13 w 2"/>
                  <a:gd name="T3" fmla="*/ 0 h 2"/>
                  <a:gd name="T4" fmla="*/ 19 w 2"/>
                  <a:gd name="T5" fmla="*/ 13 h 2"/>
                  <a:gd name="T6" fmla="*/ 13 w 2"/>
                  <a:gd name="T7" fmla="*/ 19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1" y="1"/>
                    </a:moveTo>
                    <a:cubicBezTo>
                      <a:pt x="1" y="0"/>
                      <a:pt x="0" y="0"/>
                      <a:pt x="1" y="0"/>
                    </a:cubicBezTo>
                    <a:cubicBezTo>
                      <a:pt x="1" y="0"/>
                      <a:pt x="1" y="1"/>
                      <a:pt x="2" y="1"/>
                    </a:cubicBezTo>
                    <a:cubicBezTo>
                      <a:pt x="1" y="1"/>
                      <a:pt x="1" y="2"/>
                      <a:pt x="1" y="2"/>
                    </a:cubicBezTo>
                  </a:path>
                </a:pathLst>
              </a:custGeom>
              <a:noFill/>
              <a:ln w="9525" cap="rnd">
                <a:solidFill>
                  <a:srgbClr val="937833"/>
                </a:solidFill>
                <a:round/>
                <a:headEnd/>
                <a:tailEnd/>
              </a:ln>
            </p:spPr>
            <p:txBody>
              <a:bodyPr/>
              <a:lstStyle/>
              <a:p>
                <a:endParaRPr lang="en-GB"/>
              </a:p>
            </p:txBody>
          </p:sp>
          <p:sp>
            <p:nvSpPr>
              <p:cNvPr id="32024" name="Freeform 652"/>
              <p:cNvSpPr>
                <a:spLocks/>
              </p:cNvSpPr>
              <p:nvPr/>
            </p:nvSpPr>
            <p:spPr bwMode="auto">
              <a:xfrm>
                <a:off x="2786" y="1753"/>
                <a:ext cx="3" cy="2"/>
              </a:xfrm>
              <a:custGeom>
                <a:avLst/>
                <a:gdLst>
                  <a:gd name="T0" fmla="*/ 13 w 2"/>
                  <a:gd name="T1" fmla="*/ 64 h 1"/>
                  <a:gd name="T2" fmla="*/ 13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1" y="1"/>
                    </a:moveTo>
                    <a:cubicBezTo>
                      <a:pt x="0" y="1"/>
                      <a:pt x="2" y="0"/>
                      <a:pt x="1" y="0"/>
                    </a:cubicBezTo>
                  </a:path>
                </a:pathLst>
              </a:custGeom>
              <a:noFill/>
              <a:ln w="9525" cap="rnd">
                <a:solidFill>
                  <a:srgbClr val="937833"/>
                </a:solidFill>
                <a:round/>
                <a:headEnd/>
                <a:tailEnd/>
              </a:ln>
            </p:spPr>
            <p:txBody>
              <a:bodyPr/>
              <a:lstStyle/>
              <a:p>
                <a:endParaRPr lang="en-GB"/>
              </a:p>
            </p:txBody>
          </p:sp>
          <p:sp>
            <p:nvSpPr>
              <p:cNvPr id="32025" name="Freeform 653"/>
              <p:cNvSpPr>
                <a:spLocks/>
              </p:cNvSpPr>
              <p:nvPr/>
            </p:nvSpPr>
            <p:spPr bwMode="auto">
              <a:xfrm>
                <a:off x="2792" y="1777"/>
                <a:ext cx="1" cy="3"/>
              </a:xfrm>
              <a:custGeom>
                <a:avLst/>
                <a:gdLst>
                  <a:gd name="T0" fmla="*/ 0 w 1"/>
                  <a:gd name="T1" fmla="*/ 0 h 2"/>
                  <a:gd name="T2" fmla="*/ 0 w 1"/>
                  <a:gd name="T3" fmla="*/ 19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0"/>
                    </a:moveTo>
                    <a:cubicBezTo>
                      <a:pt x="0" y="1"/>
                      <a:pt x="0" y="1"/>
                      <a:pt x="0" y="2"/>
                    </a:cubicBezTo>
                  </a:path>
                </a:pathLst>
              </a:custGeom>
              <a:noFill/>
              <a:ln w="9525" cap="rnd">
                <a:solidFill>
                  <a:srgbClr val="937833"/>
                </a:solidFill>
                <a:round/>
                <a:headEnd/>
                <a:tailEnd/>
              </a:ln>
            </p:spPr>
            <p:txBody>
              <a:bodyPr/>
              <a:lstStyle/>
              <a:p>
                <a:endParaRPr lang="en-GB"/>
              </a:p>
            </p:txBody>
          </p:sp>
          <p:sp>
            <p:nvSpPr>
              <p:cNvPr id="32026" name="Freeform 654"/>
              <p:cNvSpPr>
                <a:spLocks/>
              </p:cNvSpPr>
              <p:nvPr/>
            </p:nvSpPr>
            <p:spPr bwMode="auto">
              <a:xfrm>
                <a:off x="2785" y="1714"/>
                <a:ext cx="3" cy="1"/>
              </a:xfrm>
              <a:custGeom>
                <a:avLst/>
                <a:gdLst>
                  <a:gd name="T0" fmla="*/ 0 w 2"/>
                  <a:gd name="T1" fmla="*/ 1 h 1"/>
                  <a:gd name="T2" fmla="*/ 19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1"/>
                    </a:moveTo>
                    <a:cubicBezTo>
                      <a:pt x="1" y="1"/>
                      <a:pt x="1" y="0"/>
                      <a:pt x="2" y="0"/>
                    </a:cubicBezTo>
                  </a:path>
                </a:pathLst>
              </a:custGeom>
              <a:noFill/>
              <a:ln w="9525" cap="rnd">
                <a:solidFill>
                  <a:srgbClr val="937833"/>
                </a:solidFill>
                <a:round/>
                <a:headEnd/>
                <a:tailEnd/>
              </a:ln>
            </p:spPr>
            <p:txBody>
              <a:bodyPr/>
              <a:lstStyle/>
              <a:p>
                <a:endParaRPr lang="en-GB"/>
              </a:p>
            </p:txBody>
          </p:sp>
          <p:sp>
            <p:nvSpPr>
              <p:cNvPr id="32027" name="Freeform 655"/>
              <p:cNvSpPr>
                <a:spLocks/>
              </p:cNvSpPr>
              <p:nvPr/>
            </p:nvSpPr>
            <p:spPr bwMode="auto">
              <a:xfrm>
                <a:off x="2771" y="1711"/>
                <a:ext cx="2" cy="3"/>
              </a:xfrm>
              <a:custGeom>
                <a:avLst/>
                <a:gdLst>
                  <a:gd name="T0" fmla="*/ 64 w 1"/>
                  <a:gd name="T1" fmla="*/ 0 h 2"/>
                  <a:gd name="T2" fmla="*/ 64 w 1"/>
                  <a:gd name="T3" fmla="*/ 19 h 2"/>
                  <a:gd name="T4" fmla="*/ 0 w 1"/>
                  <a:gd name="T5" fmla="*/ 13 h 2"/>
                  <a:gd name="T6" fmla="*/ 0 w 1"/>
                  <a:gd name="T7" fmla="*/ 13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0"/>
                    </a:moveTo>
                    <a:cubicBezTo>
                      <a:pt x="1" y="1"/>
                      <a:pt x="1" y="1"/>
                      <a:pt x="1" y="2"/>
                    </a:cubicBezTo>
                    <a:cubicBezTo>
                      <a:pt x="1" y="1"/>
                      <a:pt x="1" y="1"/>
                      <a:pt x="0" y="1"/>
                    </a:cubicBezTo>
                    <a:cubicBezTo>
                      <a:pt x="0" y="1"/>
                      <a:pt x="0" y="1"/>
                      <a:pt x="0" y="1"/>
                    </a:cubicBezTo>
                  </a:path>
                </a:pathLst>
              </a:custGeom>
              <a:noFill/>
              <a:ln w="9525" cap="rnd">
                <a:solidFill>
                  <a:srgbClr val="937833"/>
                </a:solidFill>
                <a:round/>
                <a:headEnd/>
                <a:tailEnd/>
              </a:ln>
            </p:spPr>
            <p:txBody>
              <a:bodyPr/>
              <a:lstStyle/>
              <a:p>
                <a:endParaRPr lang="en-GB"/>
              </a:p>
            </p:txBody>
          </p:sp>
          <p:sp>
            <p:nvSpPr>
              <p:cNvPr id="32028" name="Freeform 656"/>
              <p:cNvSpPr>
                <a:spLocks/>
              </p:cNvSpPr>
              <p:nvPr/>
            </p:nvSpPr>
            <p:spPr bwMode="auto">
              <a:xfrm>
                <a:off x="2780" y="1677"/>
                <a:ext cx="2" cy="1"/>
              </a:xfrm>
              <a:custGeom>
                <a:avLst/>
                <a:gdLst>
                  <a:gd name="T0" fmla="*/ 0 w 1"/>
                  <a:gd name="T1" fmla="*/ 0 h 1"/>
                  <a:gd name="T2" fmla="*/ 64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0"/>
                      <a:pt x="1" y="0"/>
                    </a:cubicBezTo>
                  </a:path>
                </a:pathLst>
              </a:custGeom>
              <a:noFill/>
              <a:ln w="9525" cap="rnd">
                <a:solidFill>
                  <a:srgbClr val="937833"/>
                </a:solidFill>
                <a:round/>
                <a:headEnd/>
                <a:tailEnd/>
              </a:ln>
            </p:spPr>
            <p:txBody>
              <a:bodyPr/>
              <a:lstStyle/>
              <a:p>
                <a:endParaRPr lang="en-GB"/>
              </a:p>
            </p:txBody>
          </p:sp>
          <p:sp>
            <p:nvSpPr>
              <p:cNvPr id="32029" name="Freeform 657"/>
              <p:cNvSpPr>
                <a:spLocks/>
              </p:cNvSpPr>
              <p:nvPr/>
            </p:nvSpPr>
            <p:spPr bwMode="auto">
              <a:xfrm>
                <a:off x="2783" y="1636"/>
                <a:ext cx="2" cy="2"/>
              </a:xfrm>
              <a:custGeom>
                <a:avLst/>
                <a:gdLst>
                  <a:gd name="T0" fmla="*/ 64 w 1"/>
                  <a:gd name="T1" fmla="*/ 0 h 1"/>
                  <a:gd name="T2" fmla="*/ 64 w 1"/>
                  <a:gd name="T3" fmla="*/ 64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0" y="1"/>
                      <a:pt x="1" y="1"/>
                      <a:pt x="1" y="1"/>
                    </a:cubicBezTo>
                  </a:path>
                </a:pathLst>
              </a:custGeom>
              <a:noFill/>
              <a:ln w="9525" cap="rnd">
                <a:solidFill>
                  <a:srgbClr val="937833"/>
                </a:solidFill>
                <a:round/>
                <a:headEnd/>
                <a:tailEnd/>
              </a:ln>
            </p:spPr>
            <p:txBody>
              <a:bodyPr/>
              <a:lstStyle/>
              <a:p>
                <a:endParaRPr lang="en-GB"/>
              </a:p>
            </p:txBody>
          </p:sp>
          <p:sp>
            <p:nvSpPr>
              <p:cNvPr id="32030" name="Freeform 658"/>
              <p:cNvSpPr>
                <a:spLocks/>
              </p:cNvSpPr>
              <p:nvPr/>
            </p:nvSpPr>
            <p:spPr bwMode="auto">
              <a:xfrm>
                <a:off x="2792" y="1608"/>
                <a:ext cx="1" cy="1"/>
              </a:xfrm>
              <a:custGeom>
                <a:avLst/>
                <a:gdLst>
                  <a:gd name="T0" fmla="*/ 0 w 1"/>
                  <a:gd name="T1" fmla="*/ 0 h 1"/>
                  <a:gd name="T2" fmla="*/ 0 w 1"/>
                  <a:gd name="T3" fmla="*/ 1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0"/>
                      <a:pt x="0" y="1"/>
                    </a:cubicBezTo>
                  </a:path>
                </a:pathLst>
              </a:custGeom>
              <a:noFill/>
              <a:ln w="9525" cap="rnd">
                <a:solidFill>
                  <a:srgbClr val="937833"/>
                </a:solidFill>
                <a:round/>
                <a:headEnd/>
                <a:tailEnd/>
              </a:ln>
            </p:spPr>
            <p:txBody>
              <a:bodyPr/>
              <a:lstStyle/>
              <a:p>
                <a:endParaRPr lang="en-GB"/>
              </a:p>
            </p:txBody>
          </p:sp>
          <p:sp>
            <p:nvSpPr>
              <p:cNvPr id="32031" name="Freeform 659"/>
              <p:cNvSpPr>
                <a:spLocks/>
              </p:cNvSpPr>
              <p:nvPr/>
            </p:nvSpPr>
            <p:spPr bwMode="auto">
              <a:xfrm>
                <a:off x="2808" y="1576"/>
                <a:ext cx="1" cy="1"/>
              </a:xfrm>
              <a:custGeom>
                <a:avLst/>
                <a:gdLst>
                  <a:gd name="T0" fmla="*/ 0 w 1"/>
                  <a:gd name="T1" fmla="*/ 0 h 1"/>
                  <a:gd name="T2" fmla="*/ 1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1" y="0"/>
                      <a:pt x="1" y="0"/>
                      <a:pt x="1" y="0"/>
                    </a:cubicBezTo>
                  </a:path>
                </a:pathLst>
              </a:custGeom>
              <a:noFill/>
              <a:ln w="9525" cap="rnd">
                <a:solidFill>
                  <a:srgbClr val="937833"/>
                </a:solidFill>
                <a:round/>
                <a:headEnd/>
                <a:tailEnd/>
              </a:ln>
            </p:spPr>
            <p:txBody>
              <a:bodyPr/>
              <a:lstStyle/>
              <a:p>
                <a:endParaRPr lang="en-GB"/>
              </a:p>
            </p:txBody>
          </p:sp>
          <p:sp>
            <p:nvSpPr>
              <p:cNvPr id="32032" name="Freeform 660"/>
              <p:cNvSpPr>
                <a:spLocks/>
              </p:cNvSpPr>
              <p:nvPr/>
            </p:nvSpPr>
            <p:spPr bwMode="auto">
              <a:xfrm>
                <a:off x="2812" y="1544"/>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0"/>
                      <a:pt x="0" y="0"/>
                    </a:cubicBezTo>
                  </a:path>
                </a:pathLst>
              </a:custGeom>
              <a:noFill/>
              <a:ln w="9525" cap="rnd">
                <a:solidFill>
                  <a:srgbClr val="937833"/>
                </a:solidFill>
                <a:round/>
                <a:headEnd/>
                <a:tailEnd/>
              </a:ln>
            </p:spPr>
            <p:txBody>
              <a:bodyPr/>
              <a:lstStyle/>
              <a:p>
                <a:endParaRPr lang="en-GB"/>
              </a:p>
            </p:txBody>
          </p:sp>
          <p:sp>
            <p:nvSpPr>
              <p:cNvPr id="32033" name="Freeform 661"/>
              <p:cNvSpPr>
                <a:spLocks/>
              </p:cNvSpPr>
              <p:nvPr/>
            </p:nvSpPr>
            <p:spPr bwMode="auto">
              <a:xfrm>
                <a:off x="2791" y="1476"/>
                <a:ext cx="1" cy="1"/>
              </a:xfrm>
              <a:custGeom>
                <a:avLst/>
                <a:gdLst>
                  <a:gd name="T0" fmla="*/ 1 w 1"/>
                  <a:gd name="T1" fmla="*/ 0 h 1"/>
                  <a:gd name="T2" fmla="*/ 1 w 1"/>
                  <a:gd name="T3" fmla="*/ 1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0" y="0"/>
                      <a:pt x="0" y="1"/>
                      <a:pt x="1" y="1"/>
                    </a:cubicBezTo>
                  </a:path>
                </a:pathLst>
              </a:custGeom>
              <a:noFill/>
              <a:ln w="9525" cap="rnd">
                <a:solidFill>
                  <a:srgbClr val="937833"/>
                </a:solidFill>
                <a:round/>
                <a:headEnd/>
                <a:tailEnd/>
              </a:ln>
            </p:spPr>
            <p:txBody>
              <a:bodyPr/>
              <a:lstStyle/>
              <a:p>
                <a:endParaRPr lang="en-GB"/>
              </a:p>
            </p:txBody>
          </p:sp>
          <p:sp>
            <p:nvSpPr>
              <p:cNvPr id="32034" name="Freeform 662"/>
              <p:cNvSpPr>
                <a:spLocks/>
              </p:cNvSpPr>
              <p:nvPr/>
            </p:nvSpPr>
            <p:spPr bwMode="auto">
              <a:xfrm>
                <a:off x="2806" y="1484"/>
                <a:ext cx="1" cy="1"/>
              </a:xfrm>
              <a:custGeom>
                <a:avLst/>
                <a:gdLst>
                  <a:gd name="T0" fmla="*/ 0 w 1"/>
                  <a:gd name="T1" fmla="*/ 1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1"/>
                      <a:pt x="0" y="1"/>
                      <a:pt x="0" y="0"/>
                    </a:cubicBezTo>
                  </a:path>
                </a:pathLst>
              </a:custGeom>
              <a:noFill/>
              <a:ln w="9525" cap="rnd">
                <a:solidFill>
                  <a:srgbClr val="937833"/>
                </a:solidFill>
                <a:round/>
                <a:headEnd/>
                <a:tailEnd/>
              </a:ln>
            </p:spPr>
            <p:txBody>
              <a:bodyPr/>
              <a:lstStyle/>
              <a:p>
                <a:endParaRPr lang="en-GB"/>
              </a:p>
            </p:txBody>
          </p:sp>
          <p:sp>
            <p:nvSpPr>
              <p:cNvPr id="32035" name="Freeform 663"/>
              <p:cNvSpPr>
                <a:spLocks/>
              </p:cNvSpPr>
              <p:nvPr/>
            </p:nvSpPr>
            <p:spPr bwMode="auto">
              <a:xfrm>
                <a:off x="2803" y="1500"/>
                <a:ext cx="1" cy="3"/>
              </a:xfrm>
              <a:custGeom>
                <a:avLst/>
                <a:gdLst>
                  <a:gd name="T0" fmla="*/ 0 w 1"/>
                  <a:gd name="T1" fmla="*/ 0 h 2"/>
                  <a:gd name="T2" fmla="*/ 0 w 1"/>
                  <a:gd name="T3" fmla="*/ 19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0"/>
                    </a:moveTo>
                    <a:cubicBezTo>
                      <a:pt x="0" y="1"/>
                      <a:pt x="0" y="1"/>
                      <a:pt x="0" y="2"/>
                    </a:cubicBezTo>
                  </a:path>
                </a:pathLst>
              </a:custGeom>
              <a:noFill/>
              <a:ln w="9525" cap="rnd">
                <a:solidFill>
                  <a:srgbClr val="937833"/>
                </a:solidFill>
                <a:round/>
                <a:headEnd/>
                <a:tailEnd/>
              </a:ln>
            </p:spPr>
            <p:txBody>
              <a:bodyPr/>
              <a:lstStyle/>
              <a:p>
                <a:endParaRPr lang="en-GB"/>
              </a:p>
            </p:txBody>
          </p:sp>
          <p:sp>
            <p:nvSpPr>
              <p:cNvPr id="32036" name="Freeform 664"/>
              <p:cNvSpPr>
                <a:spLocks/>
              </p:cNvSpPr>
              <p:nvPr/>
            </p:nvSpPr>
            <p:spPr bwMode="auto">
              <a:xfrm>
                <a:off x="2804" y="1459"/>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0"/>
                      <a:pt x="0" y="0"/>
                    </a:cubicBezTo>
                  </a:path>
                </a:pathLst>
              </a:custGeom>
              <a:noFill/>
              <a:ln w="9525" cap="rnd">
                <a:solidFill>
                  <a:srgbClr val="937833"/>
                </a:solidFill>
                <a:round/>
                <a:headEnd/>
                <a:tailEnd/>
              </a:ln>
            </p:spPr>
            <p:txBody>
              <a:bodyPr/>
              <a:lstStyle/>
              <a:p>
                <a:endParaRPr lang="en-GB"/>
              </a:p>
            </p:txBody>
          </p:sp>
          <p:sp>
            <p:nvSpPr>
              <p:cNvPr id="32037" name="Freeform 665"/>
              <p:cNvSpPr>
                <a:spLocks/>
              </p:cNvSpPr>
              <p:nvPr/>
            </p:nvSpPr>
            <p:spPr bwMode="auto">
              <a:xfrm>
                <a:off x="2812" y="1429"/>
                <a:ext cx="2" cy="2"/>
              </a:xfrm>
              <a:custGeom>
                <a:avLst/>
                <a:gdLst>
                  <a:gd name="T0" fmla="*/ 64 w 1"/>
                  <a:gd name="T1" fmla="*/ 0 h 1"/>
                  <a:gd name="T2" fmla="*/ 64 w 1"/>
                  <a:gd name="T3" fmla="*/ 64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0" y="0"/>
                      <a:pt x="1" y="1"/>
                      <a:pt x="1" y="1"/>
                    </a:cubicBezTo>
                  </a:path>
                </a:pathLst>
              </a:custGeom>
              <a:noFill/>
              <a:ln w="9525" cap="rnd">
                <a:solidFill>
                  <a:srgbClr val="937833"/>
                </a:solidFill>
                <a:round/>
                <a:headEnd/>
                <a:tailEnd/>
              </a:ln>
            </p:spPr>
            <p:txBody>
              <a:bodyPr/>
              <a:lstStyle/>
              <a:p>
                <a:endParaRPr lang="en-GB"/>
              </a:p>
            </p:txBody>
          </p:sp>
          <p:sp>
            <p:nvSpPr>
              <p:cNvPr id="32038" name="Freeform 666"/>
              <p:cNvSpPr>
                <a:spLocks/>
              </p:cNvSpPr>
              <p:nvPr/>
            </p:nvSpPr>
            <p:spPr bwMode="auto">
              <a:xfrm>
                <a:off x="2838" y="1205"/>
                <a:ext cx="1" cy="1"/>
              </a:xfrm>
              <a:custGeom>
                <a:avLst/>
                <a:gdLst>
                  <a:gd name="T0" fmla="*/ 0 w 1"/>
                  <a:gd name="T1" fmla="*/ 1 h 1"/>
                  <a:gd name="T2" fmla="*/ 1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0"/>
                      <a:pt x="0" y="0"/>
                      <a:pt x="1" y="0"/>
                    </a:cubicBezTo>
                  </a:path>
                </a:pathLst>
              </a:custGeom>
              <a:noFill/>
              <a:ln w="9525" cap="rnd">
                <a:solidFill>
                  <a:srgbClr val="937833"/>
                </a:solidFill>
                <a:round/>
                <a:headEnd/>
                <a:tailEnd/>
              </a:ln>
            </p:spPr>
            <p:txBody>
              <a:bodyPr/>
              <a:lstStyle/>
              <a:p>
                <a:endParaRPr lang="en-GB"/>
              </a:p>
            </p:txBody>
          </p:sp>
          <p:sp>
            <p:nvSpPr>
              <p:cNvPr id="32039" name="Freeform 667"/>
              <p:cNvSpPr>
                <a:spLocks/>
              </p:cNvSpPr>
              <p:nvPr/>
            </p:nvSpPr>
            <p:spPr bwMode="auto">
              <a:xfrm>
                <a:off x="2879" y="1170"/>
                <a:ext cx="1" cy="3"/>
              </a:xfrm>
              <a:custGeom>
                <a:avLst/>
                <a:gdLst>
                  <a:gd name="T0" fmla="*/ 0 w 1"/>
                  <a:gd name="T1" fmla="*/ 19 h 2"/>
                  <a:gd name="T2" fmla="*/ 1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0" y="2"/>
                      <a:pt x="0" y="1"/>
                      <a:pt x="1" y="0"/>
                    </a:cubicBezTo>
                  </a:path>
                </a:pathLst>
              </a:custGeom>
              <a:noFill/>
              <a:ln w="9525" cap="rnd">
                <a:solidFill>
                  <a:srgbClr val="937833"/>
                </a:solidFill>
                <a:round/>
                <a:headEnd/>
                <a:tailEnd/>
              </a:ln>
            </p:spPr>
            <p:txBody>
              <a:bodyPr/>
              <a:lstStyle/>
              <a:p>
                <a:endParaRPr lang="en-GB"/>
              </a:p>
            </p:txBody>
          </p:sp>
          <p:sp>
            <p:nvSpPr>
              <p:cNvPr id="32040" name="Freeform 668"/>
              <p:cNvSpPr>
                <a:spLocks/>
              </p:cNvSpPr>
              <p:nvPr/>
            </p:nvSpPr>
            <p:spPr bwMode="auto">
              <a:xfrm>
                <a:off x="2888" y="1158"/>
                <a:ext cx="2" cy="3"/>
              </a:xfrm>
              <a:custGeom>
                <a:avLst/>
                <a:gdLst>
                  <a:gd name="T0" fmla="*/ 0 w 1"/>
                  <a:gd name="T1" fmla="*/ 19 h 2"/>
                  <a:gd name="T2" fmla="*/ 64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0" y="1"/>
                      <a:pt x="1" y="1"/>
                      <a:pt x="1" y="0"/>
                    </a:cubicBezTo>
                  </a:path>
                </a:pathLst>
              </a:custGeom>
              <a:noFill/>
              <a:ln w="9525" cap="rnd">
                <a:solidFill>
                  <a:srgbClr val="937833"/>
                </a:solidFill>
                <a:round/>
                <a:headEnd/>
                <a:tailEnd/>
              </a:ln>
            </p:spPr>
            <p:txBody>
              <a:bodyPr/>
              <a:lstStyle/>
              <a:p>
                <a:endParaRPr lang="en-GB"/>
              </a:p>
            </p:txBody>
          </p:sp>
          <p:sp>
            <p:nvSpPr>
              <p:cNvPr id="32041" name="Freeform 669"/>
              <p:cNvSpPr>
                <a:spLocks/>
              </p:cNvSpPr>
              <p:nvPr/>
            </p:nvSpPr>
            <p:spPr bwMode="auto">
              <a:xfrm>
                <a:off x="3017" y="1237"/>
                <a:ext cx="3" cy="4"/>
              </a:xfrm>
              <a:custGeom>
                <a:avLst/>
                <a:gdLst>
                  <a:gd name="T0" fmla="*/ 0 w 2"/>
                  <a:gd name="T1" fmla="*/ 1 h 3"/>
                  <a:gd name="T2" fmla="*/ 13 w 2"/>
                  <a:gd name="T3" fmla="*/ 16 h 3"/>
                  <a:gd name="T4" fmla="*/ 19 w 2"/>
                  <a:gd name="T5" fmla="*/ 12 h 3"/>
                  <a:gd name="T6" fmla="*/ 13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1"/>
                    </a:moveTo>
                    <a:cubicBezTo>
                      <a:pt x="0" y="2"/>
                      <a:pt x="1" y="2"/>
                      <a:pt x="1" y="3"/>
                    </a:cubicBezTo>
                    <a:cubicBezTo>
                      <a:pt x="2" y="3"/>
                      <a:pt x="2" y="2"/>
                      <a:pt x="2" y="2"/>
                    </a:cubicBezTo>
                    <a:cubicBezTo>
                      <a:pt x="2" y="1"/>
                      <a:pt x="2" y="1"/>
                      <a:pt x="1" y="0"/>
                    </a:cubicBezTo>
                  </a:path>
                </a:pathLst>
              </a:custGeom>
              <a:noFill/>
              <a:ln w="9525" cap="rnd">
                <a:solidFill>
                  <a:srgbClr val="937833"/>
                </a:solidFill>
                <a:round/>
                <a:headEnd/>
                <a:tailEnd/>
              </a:ln>
            </p:spPr>
            <p:txBody>
              <a:bodyPr/>
              <a:lstStyle/>
              <a:p>
                <a:endParaRPr lang="en-GB"/>
              </a:p>
            </p:txBody>
          </p:sp>
          <p:sp>
            <p:nvSpPr>
              <p:cNvPr id="32042" name="Freeform 670"/>
              <p:cNvSpPr>
                <a:spLocks/>
              </p:cNvSpPr>
              <p:nvPr/>
            </p:nvSpPr>
            <p:spPr bwMode="auto">
              <a:xfrm>
                <a:off x="2925" y="1103"/>
                <a:ext cx="1" cy="4"/>
              </a:xfrm>
              <a:custGeom>
                <a:avLst/>
                <a:gdLst>
                  <a:gd name="T0" fmla="*/ 0 w 1"/>
                  <a:gd name="T1" fmla="*/ 128 h 2"/>
                  <a:gd name="T2" fmla="*/ 0 w 1"/>
                  <a:gd name="T3" fmla="*/ 64 h 2"/>
                  <a:gd name="T4" fmla="*/ 1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2"/>
                    </a:moveTo>
                    <a:cubicBezTo>
                      <a:pt x="0" y="1"/>
                      <a:pt x="0" y="1"/>
                      <a:pt x="0" y="1"/>
                    </a:cubicBezTo>
                    <a:cubicBezTo>
                      <a:pt x="0" y="0"/>
                      <a:pt x="0" y="0"/>
                      <a:pt x="1" y="0"/>
                    </a:cubicBezTo>
                  </a:path>
                </a:pathLst>
              </a:custGeom>
              <a:noFill/>
              <a:ln w="9525" cap="rnd">
                <a:solidFill>
                  <a:srgbClr val="937833"/>
                </a:solidFill>
                <a:round/>
                <a:headEnd/>
                <a:tailEnd/>
              </a:ln>
            </p:spPr>
            <p:txBody>
              <a:bodyPr/>
              <a:lstStyle/>
              <a:p>
                <a:endParaRPr lang="en-GB"/>
              </a:p>
            </p:txBody>
          </p:sp>
          <p:sp>
            <p:nvSpPr>
              <p:cNvPr id="32043" name="Freeform 671"/>
              <p:cNvSpPr>
                <a:spLocks/>
              </p:cNvSpPr>
              <p:nvPr/>
            </p:nvSpPr>
            <p:spPr bwMode="auto">
              <a:xfrm>
                <a:off x="2856" y="1234"/>
                <a:ext cx="6" cy="9"/>
              </a:xfrm>
              <a:custGeom>
                <a:avLst/>
                <a:gdLst>
                  <a:gd name="T0" fmla="*/ 28 w 4"/>
                  <a:gd name="T1" fmla="*/ 72 h 6"/>
                  <a:gd name="T2" fmla="*/ 0 w 4"/>
                  <a:gd name="T3" fmla="*/ 27 h 6"/>
                  <a:gd name="T4" fmla="*/ 42 w 4"/>
                  <a:gd name="T5" fmla="*/ 18 h 6"/>
                  <a:gd name="T6" fmla="*/ 19 w 4"/>
                  <a:gd name="T7" fmla="*/ 48 h 6"/>
                  <a:gd name="T8" fmla="*/ 0 60000 65536"/>
                  <a:gd name="T9" fmla="*/ 0 60000 65536"/>
                  <a:gd name="T10" fmla="*/ 0 60000 65536"/>
                  <a:gd name="T11" fmla="*/ 0 60000 65536"/>
                  <a:gd name="T12" fmla="*/ 0 w 4"/>
                  <a:gd name="T13" fmla="*/ 0 h 6"/>
                  <a:gd name="T14" fmla="*/ 4 w 4"/>
                  <a:gd name="T15" fmla="*/ 6 h 6"/>
                </a:gdLst>
                <a:ahLst/>
                <a:cxnLst>
                  <a:cxn ang="T8">
                    <a:pos x="T0" y="T1"/>
                  </a:cxn>
                  <a:cxn ang="T9">
                    <a:pos x="T2" y="T3"/>
                  </a:cxn>
                  <a:cxn ang="T10">
                    <a:pos x="T4" y="T5"/>
                  </a:cxn>
                  <a:cxn ang="T11">
                    <a:pos x="T6" y="T7"/>
                  </a:cxn>
                </a:cxnLst>
                <a:rect l="T12" t="T13" r="T14" b="T15"/>
                <a:pathLst>
                  <a:path w="4" h="6">
                    <a:moveTo>
                      <a:pt x="3" y="6"/>
                    </a:moveTo>
                    <a:cubicBezTo>
                      <a:pt x="2" y="5"/>
                      <a:pt x="0" y="3"/>
                      <a:pt x="0" y="2"/>
                    </a:cubicBezTo>
                    <a:cubicBezTo>
                      <a:pt x="1" y="0"/>
                      <a:pt x="3" y="0"/>
                      <a:pt x="4" y="1"/>
                    </a:cubicBezTo>
                    <a:cubicBezTo>
                      <a:pt x="4" y="2"/>
                      <a:pt x="3" y="3"/>
                      <a:pt x="2" y="4"/>
                    </a:cubicBezTo>
                  </a:path>
                </a:pathLst>
              </a:custGeom>
              <a:noFill/>
              <a:ln w="9525" cap="rnd">
                <a:solidFill>
                  <a:srgbClr val="937833"/>
                </a:solidFill>
                <a:round/>
                <a:headEnd/>
                <a:tailEnd/>
              </a:ln>
            </p:spPr>
            <p:txBody>
              <a:bodyPr/>
              <a:lstStyle/>
              <a:p>
                <a:endParaRPr lang="en-GB"/>
              </a:p>
            </p:txBody>
          </p:sp>
          <p:sp>
            <p:nvSpPr>
              <p:cNvPr id="32044" name="Freeform 672"/>
              <p:cNvSpPr>
                <a:spLocks/>
              </p:cNvSpPr>
              <p:nvPr/>
            </p:nvSpPr>
            <p:spPr bwMode="auto">
              <a:xfrm>
                <a:off x="2855" y="1241"/>
                <a:ext cx="3" cy="3"/>
              </a:xfrm>
              <a:custGeom>
                <a:avLst/>
                <a:gdLst>
                  <a:gd name="T0" fmla="*/ 0 w 2"/>
                  <a:gd name="T1" fmla="*/ 19 h 2"/>
                  <a:gd name="T2" fmla="*/ 19 w 2"/>
                  <a:gd name="T3" fmla="*/ 0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0" y="2"/>
                    </a:moveTo>
                    <a:cubicBezTo>
                      <a:pt x="1" y="1"/>
                      <a:pt x="1" y="0"/>
                      <a:pt x="2" y="0"/>
                    </a:cubicBezTo>
                  </a:path>
                </a:pathLst>
              </a:custGeom>
              <a:noFill/>
              <a:ln w="9525" cap="rnd">
                <a:solidFill>
                  <a:srgbClr val="937833"/>
                </a:solidFill>
                <a:round/>
                <a:headEnd/>
                <a:tailEnd/>
              </a:ln>
            </p:spPr>
            <p:txBody>
              <a:bodyPr/>
              <a:lstStyle/>
              <a:p>
                <a:endParaRPr lang="en-GB"/>
              </a:p>
            </p:txBody>
          </p:sp>
          <p:sp>
            <p:nvSpPr>
              <p:cNvPr id="32045" name="Freeform 673"/>
              <p:cNvSpPr>
                <a:spLocks/>
              </p:cNvSpPr>
              <p:nvPr/>
            </p:nvSpPr>
            <p:spPr bwMode="auto">
              <a:xfrm>
                <a:off x="2656" y="1484"/>
                <a:ext cx="7" cy="12"/>
              </a:xfrm>
              <a:custGeom>
                <a:avLst/>
                <a:gdLst>
                  <a:gd name="T0" fmla="*/ 29 w 5"/>
                  <a:gd name="T1" fmla="*/ 28 h 8"/>
                  <a:gd name="T2" fmla="*/ 29 w 5"/>
                  <a:gd name="T3" fmla="*/ 42 h 8"/>
                  <a:gd name="T4" fmla="*/ 21 w 5"/>
                  <a:gd name="T5" fmla="*/ 13 h 8"/>
                  <a:gd name="T6" fmla="*/ 39 w 5"/>
                  <a:gd name="T7" fmla="*/ 49 h 8"/>
                  <a:gd name="T8" fmla="*/ 0 60000 65536"/>
                  <a:gd name="T9" fmla="*/ 0 60000 65536"/>
                  <a:gd name="T10" fmla="*/ 0 60000 65536"/>
                  <a:gd name="T11" fmla="*/ 0 60000 65536"/>
                  <a:gd name="T12" fmla="*/ 0 w 5"/>
                  <a:gd name="T13" fmla="*/ 0 h 8"/>
                  <a:gd name="T14" fmla="*/ 5 w 5"/>
                  <a:gd name="T15" fmla="*/ 8 h 8"/>
                </a:gdLst>
                <a:ahLst/>
                <a:cxnLst>
                  <a:cxn ang="T8">
                    <a:pos x="T0" y="T1"/>
                  </a:cxn>
                  <a:cxn ang="T9">
                    <a:pos x="T2" y="T3"/>
                  </a:cxn>
                  <a:cxn ang="T10">
                    <a:pos x="T4" y="T5"/>
                  </a:cxn>
                  <a:cxn ang="T11">
                    <a:pos x="T6" y="T7"/>
                  </a:cxn>
                </a:cxnLst>
                <a:rect l="T12" t="T13" r="T14" b="T15"/>
                <a:pathLst>
                  <a:path w="5" h="8">
                    <a:moveTo>
                      <a:pt x="4" y="3"/>
                    </a:moveTo>
                    <a:cubicBezTo>
                      <a:pt x="4" y="3"/>
                      <a:pt x="4" y="4"/>
                      <a:pt x="4" y="4"/>
                    </a:cubicBezTo>
                    <a:cubicBezTo>
                      <a:pt x="5" y="3"/>
                      <a:pt x="5" y="0"/>
                      <a:pt x="3" y="1"/>
                    </a:cubicBezTo>
                    <a:cubicBezTo>
                      <a:pt x="0" y="3"/>
                      <a:pt x="3" y="8"/>
                      <a:pt x="5" y="5"/>
                    </a:cubicBezTo>
                  </a:path>
                </a:pathLst>
              </a:custGeom>
              <a:noFill/>
              <a:ln w="9525" cap="rnd">
                <a:solidFill>
                  <a:srgbClr val="937833"/>
                </a:solidFill>
                <a:round/>
                <a:headEnd/>
                <a:tailEnd/>
              </a:ln>
            </p:spPr>
            <p:txBody>
              <a:bodyPr/>
              <a:lstStyle/>
              <a:p>
                <a:endParaRPr lang="en-GB"/>
              </a:p>
            </p:txBody>
          </p:sp>
          <p:sp>
            <p:nvSpPr>
              <p:cNvPr id="32046" name="Freeform 674"/>
              <p:cNvSpPr>
                <a:spLocks/>
              </p:cNvSpPr>
              <p:nvPr/>
            </p:nvSpPr>
            <p:spPr bwMode="auto">
              <a:xfrm>
                <a:off x="2648" y="1461"/>
                <a:ext cx="27" cy="10"/>
              </a:xfrm>
              <a:custGeom>
                <a:avLst/>
                <a:gdLst>
                  <a:gd name="T0" fmla="*/ 50 w 18"/>
                  <a:gd name="T1" fmla="*/ 19 h 7"/>
                  <a:gd name="T2" fmla="*/ 50 w 18"/>
                  <a:gd name="T3" fmla="*/ 59 h 7"/>
                  <a:gd name="T4" fmla="*/ 50 w 18"/>
                  <a:gd name="T5" fmla="*/ 0 h 7"/>
                  <a:gd name="T6" fmla="*/ 14 w 18"/>
                  <a:gd name="T7" fmla="*/ 41 h 7"/>
                  <a:gd name="T8" fmla="*/ 121 w 18"/>
                  <a:gd name="T9" fmla="*/ 0 h 7"/>
                  <a:gd name="T10" fmla="*/ 121 w 18"/>
                  <a:gd name="T11" fmla="*/ 1 h 7"/>
                  <a:gd name="T12" fmla="*/ 0 60000 65536"/>
                  <a:gd name="T13" fmla="*/ 0 60000 65536"/>
                  <a:gd name="T14" fmla="*/ 0 60000 65536"/>
                  <a:gd name="T15" fmla="*/ 0 60000 65536"/>
                  <a:gd name="T16" fmla="*/ 0 60000 65536"/>
                  <a:gd name="T17" fmla="*/ 0 60000 65536"/>
                  <a:gd name="T18" fmla="*/ 0 w 18"/>
                  <a:gd name="T19" fmla="*/ 0 h 7"/>
                  <a:gd name="T20" fmla="*/ 18 w 18"/>
                  <a:gd name="T21" fmla="*/ 7 h 7"/>
                </a:gdLst>
                <a:ahLst/>
                <a:cxnLst>
                  <a:cxn ang="T12">
                    <a:pos x="T0" y="T1"/>
                  </a:cxn>
                  <a:cxn ang="T13">
                    <a:pos x="T2" y="T3"/>
                  </a:cxn>
                  <a:cxn ang="T14">
                    <a:pos x="T4" y="T5"/>
                  </a:cxn>
                  <a:cxn ang="T15">
                    <a:pos x="T6" y="T7"/>
                  </a:cxn>
                  <a:cxn ang="T16">
                    <a:pos x="T8" y="T9"/>
                  </a:cxn>
                  <a:cxn ang="T17">
                    <a:pos x="T10" y="T11"/>
                  </a:cxn>
                </a:cxnLst>
                <a:rect l="T18" t="T19" r="T20" b="T21"/>
                <a:pathLst>
                  <a:path w="18" h="7">
                    <a:moveTo>
                      <a:pt x="5" y="2"/>
                    </a:moveTo>
                    <a:cubicBezTo>
                      <a:pt x="2" y="3"/>
                      <a:pt x="2" y="6"/>
                      <a:pt x="5" y="7"/>
                    </a:cubicBezTo>
                    <a:cubicBezTo>
                      <a:pt x="8" y="6"/>
                      <a:pt x="9" y="1"/>
                      <a:pt x="5" y="0"/>
                    </a:cubicBezTo>
                    <a:cubicBezTo>
                      <a:pt x="3" y="0"/>
                      <a:pt x="0" y="3"/>
                      <a:pt x="1" y="5"/>
                    </a:cubicBezTo>
                    <a:cubicBezTo>
                      <a:pt x="3" y="7"/>
                      <a:pt x="18" y="4"/>
                      <a:pt x="11" y="0"/>
                    </a:cubicBezTo>
                    <a:cubicBezTo>
                      <a:pt x="10" y="0"/>
                      <a:pt x="10" y="0"/>
                      <a:pt x="11" y="1"/>
                    </a:cubicBezTo>
                  </a:path>
                </a:pathLst>
              </a:custGeom>
              <a:noFill/>
              <a:ln w="19050" cap="rnd">
                <a:solidFill>
                  <a:srgbClr val="D1AA49"/>
                </a:solidFill>
                <a:round/>
                <a:headEnd/>
                <a:tailEnd/>
              </a:ln>
            </p:spPr>
            <p:txBody>
              <a:bodyPr/>
              <a:lstStyle/>
              <a:p>
                <a:endParaRPr lang="en-GB"/>
              </a:p>
            </p:txBody>
          </p:sp>
          <p:sp>
            <p:nvSpPr>
              <p:cNvPr id="32047" name="Freeform 675"/>
              <p:cNvSpPr>
                <a:spLocks/>
              </p:cNvSpPr>
              <p:nvPr/>
            </p:nvSpPr>
            <p:spPr bwMode="auto">
              <a:xfrm>
                <a:off x="2686" y="1493"/>
                <a:ext cx="24" cy="33"/>
              </a:xfrm>
              <a:custGeom>
                <a:avLst/>
                <a:gdLst>
                  <a:gd name="T0" fmla="*/ 121 w 16"/>
                  <a:gd name="T1" fmla="*/ 90 h 22"/>
                  <a:gd name="T2" fmla="*/ 135 w 16"/>
                  <a:gd name="T3" fmla="*/ 113 h 22"/>
                  <a:gd name="T4" fmla="*/ 90 w 16"/>
                  <a:gd name="T5" fmla="*/ 132 h 22"/>
                  <a:gd name="T6" fmla="*/ 0 60000 65536"/>
                  <a:gd name="T7" fmla="*/ 0 60000 65536"/>
                  <a:gd name="T8" fmla="*/ 0 60000 65536"/>
                  <a:gd name="T9" fmla="*/ 0 w 16"/>
                  <a:gd name="T10" fmla="*/ 0 h 22"/>
                  <a:gd name="T11" fmla="*/ 16 w 16"/>
                  <a:gd name="T12" fmla="*/ 22 h 22"/>
                </a:gdLst>
                <a:ahLst/>
                <a:cxnLst>
                  <a:cxn ang="T6">
                    <a:pos x="T0" y="T1"/>
                  </a:cxn>
                  <a:cxn ang="T7">
                    <a:pos x="T2" y="T3"/>
                  </a:cxn>
                  <a:cxn ang="T8">
                    <a:pos x="T4" y="T5"/>
                  </a:cxn>
                </a:cxnLst>
                <a:rect l="T9" t="T10" r="T11" b="T12"/>
                <a:pathLst>
                  <a:path w="16" h="22">
                    <a:moveTo>
                      <a:pt x="11" y="8"/>
                    </a:moveTo>
                    <a:cubicBezTo>
                      <a:pt x="3" y="2"/>
                      <a:pt x="8" y="22"/>
                      <a:pt x="12" y="10"/>
                    </a:cubicBezTo>
                    <a:cubicBezTo>
                      <a:pt x="16" y="0"/>
                      <a:pt x="0" y="7"/>
                      <a:pt x="8" y="11"/>
                    </a:cubicBezTo>
                  </a:path>
                </a:pathLst>
              </a:custGeom>
              <a:noFill/>
              <a:ln w="19050" cap="rnd">
                <a:solidFill>
                  <a:srgbClr val="D1AA49"/>
                </a:solidFill>
                <a:round/>
                <a:headEnd/>
                <a:tailEnd/>
              </a:ln>
            </p:spPr>
            <p:txBody>
              <a:bodyPr/>
              <a:lstStyle/>
              <a:p>
                <a:endParaRPr lang="en-GB"/>
              </a:p>
            </p:txBody>
          </p:sp>
          <p:sp>
            <p:nvSpPr>
              <p:cNvPr id="32048" name="Freeform 676"/>
              <p:cNvSpPr>
                <a:spLocks/>
              </p:cNvSpPr>
              <p:nvPr/>
            </p:nvSpPr>
            <p:spPr bwMode="auto">
              <a:xfrm>
                <a:off x="2730" y="1400"/>
                <a:ext cx="14" cy="12"/>
              </a:xfrm>
              <a:custGeom>
                <a:avLst/>
                <a:gdLst>
                  <a:gd name="T0" fmla="*/ 30 w 9"/>
                  <a:gd name="T1" fmla="*/ 19 h 8"/>
                  <a:gd name="T2" fmla="*/ 73 w 9"/>
                  <a:gd name="T3" fmla="*/ 63 h 8"/>
                  <a:gd name="T4" fmla="*/ 47 w 9"/>
                  <a:gd name="T5" fmla="*/ 13 h 8"/>
                  <a:gd name="T6" fmla="*/ 0 60000 65536"/>
                  <a:gd name="T7" fmla="*/ 0 60000 65536"/>
                  <a:gd name="T8" fmla="*/ 0 60000 65536"/>
                  <a:gd name="T9" fmla="*/ 0 w 9"/>
                  <a:gd name="T10" fmla="*/ 0 h 8"/>
                  <a:gd name="T11" fmla="*/ 9 w 9"/>
                  <a:gd name="T12" fmla="*/ 8 h 8"/>
                </a:gdLst>
                <a:ahLst/>
                <a:cxnLst>
                  <a:cxn ang="T6">
                    <a:pos x="T0" y="T1"/>
                  </a:cxn>
                  <a:cxn ang="T7">
                    <a:pos x="T2" y="T3"/>
                  </a:cxn>
                  <a:cxn ang="T8">
                    <a:pos x="T4" y="T5"/>
                  </a:cxn>
                </a:cxnLst>
                <a:rect l="T9" t="T10" r="T11" b="T12"/>
                <a:pathLst>
                  <a:path w="9" h="8">
                    <a:moveTo>
                      <a:pt x="2" y="2"/>
                    </a:moveTo>
                    <a:cubicBezTo>
                      <a:pt x="0" y="4"/>
                      <a:pt x="1" y="8"/>
                      <a:pt x="5" y="6"/>
                    </a:cubicBezTo>
                    <a:cubicBezTo>
                      <a:pt x="9" y="5"/>
                      <a:pt x="6" y="0"/>
                      <a:pt x="3" y="1"/>
                    </a:cubicBezTo>
                  </a:path>
                </a:pathLst>
              </a:custGeom>
              <a:noFill/>
              <a:ln w="19050" cap="rnd">
                <a:solidFill>
                  <a:srgbClr val="D1AA49"/>
                </a:solidFill>
                <a:round/>
                <a:headEnd/>
                <a:tailEnd/>
              </a:ln>
            </p:spPr>
            <p:txBody>
              <a:bodyPr/>
              <a:lstStyle/>
              <a:p>
                <a:endParaRPr lang="en-GB"/>
              </a:p>
            </p:txBody>
          </p:sp>
          <p:sp>
            <p:nvSpPr>
              <p:cNvPr id="32049" name="Freeform 677"/>
              <p:cNvSpPr>
                <a:spLocks/>
              </p:cNvSpPr>
              <p:nvPr/>
            </p:nvSpPr>
            <p:spPr bwMode="auto">
              <a:xfrm>
                <a:off x="2706" y="1344"/>
                <a:ext cx="4" cy="8"/>
              </a:xfrm>
              <a:custGeom>
                <a:avLst/>
                <a:gdLst>
                  <a:gd name="T0" fmla="*/ 1 w 3"/>
                  <a:gd name="T1" fmla="*/ 86 h 5"/>
                  <a:gd name="T2" fmla="*/ 0 w 3"/>
                  <a:gd name="T3" fmla="*/ 21 h 5"/>
                  <a:gd name="T4" fmla="*/ 0 w 3"/>
                  <a:gd name="T5" fmla="*/ 86 h 5"/>
                  <a:gd name="T6" fmla="*/ 1 w 3"/>
                  <a:gd name="T7" fmla="*/ 0 h 5"/>
                  <a:gd name="T8" fmla="*/ 16 w 3"/>
                  <a:gd name="T9" fmla="*/ 6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1" y="5"/>
                    </a:moveTo>
                    <a:cubicBezTo>
                      <a:pt x="1" y="4"/>
                      <a:pt x="1" y="2"/>
                      <a:pt x="0" y="1"/>
                    </a:cubicBezTo>
                    <a:cubicBezTo>
                      <a:pt x="0" y="2"/>
                      <a:pt x="0" y="4"/>
                      <a:pt x="0" y="5"/>
                    </a:cubicBezTo>
                    <a:cubicBezTo>
                      <a:pt x="1" y="4"/>
                      <a:pt x="2" y="2"/>
                      <a:pt x="1" y="0"/>
                    </a:cubicBezTo>
                    <a:cubicBezTo>
                      <a:pt x="0" y="2"/>
                      <a:pt x="1" y="3"/>
                      <a:pt x="3" y="4"/>
                    </a:cubicBezTo>
                  </a:path>
                </a:pathLst>
              </a:custGeom>
              <a:noFill/>
              <a:ln w="19050" cap="rnd">
                <a:solidFill>
                  <a:srgbClr val="D1AA49"/>
                </a:solidFill>
                <a:round/>
                <a:headEnd/>
                <a:tailEnd/>
              </a:ln>
            </p:spPr>
            <p:txBody>
              <a:bodyPr/>
              <a:lstStyle/>
              <a:p>
                <a:endParaRPr lang="en-GB"/>
              </a:p>
            </p:txBody>
          </p:sp>
          <p:sp>
            <p:nvSpPr>
              <p:cNvPr id="32050" name="Freeform 678"/>
              <p:cNvSpPr>
                <a:spLocks/>
              </p:cNvSpPr>
              <p:nvPr/>
            </p:nvSpPr>
            <p:spPr bwMode="auto">
              <a:xfrm>
                <a:off x="2713" y="1341"/>
                <a:ext cx="9" cy="6"/>
              </a:xfrm>
              <a:custGeom>
                <a:avLst/>
                <a:gdLst>
                  <a:gd name="T0" fmla="*/ 60 w 6"/>
                  <a:gd name="T1" fmla="*/ 28 h 4"/>
                  <a:gd name="T2" fmla="*/ 60 w 6"/>
                  <a:gd name="T3" fmla="*/ 0 h 4"/>
                  <a:gd name="T4" fmla="*/ 0 w 6"/>
                  <a:gd name="T5" fmla="*/ 42 h 4"/>
                  <a:gd name="T6" fmla="*/ 0 60000 65536"/>
                  <a:gd name="T7" fmla="*/ 0 60000 65536"/>
                  <a:gd name="T8" fmla="*/ 0 60000 65536"/>
                  <a:gd name="T9" fmla="*/ 0 w 6"/>
                  <a:gd name="T10" fmla="*/ 0 h 4"/>
                  <a:gd name="T11" fmla="*/ 6 w 6"/>
                  <a:gd name="T12" fmla="*/ 4 h 4"/>
                </a:gdLst>
                <a:ahLst/>
                <a:cxnLst>
                  <a:cxn ang="T6">
                    <a:pos x="T0" y="T1"/>
                  </a:cxn>
                  <a:cxn ang="T7">
                    <a:pos x="T2" y="T3"/>
                  </a:cxn>
                  <a:cxn ang="T8">
                    <a:pos x="T4" y="T5"/>
                  </a:cxn>
                </a:cxnLst>
                <a:rect l="T9" t="T10" r="T11" b="T12"/>
                <a:pathLst>
                  <a:path w="6" h="4">
                    <a:moveTo>
                      <a:pt x="5" y="3"/>
                    </a:moveTo>
                    <a:cubicBezTo>
                      <a:pt x="6" y="2"/>
                      <a:pt x="6" y="2"/>
                      <a:pt x="5" y="0"/>
                    </a:cubicBezTo>
                    <a:cubicBezTo>
                      <a:pt x="3" y="1"/>
                      <a:pt x="1" y="2"/>
                      <a:pt x="0" y="4"/>
                    </a:cubicBezTo>
                  </a:path>
                </a:pathLst>
              </a:custGeom>
              <a:noFill/>
              <a:ln w="19050" cap="rnd">
                <a:solidFill>
                  <a:srgbClr val="D1AA49"/>
                </a:solidFill>
                <a:round/>
                <a:headEnd/>
                <a:tailEnd/>
              </a:ln>
            </p:spPr>
            <p:txBody>
              <a:bodyPr/>
              <a:lstStyle/>
              <a:p>
                <a:endParaRPr lang="en-GB"/>
              </a:p>
            </p:txBody>
          </p:sp>
          <p:sp>
            <p:nvSpPr>
              <p:cNvPr id="32051" name="Freeform 679"/>
              <p:cNvSpPr>
                <a:spLocks/>
              </p:cNvSpPr>
              <p:nvPr/>
            </p:nvSpPr>
            <p:spPr bwMode="auto">
              <a:xfrm>
                <a:off x="2751" y="1352"/>
                <a:ext cx="9" cy="7"/>
              </a:xfrm>
              <a:custGeom>
                <a:avLst/>
                <a:gdLst>
                  <a:gd name="T0" fmla="*/ 40 w 6"/>
                  <a:gd name="T1" fmla="*/ 0 h 5"/>
                  <a:gd name="T2" fmla="*/ 18 w 6"/>
                  <a:gd name="T3" fmla="*/ 39 h 5"/>
                  <a:gd name="T4" fmla="*/ 60 w 6"/>
                  <a:gd name="T5" fmla="*/ 0 h 5"/>
                  <a:gd name="T6" fmla="*/ 27 w 6"/>
                  <a:gd name="T7" fmla="*/ 15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3" y="0"/>
                    </a:moveTo>
                    <a:cubicBezTo>
                      <a:pt x="1" y="1"/>
                      <a:pt x="0" y="3"/>
                      <a:pt x="1" y="5"/>
                    </a:cubicBezTo>
                    <a:cubicBezTo>
                      <a:pt x="4" y="5"/>
                      <a:pt x="6" y="3"/>
                      <a:pt x="5" y="0"/>
                    </a:cubicBezTo>
                    <a:cubicBezTo>
                      <a:pt x="3" y="0"/>
                      <a:pt x="2" y="0"/>
                      <a:pt x="2" y="2"/>
                    </a:cubicBezTo>
                  </a:path>
                </a:pathLst>
              </a:custGeom>
              <a:noFill/>
              <a:ln w="19050" cap="rnd">
                <a:solidFill>
                  <a:srgbClr val="D1AA49"/>
                </a:solidFill>
                <a:round/>
                <a:headEnd/>
                <a:tailEnd/>
              </a:ln>
            </p:spPr>
            <p:txBody>
              <a:bodyPr/>
              <a:lstStyle/>
              <a:p>
                <a:endParaRPr lang="en-GB"/>
              </a:p>
            </p:txBody>
          </p:sp>
          <p:sp>
            <p:nvSpPr>
              <p:cNvPr id="32052" name="Freeform 680"/>
              <p:cNvSpPr>
                <a:spLocks/>
              </p:cNvSpPr>
              <p:nvPr/>
            </p:nvSpPr>
            <p:spPr bwMode="auto">
              <a:xfrm>
                <a:off x="2698" y="1381"/>
                <a:ext cx="6" cy="6"/>
              </a:xfrm>
              <a:custGeom>
                <a:avLst/>
                <a:gdLst>
                  <a:gd name="T0" fmla="*/ 28 w 4"/>
                  <a:gd name="T1" fmla="*/ 28 h 4"/>
                  <a:gd name="T2" fmla="*/ 0 w 4"/>
                  <a:gd name="T3" fmla="*/ 28 h 4"/>
                  <a:gd name="T4" fmla="*/ 19 w 4"/>
                  <a:gd name="T5" fmla="*/ 0 h 4"/>
                  <a:gd name="T6" fmla="*/ 42 w 4"/>
                  <a:gd name="T7" fmla="*/ 28 h 4"/>
                  <a:gd name="T8" fmla="*/ 0 w 4"/>
                  <a:gd name="T9" fmla="*/ 4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3"/>
                    </a:moveTo>
                    <a:cubicBezTo>
                      <a:pt x="2" y="4"/>
                      <a:pt x="1" y="4"/>
                      <a:pt x="0" y="3"/>
                    </a:cubicBezTo>
                    <a:cubicBezTo>
                      <a:pt x="0" y="1"/>
                      <a:pt x="1" y="1"/>
                      <a:pt x="2" y="0"/>
                    </a:cubicBezTo>
                    <a:cubicBezTo>
                      <a:pt x="3" y="1"/>
                      <a:pt x="4" y="1"/>
                      <a:pt x="4" y="3"/>
                    </a:cubicBezTo>
                    <a:cubicBezTo>
                      <a:pt x="3" y="4"/>
                      <a:pt x="2" y="4"/>
                      <a:pt x="0" y="4"/>
                    </a:cubicBezTo>
                  </a:path>
                </a:pathLst>
              </a:custGeom>
              <a:noFill/>
              <a:ln w="19050" cap="rnd">
                <a:solidFill>
                  <a:srgbClr val="D1AA49"/>
                </a:solidFill>
                <a:round/>
                <a:headEnd/>
                <a:tailEnd/>
              </a:ln>
            </p:spPr>
            <p:txBody>
              <a:bodyPr/>
              <a:lstStyle/>
              <a:p>
                <a:endParaRPr lang="en-GB"/>
              </a:p>
            </p:txBody>
          </p:sp>
          <p:sp>
            <p:nvSpPr>
              <p:cNvPr id="32053" name="Freeform 681"/>
              <p:cNvSpPr>
                <a:spLocks/>
              </p:cNvSpPr>
              <p:nvPr/>
            </p:nvSpPr>
            <p:spPr bwMode="auto">
              <a:xfrm>
                <a:off x="2681" y="1530"/>
                <a:ext cx="10" cy="11"/>
              </a:xfrm>
              <a:custGeom>
                <a:avLst/>
                <a:gdLst>
                  <a:gd name="T0" fmla="*/ 37 w 6"/>
                  <a:gd name="T1" fmla="*/ 77 h 7"/>
                  <a:gd name="T2" fmla="*/ 0 w 6"/>
                  <a:gd name="T3" fmla="*/ 104 h 7"/>
                  <a:gd name="T4" fmla="*/ 130 w 6"/>
                  <a:gd name="T5" fmla="*/ 31 h 7"/>
                  <a:gd name="T6" fmla="*/ 37 w 6"/>
                  <a:gd name="T7" fmla="*/ 49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2" y="5"/>
                    </a:moveTo>
                    <a:cubicBezTo>
                      <a:pt x="1" y="5"/>
                      <a:pt x="0" y="4"/>
                      <a:pt x="0" y="7"/>
                    </a:cubicBezTo>
                    <a:cubicBezTo>
                      <a:pt x="2" y="6"/>
                      <a:pt x="4" y="4"/>
                      <a:pt x="6" y="2"/>
                    </a:cubicBezTo>
                    <a:cubicBezTo>
                      <a:pt x="4" y="0"/>
                      <a:pt x="3" y="1"/>
                      <a:pt x="2" y="3"/>
                    </a:cubicBezTo>
                  </a:path>
                </a:pathLst>
              </a:custGeom>
              <a:noFill/>
              <a:ln w="19050" cap="rnd">
                <a:solidFill>
                  <a:srgbClr val="D1AA49"/>
                </a:solidFill>
                <a:round/>
                <a:headEnd/>
                <a:tailEnd/>
              </a:ln>
            </p:spPr>
            <p:txBody>
              <a:bodyPr/>
              <a:lstStyle/>
              <a:p>
                <a:endParaRPr lang="en-GB"/>
              </a:p>
            </p:txBody>
          </p:sp>
          <p:sp>
            <p:nvSpPr>
              <p:cNvPr id="32054" name="Freeform 682"/>
              <p:cNvSpPr>
                <a:spLocks/>
              </p:cNvSpPr>
              <p:nvPr/>
            </p:nvSpPr>
            <p:spPr bwMode="auto">
              <a:xfrm>
                <a:off x="2686" y="1530"/>
                <a:ext cx="1" cy="5"/>
              </a:xfrm>
              <a:custGeom>
                <a:avLst/>
                <a:gdLst>
                  <a:gd name="T0" fmla="*/ 0 w 1"/>
                  <a:gd name="T1" fmla="*/ 62 h 3"/>
                  <a:gd name="T2" fmla="*/ 1 w 1"/>
                  <a:gd name="T3" fmla="*/ 0 h 3"/>
                  <a:gd name="T4" fmla="*/ 0 60000 65536"/>
                  <a:gd name="T5" fmla="*/ 0 60000 65536"/>
                  <a:gd name="T6" fmla="*/ 0 w 1"/>
                  <a:gd name="T7" fmla="*/ 0 h 3"/>
                  <a:gd name="T8" fmla="*/ 1 w 1"/>
                  <a:gd name="T9" fmla="*/ 3 h 3"/>
                </a:gdLst>
                <a:ahLst/>
                <a:cxnLst>
                  <a:cxn ang="T4">
                    <a:pos x="T0" y="T1"/>
                  </a:cxn>
                  <a:cxn ang="T5">
                    <a:pos x="T2" y="T3"/>
                  </a:cxn>
                </a:cxnLst>
                <a:rect l="T6" t="T7" r="T8" b="T9"/>
                <a:pathLst>
                  <a:path w="1" h="3">
                    <a:moveTo>
                      <a:pt x="0" y="3"/>
                    </a:moveTo>
                    <a:cubicBezTo>
                      <a:pt x="0" y="2"/>
                      <a:pt x="1" y="1"/>
                      <a:pt x="1" y="0"/>
                    </a:cubicBezTo>
                  </a:path>
                </a:pathLst>
              </a:custGeom>
              <a:noFill/>
              <a:ln w="19050" cap="rnd">
                <a:solidFill>
                  <a:srgbClr val="937833"/>
                </a:solidFill>
                <a:round/>
                <a:headEnd/>
                <a:tailEnd/>
              </a:ln>
            </p:spPr>
            <p:txBody>
              <a:bodyPr/>
              <a:lstStyle/>
              <a:p>
                <a:endParaRPr lang="en-GB"/>
              </a:p>
            </p:txBody>
          </p:sp>
          <p:sp>
            <p:nvSpPr>
              <p:cNvPr id="32055" name="Freeform 683"/>
              <p:cNvSpPr>
                <a:spLocks/>
              </p:cNvSpPr>
              <p:nvPr/>
            </p:nvSpPr>
            <p:spPr bwMode="auto">
              <a:xfrm>
                <a:off x="2697" y="1503"/>
                <a:ext cx="3" cy="5"/>
              </a:xfrm>
              <a:custGeom>
                <a:avLst/>
                <a:gdLst>
                  <a:gd name="T0" fmla="*/ 13 w 2"/>
                  <a:gd name="T1" fmla="*/ 62 h 3"/>
                  <a:gd name="T2" fmla="*/ 0 w 2"/>
                  <a:gd name="T3" fmla="*/ 37 h 3"/>
                  <a:gd name="T4" fmla="*/ 19 w 2"/>
                  <a:gd name="T5" fmla="*/ 0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1" y="3"/>
                    </a:moveTo>
                    <a:cubicBezTo>
                      <a:pt x="1" y="3"/>
                      <a:pt x="0" y="3"/>
                      <a:pt x="0" y="2"/>
                    </a:cubicBezTo>
                    <a:cubicBezTo>
                      <a:pt x="0" y="1"/>
                      <a:pt x="1" y="1"/>
                      <a:pt x="2" y="0"/>
                    </a:cubicBezTo>
                  </a:path>
                </a:pathLst>
              </a:custGeom>
              <a:noFill/>
              <a:ln w="19050" cap="rnd">
                <a:solidFill>
                  <a:srgbClr val="937833"/>
                </a:solidFill>
                <a:round/>
                <a:headEnd/>
                <a:tailEnd/>
              </a:ln>
            </p:spPr>
            <p:txBody>
              <a:bodyPr/>
              <a:lstStyle/>
              <a:p>
                <a:endParaRPr lang="en-GB"/>
              </a:p>
            </p:txBody>
          </p:sp>
          <p:sp>
            <p:nvSpPr>
              <p:cNvPr id="32056" name="Freeform 684"/>
              <p:cNvSpPr>
                <a:spLocks/>
              </p:cNvSpPr>
              <p:nvPr/>
            </p:nvSpPr>
            <p:spPr bwMode="auto">
              <a:xfrm>
                <a:off x="2653" y="1462"/>
                <a:ext cx="4" cy="2"/>
              </a:xfrm>
              <a:custGeom>
                <a:avLst/>
                <a:gdLst>
                  <a:gd name="T0" fmla="*/ 16 w 3"/>
                  <a:gd name="T1" fmla="*/ 64 h 1"/>
                  <a:gd name="T2" fmla="*/ 0 w 3"/>
                  <a:gd name="T3" fmla="*/ 64 h 1"/>
                  <a:gd name="T4" fmla="*/ 16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3" y="1"/>
                    </a:moveTo>
                    <a:cubicBezTo>
                      <a:pt x="2" y="1"/>
                      <a:pt x="1" y="1"/>
                      <a:pt x="0" y="1"/>
                    </a:cubicBezTo>
                    <a:cubicBezTo>
                      <a:pt x="1" y="0"/>
                      <a:pt x="2" y="0"/>
                      <a:pt x="3" y="0"/>
                    </a:cubicBezTo>
                  </a:path>
                </a:pathLst>
              </a:custGeom>
              <a:noFill/>
              <a:ln w="19050" cap="rnd">
                <a:solidFill>
                  <a:srgbClr val="937833"/>
                </a:solidFill>
                <a:round/>
                <a:headEnd/>
                <a:tailEnd/>
              </a:ln>
            </p:spPr>
            <p:txBody>
              <a:bodyPr/>
              <a:lstStyle/>
              <a:p>
                <a:endParaRPr lang="en-GB"/>
              </a:p>
            </p:txBody>
          </p:sp>
          <p:sp>
            <p:nvSpPr>
              <p:cNvPr id="32057" name="Freeform 685"/>
              <p:cNvSpPr>
                <a:spLocks/>
              </p:cNvSpPr>
              <p:nvPr/>
            </p:nvSpPr>
            <p:spPr bwMode="auto">
              <a:xfrm>
                <a:off x="2733" y="1402"/>
                <a:ext cx="2" cy="3"/>
              </a:xfrm>
              <a:custGeom>
                <a:avLst/>
                <a:gdLst>
                  <a:gd name="T0" fmla="*/ 64 w 1"/>
                  <a:gd name="T1" fmla="*/ 19 h 2"/>
                  <a:gd name="T2" fmla="*/ 64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1" y="2"/>
                    </a:moveTo>
                    <a:cubicBezTo>
                      <a:pt x="0" y="1"/>
                      <a:pt x="1" y="0"/>
                      <a:pt x="1" y="0"/>
                    </a:cubicBezTo>
                  </a:path>
                </a:pathLst>
              </a:custGeom>
              <a:noFill/>
              <a:ln w="19050" cap="rnd">
                <a:solidFill>
                  <a:srgbClr val="937833"/>
                </a:solidFill>
                <a:round/>
                <a:headEnd/>
                <a:tailEnd/>
              </a:ln>
            </p:spPr>
            <p:txBody>
              <a:bodyPr/>
              <a:lstStyle/>
              <a:p>
                <a:endParaRPr lang="en-GB"/>
              </a:p>
            </p:txBody>
          </p:sp>
          <p:sp>
            <p:nvSpPr>
              <p:cNvPr id="32058" name="Freeform 686"/>
              <p:cNvSpPr>
                <a:spLocks/>
              </p:cNvSpPr>
              <p:nvPr/>
            </p:nvSpPr>
            <p:spPr bwMode="auto">
              <a:xfrm>
                <a:off x="2753" y="1352"/>
                <a:ext cx="3" cy="3"/>
              </a:xfrm>
              <a:custGeom>
                <a:avLst/>
                <a:gdLst>
                  <a:gd name="T0" fmla="*/ 0 w 2"/>
                  <a:gd name="T1" fmla="*/ 19 h 2"/>
                  <a:gd name="T2" fmla="*/ 19 w 2"/>
                  <a:gd name="T3" fmla="*/ 0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0" y="2"/>
                    </a:moveTo>
                    <a:cubicBezTo>
                      <a:pt x="1" y="2"/>
                      <a:pt x="1" y="1"/>
                      <a:pt x="2" y="0"/>
                    </a:cubicBezTo>
                  </a:path>
                </a:pathLst>
              </a:custGeom>
              <a:noFill/>
              <a:ln w="19050" cap="rnd">
                <a:solidFill>
                  <a:srgbClr val="937833"/>
                </a:solidFill>
                <a:round/>
                <a:headEnd/>
                <a:tailEnd/>
              </a:ln>
            </p:spPr>
            <p:txBody>
              <a:bodyPr/>
              <a:lstStyle/>
              <a:p>
                <a:endParaRPr lang="en-GB"/>
              </a:p>
            </p:txBody>
          </p:sp>
          <p:sp>
            <p:nvSpPr>
              <p:cNvPr id="32059" name="Freeform 687"/>
              <p:cNvSpPr>
                <a:spLocks/>
              </p:cNvSpPr>
              <p:nvPr/>
            </p:nvSpPr>
            <p:spPr bwMode="auto">
              <a:xfrm>
                <a:off x="2709" y="1346"/>
                <a:ext cx="3" cy="1"/>
              </a:xfrm>
              <a:custGeom>
                <a:avLst/>
                <a:gdLst>
                  <a:gd name="T0" fmla="*/ 0 w 2"/>
                  <a:gd name="T1" fmla="*/ 0 h 1"/>
                  <a:gd name="T2" fmla="*/ 19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0"/>
                    </a:moveTo>
                    <a:cubicBezTo>
                      <a:pt x="1" y="0"/>
                      <a:pt x="1" y="0"/>
                      <a:pt x="2" y="0"/>
                    </a:cubicBezTo>
                  </a:path>
                </a:pathLst>
              </a:custGeom>
              <a:noFill/>
              <a:ln w="19050" cap="rnd">
                <a:solidFill>
                  <a:srgbClr val="937833"/>
                </a:solidFill>
                <a:round/>
                <a:headEnd/>
                <a:tailEnd/>
              </a:ln>
            </p:spPr>
            <p:txBody>
              <a:bodyPr/>
              <a:lstStyle/>
              <a:p>
                <a:endParaRPr lang="en-GB"/>
              </a:p>
            </p:txBody>
          </p:sp>
          <p:sp>
            <p:nvSpPr>
              <p:cNvPr id="32060" name="Freeform 688"/>
              <p:cNvSpPr>
                <a:spLocks/>
              </p:cNvSpPr>
              <p:nvPr/>
            </p:nvSpPr>
            <p:spPr bwMode="auto">
              <a:xfrm>
                <a:off x="2698" y="1379"/>
                <a:ext cx="5" cy="3"/>
              </a:xfrm>
              <a:custGeom>
                <a:avLst/>
                <a:gdLst>
                  <a:gd name="T0" fmla="*/ 0 w 3"/>
                  <a:gd name="T1" fmla="*/ 19 h 2"/>
                  <a:gd name="T2" fmla="*/ 62 w 3"/>
                  <a:gd name="T3" fmla="*/ 0 h 2"/>
                  <a:gd name="T4" fmla="*/ 0 60000 65536"/>
                  <a:gd name="T5" fmla="*/ 0 60000 65536"/>
                  <a:gd name="T6" fmla="*/ 0 w 3"/>
                  <a:gd name="T7" fmla="*/ 0 h 2"/>
                  <a:gd name="T8" fmla="*/ 3 w 3"/>
                  <a:gd name="T9" fmla="*/ 2 h 2"/>
                </a:gdLst>
                <a:ahLst/>
                <a:cxnLst>
                  <a:cxn ang="T4">
                    <a:pos x="T0" y="T1"/>
                  </a:cxn>
                  <a:cxn ang="T5">
                    <a:pos x="T2" y="T3"/>
                  </a:cxn>
                </a:cxnLst>
                <a:rect l="T6" t="T7" r="T8" b="T9"/>
                <a:pathLst>
                  <a:path w="3" h="2">
                    <a:moveTo>
                      <a:pt x="0" y="2"/>
                    </a:moveTo>
                    <a:cubicBezTo>
                      <a:pt x="1" y="1"/>
                      <a:pt x="2" y="1"/>
                      <a:pt x="3" y="0"/>
                    </a:cubicBezTo>
                  </a:path>
                </a:pathLst>
              </a:custGeom>
              <a:noFill/>
              <a:ln w="19050" cap="rnd">
                <a:solidFill>
                  <a:srgbClr val="937833"/>
                </a:solidFill>
                <a:round/>
                <a:headEnd/>
                <a:tailEnd/>
              </a:ln>
            </p:spPr>
            <p:txBody>
              <a:bodyPr/>
              <a:lstStyle/>
              <a:p>
                <a:endParaRPr lang="en-GB"/>
              </a:p>
            </p:txBody>
          </p:sp>
          <p:sp>
            <p:nvSpPr>
              <p:cNvPr id="32061" name="Freeform 689"/>
              <p:cNvSpPr>
                <a:spLocks/>
              </p:cNvSpPr>
              <p:nvPr/>
            </p:nvSpPr>
            <p:spPr bwMode="auto">
              <a:xfrm>
                <a:off x="2832" y="1229"/>
                <a:ext cx="6" cy="6"/>
              </a:xfrm>
              <a:custGeom>
                <a:avLst/>
                <a:gdLst>
                  <a:gd name="T0" fmla="*/ 19 w 4"/>
                  <a:gd name="T1" fmla="*/ 28 h 4"/>
                  <a:gd name="T2" fmla="*/ 28 w 4"/>
                  <a:gd name="T3" fmla="*/ 42 h 4"/>
                  <a:gd name="T4" fmla="*/ 13 w 4"/>
                  <a:gd name="T5" fmla="*/ 0 h 4"/>
                  <a:gd name="T6" fmla="*/ 13 w 4"/>
                  <a:gd name="T7" fmla="*/ 28 h 4"/>
                  <a:gd name="T8" fmla="*/ 28 w 4"/>
                  <a:gd name="T9" fmla="*/ 28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2" y="4"/>
                      <a:pt x="2" y="4"/>
                      <a:pt x="3" y="4"/>
                    </a:cubicBezTo>
                    <a:cubicBezTo>
                      <a:pt x="4" y="2"/>
                      <a:pt x="4" y="0"/>
                      <a:pt x="1" y="0"/>
                    </a:cubicBezTo>
                    <a:cubicBezTo>
                      <a:pt x="1" y="1"/>
                      <a:pt x="0" y="2"/>
                      <a:pt x="1" y="3"/>
                    </a:cubicBezTo>
                    <a:cubicBezTo>
                      <a:pt x="1" y="3"/>
                      <a:pt x="2" y="3"/>
                      <a:pt x="3" y="3"/>
                    </a:cubicBezTo>
                  </a:path>
                </a:pathLst>
              </a:custGeom>
              <a:noFill/>
              <a:ln w="9525" cap="rnd">
                <a:solidFill>
                  <a:srgbClr val="534114"/>
                </a:solidFill>
                <a:round/>
                <a:headEnd/>
                <a:tailEnd/>
              </a:ln>
            </p:spPr>
            <p:txBody>
              <a:bodyPr/>
              <a:lstStyle/>
              <a:p>
                <a:endParaRPr lang="en-GB"/>
              </a:p>
            </p:txBody>
          </p:sp>
          <p:sp>
            <p:nvSpPr>
              <p:cNvPr id="32062" name="Freeform 690"/>
              <p:cNvSpPr>
                <a:spLocks/>
              </p:cNvSpPr>
              <p:nvPr/>
            </p:nvSpPr>
            <p:spPr bwMode="auto">
              <a:xfrm>
                <a:off x="2820" y="1270"/>
                <a:ext cx="7" cy="8"/>
              </a:xfrm>
              <a:custGeom>
                <a:avLst/>
                <a:gdLst>
                  <a:gd name="T0" fmla="*/ 21 w 5"/>
                  <a:gd name="T1" fmla="*/ 54 h 5"/>
                  <a:gd name="T2" fmla="*/ 15 w 5"/>
                  <a:gd name="T3" fmla="*/ 21 h 5"/>
                  <a:gd name="T4" fmla="*/ 39 w 5"/>
                  <a:gd name="T5" fmla="*/ 34 h 5"/>
                  <a:gd name="T6" fmla="*/ 0 w 5"/>
                  <a:gd name="T7" fmla="*/ 67 h 5"/>
                  <a:gd name="T8" fmla="*/ 21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3" y="3"/>
                    </a:moveTo>
                    <a:cubicBezTo>
                      <a:pt x="2" y="2"/>
                      <a:pt x="2" y="2"/>
                      <a:pt x="2" y="1"/>
                    </a:cubicBezTo>
                    <a:cubicBezTo>
                      <a:pt x="4" y="1"/>
                      <a:pt x="4" y="1"/>
                      <a:pt x="5" y="2"/>
                    </a:cubicBezTo>
                    <a:cubicBezTo>
                      <a:pt x="4" y="4"/>
                      <a:pt x="2" y="5"/>
                      <a:pt x="0" y="4"/>
                    </a:cubicBezTo>
                    <a:cubicBezTo>
                      <a:pt x="0" y="3"/>
                      <a:pt x="2" y="1"/>
                      <a:pt x="3" y="0"/>
                    </a:cubicBezTo>
                  </a:path>
                </a:pathLst>
              </a:custGeom>
              <a:noFill/>
              <a:ln w="9525" cap="rnd">
                <a:solidFill>
                  <a:srgbClr val="534114"/>
                </a:solidFill>
                <a:round/>
                <a:headEnd/>
                <a:tailEnd/>
              </a:ln>
            </p:spPr>
            <p:txBody>
              <a:bodyPr/>
              <a:lstStyle/>
              <a:p>
                <a:endParaRPr lang="en-GB"/>
              </a:p>
            </p:txBody>
          </p:sp>
          <p:sp>
            <p:nvSpPr>
              <p:cNvPr id="32063" name="Freeform 691"/>
              <p:cNvSpPr>
                <a:spLocks/>
              </p:cNvSpPr>
              <p:nvPr/>
            </p:nvSpPr>
            <p:spPr bwMode="auto">
              <a:xfrm>
                <a:off x="2827" y="1294"/>
                <a:ext cx="8" cy="6"/>
              </a:xfrm>
              <a:custGeom>
                <a:avLst/>
                <a:gdLst>
                  <a:gd name="T0" fmla="*/ 54 w 5"/>
                  <a:gd name="T1" fmla="*/ 0 h 4"/>
                  <a:gd name="T2" fmla="*/ 34 w 5"/>
                  <a:gd name="T3" fmla="*/ 42 h 4"/>
                  <a:gd name="T4" fmla="*/ 67 w 5"/>
                  <a:gd name="T5" fmla="*/ 0 h 4"/>
                  <a:gd name="T6" fmla="*/ 34 w 5"/>
                  <a:gd name="T7" fmla="*/ 28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3" y="0"/>
                    </a:moveTo>
                    <a:cubicBezTo>
                      <a:pt x="1" y="1"/>
                      <a:pt x="0" y="3"/>
                      <a:pt x="2" y="4"/>
                    </a:cubicBezTo>
                    <a:cubicBezTo>
                      <a:pt x="4" y="4"/>
                      <a:pt x="5" y="2"/>
                      <a:pt x="4" y="0"/>
                    </a:cubicBezTo>
                    <a:cubicBezTo>
                      <a:pt x="2" y="1"/>
                      <a:pt x="3" y="2"/>
                      <a:pt x="2" y="3"/>
                    </a:cubicBezTo>
                  </a:path>
                </a:pathLst>
              </a:custGeom>
              <a:noFill/>
              <a:ln w="9525" cap="rnd">
                <a:solidFill>
                  <a:srgbClr val="534114"/>
                </a:solidFill>
                <a:round/>
                <a:headEnd/>
                <a:tailEnd/>
              </a:ln>
            </p:spPr>
            <p:txBody>
              <a:bodyPr/>
              <a:lstStyle/>
              <a:p>
                <a:endParaRPr lang="en-GB"/>
              </a:p>
            </p:txBody>
          </p:sp>
          <p:sp>
            <p:nvSpPr>
              <p:cNvPr id="32064" name="Freeform 692"/>
              <p:cNvSpPr>
                <a:spLocks/>
              </p:cNvSpPr>
              <p:nvPr/>
            </p:nvSpPr>
            <p:spPr bwMode="auto">
              <a:xfrm>
                <a:off x="2856" y="1285"/>
                <a:ext cx="2" cy="3"/>
              </a:xfrm>
              <a:custGeom>
                <a:avLst/>
                <a:gdLst>
                  <a:gd name="T0" fmla="*/ 64 w 1"/>
                  <a:gd name="T1" fmla="*/ 19 h 2"/>
                  <a:gd name="T2" fmla="*/ 0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1" y="2"/>
                    </a:moveTo>
                    <a:cubicBezTo>
                      <a:pt x="0" y="2"/>
                      <a:pt x="0" y="1"/>
                      <a:pt x="0" y="0"/>
                    </a:cubicBezTo>
                  </a:path>
                </a:pathLst>
              </a:custGeom>
              <a:noFill/>
              <a:ln w="9525" cap="rnd">
                <a:solidFill>
                  <a:srgbClr val="534114"/>
                </a:solidFill>
                <a:round/>
                <a:headEnd/>
                <a:tailEnd/>
              </a:ln>
            </p:spPr>
            <p:txBody>
              <a:bodyPr/>
              <a:lstStyle/>
              <a:p>
                <a:endParaRPr lang="en-GB"/>
              </a:p>
            </p:txBody>
          </p:sp>
          <p:sp>
            <p:nvSpPr>
              <p:cNvPr id="32065" name="Freeform 693"/>
              <p:cNvSpPr>
                <a:spLocks/>
              </p:cNvSpPr>
              <p:nvPr/>
            </p:nvSpPr>
            <p:spPr bwMode="auto">
              <a:xfrm>
                <a:off x="2855" y="1267"/>
                <a:ext cx="3" cy="5"/>
              </a:xfrm>
              <a:custGeom>
                <a:avLst/>
                <a:gdLst>
                  <a:gd name="T0" fmla="*/ 0 w 2"/>
                  <a:gd name="T1" fmla="*/ 62 h 3"/>
                  <a:gd name="T2" fmla="*/ 19 w 2"/>
                  <a:gd name="T3" fmla="*/ 0 h 3"/>
                  <a:gd name="T4" fmla="*/ 0 60000 65536"/>
                  <a:gd name="T5" fmla="*/ 0 60000 65536"/>
                  <a:gd name="T6" fmla="*/ 0 w 2"/>
                  <a:gd name="T7" fmla="*/ 0 h 3"/>
                  <a:gd name="T8" fmla="*/ 2 w 2"/>
                  <a:gd name="T9" fmla="*/ 3 h 3"/>
                </a:gdLst>
                <a:ahLst/>
                <a:cxnLst>
                  <a:cxn ang="T4">
                    <a:pos x="T0" y="T1"/>
                  </a:cxn>
                  <a:cxn ang="T5">
                    <a:pos x="T2" y="T3"/>
                  </a:cxn>
                </a:cxnLst>
                <a:rect l="T6" t="T7" r="T8" b="T9"/>
                <a:pathLst>
                  <a:path w="2" h="3">
                    <a:moveTo>
                      <a:pt x="0" y="3"/>
                    </a:moveTo>
                    <a:cubicBezTo>
                      <a:pt x="1" y="2"/>
                      <a:pt x="2" y="1"/>
                      <a:pt x="2" y="0"/>
                    </a:cubicBezTo>
                  </a:path>
                </a:pathLst>
              </a:custGeom>
              <a:noFill/>
              <a:ln w="9525" cap="rnd">
                <a:solidFill>
                  <a:srgbClr val="534114"/>
                </a:solidFill>
                <a:round/>
                <a:headEnd/>
                <a:tailEnd/>
              </a:ln>
            </p:spPr>
            <p:txBody>
              <a:bodyPr/>
              <a:lstStyle/>
              <a:p>
                <a:endParaRPr lang="en-GB"/>
              </a:p>
            </p:txBody>
          </p:sp>
          <p:sp>
            <p:nvSpPr>
              <p:cNvPr id="32066" name="Freeform 694"/>
              <p:cNvSpPr>
                <a:spLocks/>
              </p:cNvSpPr>
              <p:nvPr/>
            </p:nvSpPr>
            <p:spPr bwMode="auto">
              <a:xfrm>
                <a:off x="2856" y="1238"/>
                <a:ext cx="3" cy="5"/>
              </a:xfrm>
              <a:custGeom>
                <a:avLst/>
                <a:gdLst>
                  <a:gd name="T0" fmla="*/ 13 w 2"/>
                  <a:gd name="T1" fmla="*/ 37 h 3"/>
                  <a:gd name="T2" fmla="*/ 13 w 2"/>
                  <a:gd name="T3" fmla="*/ 0 h 3"/>
                  <a:gd name="T4" fmla="*/ 19 w 2"/>
                  <a:gd name="T5" fmla="*/ 22 h 3"/>
                  <a:gd name="T6" fmla="*/ 13 w 2"/>
                  <a:gd name="T7" fmla="*/ 37 h 3"/>
                  <a:gd name="T8" fmla="*/ 13 w 2"/>
                  <a:gd name="T9" fmla="*/ 2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0" y="1"/>
                      <a:pt x="0" y="1"/>
                      <a:pt x="1" y="0"/>
                    </a:cubicBezTo>
                    <a:cubicBezTo>
                      <a:pt x="1" y="0"/>
                      <a:pt x="2" y="0"/>
                      <a:pt x="2" y="1"/>
                    </a:cubicBezTo>
                    <a:cubicBezTo>
                      <a:pt x="2" y="2"/>
                      <a:pt x="2" y="2"/>
                      <a:pt x="1" y="2"/>
                    </a:cubicBezTo>
                    <a:cubicBezTo>
                      <a:pt x="0" y="3"/>
                      <a:pt x="1" y="1"/>
                      <a:pt x="1" y="1"/>
                    </a:cubicBezTo>
                  </a:path>
                </a:pathLst>
              </a:custGeom>
              <a:noFill/>
              <a:ln w="9525" cap="rnd">
                <a:solidFill>
                  <a:srgbClr val="534114"/>
                </a:solidFill>
                <a:round/>
                <a:headEnd/>
                <a:tailEnd/>
              </a:ln>
            </p:spPr>
            <p:txBody>
              <a:bodyPr/>
              <a:lstStyle/>
              <a:p>
                <a:endParaRPr lang="en-GB"/>
              </a:p>
            </p:txBody>
          </p:sp>
          <p:sp>
            <p:nvSpPr>
              <p:cNvPr id="32067" name="Freeform 695"/>
              <p:cNvSpPr>
                <a:spLocks/>
              </p:cNvSpPr>
              <p:nvPr/>
            </p:nvSpPr>
            <p:spPr bwMode="auto">
              <a:xfrm>
                <a:off x="2870" y="1256"/>
                <a:ext cx="3" cy="5"/>
              </a:xfrm>
              <a:custGeom>
                <a:avLst/>
                <a:gdLst>
                  <a:gd name="T0" fmla="*/ 19 w 2"/>
                  <a:gd name="T1" fmla="*/ 62 h 3"/>
                  <a:gd name="T2" fmla="*/ 19 w 2"/>
                  <a:gd name="T3" fmla="*/ 0 h 3"/>
                  <a:gd name="T4" fmla="*/ 0 60000 65536"/>
                  <a:gd name="T5" fmla="*/ 0 60000 65536"/>
                  <a:gd name="T6" fmla="*/ 0 w 2"/>
                  <a:gd name="T7" fmla="*/ 0 h 3"/>
                  <a:gd name="T8" fmla="*/ 2 w 2"/>
                  <a:gd name="T9" fmla="*/ 3 h 3"/>
                </a:gdLst>
                <a:ahLst/>
                <a:cxnLst>
                  <a:cxn ang="T4">
                    <a:pos x="T0" y="T1"/>
                  </a:cxn>
                  <a:cxn ang="T5">
                    <a:pos x="T2" y="T3"/>
                  </a:cxn>
                </a:cxnLst>
                <a:rect l="T6" t="T7" r="T8" b="T9"/>
                <a:pathLst>
                  <a:path w="2" h="3">
                    <a:moveTo>
                      <a:pt x="2" y="3"/>
                    </a:moveTo>
                    <a:cubicBezTo>
                      <a:pt x="0" y="2"/>
                      <a:pt x="0" y="1"/>
                      <a:pt x="2" y="0"/>
                    </a:cubicBezTo>
                  </a:path>
                </a:pathLst>
              </a:custGeom>
              <a:noFill/>
              <a:ln w="9525" cap="rnd">
                <a:solidFill>
                  <a:srgbClr val="534114"/>
                </a:solidFill>
                <a:round/>
                <a:headEnd/>
                <a:tailEnd/>
              </a:ln>
            </p:spPr>
            <p:txBody>
              <a:bodyPr/>
              <a:lstStyle/>
              <a:p>
                <a:endParaRPr lang="en-GB"/>
              </a:p>
            </p:txBody>
          </p:sp>
          <p:sp>
            <p:nvSpPr>
              <p:cNvPr id="32068" name="Freeform 696"/>
              <p:cNvSpPr>
                <a:spLocks/>
              </p:cNvSpPr>
              <p:nvPr/>
            </p:nvSpPr>
            <p:spPr bwMode="auto">
              <a:xfrm>
                <a:off x="2882" y="1255"/>
                <a:ext cx="1" cy="1"/>
              </a:xfrm>
              <a:custGeom>
                <a:avLst/>
                <a:gdLst>
                  <a:gd name="T0" fmla="*/ 0 w 1"/>
                  <a:gd name="T1" fmla="*/ 1 h 1"/>
                  <a:gd name="T2" fmla="*/ 1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1"/>
                      <a:pt x="0" y="0"/>
                      <a:pt x="1" y="0"/>
                    </a:cubicBezTo>
                  </a:path>
                </a:pathLst>
              </a:custGeom>
              <a:noFill/>
              <a:ln w="9525" cap="rnd">
                <a:solidFill>
                  <a:srgbClr val="534114"/>
                </a:solidFill>
                <a:round/>
                <a:headEnd/>
                <a:tailEnd/>
              </a:ln>
            </p:spPr>
            <p:txBody>
              <a:bodyPr/>
              <a:lstStyle/>
              <a:p>
                <a:endParaRPr lang="en-GB"/>
              </a:p>
            </p:txBody>
          </p:sp>
          <p:sp>
            <p:nvSpPr>
              <p:cNvPr id="32069" name="Freeform 697"/>
              <p:cNvSpPr>
                <a:spLocks/>
              </p:cNvSpPr>
              <p:nvPr/>
            </p:nvSpPr>
            <p:spPr bwMode="auto">
              <a:xfrm>
                <a:off x="2882" y="1282"/>
                <a:ext cx="3" cy="3"/>
              </a:xfrm>
              <a:custGeom>
                <a:avLst/>
                <a:gdLst>
                  <a:gd name="T0" fmla="*/ 0 w 2"/>
                  <a:gd name="T1" fmla="*/ 0 h 2"/>
                  <a:gd name="T2" fmla="*/ 0 w 2"/>
                  <a:gd name="T3" fmla="*/ 19 h 2"/>
                  <a:gd name="T4" fmla="*/ 0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0"/>
                    </a:moveTo>
                    <a:cubicBezTo>
                      <a:pt x="0" y="1"/>
                      <a:pt x="0" y="1"/>
                      <a:pt x="0" y="2"/>
                    </a:cubicBezTo>
                    <a:cubicBezTo>
                      <a:pt x="2" y="0"/>
                      <a:pt x="0" y="1"/>
                      <a:pt x="0" y="0"/>
                    </a:cubicBezTo>
                  </a:path>
                </a:pathLst>
              </a:custGeom>
              <a:noFill/>
              <a:ln w="9525" cap="rnd">
                <a:solidFill>
                  <a:srgbClr val="534114"/>
                </a:solidFill>
                <a:round/>
                <a:headEnd/>
                <a:tailEnd/>
              </a:ln>
            </p:spPr>
            <p:txBody>
              <a:bodyPr/>
              <a:lstStyle/>
              <a:p>
                <a:endParaRPr lang="en-GB"/>
              </a:p>
            </p:txBody>
          </p:sp>
          <p:sp>
            <p:nvSpPr>
              <p:cNvPr id="32070" name="Freeform 698"/>
              <p:cNvSpPr>
                <a:spLocks/>
              </p:cNvSpPr>
              <p:nvPr/>
            </p:nvSpPr>
            <p:spPr bwMode="auto">
              <a:xfrm>
                <a:off x="2896" y="1296"/>
                <a:ext cx="3" cy="3"/>
              </a:xfrm>
              <a:custGeom>
                <a:avLst/>
                <a:gdLst>
                  <a:gd name="T0" fmla="*/ 13 w 2"/>
                  <a:gd name="T1" fmla="*/ 0 h 2"/>
                  <a:gd name="T2" fmla="*/ 13 w 2"/>
                  <a:gd name="T3" fmla="*/ 19 h 2"/>
                  <a:gd name="T4" fmla="*/ 19 w 2"/>
                  <a:gd name="T5" fmla="*/ 13 h 2"/>
                  <a:gd name="T6" fmla="*/ 13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1" y="0"/>
                    </a:moveTo>
                    <a:cubicBezTo>
                      <a:pt x="1" y="1"/>
                      <a:pt x="0" y="1"/>
                      <a:pt x="1" y="2"/>
                    </a:cubicBezTo>
                    <a:cubicBezTo>
                      <a:pt x="1" y="2"/>
                      <a:pt x="2" y="2"/>
                      <a:pt x="2" y="1"/>
                    </a:cubicBezTo>
                    <a:cubicBezTo>
                      <a:pt x="2" y="0"/>
                      <a:pt x="1" y="0"/>
                      <a:pt x="1" y="0"/>
                    </a:cubicBezTo>
                  </a:path>
                </a:pathLst>
              </a:custGeom>
              <a:noFill/>
              <a:ln w="9525" cap="rnd">
                <a:solidFill>
                  <a:srgbClr val="534114"/>
                </a:solidFill>
                <a:round/>
                <a:headEnd/>
                <a:tailEnd/>
              </a:ln>
            </p:spPr>
            <p:txBody>
              <a:bodyPr/>
              <a:lstStyle/>
              <a:p>
                <a:endParaRPr lang="en-GB"/>
              </a:p>
            </p:txBody>
          </p:sp>
          <p:sp>
            <p:nvSpPr>
              <p:cNvPr id="32071" name="Freeform 699"/>
              <p:cNvSpPr>
                <a:spLocks/>
              </p:cNvSpPr>
              <p:nvPr/>
            </p:nvSpPr>
            <p:spPr bwMode="auto">
              <a:xfrm>
                <a:off x="3005" y="1262"/>
                <a:ext cx="3" cy="5"/>
              </a:xfrm>
              <a:custGeom>
                <a:avLst/>
                <a:gdLst>
                  <a:gd name="T0" fmla="*/ 0 w 2"/>
                  <a:gd name="T1" fmla="*/ 0 h 3"/>
                  <a:gd name="T2" fmla="*/ 13 w 2"/>
                  <a:gd name="T3" fmla="*/ 62 h 3"/>
                  <a:gd name="T4" fmla="*/ 19 w 2"/>
                  <a:gd name="T5" fmla="*/ 22 h 3"/>
                  <a:gd name="T6" fmla="*/ 13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cubicBezTo>
                      <a:pt x="0" y="1"/>
                      <a:pt x="0" y="2"/>
                      <a:pt x="1" y="3"/>
                    </a:cubicBezTo>
                    <a:cubicBezTo>
                      <a:pt x="2" y="2"/>
                      <a:pt x="2" y="2"/>
                      <a:pt x="2" y="1"/>
                    </a:cubicBezTo>
                    <a:cubicBezTo>
                      <a:pt x="2" y="1"/>
                      <a:pt x="1" y="0"/>
                      <a:pt x="1" y="0"/>
                    </a:cubicBezTo>
                  </a:path>
                </a:pathLst>
              </a:custGeom>
              <a:noFill/>
              <a:ln w="9525" cap="rnd">
                <a:solidFill>
                  <a:srgbClr val="534114"/>
                </a:solidFill>
                <a:round/>
                <a:headEnd/>
                <a:tailEnd/>
              </a:ln>
            </p:spPr>
            <p:txBody>
              <a:bodyPr/>
              <a:lstStyle/>
              <a:p>
                <a:endParaRPr lang="en-GB"/>
              </a:p>
            </p:txBody>
          </p:sp>
          <p:sp>
            <p:nvSpPr>
              <p:cNvPr id="32072" name="Freeform 700"/>
              <p:cNvSpPr>
                <a:spLocks/>
              </p:cNvSpPr>
              <p:nvPr/>
            </p:nvSpPr>
            <p:spPr bwMode="auto">
              <a:xfrm>
                <a:off x="2947" y="1217"/>
                <a:ext cx="5" cy="5"/>
              </a:xfrm>
              <a:custGeom>
                <a:avLst/>
                <a:gdLst>
                  <a:gd name="T0" fmla="*/ 22 w 3"/>
                  <a:gd name="T1" fmla="*/ 0 h 3"/>
                  <a:gd name="T2" fmla="*/ 0 w 3"/>
                  <a:gd name="T3" fmla="*/ 22 h 3"/>
                  <a:gd name="T4" fmla="*/ 62 w 3"/>
                  <a:gd name="T5" fmla="*/ 37 h 3"/>
                  <a:gd name="T6" fmla="*/ 22 w 3"/>
                  <a:gd name="T7" fmla="*/ 62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0"/>
                    </a:moveTo>
                    <a:cubicBezTo>
                      <a:pt x="1" y="0"/>
                      <a:pt x="0" y="1"/>
                      <a:pt x="0" y="1"/>
                    </a:cubicBezTo>
                    <a:cubicBezTo>
                      <a:pt x="1" y="2"/>
                      <a:pt x="1" y="2"/>
                      <a:pt x="3" y="2"/>
                    </a:cubicBezTo>
                    <a:cubicBezTo>
                      <a:pt x="2" y="1"/>
                      <a:pt x="2" y="3"/>
                      <a:pt x="1" y="3"/>
                    </a:cubicBezTo>
                  </a:path>
                </a:pathLst>
              </a:custGeom>
              <a:noFill/>
              <a:ln w="9525" cap="rnd">
                <a:solidFill>
                  <a:srgbClr val="534114"/>
                </a:solidFill>
                <a:round/>
                <a:headEnd/>
                <a:tailEnd/>
              </a:ln>
            </p:spPr>
            <p:txBody>
              <a:bodyPr/>
              <a:lstStyle/>
              <a:p>
                <a:endParaRPr lang="en-GB"/>
              </a:p>
            </p:txBody>
          </p:sp>
          <p:sp>
            <p:nvSpPr>
              <p:cNvPr id="32073" name="Freeform 701"/>
              <p:cNvSpPr>
                <a:spLocks/>
              </p:cNvSpPr>
              <p:nvPr/>
            </p:nvSpPr>
            <p:spPr bwMode="auto">
              <a:xfrm>
                <a:off x="2909" y="1190"/>
                <a:ext cx="8" cy="7"/>
              </a:xfrm>
              <a:custGeom>
                <a:avLst/>
                <a:gdLst>
                  <a:gd name="T0" fmla="*/ 86 w 5"/>
                  <a:gd name="T1" fmla="*/ 39 h 5"/>
                  <a:gd name="T2" fmla="*/ 21 w 5"/>
                  <a:gd name="T3" fmla="*/ 1 h 5"/>
                  <a:gd name="T4" fmla="*/ 86 w 5"/>
                  <a:gd name="T5" fmla="*/ 21 h 5"/>
                  <a:gd name="T6" fmla="*/ 0 w 5"/>
                  <a:gd name="T7" fmla="*/ 39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5" y="5"/>
                    </a:moveTo>
                    <a:cubicBezTo>
                      <a:pt x="3" y="4"/>
                      <a:pt x="1" y="3"/>
                      <a:pt x="1" y="1"/>
                    </a:cubicBezTo>
                    <a:cubicBezTo>
                      <a:pt x="3" y="0"/>
                      <a:pt x="4" y="1"/>
                      <a:pt x="5" y="3"/>
                    </a:cubicBezTo>
                    <a:cubicBezTo>
                      <a:pt x="4" y="5"/>
                      <a:pt x="2" y="5"/>
                      <a:pt x="0" y="5"/>
                    </a:cubicBezTo>
                  </a:path>
                </a:pathLst>
              </a:custGeom>
              <a:noFill/>
              <a:ln w="9525" cap="rnd">
                <a:solidFill>
                  <a:srgbClr val="534114"/>
                </a:solidFill>
                <a:round/>
                <a:headEnd/>
                <a:tailEnd/>
              </a:ln>
            </p:spPr>
            <p:txBody>
              <a:bodyPr/>
              <a:lstStyle/>
              <a:p>
                <a:endParaRPr lang="en-GB"/>
              </a:p>
            </p:txBody>
          </p:sp>
          <p:sp>
            <p:nvSpPr>
              <p:cNvPr id="32074" name="Freeform 702"/>
              <p:cNvSpPr>
                <a:spLocks/>
              </p:cNvSpPr>
              <p:nvPr/>
            </p:nvSpPr>
            <p:spPr bwMode="auto">
              <a:xfrm>
                <a:off x="2893" y="1182"/>
                <a:ext cx="6" cy="6"/>
              </a:xfrm>
              <a:custGeom>
                <a:avLst/>
                <a:gdLst>
                  <a:gd name="T0" fmla="*/ 42 w 4"/>
                  <a:gd name="T1" fmla="*/ 28 h 4"/>
                  <a:gd name="T2" fmla="*/ 0 w 4"/>
                  <a:gd name="T3" fmla="*/ 19 h 4"/>
                  <a:gd name="T4" fmla="*/ 28 w 4"/>
                  <a:gd name="T5" fmla="*/ 42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3"/>
                    </a:moveTo>
                    <a:cubicBezTo>
                      <a:pt x="3" y="1"/>
                      <a:pt x="2" y="0"/>
                      <a:pt x="0" y="2"/>
                    </a:cubicBezTo>
                    <a:cubicBezTo>
                      <a:pt x="1" y="3"/>
                      <a:pt x="2" y="4"/>
                      <a:pt x="3" y="4"/>
                    </a:cubicBezTo>
                  </a:path>
                </a:pathLst>
              </a:custGeom>
              <a:noFill/>
              <a:ln w="9525" cap="rnd">
                <a:solidFill>
                  <a:srgbClr val="534114"/>
                </a:solidFill>
                <a:round/>
                <a:headEnd/>
                <a:tailEnd/>
              </a:ln>
            </p:spPr>
            <p:txBody>
              <a:bodyPr/>
              <a:lstStyle/>
              <a:p>
                <a:endParaRPr lang="en-GB"/>
              </a:p>
            </p:txBody>
          </p:sp>
          <p:sp>
            <p:nvSpPr>
              <p:cNvPr id="32075" name="Freeform 703"/>
              <p:cNvSpPr>
                <a:spLocks/>
              </p:cNvSpPr>
              <p:nvPr/>
            </p:nvSpPr>
            <p:spPr bwMode="auto">
              <a:xfrm>
                <a:off x="3010" y="1196"/>
                <a:ext cx="4" cy="4"/>
              </a:xfrm>
              <a:custGeom>
                <a:avLst/>
                <a:gdLst>
                  <a:gd name="T0" fmla="*/ 0 w 3"/>
                  <a:gd name="T1" fmla="*/ 16 h 3"/>
                  <a:gd name="T2" fmla="*/ 12 w 3"/>
                  <a:gd name="T3" fmla="*/ 0 h 3"/>
                  <a:gd name="T4" fmla="*/ 0 w 3"/>
                  <a:gd name="T5" fmla="*/ 12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3"/>
                    </a:moveTo>
                    <a:cubicBezTo>
                      <a:pt x="2" y="2"/>
                      <a:pt x="3" y="2"/>
                      <a:pt x="2" y="0"/>
                    </a:cubicBezTo>
                    <a:cubicBezTo>
                      <a:pt x="1" y="0"/>
                      <a:pt x="0" y="1"/>
                      <a:pt x="0" y="2"/>
                    </a:cubicBezTo>
                  </a:path>
                </a:pathLst>
              </a:custGeom>
              <a:noFill/>
              <a:ln w="9525" cap="rnd">
                <a:solidFill>
                  <a:srgbClr val="534114"/>
                </a:solidFill>
                <a:round/>
                <a:headEnd/>
                <a:tailEnd/>
              </a:ln>
            </p:spPr>
            <p:txBody>
              <a:bodyPr/>
              <a:lstStyle/>
              <a:p>
                <a:endParaRPr lang="en-GB"/>
              </a:p>
            </p:txBody>
          </p:sp>
          <p:sp>
            <p:nvSpPr>
              <p:cNvPr id="32076" name="Freeform 704"/>
              <p:cNvSpPr>
                <a:spLocks/>
              </p:cNvSpPr>
              <p:nvPr/>
            </p:nvSpPr>
            <p:spPr bwMode="auto">
              <a:xfrm>
                <a:off x="3032" y="1209"/>
                <a:ext cx="5" cy="5"/>
              </a:xfrm>
              <a:custGeom>
                <a:avLst/>
                <a:gdLst>
                  <a:gd name="T0" fmla="*/ 22 w 3"/>
                  <a:gd name="T1" fmla="*/ 22 h 3"/>
                  <a:gd name="T2" fmla="*/ 22 w 3"/>
                  <a:gd name="T3" fmla="*/ 62 h 3"/>
                  <a:gd name="T4" fmla="*/ 62 w 3"/>
                  <a:gd name="T5" fmla="*/ 22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1"/>
                    </a:moveTo>
                    <a:cubicBezTo>
                      <a:pt x="0" y="2"/>
                      <a:pt x="0" y="3"/>
                      <a:pt x="1" y="3"/>
                    </a:cubicBezTo>
                    <a:cubicBezTo>
                      <a:pt x="2" y="2"/>
                      <a:pt x="2" y="2"/>
                      <a:pt x="3" y="1"/>
                    </a:cubicBezTo>
                    <a:cubicBezTo>
                      <a:pt x="2" y="0"/>
                      <a:pt x="1" y="1"/>
                      <a:pt x="0" y="0"/>
                    </a:cubicBezTo>
                  </a:path>
                </a:pathLst>
              </a:custGeom>
              <a:noFill/>
              <a:ln w="9525" cap="rnd">
                <a:solidFill>
                  <a:srgbClr val="534114"/>
                </a:solidFill>
                <a:round/>
                <a:headEnd/>
                <a:tailEnd/>
              </a:ln>
            </p:spPr>
            <p:txBody>
              <a:bodyPr/>
              <a:lstStyle/>
              <a:p>
                <a:endParaRPr lang="en-GB"/>
              </a:p>
            </p:txBody>
          </p:sp>
          <p:sp>
            <p:nvSpPr>
              <p:cNvPr id="32077" name="Freeform 705"/>
              <p:cNvSpPr>
                <a:spLocks/>
              </p:cNvSpPr>
              <p:nvPr/>
            </p:nvSpPr>
            <p:spPr bwMode="auto">
              <a:xfrm>
                <a:off x="3031" y="1179"/>
                <a:ext cx="3" cy="5"/>
              </a:xfrm>
              <a:custGeom>
                <a:avLst/>
                <a:gdLst>
                  <a:gd name="T0" fmla="*/ 19 w 2"/>
                  <a:gd name="T1" fmla="*/ 62 h 3"/>
                  <a:gd name="T2" fmla="*/ 0 w 2"/>
                  <a:gd name="T3" fmla="*/ 0 h 3"/>
                  <a:gd name="T4" fmla="*/ 13 w 2"/>
                  <a:gd name="T5" fmla="*/ 0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2" y="3"/>
                    </a:moveTo>
                    <a:cubicBezTo>
                      <a:pt x="0" y="2"/>
                      <a:pt x="0" y="2"/>
                      <a:pt x="0" y="0"/>
                    </a:cubicBezTo>
                    <a:cubicBezTo>
                      <a:pt x="0" y="0"/>
                      <a:pt x="1" y="0"/>
                      <a:pt x="1" y="0"/>
                    </a:cubicBezTo>
                  </a:path>
                </a:pathLst>
              </a:custGeom>
              <a:noFill/>
              <a:ln w="9525" cap="rnd">
                <a:solidFill>
                  <a:srgbClr val="534114"/>
                </a:solidFill>
                <a:round/>
                <a:headEnd/>
                <a:tailEnd/>
              </a:ln>
            </p:spPr>
            <p:txBody>
              <a:bodyPr/>
              <a:lstStyle/>
              <a:p>
                <a:endParaRPr lang="en-GB"/>
              </a:p>
            </p:txBody>
          </p:sp>
          <p:sp>
            <p:nvSpPr>
              <p:cNvPr id="32078" name="Freeform 706"/>
              <p:cNvSpPr>
                <a:spLocks/>
              </p:cNvSpPr>
              <p:nvPr/>
            </p:nvSpPr>
            <p:spPr bwMode="auto">
              <a:xfrm>
                <a:off x="3051" y="1193"/>
                <a:ext cx="3" cy="3"/>
              </a:xfrm>
              <a:custGeom>
                <a:avLst/>
                <a:gdLst>
                  <a:gd name="T0" fmla="*/ 0 w 2"/>
                  <a:gd name="T1" fmla="*/ 0 h 2"/>
                  <a:gd name="T2" fmla="*/ 13 w 2"/>
                  <a:gd name="T3" fmla="*/ 19 h 2"/>
                  <a:gd name="T4" fmla="*/ 19 w 2"/>
                  <a:gd name="T5" fmla="*/ 13 h 2"/>
                  <a:gd name="T6" fmla="*/ 13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0"/>
                    </a:moveTo>
                    <a:cubicBezTo>
                      <a:pt x="0" y="1"/>
                      <a:pt x="0" y="1"/>
                      <a:pt x="1" y="2"/>
                    </a:cubicBezTo>
                    <a:cubicBezTo>
                      <a:pt x="1" y="2"/>
                      <a:pt x="2" y="2"/>
                      <a:pt x="2" y="1"/>
                    </a:cubicBezTo>
                    <a:cubicBezTo>
                      <a:pt x="2" y="1"/>
                      <a:pt x="2" y="0"/>
                      <a:pt x="1" y="0"/>
                    </a:cubicBezTo>
                  </a:path>
                </a:pathLst>
              </a:custGeom>
              <a:noFill/>
              <a:ln w="9525" cap="rnd">
                <a:solidFill>
                  <a:srgbClr val="534114"/>
                </a:solidFill>
                <a:round/>
                <a:headEnd/>
                <a:tailEnd/>
              </a:ln>
            </p:spPr>
            <p:txBody>
              <a:bodyPr/>
              <a:lstStyle/>
              <a:p>
                <a:endParaRPr lang="en-GB"/>
              </a:p>
            </p:txBody>
          </p:sp>
          <p:sp>
            <p:nvSpPr>
              <p:cNvPr id="32079" name="Freeform 707"/>
              <p:cNvSpPr>
                <a:spLocks/>
              </p:cNvSpPr>
              <p:nvPr/>
            </p:nvSpPr>
            <p:spPr bwMode="auto">
              <a:xfrm>
                <a:off x="2642" y="1269"/>
                <a:ext cx="4" cy="4"/>
              </a:xfrm>
              <a:custGeom>
                <a:avLst/>
                <a:gdLst>
                  <a:gd name="T0" fmla="*/ 0 w 3"/>
                  <a:gd name="T1" fmla="*/ 1 h 3"/>
                  <a:gd name="T2" fmla="*/ 12 w 3"/>
                  <a:gd name="T3" fmla="*/ 16 h 3"/>
                  <a:gd name="T4" fmla="*/ 16 w 3"/>
                  <a:gd name="T5" fmla="*/ 0 h 3"/>
                  <a:gd name="T6" fmla="*/ 1 w 3"/>
                  <a:gd name="T7" fmla="*/ 12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1"/>
                    </a:moveTo>
                    <a:cubicBezTo>
                      <a:pt x="0" y="2"/>
                      <a:pt x="1" y="3"/>
                      <a:pt x="2" y="3"/>
                    </a:cubicBezTo>
                    <a:cubicBezTo>
                      <a:pt x="3" y="1"/>
                      <a:pt x="3" y="2"/>
                      <a:pt x="3" y="0"/>
                    </a:cubicBezTo>
                    <a:cubicBezTo>
                      <a:pt x="1" y="0"/>
                      <a:pt x="2" y="1"/>
                      <a:pt x="1" y="2"/>
                    </a:cubicBezTo>
                  </a:path>
                </a:pathLst>
              </a:custGeom>
              <a:noFill/>
              <a:ln w="9525" cap="rnd">
                <a:solidFill>
                  <a:srgbClr val="534114"/>
                </a:solidFill>
                <a:round/>
                <a:headEnd/>
                <a:tailEnd/>
              </a:ln>
            </p:spPr>
            <p:txBody>
              <a:bodyPr/>
              <a:lstStyle/>
              <a:p>
                <a:endParaRPr lang="en-GB"/>
              </a:p>
            </p:txBody>
          </p:sp>
          <p:sp>
            <p:nvSpPr>
              <p:cNvPr id="32080" name="Freeform 708"/>
              <p:cNvSpPr>
                <a:spLocks/>
              </p:cNvSpPr>
              <p:nvPr/>
            </p:nvSpPr>
            <p:spPr bwMode="auto">
              <a:xfrm>
                <a:off x="2610" y="1314"/>
                <a:ext cx="5" cy="1"/>
              </a:xfrm>
              <a:custGeom>
                <a:avLst/>
                <a:gdLst>
                  <a:gd name="T0" fmla="*/ 0 w 3"/>
                  <a:gd name="T1" fmla="*/ 1 h 1"/>
                  <a:gd name="T2" fmla="*/ 62 w 3"/>
                  <a:gd name="T3" fmla="*/ 0 h 1"/>
                  <a:gd name="T4" fmla="*/ 0 60000 65536"/>
                  <a:gd name="T5" fmla="*/ 0 60000 65536"/>
                  <a:gd name="T6" fmla="*/ 0 w 3"/>
                  <a:gd name="T7" fmla="*/ 0 h 1"/>
                  <a:gd name="T8" fmla="*/ 3 w 3"/>
                  <a:gd name="T9" fmla="*/ 1 h 1"/>
                </a:gdLst>
                <a:ahLst/>
                <a:cxnLst>
                  <a:cxn ang="T4">
                    <a:pos x="T0" y="T1"/>
                  </a:cxn>
                  <a:cxn ang="T5">
                    <a:pos x="T2" y="T3"/>
                  </a:cxn>
                </a:cxnLst>
                <a:rect l="T6" t="T7" r="T8" b="T9"/>
                <a:pathLst>
                  <a:path w="3" h="1">
                    <a:moveTo>
                      <a:pt x="0" y="1"/>
                    </a:moveTo>
                    <a:cubicBezTo>
                      <a:pt x="0" y="0"/>
                      <a:pt x="2" y="0"/>
                      <a:pt x="3" y="0"/>
                    </a:cubicBezTo>
                  </a:path>
                </a:pathLst>
              </a:custGeom>
              <a:noFill/>
              <a:ln w="19050" cap="rnd">
                <a:solidFill>
                  <a:srgbClr val="534114"/>
                </a:solidFill>
                <a:round/>
                <a:headEnd/>
                <a:tailEnd/>
              </a:ln>
            </p:spPr>
            <p:txBody>
              <a:bodyPr/>
              <a:lstStyle/>
              <a:p>
                <a:endParaRPr lang="en-GB"/>
              </a:p>
            </p:txBody>
          </p:sp>
          <p:sp>
            <p:nvSpPr>
              <p:cNvPr id="32081" name="Freeform 709"/>
              <p:cNvSpPr>
                <a:spLocks/>
              </p:cNvSpPr>
              <p:nvPr/>
            </p:nvSpPr>
            <p:spPr bwMode="auto">
              <a:xfrm>
                <a:off x="2589" y="1356"/>
                <a:ext cx="1" cy="3"/>
              </a:xfrm>
              <a:custGeom>
                <a:avLst/>
                <a:gdLst>
                  <a:gd name="T0" fmla="*/ 1 w 1"/>
                  <a:gd name="T1" fmla="*/ 19 h 2"/>
                  <a:gd name="T2" fmla="*/ 0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1" y="2"/>
                    </a:moveTo>
                    <a:cubicBezTo>
                      <a:pt x="0" y="1"/>
                      <a:pt x="0" y="1"/>
                      <a:pt x="0" y="0"/>
                    </a:cubicBezTo>
                  </a:path>
                </a:pathLst>
              </a:custGeom>
              <a:noFill/>
              <a:ln w="19050" cap="rnd">
                <a:solidFill>
                  <a:srgbClr val="534114"/>
                </a:solidFill>
                <a:round/>
                <a:headEnd/>
                <a:tailEnd/>
              </a:ln>
            </p:spPr>
            <p:txBody>
              <a:bodyPr/>
              <a:lstStyle/>
              <a:p>
                <a:endParaRPr lang="en-GB"/>
              </a:p>
            </p:txBody>
          </p:sp>
          <p:sp>
            <p:nvSpPr>
              <p:cNvPr id="32082" name="Freeform 710"/>
              <p:cNvSpPr>
                <a:spLocks/>
              </p:cNvSpPr>
              <p:nvPr/>
            </p:nvSpPr>
            <p:spPr bwMode="auto">
              <a:xfrm>
                <a:off x="2583" y="1343"/>
                <a:ext cx="1" cy="1"/>
              </a:xfrm>
              <a:custGeom>
                <a:avLst/>
                <a:gdLst>
                  <a:gd name="T0" fmla="*/ 0 w 1"/>
                  <a:gd name="T1" fmla="*/ 0 h 1"/>
                  <a:gd name="T2" fmla="*/ 1 w 1"/>
                  <a:gd name="T3" fmla="*/ 1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1"/>
                      <a:pt x="0" y="1"/>
                      <a:pt x="1" y="1"/>
                    </a:cubicBezTo>
                  </a:path>
                </a:pathLst>
              </a:custGeom>
              <a:noFill/>
              <a:ln w="19050" cap="rnd">
                <a:solidFill>
                  <a:srgbClr val="534114"/>
                </a:solidFill>
                <a:round/>
                <a:headEnd/>
                <a:tailEnd/>
              </a:ln>
            </p:spPr>
            <p:txBody>
              <a:bodyPr/>
              <a:lstStyle/>
              <a:p>
                <a:endParaRPr lang="en-GB"/>
              </a:p>
            </p:txBody>
          </p:sp>
          <p:sp>
            <p:nvSpPr>
              <p:cNvPr id="32083" name="Freeform 711"/>
              <p:cNvSpPr>
                <a:spLocks/>
              </p:cNvSpPr>
              <p:nvPr/>
            </p:nvSpPr>
            <p:spPr bwMode="auto">
              <a:xfrm>
                <a:off x="2660" y="1423"/>
                <a:ext cx="5" cy="5"/>
              </a:xfrm>
              <a:custGeom>
                <a:avLst/>
                <a:gdLst>
                  <a:gd name="T0" fmla="*/ 0 w 3"/>
                  <a:gd name="T1" fmla="*/ 62 h 3"/>
                  <a:gd name="T2" fmla="*/ 62 w 3"/>
                  <a:gd name="T3" fmla="*/ 0 h 3"/>
                  <a:gd name="T4" fmla="*/ 0 60000 65536"/>
                  <a:gd name="T5" fmla="*/ 0 60000 65536"/>
                  <a:gd name="T6" fmla="*/ 0 w 3"/>
                  <a:gd name="T7" fmla="*/ 0 h 3"/>
                  <a:gd name="T8" fmla="*/ 3 w 3"/>
                  <a:gd name="T9" fmla="*/ 3 h 3"/>
                </a:gdLst>
                <a:ahLst/>
                <a:cxnLst>
                  <a:cxn ang="T4">
                    <a:pos x="T0" y="T1"/>
                  </a:cxn>
                  <a:cxn ang="T5">
                    <a:pos x="T2" y="T3"/>
                  </a:cxn>
                </a:cxnLst>
                <a:rect l="T6" t="T7" r="T8" b="T9"/>
                <a:pathLst>
                  <a:path w="3" h="3">
                    <a:moveTo>
                      <a:pt x="0" y="3"/>
                    </a:moveTo>
                    <a:cubicBezTo>
                      <a:pt x="1" y="1"/>
                      <a:pt x="2" y="0"/>
                      <a:pt x="3" y="0"/>
                    </a:cubicBezTo>
                  </a:path>
                </a:pathLst>
              </a:custGeom>
              <a:noFill/>
              <a:ln w="19050" cap="rnd">
                <a:solidFill>
                  <a:srgbClr val="534114"/>
                </a:solidFill>
                <a:round/>
                <a:headEnd/>
                <a:tailEnd/>
              </a:ln>
            </p:spPr>
            <p:txBody>
              <a:bodyPr/>
              <a:lstStyle/>
              <a:p>
                <a:endParaRPr lang="en-GB"/>
              </a:p>
            </p:txBody>
          </p:sp>
          <p:sp>
            <p:nvSpPr>
              <p:cNvPr id="32084" name="Freeform 712"/>
              <p:cNvSpPr>
                <a:spLocks/>
              </p:cNvSpPr>
              <p:nvPr/>
            </p:nvSpPr>
            <p:spPr bwMode="auto">
              <a:xfrm>
                <a:off x="2694" y="1462"/>
                <a:ext cx="4" cy="3"/>
              </a:xfrm>
              <a:custGeom>
                <a:avLst/>
                <a:gdLst>
                  <a:gd name="T0" fmla="*/ 0 w 3"/>
                  <a:gd name="T1" fmla="*/ 0 h 2"/>
                  <a:gd name="T2" fmla="*/ 16 w 3"/>
                  <a:gd name="T3" fmla="*/ 19 h 2"/>
                  <a:gd name="T4" fmla="*/ 0 60000 65536"/>
                  <a:gd name="T5" fmla="*/ 0 60000 65536"/>
                  <a:gd name="T6" fmla="*/ 0 w 3"/>
                  <a:gd name="T7" fmla="*/ 0 h 2"/>
                  <a:gd name="T8" fmla="*/ 3 w 3"/>
                  <a:gd name="T9" fmla="*/ 2 h 2"/>
                </a:gdLst>
                <a:ahLst/>
                <a:cxnLst>
                  <a:cxn ang="T4">
                    <a:pos x="T0" y="T1"/>
                  </a:cxn>
                  <a:cxn ang="T5">
                    <a:pos x="T2" y="T3"/>
                  </a:cxn>
                </a:cxnLst>
                <a:rect l="T6" t="T7" r="T8" b="T9"/>
                <a:pathLst>
                  <a:path w="3" h="2">
                    <a:moveTo>
                      <a:pt x="0" y="0"/>
                    </a:moveTo>
                    <a:cubicBezTo>
                      <a:pt x="0" y="1"/>
                      <a:pt x="2" y="2"/>
                      <a:pt x="3" y="2"/>
                    </a:cubicBezTo>
                  </a:path>
                </a:pathLst>
              </a:custGeom>
              <a:noFill/>
              <a:ln w="19050" cap="rnd">
                <a:solidFill>
                  <a:srgbClr val="534114"/>
                </a:solidFill>
                <a:round/>
                <a:headEnd/>
                <a:tailEnd/>
              </a:ln>
            </p:spPr>
            <p:txBody>
              <a:bodyPr/>
              <a:lstStyle/>
              <a:p>
                <a:endParaRPr lang="en-GB"/>
              </a:p>
            </p:txBody>
          </p:sp>
          <p:sp>
            <p:nvSpPr>
              <p:cNvPr id="32085" name="Freeform 713"/>
              <p:cNvSpPr>
                <a:spLocks/>
              </p:cNvSpPr>
              <p:nvPr/>
            </p:nvSpPr>
            <p:spPr bwMode="auto">
              <a:xfrm>
                <a:off x="2724" y="1485"/>
                <a:ext cx="1" cy="2"/>
              </a:xfrm>
              <a:custGeom>
                <a:avLst/>
                <a:gdLst>
                  <a:gd name="T0" fmla="*/ 0 w 1"/>
                  <a:gd name="T1" fmla="*/ 64 h 1"/>
                  <a:gd name="T2" fmla="*/ 1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1"/>
                      <a:pt x="1" y="0"/>
                      <a:pt x="1" y="0"/>
                    </a:cubicBezTo>
                  </a:path>
                </a:pathLst>
              </a:custGeom>
              <a:noFill/>
              <a:ln w="19050" cap="rnd">
                <a:solidFill>
                  <a:srgbClr val="534114"/>
                </a:solidFill>
                <a:round/>
                <a:headEnd/>
                <a:tailEnd/>
              </a:ln>
            </p:spPr>
            <p:txBody>
              <a:bodyPr/>
              <a:lstStyle/>
              <a:p>
                <a:endParaRPr lang="en-GB"/>
              </a:p>
            </p:txBody>
          </p:sp>
          <p:sp>
            <p:nvSpPr>
              <p:cNvPr id="32086" name="Freeform 714"/>
              <p:cNvSpPr>
                <a:spLocks/>
              </p:cNvSpPr>
              <p:nvPr/>
            </p:nvSpPr>
            <p:spPr bwMode="auto">
              <a:xfrm>
                <a:off x="2753" y="1517"/>
                <a:ext cx="3" cy="3"/>
              </a:xfrm>
              <a:custGeom>
                <a:avLst/>
                <a:gdLst>
                  <a:gd name="T0" fmla="*/ 0 w 2"/>
                  <a:gd name="T1" fmla="*/ 19 h 2"/>
                  <a:gd name="T2" fmla="*/ 0 w 2"/>
                  <a:gd name="T3" fmla="*/ 0 h 2"/>
                  <a:gd name="T4" fmla="*/ 19 w 2"/>
                  <a:gd name="T5" fmla="*/ 13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2"/>
                    </a:moveTo>
                    <a:cubicBezTo>
                      <a:pt x="0" y="2"/>
                      <a:pt x="0" y="1"/>
                      <a:pt x="0" y="0"/>
                    </a:cubicBezTo>
                    <a:cubicBezTo>
                      <a:pt x="1" y="0"/>
                      <a:pt x="1" y="0"/>
                      <a:pt x="2" y="1"/>
                    </a:cubicBezTo>
                  </a:path>
                </a:pathLst>
              </a:custGeom>
              <a:noFill/>
              <a:ln w="19050" cap="rnd">
                <a:solidFill>
                  <a:srgbClr val="534114"/>
                </a:solidFill>
                <a:round/>
                <a:headEnd/>
                <a:tailEnd/>
              </a:ln>
            </p:spPr>
            <p:txBody>
              <a:bodyPr/>
              <a:lstStyle/>
              <a:p>
                <a:endParaRPr lang="en-GB"/>
              </a:p>
            </p:txBody>
          </p:sp>
          <p:sp>
            <p:nvSpPr>
              <p:cNvPr id="32087" name="Freeform 715"/>
              <p:cNvSpPr>
                <a:spLocks/>
              </p:cNvSpPr>
              <p:nvPr/>
            </p:nvSpPr>
            <p:spPr bwMode="auto">
              <a:xfrm>
                <a:off x="2716" y="1532"/>
                <a:ext cx="3" cy="2"/>
              </a:xfrm>
              <a:custGeom>
                <a:avLst/>
                <a:gdLst>
                  <a:gd name="T0" fmla="*/ 0 w 2"/>
                  <a:gd name="T1" fmla="*/ 64 h 1"/>
                  <a:gd name="T2" fmla="*/ 19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1"/>
                    </a:moveTo>
                    <a:cubicBezTo>
                      <a:pt x="1" y="0"/>
                      <a:pt x="1" y="0"/>
                      <a:pt x="2" y="0"/>
                    </a:cubicBezTo>
                  </a:path>
                </a:pathLst>
              </a:custGeom>
              <a:noFill/>
              <a:ln w="19050" cap="rnd">
                <a:solidFill>
                  <a:srgbClr val="534114"/>
                </a:solidFill>
                <a:round/>
                <a:headEnd/>
                <a:tailEnd/>
              </a:ln>
            </p:spPr>
            <p:txBody>
              <a:bodyPr/>
              <a:lstStyle/>
              <a:p>
                <a:endParaRPr lang="en-GB"/>
              </a:p>
            </p:txBody>
          </p:sp>
          <p:sp>
            <p:nvSpPr>
              <p:cNvPr id="32088" name="Freeform 716"/>
              <p:cNvSpPr>
                <a:spLocks/>
              </p:cNvSpPr>
              <p:nvPr/>
            </p:nvSpPr>
            <p:spPr bwMode="auto">
              <a:xfrm>
                <a:off x="2736" y="1567"/>
                <a:ext cx="2" cy="3"/>
              </a:xfrm>
              <a:custGeom>
                <a:avLst/>
                <a:gdLst>
                  <a:gd name="T0" fmla="*/ 0 w 1"/>
                  <a:gd name="T1" fmla="*/ 0 h 2"/>
                  <a:gd name="T2" fmla="*/ 64 w 1"/>
                  <a:gd name="T3" fmla="*/ 19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0"/>
                    </a:moveTo>
                    <a:cubicBezTo>
                      <a:pt x="0" y="2"/>
                      <a:pt x="0" y="2"/>
                      <a:pt x="1" y="2"/>
                    </a:cubicBezTo>
                  </a:path>
                </a:pathLst>
              </a:custGeom>
              <a:noFill/>
              <a:ln w="19050" cap="rnd">
                <a:solidFill>
                  <a:srgbClr val="534114"/>
                </a:solidFill>
                <a:round/>
                <a:headEnd/>
                <a:tailEnd/>
              </a:ln>
            </p:spPr>
            <p:txBody>
              <a:bodyPr/>
              <a:lstStyle/>
              <a:p>
                <a:endParaRPr lang="en-GB"/>
              </a:p>
            </p:txBody>
          </p:sp>
          <p:sp>
            <p:nvSpPr>
              <p:cNvPr id="32089" name="Freeform 717"/>
              <p:cNvSpPr>
                <a:spLocks/>
              </p:cNvSpPr>
              <p:nvPr/>
            </p:nvSpPr>
            <p:spPr bwMode="auto">
              <a:xfrm>
                <a:off x="2704" y="1611"/>
                <a:ext cx="3" cy="4"/>
              </a:xfrm>
              <a:custGeom>
                <a:avLst/>
                <a:gdLst>
                  <a:gd name="T0" fmla="*/ 13 w 2"/>
                  <a:gd name="T1" fmla="*/ 16 h 3"/>
                  <a:gd name="T2" fmla="*/ 0 w 2"/>
                  <a:gd name="T3" fmla="*/ 12 h 3"/>
                  <a:gd name="T4" fmla="*/ 19 w 2"/>
                  <a:gd name="T5" fmla="*/ 0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1" y="3"/>
                    </a:moveTo>
                    <a:cubicBezTo>
                      <a:pt x="1" y="3"/>
                      <a:pt x="0" y="2"/>
                      <a:pt x="0" y="2"/>
                    </a:cubicBezTo>
                    <a:cubicBezTo>
                      <a:pt x="1" y="1"/>
                      <a:pt x="1" y="0"/>
                      <a:pt x="2" y="0"/>
                    </a:cubicBezTo>
                  </a:path>
                </a:pathLst>
              </a:custGeom>
              <a:noFill/>
              <a:ln w="19050" cap="rnd">
                <a:solidFill>
                  <a:srgbClr val="534114"/>
                </a:solidFill>
                <a:round/>
                <a:headEnd/>
                <a:tailEnd/>
              </a:ln>
            </p:spPr>
            <p:txBody>
              <a:bodyPr/>
              <a:lstStyle/>
              <a:p>
                <a:endParaRPr lang="en-GB"/>
              </a:p>
            </p:txBody>
          </p:sp>
          <p:sp>
            <p:nvSpPr>
              <p:cNvPr id="32090" name="Freeform 718"/>
              <p:cNvSpPr>
                <a:spLocks/>
              </p:cNvSpPr>
              <p:nvPr/>
            </p:nvSpPr>
            <p:spPr bwMode="auto">
              <a:xfrm>
                <a:off x="2710" y="1626"/>
                <a:ext cx="2" cy="1"/>
              </a:xfrm>
              <a:custGeom>
                <a:avLst/>
                <a:gdLst>
                  <a:gd name="T0" fmla="*/ 0 w 1"/>
                  <a:gd name="T1" fmla="*/ 0 h 1"/>
                  <a:gd name="T2" fmla="*/ 64 w 1"/>
                  <a:gd name="T3" fmla="*/ 1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1"/>
                      <a:pt x="1" y="1"/>
                    </a:cubicBezTo>
                  </a:path>
                </a:pathLst>
              </a:custGeom>
              <a:noFill/>
              <a:ln w="19050" cap="rnd">
                <a:solidFill>
                  <a:srgbClr val="534114"/>
                </a:solidFill>
                <a:round/>
                <a:headEnd/>
                <a:tailEnd/>
              </a:ln>
            </p:spPr>
            <p:txBody>
              <a:bodyPr/>
              <a:lstStyle/>
              <a:p>
                <a:endParaRPr lang="en-GB"/>
              </a:p>
            </p:txBody>
          </p:sp>
          <p:sp>
            <p:nvSpPr>
              <p:cNvPr id="32091" name="Freeform 719"/>
              <p:cNvSpPr>
                <a:spLocks/>
              </p:cNvSpPr>
              <p:nvPr/>
            </p:nvSpPr>
            <p:spPr bwMode="auto">
              <a:xfrm>
                <a:off x="2728" y="1671"/>
                <a:ext cx="2" cy="5"/>
              </a:xfrm>
              <a:custGeom>
                <a:avLst/>
                <a:gdLst>
                  <a:gd name="T0" fmla="*/ 0 w 1"/>
                  <a:gd name="T1" fmla="*/ 62 h 3"/>
                  <a:gd name="T2" fmla="*/ 64 w 1"/>
                  <a:gd name="T3" fmla="*/ 0 h 3"/>
                  <a:gd name="T4" fmla="*/ 0 60000 65536"/>
                  <a:gd name="T5" fmla="*/ 0 60000 65536"/>
                  <a:gd name="T6" fmla="*/ 0 w 1"/>
                  <a:gd name="T7" fmla="*/ 0 h 3"/>
                  <a:gd name="T8" fmla="*/ 1 w 1"/>
                  <a:gd name="T9" fmla="*/ 3 h 3"/>
                </a:gdLst>
                <a:ahLst/>
                <a:cxnLst>
                  <a:cxn ang="T4">
                    <a:pos x="T0" y="T1"/>
                  </a:cxn>
                  <a:cxn ang="T5">
                    <a:pos x="T2" y="T3"/>
                  </a:cxn>
                </a:cxnLst>
                <a:rect l="T6" t="T7" r="T8" b="T9"/>
                <a:pathLst>
                  <a:path w="1" h="3">
                    <a:moveTo>
                      <a:pt x="0" y="3"/>
                    </a:moveTo>
                    <a:cubicBezTo>
                      <a:pt x="0" y="2"/>
                      <a:pt x="1" y="1"/>
                      <a:pt x="1" y="0"/>
                    </a:cubicBezTo>
                  </a:path>
                </a:pathLst>
              </a:custGeom>
              <a:noFill/>
              <a:ln w="19050" cap="rnd">
                <a:solidFill>
                  <a:srgbClr val="534114"/>
                </a:solidFill>
                <a:round/>
                <a:headEnd/>
                <a:tailEnd/>
              </a:ln>
            </p:spPr>
            <p:txBody>
              <a:bodyPr/>
              <a:lstStyle/>
              <a:p>
                <a:endParaRPr lang="en-GB"/>
              </a:p>
            </p:txBody>
          </p:sp>
          <p:sp>
            <p:nvSpPr>
              <p:cNvPr id="32092" name="Freeform 720"/>
              <p:cNvSpPr>
                <a:spLocks/>
              </p:cNvSpPr>
              <p:nvPr/>
            </p:nvSpPr>
            <p:spPr bwMode="auto">
              <a:xfrm>
                <a:off x="2719" y="1694"/>
                <a:ext cx="2" cy="1"/>
              </a:xfrm>
              <a:custGeom>
                <a:avLst/>
                <a:gdLst>
                  <a:gd name="T0" fmla="*/ 0 w 1"/>
                  <a:gd name="T1" fmla="*/ 0 h 1"/>
                  <a:gd name="T2" fmla="*/ 64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1" y="0"/>
                      <a:pt x="1" y="0"/>
                    </a:cubicBezTo>
                  </a:path>
                </a:pathLst>
              </a:custGeom>
              <a:noFill/>
              <a:ln w="19050" cap="rnd">
                <a:solidFill>
                  <a:srgbClr val="534114"/>
                </a:solidFill>
                <a:round/>
                <a:headEnd/>
                <a:tailEnd/>
              </a:ln>
            </p:spPr>
            <p:txBody>
              <a:bodyPr/>
              <a:lstStyle/>
              <a:p>
                <a:endParaRPr lang="en-GB"/>
              </a:p>
            </p:txBody>
          </p:sp>
          <p:sp>
            <p:nvSpPr>
              <p:cNvPr id="32093" name="Freeform 721"/>
              <p:cNvSpPr>
                <a:spLocks/>
              </p:cNvSpPr>
              <p:nvPr/>
            </p:nvSpPr>
            <p:spPr bwMode="auto">
              <a:xfrm>
                <a:off x="2745" y="1717"/>
                <a:ext cx="1" cy="3"/>
              </a:xfrm>
              <a:custGeom>
                <a:avLst/>
                <a:gdLst>
                  <a:gd name="T0" fmla="*/ 0 w 1"/>
                  <a:gd name="T1" fmla="*/ 19 h 2"/>
                  <a:gd name="T2" fmla="*/ 0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0" y="1"/>
                      <a:pt x="0" y="1"/>
                      <a:pt x="0" y="0"/>
                    </a:cubicBezTo>
                  </a:path>
                </a:pathLst>
              </a:custGeom>
              <a:noFill/>
              <a:ln w="19050" cap="rnd">
                <a:solidFill>
                  <a:srgbClr val="534114"/>
                </a:solidFill>
                <a:round/>
                <a:headEnd/>
                <a:tailEnd/>
              </a:ln>
            </p:spPr>
            <p:txBody>
              <a:bodyPr/>
              <a:lstStyle/>
              <a:p>
                <a:endParaRPr lang="en-GB"/>
              </a:p>
            </p:txBody>
          </p:sp>
          <p:sp>
            <p:nvSpPr>
              <p:cNvPr id="32094" name="Freeform 722"/>
              <p:cNvSpPr>
                <a:spLocks/>
              </p:cNvSpPr>
              <p:nvPr/>
            </p:nvSpPr>
            <p:spPr bwMode="auto">
              <a:xfrm>
                <a:off x="2671" y="1643"/>
                <a:ext cx="1" cy="1"/>
              </a:xfrm>
              <a:custGeom>
                <a:avLst/>
                <a:gdLst>
                  <a:gd name="T0" fmla="*/ 0 w 1"/>
                  <a:gd name="T1" fmla="*/ 1 h 1"/>
                  <a:gd name="T2" fmla="*/ 1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1" y="1"/>
                      <a:pt x="1" y="1"/>
                      <a:pt x="1" y="0"/>
                    </a:cubicBezTo>
                  </a:path>
                </a:pathLst>
              </a:custGeom>
              <a:noFill/>
              <a:ln w="19050" cap="rnd">
                <a:solidFill>
                  <a:srgbClr val="534114"/>
                </a:solidFill>
                <a:round/>
                <a:headEnd/>
                <a:tailEnd/>
              </a:ln>
            </p:spPr>
            <p:txBody>
              <a:bodyPr/>
              <a:lstStyle/>
              <a:p>
                <a:endParaRPr lang="en-GB"/>
              </a:p>
            </p:txBody>
          </p:sp>
          <p:sp>
            <p:nvSpPr>
              <p:cNvPr id="32095" name="Freeform 723"/>
              <p:cNvSpPr>
                <a:spLocks/>
              </p:cNvSpPr>
              <p:nvPr/>
            </p:nvSpPr>
            <p:spPr bwMode="auto">
              <a:xfrm>
                <a:off x="2663" y="1587"/>
                <a:ext cx="2" cy="3"/>
              </a:xfrm>
              <a:custGeom>
                <a:avLst/>
                <a:gdLst>
                  <a:gd name="T0" fmla="*/ 0 w 1"/>
                  <a:gd name="T1" fmla="*/ 19 h 2"/>
                  <a:gd name="T2" fmla="*/ 64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1" y="2"/>
                      <a:pt x="1" y="1"/>
                      <a:pt x="1" y="0"/>
                    </a:cubicBezTo>
                  </a:path>
                </a:pathLst>
              </a:custGeom>
              <a:noFill/>
              <a:ln w="19050" cap="rnd">
                <a:solidFill>
                  <a:srgbClr val="534114"/>
                </a:solidFill>
                <a:round/>
                <a:headEnd/>
                <a:tailEnd/>
              </a:ln>
            </p:spPr>
            <p:txBody>
              <a:bodyPr/>
              <a:lstStyle/>
              <a:p>
                <a:endParaRPr lang="en-GB"/>
              </a:p>
            </p:txBody>
          </p:sp>
          <p:sp>
            <p:nvSpPr>
              <p:cNvPr id="32096" name="Freeform 724"/>
              <p:cNvSpPr>
                <a:spLocks/>
              </p:cNvSpPr>
              <p:nvPr/>
            </p:nvSpPr>
            <p:spPr bwMode="auto">
              <a:xfrm>
                <a:off x="2634" y="1543"/>
                <a:ext cx="3" cy="6"/>
              </a:xfrm>
              <a:custGeom>
                <a:avLst/>
                <a:gdLst>
                  <a:gd name="T0" fmla="*/ 19 w 2"/>
                  <a:gd name="T1" fmla="*/ 42 h 4"/>
                  <a:gd name="T2" fmla="*/ 13 w 2"/>
                  <a:gd name="T3" fmla="*/ 0 h 4"/>
                  <a:gd name="T4" fmla="*/ 0 60000 65536"/>
                  <a:gd name="T5" fmla="*/ 0 60000 65536"/>
                  <a:gd name="T6" fmla="*/ 0 w 2"/>
                  <a:gd name="T7" fmla="*/ 0 h 4"/>
                  <a:gd name="T8" fmla="*/ 2 w 2"/>
                  <a:gd name="T9" fmla="*/ 4 h 4"/>
                </a:gdLst>
                <a:ahLst/>
                <a:cxnLst>
                  <a:cxn ang="T4">
                    <a:pos x="T0" y="T1"/>
                  </a:cxn>
                  <a:cxn ang="T5">
                    <a:pos x="T2" y="T3"/>
                  </a:cxn>
                </a:cxnLst>
                <a:rect l="T6" t="T7" r="T8" b="T9"/>
                <a:pathLst>
                  <a:path w="2" h="4">
                    <a:moveTo>
                      <a:pt x="2" y="4"/>
                    </a:moveTo>
                    <a:cubicBezTo>
                      <a:pt x="0" y="3"/>
                      <a:pt x="0" y="2"/>
                      <a:pt x="1" y="0"/>
                    </a:cubicBezTo>
                  </a:path>
                </a:pathLst>
              </a:custGeom>
              <a:noFill/>
              <a:ln w="19050" cap="rnd">
                <a:solidFill>
                  <a:srgbClr val="534114"/>
                </a:solidFill>
                <a:round/>
                <a:headEnd/>
                <a:tailEnd/>
              </a:ln>
            </p:spPr>
            <p:txBody>
              <a:bodyPr/>
              <a:lstStyle/>
              <a:p>
                <a:endParaRPr lang="en-GB"/>
              </a:p>
            </p:txBody>
          </p:sp>
          <p:sp>
            <p:nvSpPr>
              <p:cNvPr id="32097" name="Freeform 725"/>
              <p:cNvSpPr>
                <a:spLocks/>
              </p:cNvSpPr>
              <p:nvPr/>
            </p:nvSpPr>
            <p:spPr bwMode="auto">
              <a:xfrm>
                <a:off x="2666" y="1511"/>
                <a:ext cx="3" cy="3"/>
              </a:xfrm>
              <a:custGeom>
                <a:avLst/>
                <a:gdLst>
                  <a:gd name="T0" fmla="*/ 0 w 2"/>
                  <a:gd name="T1" fmla="*/ 0 h 2"/>
                  <a:gd name="T2" fmla="*/ 19 w 2"/>
                  <a:gd name="T3" fmla="*/ 13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0" y="0"/>
                    </a:moveTo>
                    <a:cubicBezTo>
                      <a:pt x="0" y="1"/>
                      <a:pt x="1" y="2"/>
                      <a:pt x="2" y="1"/>
                    </a:cubicBezTo>
                  </a:path>
                </a:pathLst>
              </a:custGeom>
              <a:noFill/>
              <a:ln w="19050" cap="rnd">
                <a:solidFill>
                  <a:srgbClr val="534114"/>
                </a:solidFill>
                <a:round/>
                <a:headEnd/>
                <a:tailEnd/>
              </a:ln>
            </p:spPr>
            <p:txBody>
              <a:bodyPr/>
              <a:lstStyle/>
              <a:p>
                <a:endParaRPr lang="en-GB"/>
              </a:p>
            </p:txBody>
          </p:sp>
          <p:sp>
            <p:nvSpPr>
              <p:cNvPr id="32098" name="Freeform 726"/>
              <p:cNvSpPr>
                <a:spLocks/>
              </p:cNvSpPr>
              <p:nvPr/>
            </p:nvSpPr>
            <p:spPr bwMode="auto">
              <a:xfrm>
                <a:off x="2624" y="1494"/>
                <a:ext cx="1" cy="3"/>
              </a:xfrm>
              <a:custGeom>
                <a:avLst/>
                <a:gdLst>
                  <a:gd name="T0" fmla="*/ 1 w 1"/>
                  <a:gd name="T1" fmla="*/ 0 h 2"/>
                  <a:gd name="T2" fmla="*/ 0 w 1"/>
                  <a:gd name="T3" fmla="*/ 19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1" y="0"/>
                    </a:moveTo>
                    <a:cubicBezTo>
                      <a:pt x="0" y="0"/>
                      <a:pt x="0" y="1"/>
                      <a:pt x="0" y="2"/>
                    </a:cubicBezTo>
                  </a:path>
                </a:pathLst>
              </a:custGeom>
              <a:noFill/>
              <a:ln w="19050" cap="rnd">
                <a:solidFill>
                  <a:srgbClr val="534114"/>
                </a:solidFill>
                <a:round/>
                <a:headEnd/>
                <a:tailEnd/>
              </a:ln>
            </p:spPr>
            <p:txBody>
              <a:bodyPr/>
              <a:lstStyle/>
              <a:p>
                <a:endParaRPr lang="en-GB"/>
              </a:p>
            </p:txBody>
          </p:sp>
          <p:sp>
            <p:nvSpPr>
              <p:cNvPr id="32099" name="Freeform 727"/>
              <p:cNvSpPr>
                <a:spLocks/>
              </p:cNvSpPr>
              <p:nvPr/>
            </p:nvSpPr>
            <p:spPr bwMode="auto">
              <a:xfrm>
                <a:off x="2613" y="1428"/>
                <a:ext cx="5" cy="3"/>
              </a:xfrm>
              <a:custGeom>
                <a:avLst/>
                <a:gdLst>
                  <a:gd name="T0" fmla="*/ 0 w 3"/>
                  <a:gd name="T1" fmla="*/ 0 h 2"/>
                  <a:gd name="T2" fmla="*/ 22 w 3"/>
                  <a:gd name="T3" fmla="*/ 19 h 2"/>
                  <a:gd name="T4" fmla="*/ 62 w 3"/>
                  <a:gd name="T5" fmla="*/ 0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0" y="0"/>
                    </a:moveTo>
                    <a:cubicBezTo>
                      <a:pt x="0" y="1"/>
                      <a:pt x="0" y="1"/>
                      <a:pt x="1" y="2"/>
                    </a:cubicBezTo>
                    <a:cubicBezTo>
                      <a:pt x="2" y="2"/>
                      <a:pt x="2" y="1"/>
                      <a:pt x="3" y="0"/>
                    </a:cubicBezTo>
                  </a:path>
                </a:pathLst>
              </a:custGeom>
              <a:noFill/>
              <a:ln w="19050" cap="rnd">
                <a:solidFill>
                  <a:srgbClr val="534114"/>
                </a:solidFill>
                <a:round/>
                <a:headEnd/>
                <a:tailEnd/>
              </a:ln>
            </p:spPr>
            <p:txBody>
              <a:bodyPr/>
              <a:lstStyle/>
              <a:p>
                <a:endParaRPr lang="en-GB"/>
              </a:p>
            </p:txBody>
          </p:sp>
          <p:sp>
            <p:nvSpPr>
              <p:cNvPr id="32100" name="Freeform 728"/>
              <p:cNvSpPr>
                <a:spLocks/>
              </p:cNvSpPr>
              <p:nvPr/>
            </p:nvSpPr>
            <p:spPr bwMode="auto">
              <a:xfrm>
                <a:off x="2611" y="1408"/>
                <a:ext cx="2" cy="3"/>
              </a:xfrm>
              <a:custGeom>
                <a:avLst/>
                <a:gdLst>
                  <a:gd name="T0" fmla="*/ 0 w 1"/>
                  <a:gd name="T1" fmla="*/ 19 h 2"/>
                  <a:gd name="T2" fmla="*/ 64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0" y="1"/>
                      <a:pt x="0" y="1"/>
                      <a:pt x="1" y="0"/>
                    </a:cubicBezTo>
                  </a:path>
                </a:pathLst>
              </a:custGeom>
              <a:noFill/>
              <a:ln w="19050" cap="rnd">
                <a:solidFill>
                  <a:srgbClr val="534114"/>
                </a:solidFill>
                <a:round/>
                <a:headEnd/>
                <a:tailEnd/>
              </a:ln>
            </p:spPr>
            <p:txBody>
              <a:bodyPr/>
              <a:lstStyle/>
              <a:p>
                <a:endParaRPr lang="en-GB"/>
              </a:p>
            </p:txBody>
          </p:sp>
          <p:sp>
            <p:nvSpPr>
              <p:cNvPr id="32101" name="Freeform 729"/>
              <p:cNvSpPr>
                <a:spLocks/>
              </p:cNvSpPr>
              <p:nvPr/>
            </p:nvSpPr>
            <p:spPr bwMode="auto">
              <a:xfrm>
                <a:off x="2640" y="1393"/>
                <a:ext cx="2" cy="3"/>
              </a:xfrm>
              <a:custGeom>
                <a:avLst/>
                <a:gdLst>
                  <a:gd name="T0" fmla="*/ 0 w 1"/>
                  <a:gd name="T1" fmla="*/ 19 h 2"/>
                  <a:gd name="T2" fmla="*/ 64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0" y="1"/>
                      <a:pt x="0" y="1"/>
                      <a:pt x="1" y="0"/>
                    </a:cubicBezTo>
                  </a:path>
                </a:pathLst>
              </a:custGeom>
              <a:noFill/>
              <a:ln w="19050" cap="rnd">
                <a:solidFill>
                  <a:srgbClr val="534114"/>
                </a:solidFill>
                <a:round/>
                <a:headEnd/>
                <a:tailEnd/>
              </a:ln>
            </p:spPr>
            <p:txBody>
              <a:bodyPr/>
              <a:lstStyle/>
              <a:p>
                <a:endParaRPr lang="en-GB"/>
              </a:p>
            </p:txBody>
          </p:sp>
          <p:sp>
            <p:nvSpPr>
              <p:cNvPr id="32102" name="Freeform 730"/>
              <p:cNvSpPr>
                <a:spLocks/>
              </p:cNvSpPr>
              <p:nvPr/>
            </p:nvSpPr>
            <p:spPr bwMode="auto">
              <a:xfrm>
                <a:off x="2695" y="1322"/>
                <a:ext cx="3" cy="3"/>
              </a:xfrm>
              <a:custGeom>
                <a:avLst/>
                <a:gdLst>
                  <a:gd name="T0" fmla="*/ 0 w 2"/>
                  <a:gd name="T1" fmla="*/ 19 h 2"/>
                  <a:gd name="T2" fmla="*/ 19 w 2"/>
                  <a:gd name="T3" fmla="*/ 0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0" y="2"/>
                    </a:moveTo>
                    <a:cubicBezTo>
                      <a:pt x="1" y="1"/>
                      <a:pt x="2" y="1"/>
                      <a:pt x="2" y="0"/>
                    </a:cubicBezTo>
                  </a:path>
                </a:pathLst>
              </a:custGeom>
              <a:noFill/>
              <a:ln w="19050" cap="rnd">
                <a:solidFill>
                  <a:srgbClr val="534114"/>
                </a:solidFill>
                <a:round/>
                <a:headEnd/>
                <a:tailEnd/>
              </a:ln>
            </p:spPr>
            <p:txBody>
              <a:bodyPr/>
              <a:lstStyle/>
              <a:p>
                <a:endParaRPr lang="en-GB"/>
              </a:p>
            </p:txBody>
          </p:sp>
          <p:sp>
            <p:nvSpPr>
              <p:cNvPr id="32103" name="Freeform 731"/>
              <p:cNvSpPr>
                <a:spLocks/>
              </p:cNvSpPr>
              <p:nvPr/>
            </p:nvSpPr>
            <p:spPr bwMode="auto">
              <a:xfrm>
                <a:off x="2736" y="1315"/>
                <a:ext cx="2" cy="5"/>
              </a:xfrm>
              <a:custGeom>
                <a:avLst/>
                <a:gdLst>
                  <a:gd name="T0" fmla="*/ 64 w 1"/>
                  <a:gd name="T1" fmla="*/ 62 h 3"/>
                  <a:gd name="T2" fmla="*/ 0 w 1"/>
                  <a:gd name="T3" fmla="*/ 0 h 3"/>
                  <a:gd name="T4" fmla="*/ 0 60000 65536"/>
                  <a:gd name="T5" fmla="*/ 0 60000 65536"/>
                  <a:gd name="T6" fmla="*/ 0 w 1"/>
                  <a:gd name="T7" fmla="*/ 0 h 3"/>
                  <a:gd name="T8" fmla="*/ 1 w 1"/>
                  <a:gd name="T9" fmla="*/ 3 h 3"/>
                </a:gdLst>
                <a:ahLst/>
                <a:cxnLst>
                  <a:cxn ang="T4">
                    <a:pos x="T0" y="T1"/>
                  </a:cxn>
                  <a:cxn ang="T5">
                    <a:pos x="T2" y="T3"/>
                  </a:cxn>
                </a:cxnLst>
                <a:rect l="T6" t="T7" r="T8" b="T9"/>
                <a:pathLst>
                  <a:path w="1" h="3">
                    <a:moveTo>
                      <a:pt x="1" y="3"/>
                    </a:moveTo>
                    <a:cubicBezTo>
                      <a:pt x="0" y="2"/>
                      <a:pt x="0" y="1"/>
                      <a:pt x="0" y="0"/>
                    </a:cubicBezTo>
                  </a:path>
                </a:pathLst>
              </a:custGeom>
              <a:noFill/>
              <a:ln w="19050" cap="rnd">
                <a:solidFill>
                  <a:srgbClr val="534114"/>
                </a:solidFill>
                <a:round/>
                <a:headEnd/>
                <a:tailEnd/>
              </a:ln>
            </p:spPr>
            <p:txBody>
              <a:bodyPr/>
              <a:lstStyle/>
              <a:p>
                <a:endParaRPr lang="en-GB"/>
              </a:p>
            </p:txBody>
          </p:sp>
          <p:sp>
            <p:nvSpPr>
              <p:cNvPr id="32104" name="Freeform 732"/>
              <p:cNvSpPr>
                <a:spLocks/>
              </p:cNvSpPr>
              <p:nvPr/>
            </p:nvSpPr>
            <p:spPr bwMode="auto">
              <a:xfrm>
                <a:off x="2782" y="1356"/>
                <a:ext cx="1" cy="2"/>
              </a:xfrm>
              <a:custGeom>
                <a:avLst/>
                <a:gdLst>
                  <a:gd name="T0" fmla="*/ 0 w 1"/>
                  <a:gd name="T1" fmla="*/ 0 h 1"/>
                  <a:gd name="T2" fmla="*/ 1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1"/>
                      <a:pt x="1" y="1"/>
                      <a:pt x="1" y="0"/>
                    </a:cubicBezTo>
                  </a:path>
                </a:pathLst>
              </a:custGeom>
              <a:noFill/>
              <a:ln w="19050" cap="rnd">
                <a:solidFill>
                  <a:srgbClr val="534114"/>
                </a:solidFill>
                <a:round/>
                <a:headEnd/>
                <a:tailEnd/>
              </a:ln>
            </p:spPr>
            <p:txBody>
              <a:bodyPr/>
              <a:lstStyle/>
              <a:p>
                <a:endParaRPr lang="en-GB"/>
              </a:p>
            </p:txBody>
          </p:sp>
          <p:sp>
            <p:nvSpPr>
              <p:cNvPr id="32105" name="Freeform 733"/>
              <p:cNvSpPr>
                <a:spLocks/>
              </p:cNvSpPr>
              <p:nvPr/>
            </p:nvSpPr>
            <p:spPr bwMode="auto">
              <a:xfrm>
                <a:off x="2808" y="1341"/>
                <a:ext cx="3" cy="2"/>
              </a:xfrm>
              <a:custGeom>
                <a:avLst/>
                <a:gdLst>
                  <a:gd name="T0" fmla="*/ 0 w 2"/>
                  <a:gd name="T1" fmla="*/ 64 h 1"/>
                  <a:gd name="T2" fmla="*/ 19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1"/>
                    </a:moveTo>
                    <a:cubicBezTo>
                      <a:pt x="0" y="1"/>
                      <a:pt x="1" y="0"/>
                      <a:pt x="2" y="0"/>
                    </a:cubicBezTo>
                  </a:path>
                </a:pathLst>
              </a:custGeom>
              <a:noFill/>
              <a:ln w="19050" cap="rnd">
                <a:solidFill>
                  <a:srgbClr val="534114"/>
                </a:solidFill>
                <a:round/>
                <a:headEnd/>
                <a:tailEnd/>
              </a:ln>
            </p:spPr>
            <p:txBody>
              <a:bodyPr/>
              <a:lstStyle/>
              <a:p>
                <a:endParaRPr lang="en-GB"/>
              </a:p>
            </p:txBody>
          </p:sp>
          <p:sp>
            <p:nvSpPr>
              <p:cNvPr id="32106" name="Freeform 734"/>
              <p:cNvSpPr>
                <a:spLocks/>
              </p:cNvSpPr>
              <p:nvPr/>
            </p:nvSpPr>
            <p:spPr bwMode="auto">
              <a:xfrm>
                <a:off x="2847" y="1335"/>
                <a:ext cx="3" cy="2"/>
              </a:xfrm>
              <a:custGeom>
                <a:avLst/>
                <a:gdLst>
                  <a:gd name="T0" fmla="*/ 0 w 2"/>
                  <a:gd name="T1" fmla="*/ 64 h 1"/>
                  <a:gd name="T2" fmla="*/ 19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1"/>
                    </a:moveTo>
                    <a:cubicBezTo>
                      <a:pt x="1" y="1"/>
                      <a:pt x="1" y="0"/>
                      <a:pt x="2" y="0"/>
                    </a:cubicBezTo>
                  </a:path>
                </a:pathLst>
              </a:custGeom>
              <a:noFill/>
              <a:ln w="19050" cap="rnd">
                <a:solidFill>
                  <a:srgbClr val="534114"/>
                </a:solidFill>
                <a:round/>
                <a:headEnd/>
                <a:tailEnd/>
              </a:ln>
            </p:spPr>
            <p:txBody>
              <a:bodyPr/>
              <a:lstStyle/>
              <a:p>
                <a:endParaRPr lang="en-GB"/>
              </a:p>
            </p:txBody>
          </p:sp>
          <p:sp>
            <p:nvSpPr>
              <p:cNvPr id="32107" name="Freeform 735"/>
              <p:cNvSpPr>
                <a:spLocks/>
              </p:cNvSpPr>
              <p:nvPr/>
            </p:nvSpPr>
            <p:spPr bwMode="auto">
              <a:xfrm>
                <a:off x="2798" y="1379"/>
                <a:ext cx="3" cy="3"/>
              </a:xfrm>
              <a:custGeom>
                <a:avLst/>
                <a:gdLst>
                  <a:gd name="T0" fmla="*/ 0 w 2"/>
                  <a:gd name="T1" fmla="*/ 19 h 2"/>
                  <a:gd name="T2" fmla="*/ 19 w 2"/>
                  <a:gd name="T3" fmla="*/ 0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0" y="2"/>
                    </a:moveTo>
                    <a:cubicBezTo>
                      <a:pt x="1" y="1"/>
                      <a:pt x="1" y="1"/>
                      <a:pt x="2" y="0"/>
                    </a:cubicBezTo>
                  </a:path>
                </a:pathLst>
              </a:custGeom>
              <a:noFill/>
              <a:ln w="19050" cap="rnd">
                <a:solidFill>
                  <a:srgbClr val="534114"/>
                </a:solidFill>
                <a:round/>
                <a:headEnd/>
                <a:tailEnd/>
              </a:ln>
            </p:spPr>
            <p:txBody>
              <a:bodyPr/>
              <a:lstStyle/>
              <a:p>
                <a:endParaRPr lang="en-GB"/>
              </a:p>
            </p:txBody>
          </p:sp>
          <p:sp>
            <p:nvSpPr>
              <p:cNvPr id="32108" name="Freeform 736"/>
              <p:cNvSpPr>
                <a:spLocks/>
              </p:cNvSpPr>
              <p:nvPr/>
            </p:nvSpPr>
            <p:spPr bwMode="auto">
              <a:xfrm>
                <a:off x="2770" y="1418"/>
                <a:ext cx="1" cy="5"/>
              </a:xfrm>
              <a:custGeom>
                <a:avLst/>
                <a:gdLst>
                  <a:gd name="T0" fmla="*/ 0 w 1"/>
                  <a:gd name="T1" fmla="*/ 62 h 3"/>
                  <a:gd name="T2" fmla="*/ 0 w 1"/>
                  <a:gd name="T3" fmla="*/ 0 h 3"/>
                  <a:gd name="T4" fmla="*/ 0 60000 65536"/>
                  <a:gd name="T5" fmla="*/ 0 60000 65536"/>
                  <a:gd name="T6" fmla="*/ 0 w 1"/>
                  <a:gd name="T7" fmla="*/ 0 h 3"/>
                  <a:gd name="T8" fmla="*/ 1 w 1"/>
                  <a:gd name="T9" fmla="*/ 3 h 3"/>
                </a:gdLst>
                <a:ahLst/>
                <a:cxnLst>
                  <a:cxn ang="T4">
                    <a:pos x="T0" y="T1"/>
                  </a:cxn>
                  <a:cxn ang="T5">
                    <a:pos x="T2" y="T3"/>
                  </a:cxn>
                </a:cxnLst>
                <a:rect l="T6" t="T7" r="T8" b="T9"/>
                <a:pathLst>
                  <a:path w="1" h="3">
                    <a:moveTo>
                      <a:pt x="0" y="3"/>
                    </a:moveTo>
                    <a:cubicBezTo>
                      <a:pt x="0" y="2"/>
                      <a:pt x="0" y="1"/>
                      <a:pt x="0" y="0"/>
                    </a:cubicBezTo>
                  </a:path>
                </a:pathLst>
              </a:custGeom>
              <a:noFill/>
              <a:ln w="19050" cap="rnd">
                <a:solidFill>
                  <a:srgbClr val="534114"/>
                </a:solidFill>
                <a:round/>
                <a:headEnd/>
                <a:tailEnd/>
              </a:ln>
            </p:spPr>
            <p:txBody>
              <a:bodyPr/>
              <a:lstStyle/>
              <a:p>
                <a:endParaRPr lang="en-GB"/>
              </a:p>
            </p:txBody>
          </p:sp>
          <p:sp>
            <p:nvSpPr>
              <p:cNvPr id="32109" name="Freeform 737"/>
              <p:cNvSpPr>
                <a:spLocks/>
              </p:cNvSpPr>
              <p:nvPr/>
            </p:nvSpPr>
            <p:spPr bwMode="auto">
              <a:xfrm>
                <a:off x="2766" y="1391"/>
                <a:ext cx="4" cy="3"/>
              </a:xfrm>
              <a:custGeom>
                <a:avLst/>
                <a:gdLst>
                  <a:gd name="T0" fmla="*/ 0 w 2"/>
                  <a:gd name="T1" fmla="*/ 19 h 2"/>
                  <a:gd name="T2" fmla="*/ 128 w 2"/>
                  <a:gd name="T3" fmla="*/ 0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0" y="2"/>
                    </a:moveTo>
                    <a:cubicBezTo>
                      <a:pt x="1" y="1"/>
                      <a:pt x="1" y="0"/>
                      <a:pt x="2" y="0"/>
                    </a:cubicBezTo>
                  </a:path>
                </a:pathLst>
              </a:custGeom>
              <a:noFill/>
              <a:ln w="19050" cap="rnd">
                <a:solidFill>
                  <a:srgbClr val="534114"/>
                </a:solidFill>
                <a:round/>
                <a:headEnd/>
                <a:tailEnd/>
              </a:ln>
            </p:spPr>
            <p:txBody>
              <a:bodyPr/>
              <a:lstStyle/>
              <a:p>
                <a:endParaRPr lang="en-GB"/>
              </a:p>
            </p:txBody>
          </p:sp>
          <p:sp>
            <p:nvSpPr>
              <p:cNvPr id="32110" name="Freeform 738"/>
              <p:cNvSpPr>
                <a:spLocks/>
              </p:cNvSpPr>
              <p:nvPr/>
            </p:nvSpPr>
            <p:spPr bwMode="auto">
              <a:xfrm>
                <a:off x="2733" y="1381"/>
                <a:ext cx="3" cy="1"/>
              </a:xfrm>
              <a:custGeom>
                <a:avLst/>
                <a:gdLst>
                  <a:gd name="T0" fmla="*/ 0 w 2"/>
                  <a:gd name="T1" fmla="*/ 0 h 1"/>
                  <a:gd name="T2" fmla="*/ 19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0"/>
                    </a:moveTo>
                    <a:cubicBezTo>
                      <a:pt x="1" y="0"/>
                      <a:pt x="1" y="0"/>
                      <a:pt x="2" y="0"/>
                    </a:cubicBezTo>
                  </a:path>
                </a:pathLst>
              </a:custGeom>
              <a:noFill/>
              <a:ln w="19050" cap="rnd">
                <a:solidFill>
                  <a:srgbClr val="534114"/>
                </a:solidFill>
                <a:round/>
                <a:headEnd/>
                <a:tailEnd/>
              </a:ln>
            </p:spPr>
            <p:txBody>
              <a:bodyPr/>
              <a:lstStyle/>
              <a:p>
                <a:endParaRPr lang="en-GB"/>
              </a:p>
            </p:txBody>
          </p:sp>
          <p:sp>
            <p:nvSpPr>
              <p:cNvPr id="32111" name="Freeform 739"/>
              <p:cNvSpPr>
                <a:spLocks/>
              </p:cNvSpPr>
              <p:nvPr/>
            </p:nvSpPr>
            <p:spPr bwMode="auto">
              <a:xfrm>
                <a:off x="2721" y="1362"/>
                <a:ext cx="1" cy="2"/>
              </a:xfrm>
              <a:custGeom>
                <a:avLst/>
                <a:gdLst>
                  <a:gd name="T0" fmla="*/ 0 w 1"/>
                  <a:gd name="T1" fmla="*/ 64 h 1"/>
                  <a:gd name="T2" fmla="*/ 1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1"/>
                      <a:pt x="1" y="1"/>
                      <a:pt x="1" y="0"/>
                    </a:cubicBezTo>
                  </a:path>
                </a:pathLst>
              </a:custGeom>
              <a:noFill/>
              <a:ln w="19050" cap="rnd">
                <a:solidFill>
                  <a:srgbClr val="534114"/>
                </a:solidFill>
                <a:round/>
                <a:headEnd/>
                <a:tailEnd/>
              </a:ln>
            </p:spPr>
            <p:txBody>
              <a:bodyPr/>
              <a:lstStyle/>
              <a:p>
                <a:endParaRPr lang="en-GB"/>
              </a:p>
            </p:txBody>
          </p:sp>
          <p:sp>
            <p:nvSpPr>
              <p:cNvPr id="32112" name="Freeform 740"/>
              <p:cNvSpPr>
                <a:spLocks/>
              </p:cNvSpPr>
              <p:nvPr/>
            </p:nvSpPr>
            <p:spPr bwMode="auto">
              <a:xfrm>
                <a:off x="2669" y="1375"/>
                <a:ext cx="2" cy="3"/>
              </a:xfrm>
              <a:custGeom>
                <a:avLst/>
                <a:gdLst>
                  <a:gd name="T0" fmla="*/ 0 w 1"/>
                  <a:gd name="T1" fmla="*/ 19 h 2"/>
                  <a:gd name="T2" fmla="*/ 64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0" y="1"/>
                      <a:pt x="1" y="1"/>
                      <a:pt x="1" y="0"/>
                    </a:cubicBezTo>
                  </a:path>
                </a:pathLst>
              </a:custGeom>
              <a:noFill/>
              <a:ln w="19050" cap="rnd">
                <a:solidFill>
                  <a:srgbClr val="534114"/>
                </a:solidFill>
                <a:round/>
                <a:headEnd/>
                <a:tailEnd/>
              </a:ln>
            </p:spPr>
            <p:txBody>
              <a:bodyPr/>
              <a:lstStyle/>
              <a:p>
                <a:endParaRPr lang="en-GB"/>
              </a:p>
            </p:txBody>
          </p:sp>
          <p:sp>
            <p:nvSpPr>
              <p:cNvPr id="32113" name="Freeform 741"/>
              <p:cNvSpPr>
                <a:spLocks/>
              </p:cNvSpPr>
              <p:nvPr/>
            </p:nvSpPr>
            <p:spPr bwMode="auto">
              <a:xfrm>
                <a:off x="2695" y="1406"/>
                <a:ext cx="2" cy="3"/>
              </a:xfrm>
              <a:custGeom>
                <a:avLst/>
                <a:gdLst>
                  <a:gd name="T0" fmla="*/ 64 w 1"/>
                  <a:gd name="T1" fmla="*/ 19 h 2"/>
                  <a:gd name="T2" fmla="*/ 0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1" y="2"/>
                    </a:moveTo>
                    <a:cubicBezTo>
                      <a:pt x="0" y="2"/>
                      <a:pt x="0" y="1"/>
                      <a:pt x="0" y="0"/>
                    </a:cubicBezTo>
                  </a:path>
                </a:pathLst>
              </a:custGeom>
              <a:noFill/>
              <a:ln w="19050" cap="rnd">
                <a:solidFill>
                  <a:srgbClr val="534114"/>
                </a:solidFill>
                <a:round/>
                <a:headEnd/>
                <a:tailEnd/>
              </a:ln>
            </p:spPr>
            <p:txBody>
              <a:bodyPr/>
              <a:lstStyle/>
              <a:p>
                <a:endParaRPr lang="en-GB"/>
              </a:p>
            </p:txBody>
          </p:sp>
          <p:sp>
            <p:nvSpPr>
              <p:cNvPr id="32114" name="Freeform 742"/>
              <p:cNvSpPr>
                <a:spLocks/>
              </p:cNvSpPr>
              <p:nvPr/>
            </p:nvSpPr>
            <p:spPr bwMode="auto">
              <a:xfrm>
                <a:off x="2721" y="1432"/>
                <a:ext cx="1" cy="1"/>
              </a:xfrm>
              <a:custGeom>
                <a:avLst/>
                <a:gdLst>
                  <a:gd name="T0" fmla="*/ 0 w 1"/>
                  <a:gd name="T1" fmla="*/ 0 h 1"/>
                  <a:gd name="T2" fmla="*/ 1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1" y="0"/>
                      <a:pt x="1" y="0"/>
                    </a:cubicBezTo>
                  </a:path>
                </a:pathLst>
              </a:custGeom>
              <a:noFill/>
              <a:ln w="19050" cap="rnd">
                <a:solidFill>
                  <a:srgbClr val="534114"/>
                </a:solidFill>
                <a:round/>
                <a:headEnd/>
                <a:tailEnd/>
              </a:ln>
            </p:spPr>
            <p:txBody>
              <a:bodyPr/>
              <a:lstStyle/>
              <a:p>
                <a:endParaRPr lang="en-GB"/>
              </a:p>
            </p:txBody>
          </p:sp>
          <p:sp>
            <p:nvSpPr>
              <p:cNvPr id="32115" name="Freeform 743"/>
              <p:cNvSpPr>
                <a:spLocks/>
              </p:cNvSpPr>
              <p:nvPr/>
            </p:nvSpPr>
            <p:spPr bwMode="auto">
              <a:xfrm>
                <a:off x="2736" y="1441"/>
                <a:ext cx="2" cy="3"/>
              </a:xfrm>
              <a:custGeom>
                <a:avLst/>
                <a:gdLst>
                  <a:gd name="T0" fmla="*/ 0 w 1"/>
                  <a:gd name="T1" fmla="*/ 19 h 2"/>
                  <a:gd name="T2" fmla="*/ 64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1" y="2"/>
                      <a:pt x="1" y="1"/>
                      <a:pt x="1" y="0"/>
                    </a:cubicBezTo>
                  </a:path>
                </a:pathLst>
              </a:custGeom>
              <a:noFill/>
              <a:ln w="19050" cap="rnd">
                <a:solidFill>
                  <a:srgbClr val="534114"/>
                </a:solidFill>
                <a:round/>
                <a:headEnd/>
                <a:tailEnd/>
              </a:ln>
            </p:spPr>
            <p:txBody>
              <a:bodyPr/>
              <a:lstStyle/>
              <a:p>
                <a:endParaRPr lang="en-GB"/>
              </a:p>
            </p:txBody>
          </p:sp>
          <p:sp>
            <p:nvSpPr>
              <p:cNvPr id="32116" name="Freeform 744"/>
              <p:cNvSpPr>
                <a:spLocks/>
              </p:cNvSpPr>
              <p:nvPr/>
            </p:nvSpPr>
            <p:spPr bwMode="auto">
              <a:xfrm>
                <a:off x="2590" y="1440"/>
                <a:ext cx="2" cy="1"/>
              </a:xfrm>
              <a:custGeom>
                <a:avLst/>
                <a:gdLst>
                  <a:gd name="T0" fmla="*/ 0 w 1"/>
                  <a:gd name="T1" fmla="*/ 1 h 1"/>
                  <a:gd name="T2" fmla="*/ 64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0"/>
                      <a:pt x="1" y="0"/>
                      <a:pt x="1" y="0"/>
                    </a:cubicBezTo>
                  </a:path>
                </a:pathLst>
              </a:custGeom>
              <a:noFill/>
              <a:ln w="19050" cap="rnd">
                <a:solidFill>
                  <a:srgbClr val="534114"/>
                </a:solidFill>
                <a:round/>
                <a:headEnd/>
                <a:tailEnd/>
              </a:ln>
            </p:spPr>
            <p:txBody>
              <a:bodyPr/>
              <a:lstStyle/>
              <a:p>
                <a:endParaRPr lang="en-GB"/>
              </a:p>
            </p:txBody>
          </p:sp>
          <p:sp>
            <p:nvSpPr>
              <p:cNvPr id="32117" name="Freeform 745"/>
              <p:cNvSpPr>
                <a:spLocks/>
              </p:cNvSpPr>
              <p:nvPr/>
            </p:nvSpPr>
            <p:spPr bwMode="auto">
              <a:xfrm>
                <a:off x="2698" y="1505"/>
                <a:ext cx="3" cy="4"/>
              </a:xfrm>
              <a:custGeom>
                <a:avLst/>
                <a:gdLst>
                  <a:gd name="T0" fmla="*/ 0 w 2"/>
                  <a:gd name="T1" fmla="*/ 12 h 3"/>
                  <a:gd name="T2" fmla="*/ 19 w 2"/>
                  <a:gd name="T3" fmla="*/ 12 h 3"/>
                  <a:gd name="T4" fmla="*/ 13 w 2"/>
                  <a:gd name="T5" fmla="*/ 0 h 3"/>
                  <a:gd name="T6" fmla="*/ 0 w 2"/>
                  <a:gd name="T7" fmla="*/ 12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2"/>
                    </a:moveTo>
                    <a:cubicBezTo>
                      <a:pt x="1" y="3"/>
                      <a:pt x="2" y="3"/>
                      <a:pt x="2" y="2"/>
                    </a:cubicBezTo>
                    <a:cubicBezTo>
                      <a:pt x="2" y="0"/>
                      <a:pt x="2" y="1"/>
                      <a:pt x="1" y="0"/>
                    </a:cubicBezTo>
                    <a:cubicBezTo>
                      <a:pt x="0" y="1"/>
                      <a:pt x="0" y="1"/>
                      <a:pt x="0" y="2"/>
                    </a:cubicBezTo>
                  </a:path>
                </a:pathLst>
              </a:custGeom>
              <a:noFill/>
              <a:ln w="9525" cap="rnd">
                <a:solidFill>
                  <a:srgbClr val="534114"/>
                </a:solidFill>
                <a:round/>
                <a:headEnd/>
                <a:tailEnd/>
              </a:ln>
            </p:spPr>
            <p:txBody>
              <a:bodyPr/>
              <a:lstStyle/>
              <a:p>
                <a:endParaRPr lang="en-GB"/>
              </a:p>
            </p:txBody>
          </p:sp>
          <p:sp>
            <p:nvSpPr>
              <p:cNvPr id="32118" name="Freeform 746"/>
              <p:cNvSpPr>
                <a:spLocks/>
              </p:cNvSpPr>
              <p:nvPr/>
            </p:nvSpPr>
            <p:spPr bwMode="auto">
              <a:xfrm>
                <a:off x="2692" y="1658"/>
                <a:ext cx="3" cy="6"/>
              </a:xfrm>
              <a:custGeom>
                <a:avLst/>
                <a:gdLst>
                  <a:gd name="T0" fmla="*/ 13 w 2"/>
                  <a:gd name="T1" fmla="*/ 13 h 4"/>
                  <a:gd name="T2" fmla="*/ 19 w 2"/>
                  <a:gd name="T3" fmla="*/ 19 h 4"/>
                  <a:gd name="T4" fmla="*/ 19 w 2"/>
                  <a:gd name="T5" fmla="*/ 13 h 4"/>
                  <a:gd name="T6" fmla="*/ 13 w 2"/>
                  <a:gd name="T7" fmla="*/ 42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1" y="1"/>
                    </a:moveTo>
                    <a:cubicBezTo>
                      <a:pt x="1" y="2"/>
                      <a:pt x="1" y="3"/>
                      <a:pt x="2" y="2"/>
                    </a:cubicBezTo>
                    <a:cubicBezTo>
                      <a:pt x="2" y="2"/>
                      <a:pt x="2" y="1"/>
                      <a:pt x="2" y="1"/>
                    </a:cubicBezTo>
                    <a:cubicBezTo>
                      <a:pt x="0" y="0"/>
                      <a:pt x="0" y="2"/>
                      <a:pt x="1" y="4"/>
                    </a:cubicBezTo>
                  </a:path>
                </a:pathLst>
              </a:custGeom>
              <a:noFill/>
              <a:ln w="9525" cap="rnd">
                <a:solidFill>
                  <a:srgbClr val="534114"/>
                </a:solidFill>
                <a:round/>
                <a:headEnd/>
                <a:tailEnd/>
              </a:ln>
            </p:spPr>
            <p:txBody>
              <a:bodyPr/>
              <a:lstStyle/>
              <a:p>
                <a:endParaRPr lang="en-GB"/>
              </a:p>
            </p:txBody>
          </p:sp>
          <p:sp>
            <p:nvSpPr>
              <p:cNvPr id="32119" name="Freeform 747"/>
              <p:cNvSpPr>
                <a:spLocks/>
              </p:cNvSpPr>
              <p:nvPr/>
            </p:nvSpPr>
            <p:spPr bwMode="auto">
              <a:xfrm>
                <a:off x="2697" y="1714"/>
                <a:ext cx="7" cy="7"/>
              </a:xfrm>
              <a:custGeom>
                <a:avLst/>
                <a:gdLst>
                  <a:gd name="T0" fmla="*/ 21 w 5"/>
                  <a:gd name="T1" fmla="*/ 15 h 5"/>
                  <a:gd name="T2" fmla="*/ 21 w 5"/>
                  <a:gd name="T3" fmla="*/ 1 h 5"/>
                  <a:gd name="T4" fmla="*/ 21 w 5"/>
                  <a:gd name="T5" fmla="*/ 39 h 5"/>
                  <a:gd name="T6" fmla="*/ 15 w 5"/>
                  <a:gd name="T7" fmla="*/ 0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3" y="2"/>
                    </a:moveTo>
                    <a:cubicBezTo>
                      <a:pt x="3" y="2"/>
                      <a:pt x="3" y="1"/>
                      <a:pt x="3" y="1"/>
                    </a:cubicBezTo>
                    <a:cubicBezTo>
                      <a:pt x="4" y="1"/>
                      <a:pt x="5" y="4"/>
                      <a:pt x="3" y="5"/>
                    </a:cubicBezTo>
                    <a:cubicBezTo>
                      <a:pt x="0" y="5"/>
                      <a:pt x="0" y="1"/>
                      <a:pt x="2" y="0"/>
                    </a:cubicBezTo>
                  </a:path>
                </a:pathLst>
              </a:custGeom>
              <a:noFill/>
              <a:ln w="9525" cap="rnd">
                <a:solidFill>
                  <a:srgbClr val="534114"/>
                </a:solidFill>
                <a:round/>
                <a:headEnd/>
                <a:tailEnd/>
              </a:ln>
            </p:spPr>
            <p:txBody>
              <a:bodyPr/>
              <a:lstStyle/>
              <a:p>
                <a:endParaRPr lang="en-GB"/>
              </a:p>
            </p:txBody>
          </p:sp>
          <p:sp>
            <p:nvSpPr>
              <p:cNvPr id="32120" name="Freeform 748"/>
              <p:cNvSpPr>
                <a:spLocks/>
              </p:cNvSpPr>
              <p:nvPr/>
            </p:nvSpPr>
            <p:spPr bwMode="auto">
              <a:xfrm>
                <a:off x="2750" y="1638"/>
                <a:ext cx="6" cy="9"/>
              </a:xfrm>
              <a:custGeom>
                <a:avLst/>
                <a:gdLst>
                  <a:gd name="T0" fmla="*/ 19 w 4"/>
                  <a:gd name="T1" fmla="*/ 0 h 6"/>
                  <a:gd name="T2" fmla="*/ 13 w 4"/>
                  <a:gd name="T3" fmla="*/ 40 h 6"/>
                  <a:gd name="T4" fmla="*/ 19 w 4"/>
                  <a:gd name="T5" fmla="*/ 0 h 6"/>
                  <a:gd name="T6" fmla="*/ 28 w 4"/>
                  <a:gd name="T7" fmla="*/ 72 h 6"/>
                  <a:gd name="T8" fmla="*/ 0 60000 65536"/>
                  <a:gd name="T9" fmla="*/ 0 60000 65536"/>
                  <a:gd name="T10" fmla="*/ 0 60000 65536"/>
                  <a:gd name="T11" fmla="*/ 0 60000 65536"/>
                  <a:gd name="T12" fmla="*/ 0 w 4"/>
                  <a:gd name="T13" fmla="*/ 0 h 6"/>
                  <a:gd name="T14" fmla="*/ 4 w 4"/>
                  <a:gd name="T15" fmla="*/ 6 h 6"/>
                </a:gdLst>
                <a:ahLst/>
                <a:cxnLst>
                  <a:cxn ang="T8">
                    <a:pos x="T0" y="T1"/>
                  </a:cxn>
                  <a:cxn ang="T9">
                    <a:pos x="T2" y="T3"/>
                  </a:cxn>
                  <a:cxn ang="T10">
                    <a:pos x="T4" y="T5"/>
                  </a:cxn>
                  <a:cxn ang="T11">
                    <a:pos x="T6" y="T7"/>
                  </a:cxn>
                </a:cxnLst>
                <a:rect l="T12" t="T13" r="T14" b="T15"/>
                <a:pathLst>
                  <a:path w="4" h="6">
                    <a:moveTo>
                      <a:pt x="2" y="0"/>
                    </a:moveTo>
                    <a:cubicBezTo>
                      <a:pt x="1" y="1"/>
                      <a:pt x="1" y="2"/>
                      <a:pt x="1" y="3"/>
                    </a:cubicBezTo>
                    <a:cubicBezTo>
                      <a:pt x="3" y="3"/>
                      <a:pt x="4" y="2"/>
                      <a:pt x="2" y="0"/>
                    </a:cubicBezTo>
                    <a:cubicBezTo>
                      <a:pt x="0" y="3"/>
                      <a:pt x="1" y="5"/>
                      <a:pt x="3" y="6"/>
                    </a:cubicBezTo>
                  </a:path>
                </a:pathLst>
              </a:custGeom>
              <a:noFill/>
              <a:ln w="9525" cap="rnd">
                <a:solidFill>
                  <a:srgbClr val="534114"/>
                </a:solidFill>
                <a:round/>
                <a:headEnd/>
                <a:tailEnd/>
              </a:ln>
            </p:spPr>
            <p:txBody>
              <a:bodyPr/>
              <a:lstStyle/>
              <a:p>
                <a:endParaRPr lang="en-GB"/>
              </a:p>
            </p:txBody>
          </p:sp>
          <p:sp>
            <p:nvSpPr>
              <p:cNvPr id="32121" name="Freeform 749"/>
              <p:cNvSpPr>
                <a:spLocks/>
              </p:cNvSpPr>
              <p:nvPr/>
            </p:nvSpPr>
            <p:spPr bwMode="auto">
              <a:xfrm>
                <a:off x="2739" y="1600"/>
                <a:ext cx="6" cy="8"/>
              </a:xfrm>
              <a:custGeom>
                <a:avLst/>
                <a:gdLst>
                  <a:gd name="T0" fmla="*/ 19 w 4"/>
                  <a:gd name="T1" fmla="*/ 34 h 5"/>
                  <a:gd name="T2" fmla="*/ 0 w 4"/>
                  <a:gd name="T3" fmla="*/ 34 h 5"/>
                  <a:gd name="T4" fmla="*/ 19 w 4"/>
                  <a:gd name="T5" fmla="*/ 0 h 5"/>
                  <a:gd name="T6" fmla="*/ 13 w 4"/>
                  <a:gd name="T7" fmla="*/ 34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2" y="2"/>
                    </a:moveTo>
                    <a:cubicBezTo>
                      <a:pt x="1" y="2"/>
                      <a:pt x="0" y="2"/>
                      <a:pt x="0" y="2"/>
                    </a:cubicBezTo>
                    <a:cubicBezTo>
                      <a:pt x="1" y="5"/>
                      <a:pt x="4" y="2"/>
                      <a:pt x="2" y="0"/>
                    </a:cubicBezTo>
                    <a:cubicBezTo>
                      <a:pt x="0" y="0"/>
                      <a:pt x="1" y="1"/>
                      <a:pt x="1" y="2"/>
                    </a:cubicBezTo>
                  </a:path>
                </a:pathLst>
              </a:custGeom>
              <a:noFill/>
              <a:ln w="9525" cap="rnd">
                <a:solidFill>
                  <a:srgbClr val="534114"/>
                </a:solidFill>
                <a:round/>
                <a:headEnd/>
                <a:tailEnd/>
              </a:ln>
            </p:spPr>
            <p:txBody>
              <a:bodyPr/>
              <a:lstStyle/>
              <a:p>
                <a:endParaRPr lang="en-GB"/>
              </a:p>
            </p:txBody>
          </p:sp>
          <p:sp>
            <p:nvSpPr>
              <p:cNvPr id="32122" name="Freeform 750"/>
              <p:cNvSpPr>
                <a:spLocks/>
              </p:cNvSpPr>
              <p:nvPr/>
            </p:nvSpPr>
            <p:spPr bwMode="auto">
              <a:xfrm>
                <a:off x="2762" y="1453"/>
                <a:ext cx="12" cy="9"/>
              </a:xfrm>
              <a:custGeom>
                <a:avLst/>
                <a:gdLst>
                  <a:gd name="T0" fmla="*/ 63 w 8"/>
                  <a:gd name="T1" fmla="*/ 40 h 6"/>
                  <a:gd name="T2" fmla="*/ 42 w 8"/>
                  <a:gd name="T3" fmla="*/ 48 h 6"/>
                  <a:gd name="T4" fmla="*/ 63 w 8"/>
                  <a:gd name="T5" fmla="*/ 60 h 6"/>
                  <a:gd name="T6" fmla="*/ 49 w 8"/>
                  <a:gd name="T7" fmla="*/ 72 h 6"/>
                  <a:gd name="T8" fmla="*/ 0 60000 65536"/>
                  <a:gd name="T9" fmla="*/ 0 60000 65536"/>
                  <a:gd name="T10" fmla="*/ 0 60000 65536"/>
                  <a:gd name="T11" fmla="*/ 0 60000 65536"/>
                  <a:gd name="T12" fmla="*/ 0 w 8"/>
                  <a:gd name="T13" fmla="*/ 0 h 6"/>
                  <a:gd name="T14" fmla="*/ 8 w 8"/>
                  <a:gd name="T15" fmla="*/ 6 h 6"/>
                </a:gdLst>
                <a:ahLst/>
                <a:cxnLst>
                  <a:cxn ang="T8">
                    <a:pos x="T0" y="T1"/>
                  </a:cxn>
                  <a:cxn ang="T9">
                    <a:pos x="T2" y="T3"/>
                  </a:cxn>
                  <a:cxn ang="T10">
                    <a:pos x="T4" y="T5"/>
                  </a:cxn>
                  <a:cxn ang="T11">
                    <a:pos x="T6" y="T7"/>
                  </a:cxn>
                </a:cxnLst>
                <a:rect l="T12" t="T13" r="T14" b="T15"/>
                <a:pathLst>
                  <a:path w="8" h="6">
                    <a:moveTo>
                      <a:pt x="6" y="3"/>
                    </a:moveTo>
                    <a:cubicBezTo>
                      <a:pt x="5" y="3"/>
                      <a:pt x="5" y="3"/>
                      <a:pt x="4" y="4"/>
                    </a:cubicBezTo>
                    <a:cubicBezTo>
                      <a:pt x="5" y="5"/>
                      <a:pt x="5" y="5"/>
                      <a:pt x="6" y="5"/>
                    </a:cubicBezTo>
                    <a:cubicBezTo>
                      <a:pt x="8" y="0"/>
                      <a:pt x="0" y="3"/>
                      <a:pt x="5" y="6"/>
                    </a:cubicBezTo>
                  </a:path>
                </a:pathLst>
              </a:custGeom>
              <a:noFill/>
              <a:ln w="9525" cap="rnd">
                <a:solidFill>
                  <a:srgbClr val="534114"/>
                </a:solidFill>
                <a:round/>
                <a:headEnd/>
                <a:tailEnd/>
              </a:ln>
            </p:spPr>
            <p:txBody>
              <a:bodyPr/>
              <a:lstStyle/>
              <a:p>
                <a:endParaRPr lang="en-GB"/>
              </a:p>
            </p:txBody>
          </p:sp>
          <p:sp>
            <p:nvSpPr>
              <p:cNvPr id="32123" name="Freeform 751"/>
              <p:cNvSpPr>
                <a:spLocks/>
              </p:cNvSpPr>
              <p:nvPr/>
            </p:nvSpPr>
            <p:spPr bwMode="auto">
              <a:xfrm>
                <a:off x="2774" y="1450"/>
                <a:ext cx="5" cy="3"/>
              </a:xfrm>
              <a:custGeom>
                <a:avLst/>
                <a:gdLst>
                  <a:gd name="T0" fmla="*/ 62 w 3"/>
                  <a:gd name="T1" fmla="*/ 19 h 2"/>
                  <a:gd name="T2" fmla="*/ 0 w 3"/>
                  <a:gd name="T3" fmla="*/ 0 h 2"/>
                  <a:gd name="T4" fmla="*/ 37 w 3"/>
                  <a:gd name="T5" fmla="*/ 0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3" y="2"/>
                    </a:moveTo>
                    <a:cubicBezTo>
                      <a:pt x="2" y="2"/>
                      <a:pt x="1" y="1"/>
                      <a:pt x="0" y="0"/>
                    </a:cubicBezTo>
                    <a:cubicBezTo>
                      <a:pt x="1" y="0"/>
                      <a:pt x="1" y="0"/>
                      <a:pt x="2" y="0"/>
                    </a:cubicBezTo>
                  </a:path>
                </a:pathLst>
              </a:custGeom>
              <a:noFill/>
              <a:ln w="9525" cap="rnd">
                <a:solidFill>
                  <a:srgbClr val="534114"/>
                </a:solidFill>
                <a:round/>
                <a:headEnd/>
                <a:tailEnd/>
              </a:ln>
            </p:spPr>
            <p:txBody>
              <a:bodyPr/>
              <a:lstStyle/>
              <a:p>
                <a:endParaRPr lang="en-GB"/>
              </a:p>
            </p:txBody>
          </p:sp>
          <p:sp>
            <p:nvSpPr>
              <p:cNvPr id="32124" name="Freeform 752"/>
              <p:cNvSpPr>
                <a:spLocks/>
              </p:cNvSpPr>
              <p:nvPr/>
            </p:nvSpPr>
            <p:spPr bwMode="auto">
              <a:xfrm>
                <a:off x="2795" y="1415"/>
                <a:ext cx="5" cy="3"/>
              </a:xfrm>
              <a:custGeom>
                <a:avLst/>
                <a:gdLst>
                  <a:gd name="T0" fmla="*/ 0 w 3"/>
                  <a:gd name="T1" fmla="*/ 0 h 2"/>
                  <a:gd name="T2" fmla="*/ 37 w 3"/>
                  <a:gd name="T3" fmla="*/ 19 h 2"/>
                  <a:gd name="T4" fmla="*/ 62 w 3"/>
                  <a:gd name="T5" fmla="*/ 13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0" y="0"/>
                    </a:moveTo>
                    <a:cubicBezTo>
                      <a:pt x="0" y="2"/>
                      <a:pt x="1" y="2"/>
                      <a:pt x="2" y="2"/>
                    </a:cubicBezTo>
                    <a:cubicBezTo>
                      <a:pt x="2" y="2"/>
                      <a:pt x="3" y="1"/>
                      <a:pt x="3" y="1"/>
                    </a:cubicBezTo>
                  </a:path>
                </a:pathLst>
              </a:custGeom>
              <a:noFill/>
              <a:ln w="9525" cap="rnd">
                <a:solidFill>
                  <a:srgbClr val="534114"/>
                </a:solidFill>
                <a:round/>
                <a:headEnd/>
                <a:tailEnd/>
              </a:ln>
            </p:spPr>
            <p:txBody>
              <a:bodyPr/>
              <a:lstStyle/>
              <a:p>
                <a:endParaRPr lang="en-GB"/>
              </a:p>
            </p:txBody>
          </p:sp>
          <p:sp>
            <p:nvSpPr>
              <p:cNvPr id="32125" name="Freeform 753"/>
              <p:cNvSpPr>
                <a:spLocks/>
              </p:cNvSpPr>
              <p:nvPr/>
            </p:nvSpPr>
            <p:spPr bwMode="auto">
              <a:xfrm>
                <a:off x="2649" y="1335"/>
                <a:ext cx="7" cy="6"/>
              </a:xfrm>
              <a:custGeom>
                <a:avLst/>
                <a:gdLst>
                  <a:gd name="T0" fmla="*/ 37 w 4"/>
                  <a:gd name="T1" fmla="*/ 13 h 4"/>
                  <a:gd name="T2" fmla="*/ 37 w 4"/>
                  <a:gd name="T3" fmla="*/ 42 h 4"/>
                  <a:gd name="T4" fmla="*/ 37 w 4"/>
                  <a:gd name="T5" fmla="*/ 0 h 4"/>
                  <a:gd name="T6" fmla="*/ 37 w 4"/>
                  <a:gd name="T7" fmla="*/ 28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1" y="1"/>
                    </a:moveTo>
                    <a:cubicBezTo>
                      <a:pt x="0" y="3"/>
                      <a:pt x="0" y="3"/>
                      <a:pt x="1" y="4"/>
                    </a:cubicBezTo>
                    <a:cubicBezTo>
                      <a:pt x="4" y="3"/>
                      <a:pt x="4" y="1"/>
                      <a:pt x="1" y="0"/>
                    </a:cubicBezTo>
                    <a:cubicBezTo>
                      <a:pt x="1" y="1"/>
                      <a:pt x="1" y="2"/>
                      <a:pt x="1" y="3"/>
                    </a:cubicBezTo>
                  </a:path>
                </a:pathLst>
              </a:custGeom>
              <a:noFill/>
              <a:ln w="9525" cap="rnd">
                <a:solidFill>
                  <a:srgbClr val="534114"/>
                </a:solidFill>
                <a:round/>
                <a:headEnd/>
                <a:tailEnd/>
              </a:ln>
            </p:spPr>
            <p:txBody>
              <a:bodyPr/>
              <a:lstStyle/>
              <a:p>
                <a:endParaRPr lang="en-GB"/>
              </a:p>
            </p:txBody>
          </p:sp>
          <p:sp>
            <p:nvSpPr>
              <p:cNvPr id="32126" name="Freeform 754"/>
              <p:cNvSpPr>
                <a:spLocks/>
              </p:cNvSpPr>
              <p:nvPr/>
            </p:nvSpPr>
            <p:spPr bwMode="auto">
              <a:xfrm>
                <a:off x="2671" y="1346"/>
                <a:ext cx="1" cy="4"/>
              </a:xfrm>
              <a:custGeom>
                <a:avLst/>
                <a:gdLst>
                  <a:gd name="T0" fmla="*/ 1 w 1"/>
                  <a:gd name="T1" fmla="*/ 16 h 3"/>
                  <a:gd name="T2" fmla="*/ 0 w 1"/>
                  <a:gd name="T3" fmla="*/ 1 h 3"/>
                  <a:gd name="T4" fmla="*/ 1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1" y="3"/>
                    </a:moveTo>
                    <a:cubicBezTo>
                      <a:pt x="0" y="2"/>
                      <a:pt x="0" y="2"/>
                      <a:pt x="0" y="1"/>
                    </a:cubicBezTo>
                    <a:cubicBezTo>
                      <a:pt x="0" y="0"/>
                      <a:pt x="1" y="0"/>
                      <a:pt x="1" y="0"/>
                    </a:cubicBezTo>
                  </a:path>
                </a:pathLst>
              </a:custGeom>
              <a:noFill/>
              <a:ln w="9525" cap="rnd">
                <a:solidFill>
                  <a:srgbClr val="534114"/>
                </a:solidFill>
                <a:round/>
                <a:headEnd/>
                <a:tailEnd/>
              </a:ln>
            </p:spPr>
            <p:txBody>
              <a:bodyPr/>
              <a:lstStyle/>
              <a:p>
                <a:endParaRPr lang="en-GB"/>
              </a:p>
            </p:txBody>
          </p:sp>
          <p:sp>
            <p:nvSpPr>
              <p:cNvPr id="32127" name="Freeform 755"/>
              <p:cNvSpPr>
                <a:spLocks/>
              </p:cNvSpPr>
              <p:nvPr/>
            </p:nvSpPr>
            <p:spPr bwMode="auto">
              <a:xfrm>
                <a:off x="2622" y="1371"/>
                <a:ext cx="3" cy="5"/>
              </a:xfrm>
              <a:custGeom>
                <a:avLst/>
                <a:gdLst>
                  <a:gd name="T0" fmla="*/ 13 w 2"/>
                  <a:gd name="T1" fmla="*/ 22 h 3"/>
                  <a:gd name="T2" fmla="*/ 13 w 2"/>
                  <a:gd name="T3" fmla="*/ 62 h 3"/>
                  <a:gd name="T4" fmla="*/ 19 w 2"/>
                  <a:gd name="T5" fmla="*/ 0 h 3"/>
                  <a:gd name="T6" fmla="*/ 13 w 2"/>
                  <a:gd name="T7" fmla="*/ 37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1" y="1"/>
                    </a:moveTo>
                    <a:cubicBezTo>
                      <a:pt x="0" y="2"/>
                      <a:pt x="1" y="2"/>
                      <a:pt x="1" y="3"/>
                    </a:cubicBezTo>
                    <a:cubicBezTo>
                      <a:pt x="2" y="1"/>
                      <a:pt x="2" y="2"/>
                      <a:pt x="2" y="0"/>
                    </a:cubicBezTo>
                    <a:cubicBezTo>
                      <a:pt x="1" y="1"/>
                      <a:pt x="1" y="1"/>
                      <a:pt x="1" y="2"/>
                    </a:cubicBezTo>
                  </a:path>
                </a:pathLst>
              </a:custGeom>
              <a:noFill/>
              <a:ln w="9525" cap="rnd">
                <a:solidFill>
                  <a:srgbClr val="534114"/>
                </a:solidFill>
                <a:round/>
                <a:headEnd/>
                <a:tailEnd/>
              </a:ln>
            </p:spPr>
            <p:txBody>
              <a:bodyPr/>
              <a:lstStyle/>
              <a:p>
                <a:endParaRPr lang="en-GB"/>
              </a:p>
            </p:txBody>
          </p:sp>
          <p:sp>
            <p:nvSpPr>
              <p:cNvPr id="32128" name="Freeform 756"/>
              <p:cNvSpPr>
                <a:spLocks/>
              </p:cNvSpPr>
              <p:nvPr/>
            </p:nvSpPr>
            <p:spPr bwMode="auto">
              <a:xfrm>
                <a:off x="2613" y="1279"/>
                <a:ext cx="3" cy="5"/>
              </a:xfrm>
              <a:custGeom>
                <a:avLst/>
                <a:gdLst>
                  <a:gd name="T0" fmla="*/ 0 w 2"/>
                  <a:gd name="T1" fmla="*/ 0 h 3"/>
                  <a:gd name="T2" fmla="*/ 13 w 2"/>
                  <a:gd name="T3" fmla="*/ 62 h 3"/>
                  <a:gd name="T4" fmla="*/ 19 w 2"/>
                  <a:gd name="T5" fmla="*/ 37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0" y="0"/>
                    </a:moveTo>
                    <a:cubicBezTo>
                      <a:pt x="0" y="2"/>
                      <a:pt x="0" y="3"/>
                      <a:pt x="1" y="3"/>
                    </a:cubicBezTo>
                    <a:cubicBezTo>
                      <a:pt x="2" y="3"/>
                      <a:pt x="2" y="3"/>
                      <a:pt x="2" y="2"/>
                    </a:cubicBezTo>
                  </a:path>
                </a:pathLst>
              </a:custGeom>
              <a:noFill/>
              <a:ln w="9525" cap="rnd">
                <a:solidFill>
                  <a:srgbClr val="534114"/>
                </a:solidFill>
                <a:round/>
                <a:headEnd/>
                <a:tailEnd/>
              </a:ln>
            </p:spPr>
            <p:txBody>
              <a:bodyPr/>
              <a:lstStyle/>
              <a:p>
                <a:endParaRPr lang="en-GB"/>
              </a:p>
            </p:txBody>
          </p:sp>
          <p:sp>
            <p:nvSpPr>
              <p:cNvPr id="32129" name="Freeform 757"/>
              <p:cNvSpPr>
                <a:spLocks/>
              </p:cNvSpPr>
              <p:nvPr/>
            </p:nvSpPr>
            <p:spPr bwMode="auto">
              <a:xfrm>
                <a:off x="2586" y="1282"/>
                <a:ext cx="7" cy="8"/>
              </a:xfrm>
              <a:custGeom>
                <a:avLst/>
                <a:gdLst>
                  <a:gd name="T0" fmla="*/ 21 w 5"/>
                  <a:gd name="T1" fmla="*/ 21 h 5"/>
                  <a:gd name="T2" fmla="*/ 15 w 5"/>
                  <a:gd name="T3" fmla="*/ 54 h 5"/>
                  <a:gd name="T4" fmla="*/ 21 w 5"/>
                  <a:gd name="T5" fmla="*/ 0 h 5"/>
                  <a:gd name="T6" fmla="*/ 29 w 5"/>
                  <a:gd name="T7" fmla="*/ 86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3" y="1"/>
                    </a:moveTo>
                    <a:cubicBezTo>
                      <a:pt x="3" y="2"/>
                      <a:pt x="2" y="2"/>
                      <a:pt x="2" y="3"/>
                    </a:cubicBezTo>
                    <a:cubicBezTo>
                      <a:pt x="5" y="1"/>
                      <a:pt x="3" y="2"/>
                      <a:pt x="3" y="0"/>
                    </a:cubicBezTo>
                    <a:cubicBezTo>
                      <a:pt x="0" y="3"/>
                      <a:pt x="1" y="5"/>
                      <a:pt x="4" y="5"/>
                    </a:cubicBezTo>
                  </a:path>
                </a:pathLst>
              </a:custGeom>
              <a:noFill/>
              <a:ln w="9525" cap="rnd">
                <a:solidFill>
                  <a:srgbClr val="534114"/>
                </a:solidFill>
                <a:round/>
                <a:headEnd/>
                <a:tailEnd/>
              </a:ln>
            </p:spPr>
            <p:txBody>
              <a:bodyPr/>
              <a:lstStyle/>
              <a:p>
                <a:endParaRPr lang="en-GB"/>
              </a:p>
            </p:txBody>
          </p:sp>
          <p:sp>
            <p:nvSpPr>
              <p:cNvPr id="32130" name="Freeform 758"/>
              <p:cNvSpPr>
                <a:spLocks/>
              </p:cNvSpPr>
              <p:nvPr/>
            </p:nvSpPr>
            <p:spPr bwMode="auto">
              <a:xfrm>
                <a:off x="2607" y="1241"/>
                <a:ext cx="3" cy="5"/>
              </a:xfrm>
              <a:custGeom>
                <a:avLst/>
                <a:gdLst>
                  <a:gd name="T0" fmla="*/ 13 w 2"/>
                  <a:gd name="T1" fmla="*/ 0 h 3"/>
                  <a:gd name="T2" fmla="*/ 0 w 2"/>
                  <a:gd name="T3" fmla="*/ 62 h 3"/>
                  <a:gd name="T4" fmla="*/ 19 w 2"/>
                  <a:gd name="T5" fmla="*/ 62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1" y="0"/>
                    </a:moveTo>
                    <a:cubicBezTo>
                      <a:pt x="0" y="1"/>
                      <a:pt x="0" y="2"/>
                      <a:pt x="0" y="3"/>
                    </a:cubicBezTo>
                    <a:cubicBezTo>
                      <a:pt x="0" y="3"/>
                      <a:pt x="1" y="3"/>
                      <a:pt x="2" y="3"/>
                    </a:cubicBezTo>
                  </a:path>
                </a:pathLst>
              </a:custGeom>
              <a:noFill/>
              <a:ln w="9525" cap="rnd">
                <a:solidFill>
                  <a:srgbClr val="534114"/>
                </a:solidFill>
                <a:round/>
                <a:headEnd/>
                <a:tailEnd/>
              </a:ln>
            </p:spPr>
            <p:txBody>
              <a:bodyPr/>
              <a:lstStyle/>
              <a:p>
                <a:endParaRPr lang="en-GB"/>
              </a:p>
            </p:txBody>
          </p:sp>
          <p:sp>
            <p:nvSpPr>
              <p:cNvPr id="32131" name="Freeform 759"/>
              <p:cNvSpPr>
                <a:spLocks/>
              </p:cNvSpPr>
              <p:nvPr/>
            </p:nvSpPr>
            <p:spPr bwMode="auto">
              <a:xfrm>
                <a:off x="2636" y="1252"/>
                <a:ext cx="4" cy="4"/>
              </a:xfrm>
              <a:custGeom>
                <a:avLst/>
                <a:gdLst>
                  <a:gd name="T0" fmla="*/ 16 w 3"/>
                  <a:gd name="T1" fmla="*/ 12 h 3"/>
                  <a:gd name="T2" fmla="*/ 0 w 3"/>
                  <a:gd name="T3" fmla="*/ 12 h 3"/>
                  <a:gd name="T4" fmla="*/ 1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3" y="2"/>
                    </a:moveTo>
                    <a:cubicBezTo>
                      <a:pt x="2" y="3"/>
                      <a:pt x="1" y="3"/>
                      <a:pt x="0" y="2"/>
                    </a:cubicBezTo>
                    <a:cubicBezTo>
                      <a:pt x="0" y="1"/>
                      <a:pt x="1" y="1"/>
                      <a:pt x="1" y="0"/>
                    </a:cubicBezTo>
                  </a:path>
                </a:pathLst>
              </a:custGeom>
              <a:noFill/>
              <a:ln w="9525" cap="rnd">
                <a:solidFill>
                  <a:srgbClr val="534114"/>
                </a:solidFill>
                <a:round/>
                <a:headEnd/>
                <a:tailEnd/>
              </a:ln>
            </p:spPr>
            <p:txBody>
              <a:bodyPr/>
              <a:lstStyle/>
              <a:p>
                <a:endParaRPr lang="en-GB"/>
              </a:p>
            </p:txBody>
          </p:sp>
          <p:sp>
            <p:nvSpPr>
              <p:cNvPr id="32132" name="Freeform 760"/>
              <p:cNvSpPr>
                <a:spLocks/>
              </p:cNvSpPr>
              <p:nvPr/>
            </p:nvSpPr>
            <p:spPr bwMode="auto">
              <a:xfrm>
                <a:off x="2684" y="1293"/>
                <a:ext cx="3" cy="3"/>
              </a:xfrm>
              <a:custGeom>
                <a:avLst/>
                <a:gdLst>
                  <a:gd name="T0" fmla="*/ 0 w 2"/>
                  <a:gd name="T1" fmla="*/ 0 h 2"/>
                  <a:gd name="T2" fmla="*/ 0 w 2"/>
                  <a:gd name="T3" fmla="*/ 19 h 2"/>
                  <a:gd name="T4" fmla="*/ 19 w 2"/>
                  <a:gd name="T5" fmla="*/ 13 h 2"/>
                  <a:gd name="T6" fmla="*/ 13 w 2"/>
                  <a:gd name="T7" fmla="*/ 13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0"/>
                    </a:moveTo>
                    <a:cubicBezTo>
                      <a:pt x="0" y="1"/>
                      <a:pt x="0" y="2"/>
                      <a:pt x="0" y="2"/>
                    </a:cubicBezTo>
                    <a:cubicBezTo>
                      <a:pt x="2" y="2"/>
                      <a:pt x="1" y="2"/>
                      <a:pt x="2" y="1"/>
                    </a:cubicBezTo>
                    <a:cubicBezTo>
                      <a:pt x="2" y="0"/>
                      <a:pt x="1" y="0"/>
                      <a:pt x="1" y="1"/>
                    </a:cubicBezTo>
                  </a:path>
                </a:pathLst>
              </a:custGeom>
              <a:noFill/>
              <a:ln w="9525" cap="rnd">
                <a:solidFill>
                  <a:srgbClr val="534114"/>
                </a:solidFill>
                <a:round/>
                <a:headEnd/>
                <a:tailEnd/>
              </a:ln>
            </p:spPr>
            <p:txBody>
              <a:bodyPr/>
              <a:lstStyle/>
              <a:p>
                <a:endParaRPr lang="en-GB"/>
              </a:p>
            </p:txBody>
          </p:sp>
          <p:sp>
            <p:nvSpPr>
              <p:cNvPr id="32133" name="Freeform 761"/>
              <p:cNvSpPr>
                <a:spLocks/>
              </p:cNvSpPr>
              <p:nvPr/>
            </p:nvSpPr>
            <p:spPr bwMode="auto">
              <a:xfrm>
                <a:off x="2792" y="1293"/>
                <a:ext cx="5" cy="4"/>
              </a:xfrm>
              <a:custGeom>
                <a:avLst/>
                <a:gdLst>
                  <a:gd name="T0" fmla="*/ 22 w 3"/>
                  <a:gd name="T1" fmla="*/ 1 h 3"/>
                  <a:gd name="T2" fmla="*/ 22 w 3"/>
                  <a:gd name="T3" fmla="*/ 16 h 3"/>
                  <a:gd name="T4" fmla="*/ 62 w 3"/>
                  <a:gd name="T5" fmla="*/ 0 h 3"/>
                  <a:gd name="T6" fmla="*/ 0 w 3"/>
                  <a:gd name="T7" fmla="*/ 12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1"/>
                    </a:moveTo>
                    <a:cubicBezTo>
                      <a:pt x="1" y="0"/>
                      <a:pt x="1" y="2"/>
                      <a:pt x="1" y="3"/>
                    </a:cubicBezTo>
                    <a:cubicBezTo>
                      <a:pt x="3" y="2"/>
                      <a:pt x="2" y="2"/>
                      <a:pt x="3" y="0"/>
                    </a:cubicBezTo>
                    <a:cubicBezTo>
                      <a:pt x="1" y="0"/>
                      <a:pt x="1" y="1"/>
                      <a:pt x="0" y="2"/>
                    </a:cubicBezTo>
                  </a:path>
                </a:pathLst>
              </a:custGeom>
              <a:noFill/>
              <a:ln w="9525" cap="rnd">
                <a:solidFill>
                  <a:srgbClr val="534114"/>
                </a:solidFill>
                <a:round/>
                <a:headEnd/>
                <a:tailEnd/>
              </a:ln>
            </p:spPr>
            <p:txBody>
              <a:bodyPr/>
              <a:lstStyle/>
              <a:p>
                <a:endParaRPr lang="en-GB"/>
              </a:p>
            </p:txBody>
          </p:sp>
          <p:sp>
            <p:nvSpPr>
              <p:cNvPr id="32134" name="Freeform 762"/>
              <p:cNvSpPr>
                <a:spLocks/>
              </p:cNvSpPr>
              <p:nvPr/>
            </p:nvSpPr>
            <p:spPr bwMode="auto">
              <a:xfrm>
                <a:off x="2762" y="1288"/>
                <a:ext cx="1" cy="3"/>
              </a:xfrm>
              <a:custGeom>
                <a:avLst/>
                <a:gdLst>
                  <a:gd name="T0" fmla="*/ 0 w 1"/>
                  <a:gd name="T1" fmla="*/ 13 h 2"/>
                  <a:gd name="T2" fmla="*/ 0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1"/>
                    </a:moveTo>
                    <a:cubicBezTo>
                      <a:pt x="0" y="2"/>
                      <a:pt x="1" y="1"/>
                      <a:pt x="0" y="0"/>
                    </a:cubicBezTo>
                  </a:path>
                </a:pathLst>
              </a:custGeom>
              <a:noFill/>
              <a:ln w="9525" cap="rnd">
                <a:solidFill>
                  <a:srgbClr val="534114"/>
                </a:solidFill>
                <a:round/>
                <a:headEnd/>
                <a:tailEnd/>
              </a:ln>
            </p:spPr>
            <p:txBody>
              <a:bodyPr/>
              <a:lstStyle/>
              <a:p>
                <a:endParaRPr lang="en-GB"/>
              </a:p>
            </p:txBody>
          </p:sp>
          <p:sp>
            <p:nvSpPr>
              <p:cNvPr id="32135" name="Freeform 763"/>
              <p:cNvSpPr>
                <a:spLocks/>
              </p:cNvSpPr>
              <p:nvPr/>
            </p:nvSpPr>
            <p:spPr bwMode="auto">
              <a:xfrm>
                <a:off x="2868" y="1312"/>
                <a:ext cx="5" cy="7"/>
              </a:xfrm>
              <a:custGeom>
                <a:avLst/>
                <a:gdLst>
                  <a:gd name="T0" fmla="*/ 22 w 3"/>
                  <a:gd name="T1" fmla="*/ 65 h 4"/>
                  <a:gd name="T2" fmla="*/ 62 w 3"/>
                  <a:gd name="T3" fmla="*/ 37 h 4"/>
                  <a:gd name="T4" fmla="*/ 0 w 3"/>
                  <a:gd name="T5" fmla="*/ 114 h 4"/>
                  <a:gd name="T6" fmla="*/ 0 60000 65536"/>
                  <a:gd name="T7" fmla="*/ 0 60000 65536"/>
                  <a:gd name="T8" fmla="*/ 0 60000 65536"/>
                  <a:gd name="T9" fmla="*/ 0 w 3"/>
                  <a:gd name="T10" fmla="*/ 0 h 4"/>
                  <a:gd name="T11" fmla="*/ 3 w 3"/>
                  <a:gd name="T12" fmla="*/ 4 h 4"/>
                </a:gdLst>
                <a:ahLst/>
                <a:cxnLst>
                  <a:cxn ang="T6">
                    <a:pos x="T0" y="T1"/>
                  </a:cxn>
                  <a:cxn ang="T7">
                    <a:pos x="T2" y="T3"/>
                  </a:cxn>
                  <a:cxn ang="T8">
                    <a:pos x="T4" y="T5"/>
                  </a:cxn>
                </a:cxnLst>
                <a:rect l="T9" t="T10" r="T11" b="T12"/>
                <a:pathLst>
                  <a:path w="3" h="4">
                    <a:moveTo>
                      <a:pt x="1" y="2"/>
                    </a:moveTo>
                    <a:cubicBezTo>
                      <a:pt x="1" y="1"/>
                      <a:pt x="1" y="0"/>
                      <a:pt x="3" y="1"/>
                    </a:cubicBezTo>
                    <a:cubicBezTo>
                      <a:pt x="3" y="3"/>
                      <a:pt x="2" y="3"/>
                      <a:pt x="0" y="4"/>
                    </a:cubicBezTo>
                  </a:path>
                </a:pathLst>
              </a:custGeom>
              <a:noFill/>
              <a:ln w="9525" cap="rnd">
                <a:solidFill>
                  <a:srgbClr val="534114"/>
                </a:solidFill>
                <a:round/>
                <a:headEnd/>
                <a:tailEnd/>
              </a:ln>
            </p:spPr>
            <p:txBody>
              <a:bodyPr/>
              <a:lstStyle/>
              <a:p>
                <a:endParaRPr lang="en-GB"/>
              </a:p>
            </p:txBody>
          </p:sp>
          <p:sp>
            <p:nvSpPr>
              <p:cNvPr id="32136" name="Freeform 764"/>
              <p:cNvSpPr>
                <a:spLocks/>
              </p:cNvSpPr>
              <p:nvPr/>
            </p:nvSpPr>
            <p:spPr bwMode="auto">
              <a:xfrm>
                <a:off x="2783" y="1500"/>
                <a:ext cx="3" cy="3"/>
              </a:xfrm>
              <a:custGeom>
                <a:avLst/>
                <a:gdLst>
                  <a:gd name="T0" fmla="*/ 0 w 2"/>
                  <a:gd name="T1" fmla="*/ 0 h 2"/>
                  <a:gd name="T2" fmla="*/ 13 w 2"/>
                  <a:gd name="T3" fmla="*/ 0 h 2"/>
                  <a:gd name="T4" fmla="*/ 13 w 2"/>
                  <a:gd name="T5" fmla="*/ 19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0"/>
                    </a:moveTo>
                    <a:cubicBezTo>
                      <a:pt x="1" y="0"/>
                      <a:pt x="1" y="0"/>
                      <a:pt x="1" y="0"/>
                    </a:cubicBezTo>
                    <a:cubicBezTo>
                      <a:pt x="2" y="1"/>
                      <a:pt x="2" y="1"/>
                      <a:pt x="1" y="2"/>
                    </a:cubicBezTo>
                  </a:path>
                </a:pathLst>
              </a:custGeom>
              <a:noFill/>
              <a:ln w="9525" cap="rnd">
                <a:solidFill>
                  <a:srgbClr val="534114"/>
                </a:solidFill>
                <a:round/>
                <a:headEnd/>
                <a:tailEnd/>
              </a:ln>
            </p:spPr>
            <p:txBody>
              <a:bodyPr/>
              <a:lstStyle/>
              <a:p>
                <a:endParaRPr lang="en-GB"/>
              </a:p>
            </p:txBody>
          </p:sp>
          <p:sp>
            <p:nvSpPr>
              <p:cNvPr id="32137" name="Freeform 765"/>
              <p:cNvSpPr>
                <a:spLocks/>
              </p:cNvSpPr>
              <p:nvPr/>
            </p:nvSpPr>
            <p:spPr bwMode="auto">
              <a:xfrm>
                <a:off x="2773" y="1541"/>
                <a:ext cx="4" cy="5"/>
              </a:xfrm>
              <a:custGeom>
                <a:avLst/>
                <a:gdLst>
                  <a:gd name="T0" fmla="*/ 12 w 3"/>
                  <a:gd name="T1" fmla="*/ 37 h 3"/>
                  <a:gd name="T2" fmla="*/ 0 w 3"/>
                  <a:gd name="T3" fmla="*/ 62 h 3"/>
                  <a:gd name="T4" fmla="*/ 16 w 3"/>
                  <a:gd name="T5" fmla="*/ 22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2" y="2"/>
                    </a:moveTo>
                    <a:cubicBezTo>
                      <a:pt x="1" y="3"/>
                      <a:pt x="1" y="3"/>
                      <a:pt x="0" y="3"/>
                    </a:cubicBezTo>
                    <a:cubicBezTo>
                      <a:pt x="0" y="0"/>
                      <a:pt x="1" y="1"/>
                      <a:pt x="3" y="1"/>
                    </a:cubicBezTo>
                  </a:path>
                </a:pathLst>
              </a:custGeom>
              <a:noFill/>
              <a:ln w="9525" cap="rnd">
                <a:solidFill>
                  <a:srgbClr val="534114"/>
                </a:solidFill>
                <a:round/>
                <a:headEnd/>
                <a:tailEnd/>
              </a:ln>
            </p:spPr>
            <p:txBody>
              <a:bodyPr/>
              <a:lstStyle/>
              <a:p>
                <a:endParaRPr lang="en-GB"/>
              </a:p>
            </p:txBody>
          </p:sp>
          <p:sp>
            <p:nvSpPr>
              <p:cNvPr id="32138" name="Freeform 766"/>
              <p:cNvSpPr>
                <a:spLocks/>
              </p:cNvSpPr>
              <p:nvPr/>
            </p:nvSpPr>
            <p:spPr bwMode="auto">
              <a:xfrm>
                <a:off x="2691" y="1558"/>
                <a:ext cx="6" cy="4"/>
              </a:xfrm>
              <a:custGeom>
                <a:avLst/>
                <a:gdLst>
                  <a:gd name="T0" fmla="*/ 13 w 4"/>
                  <a:gd name="T1" fmla="*/ 12 h 3"/>
                  <a:gd name="T2" fmla="*/ 28 w 4"/>
                  <a:gd name="T3" fmla="*/ 16 h 3"/>
                  <a:gd name="T4" fmla="*/ 0 w 4"/>
                  <a:gd name="T5" fmla="*/ 1 h 3"/>
                  <a:gd name="T6" fmla="*/ 19 w 4"/>
                  <a:gd name="T7" fmla="*/ 12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2"/>
                    </a:moveTo>
                    <a:cubicBezTo>
                      <a:pt x="2" y="3"/>
                      <a:pt x="2" y="3"/>
                      <a:pt x="3" y="3"/>
                    </a:cubicBezTo>
                    <a:cubicBezTo>
                      <a:pt x="4" y="1"/>
                      <a:pt x="2" y="0"/>
                      <a:pt x="0" y="1"/>
                    </a:cubicBezTo>
                    <a:cubicBezTo>
                      <a:pt x="1" y="3"/>
                      <a:pt x="1" y="2"/>
                      <a:pt x="2" y="2"/>
                    </a:cubicBezTo>
                  </a:path>
                </a:pathLst>
              </a:custGeom>
              <a:noFill/>
              <a:ln w="9525" cap="rnd">
                <a:solidFill>
                  <a:srgbClr val="534114"/>
                </a:solidFill>
                <a:round/>
                <a:headEnd/>
                <a:tailEnd/>
              </a:ln>
            </p:spPr>
            <p:txBody>
              <a:bodyPr/>
              <a:lstStyle/>
              <a:p>
                <a:endParaRPr lang="en-GB"/>
              </a:p>
            </p:txBody>
          </p:sp>
          <p:sp>
            <p:nvSpPr>
              <p:cNvPr id="32139" name="Freeform 767"/>
              <p:cNvSpPr>
                <a:spLocks/>
              </p:cNvSpPr>
              <p:nvPr/>
            </p:nvSpPr>
            <p:spPr bwMode="auto">
              <a:xfrm>
                <a:off x="2697" y="1574"/>
                <a:ext cx="4" cy="3"/>
              </a:xfrm>
              <a:custGeom>
                <a:avLst/>
                <a:gdLst>
                  <a:gd name="T0" fmla="*/ 12 w 3"/>
                  <a:gd name="T1" fmla="*/ 19 h 2"/>
                  <a:gd name="T2" fmla="*/ 0 w 3"/>
                  <a:gd name="T3" fmla="*/ 13 h 2"/>
                  <a:gd name="T4" fmla="*/ 12 w 3"/>
                  <a:gd name="T5" fmla="*/ 0 h 2"/>
                  <a:gd name="T6" fmla="*/ 1 w 3"/>
                  <a:gd name="T7" fmla="*/ 19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2" y="2"/>
                    </a:moveTo>
                    <a:cubicBezTo>
                      <a:pt x="1" y="2"/>
                      <a:pt x="0" y="2"/>
                      <a:pt x="0" y="1"/>
                    </a:cubicBezTo>
                    <a:cubicBezTo>
                      <a:pt x="1" y="0"/>
                      <a:pt x="0" y="0"/>
                      <a:pt x="2" y="0"/>
                    </a:cubicBezTo>
                    <a:cubicBezTo>
                      <a:pt x="3" y="1"/>
                      <a:pt x="1" y="1"/>
                      <a:pt x="1" y="2"/>
                    </a:cubicBezTo>
                  </a:path>
                </a:pathLst>
              </a:custGeom>
              <a:noFill/>
              <a:ln w="9525" cap="rnd">
                <a:solidFill>
                  <a:srgbClr val="534114"/>
                </a:solidFill>
                <a:round/>
                <a:headEnd/>
                <a:tailEnd/>
              </a:ln>
            </p:spPr>
            <p:txBody>
              <a:bodyPr/>
              <a:lstStyle/>
              <a:p>
                <a:endParaRPr lang="en-GB"/>
              </a:p>
            </p:txBody>
          </p:sp>
          <p:sp>
            <p:nvSpPr>
              <p:cNvPr id="32140" name="Freeform 768"/>
              <p:cNvSpPr>
                <a:spLocks/>
              </p:cNvSpPr>
              <p:nvPr/>
            </p:nvSpPr>
            <p:spPr bwMode="auto">
              <a:xfrm>
                <a:off x="2684" y="1534"/>
                <a:ext cx="3" cy="4"/>
              </a:xfrm>
              <a:custGeom>
                <a:avLst/>
                <a:gdLst>
                  <a:gd name="T0" fmla="*/ 0 w 2"/>
                  <a:gd name="T1" fmla="*/ 16 h 3"/>
                  <a:gd name="T2" fmla="*/ 19 w 2"/>
                  <a:gd name="T3" fmla="*/ 1 h 3"/>
                  <a:gd name="T4" fmla="*/ 13 w 2"/>
                  <a:gd name="T5" fmla="*/ 1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0" y="3"/>
                    </a:moveTo>
                    <a:cubicBezTo>
                      <a:pt x="1" y="2"/>
                      <a:pt x="2" y="2"/>
                      <a:pt x="2" y="1"/>
                    </a:cubicBezTo>
                    <a:cubicBezTo>
                      <a:pt x="1" y="0"/>
                      <a:pt x="1" y="0"/>
                      <a:pt x="1" y="1"/>
                    </a:cubicBezTo>
                  </a:path>
                </a:pathLst>
              </a:custGeom>
              <a:noFill/>
              <a:ln w="9525" cap="rnd">
                <a:solidFill>
                  <a:srgbClr val="534114"/>
                </a:solidFill>
                <a:round/>
                <a:headEnd/>
                <a:tailEnd/>
              </a:ln>
            </p:spPr>
            <p:txBody>
              <a:bodyPr/>
              <a:lstStyle/>
              <a:p>
                <a:endParaRPr lang="en-GB"/>
              </a:p>
            </p:txBody>
          </p:sp>
          <p:sp>
            <p:nvSpPr>
              <p:cNvPr id="32141" name="Freeform 769"/>
              <p:cNvSpPr>
                <a:spLocks/>
              </p:cNvSpPr>
              <p:nvPr/>
            </p:nvSpPr>
            <p:spPr bwMode="auto">
              <a:xfrm>
                <a:off x="2653" y="1465"/>
                <a:ext cx="6" cy="6"/>
              </a:xfrm>
              <a:custGeom>
                <a:avLst/>
                <a:gdLst>
                  <a:gd name="T0" fmla="*/ 13 w 4"/>
                  <a:gd name="T1" fmla="*/ 13 h 4"/>
                  <a:gd name="T2" fmla="*/ 0 w 4"/>
                  <a:gd name="T3" fmla="*/ 19 h 4"/>
                  <a:gd name="T4" fmla="*/ 28 w 4"/>
                  <a:gd name="T5" fmla="*/ 0 h 4"/>
                  <a:gd name="T6" fmla="*/ 19 w 4"/>
                  <a:gd name="T7" fmla="*/ 28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1" y="1"/>
                    </a:moveTo>
                    <a:cubicBezTo>
                      <a:pt x="1" y="2"/>
                      <a:pt x="0" y="2"/>
                      <a:pt x="0" y="2"/>
                    </a:cubicBezTo>
                    <a:cubicBezTo>
                      <a:pt x="2" y="4"/>
                      <a:pt x="4" y="2"/>
                      <a:pt x="3" y="0"/>
                    </a:cubicBezTo>
                    <a:cubicBezTo>
                      <a:pt x="1" y="0"/>
                      <a:pt x="1" y="1"/>
                      <a:pt x="2" y="3"/>
                    </a:cubicBezTo>
                  </a:path>
                </a:pathLst>
              </a:custGeom>
              <a:noFill/>
              <a:ln w="9525" cap="rnd">
                <a:solidFill>
                  <a:srgbClr val="534114"/>
                </a:solidFill>
                <a:round/>
                <a:headEnd/>
                <a:tailEnd/>
              </a:ln>
            </p:spPr>
            <p:txBody>
              <a:bodyPr/>
              <a:lstStyle/>
              <a:p>
                <a:endParaRPr lang="en-GB"/>
              </a:p>
            </p:txBody>
          </p:sp>
          <p:sp>
            <p:nvSpPr>
              <p:cNvPr id="32142" name="Freeform 770"/>
              <p:cNvSpPr>
                <a:spLocks/>
              </p:cNvSpPr>
              <p:nvPr/>
            </p:nvSpPr>
            <p:spPr bwMode="auto">
              <a:xfrm>
                <a:off x="2627" y="1450"/>
                <a:ext cx="4" cy="5"/>
              </a:xfrm>
              <a:custGeom>
                <a:avLst/>
                <a:gdLst>
                  <a:gd name="T0" fmla="*/ 0 w 3"/>
                  <a:gd name="T1" fmla="*/ 0 h 3"/>
                  <a:gd name="T2" fmla="*/ 16 w 3"/>
                  <a:gd name="T3" fmla="*/ 37 h 3"/>
                  <a:gd name="T4" fmla="*/ 12 w 3"/>
                  <a:gd name="T5" fmla="*/ 22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0"/>
                    </a:moveTo>
                    <a:cubicBezTo>
                      <a:pt x="1" y="1"/>
                      <a:pt x="1" y="3"/>
                      <a:pt x="3" y="2"/>
                    </a:cubicBezTo>
                    <a:cubicBezTo>
                      <a:pt x="3" y="1"/>
                      <a:pt x="3" y="1"/>
                      <a:pt x="2" y="1"/>
                    </a:cubicBezTo>
                  </a:path>
                </a:pathLst>
              </a:custGeom>
              <a:noFill/>
              <a:ln w="9525" cap="rnd">
                <a:solidFill>
                  <a:srgbClr val="534114"/>
                </a:solidFill>
                <a:round/>
                <a:headEnd/>
                <a:tailEnd/>
              </a:ln>
            </p:spPr>
            <p:txBody>
              <a:bodyPr/>
              <a:lstStyle/>
              <a:p>
                <a:endParaRPr lang="en-GB"/>
              </a:p>
            </p:txBody>
          </p:sp>
          <p:sp>
            <p:nvSpPr>
              <p:cNvPr id="32143" name="Freeform 771"/>
              <p:cNvSpPr>
                <a:spLocks/>
              </p:cNvSpPr>
              <p:nvPr/>
            </p:nvSpPr>
            <p:spPr bwMode="auto">
              <a:xfrm>
                <a:off x="2593" y="1461"/>
                <a:ext cx="6" cy="4"/>
              </a:xfrm>
              <a:custGeom>
                <a:avLst/>
                <a:gdLst>
                  <a:gd name="T0" fmla="*/ 13 w 4"/>
                  <a:gd name="T1" fmla="*/ 16 h 3"/>
                  <a:gd name="T2" fmla="*/ 42 w 4"/>
                  <a:gd name="T3" fmla="*/ 1 h 3"/>
                  <a:gd name="T4" fmla="*/ 0 60000 65536"/>
                  <a:gd name="T5" fmla="*/ 0 60000 65536"/>
                  <a:gd name="T6" fmla="*/ 0 w 4"/>
                  <a:gd name="T7" fmla="*/ 0 h 3"/>
                  <a:gd name="T8" fmla="*/ 4 w 4"/>
                  <a:gd name="T9" fmla="*/ 3 h 3"/>
                </a:gdLst>
                <a:ahLst/>
                <a:cxnLst>
                  <a:cxn ang="T4">
                    <a:pos x="T0" y="T1"/>
                  </a:cxn>
                  <a:cxn ang="T5">
                    <a:pos x="T2" y="T3"/>
                  </a:cxn>
                </a:cxnLst>
                <a:rect l="T6" t="T7" r="T8" b="T9"/>
                <a:pathLst>
                  <a:path w="4" h="3">
                    <a:moveTo>
                      <a:pt x="1" y="3"/>
                    </a:moveTo>
                    <a:cubicBezTo>
                      <a:pt x="0" y="2"/>
                      <a:pt x="1" y="0"/>
                      <a:pt x="4" y="1"/>
                    </a:cubicBezTo>
                  </a:path>
                </a:pathLst>
              </a:custGeom>
              <a:noFill/>
              <a:ln w="9525" cap="rnd">
                <a:solidFill>
                  <a:srgbClr val="534114"/>
                </a:solidFill>
                <a:round/>
                <a:headEnd/>
                <a:tailEnd/>
              </a:ln>
            </p:spPr>
            <p:txBody>
              <a:bodyPr/>
              <a:lstStyle/>
              <a:p>
                <a:endParaRPr lang="en-GB"/>
              </a:p>
            </p:txBody>
          </p:sp>
          <p:sp>
            <p:nvSpPr>
              <p:cNvPr id="32144" name="Freeform 772"/>
              <p:cNvSpPr>
                <a:spLocks/>
              </p:cNvSpPr>
              <p:nvPr/>
            </p:nvSpPr>
            <p:spPr bwMode="auto">
              <a:xfrm>
                <a:off x="2762" y="1671"/>
                <a:ext cx="3" cy="5"/>
              </a:xfrm>
              <a:custGeom>
                <a:avLst/>
                <a:gdLst>
                  <a:gd name="T0" fmla="*/ 0 w 2"/>
                  <a:gd name="T1" fmla="*/ 62 h 3"/>
                  <a:gd name="T2" fmla="*/ 0 w 2"/>
                  <a:gd name="T3" fmla="*/ 0 h 3"/>
                  <a:gd name="T4" fmla="*/ 19 w 2"/>
                  <a:gd name="T5" fmla="*/ 22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0" y="3"/>
                    </a:moveTo>
                    <a:cubicBezTo>
                      <a:pt x="0" y="2"/>
                      <a:pt x="0" y="1"/>
                      <a:pt x="0" y="0"/>
                    </a:cubicBezTo>
                    <a:cubicBezTo>
                      <a:pt x="1" y="0"/>
                      <a:pt x="2" y="1"/>
                      <a:pt x="2" y="1"/>
                    </a:cubicBezTo>
                  </a:path>
                </a:pathLst>
              </a:custGeom>
              <a:noFill/>
              <a:ln w="9525" cap="rnd">
                <a:solidFill>
                  <a:srgbClr val="534114"/>
                </a:solidFill>
                <a:round/>
                <a:headEnd/>
                <a:tailEnd/>
              </a:ln>
            </p:spPr>
            <p:txBody>
              <a:bodyPr/>
              <a:lstStyle/>
              <a:p>
                <a:endParaRPr lang="en-GB"/>
              </a:p>
            </p:txBody>
          </p:sp>
          <p:sp>
            <p:nvSpPr>
              <p:cNvPr id="32145" name="Freeform 773"/>
              <p:cNvSpPr>
                <a:spLocks/>
              </p:cNvSpPr>
              <p:nvPr/>
            </p:nvSpPr>
            <p:spPr bwMode="auto">
              <a:xfrm>
                <a:off x="2798" y="1558"/>
                <a:ext cx="2" cy="3"/>
              </a:xfrm>
              <a:custGeom>
                <a:avLst/>
                <a:gdLst>
                  <a:gd name="T0" fmla="*/ 64 w 1"/>
                  <a:gd name="T1" fmla="*/ 0 h 2"/>
                  <a:gd name="T2" fmla="*/ 64 w 1"/>
                  <a:gd name="T3" fmla="*/ 19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1" y="0"/>
                    </a:moveTo>
                    <a:cubicBezTo>
                      <a:pt x="0" y="1"/>
                      <a:pt x="1" y="1"/>
                      <a:pt x="1" y="2"/>
                    </a:cubicBezTo>
                  </a:path>
                </a:pathLst>
              </a:custGeom>
              <a:noFill/>
              <a:ln w="9525" cap="rnd">
                <a:solidFill>
                  <a:srgbClr val="534114"/>
                </a:solidFill>
                <a:round/>
                <a:headEnd/>
                <a:tailEnd/>
              </a:ln>
            </p:spPr>
            <p:txBody>
              <a:bodyPr/>
              <a:lstStyle/>
              <a:p>
                <a:endParaRPr lang="en-GB"/>
              </a:p>
            </p:txBody>
          </p:sp>
          <p:sp>
            <p:nvSpPr>
              <p:cNvPr id="32146" name="Freeform 774"/>
              <p:cNvSpPr>
                <a:spLocks/>
              </p:cNvSpPr>
              <p:nvPr/>
            </p:nvSpPr>
            <p:spPr bwMode="auto">
              <a:xfrm>
                <a:off x="2800" y="1438"/>
                <a:ext cx="1" cy="3"/>
              </a:xfrm>
              <a:custGeom>
                <a:avLst/>
                <a:gdLst>
                  <a:gd name="T0" fmla="*/ 1 w 1"/>
                  <a:gd name="T1" fmla="*/ 19 h 2"/>
                  <a:gd name="T2" fmla="*/ 0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1" y="2"/>
                    </a:moveTo>
                    <a:cubicBezTo>
                      <a:pt x="0" y="1"/>
                      <a:pt x="0" y="1"/>
                      <a:pt x="0" y="0"/>
                    </a:cubicBezTo>
                  </a:path>
                </a:pathLst>
              </a:custGeom>
              <a:noFill/>
              <a:ln w="9525" cap="rnd">
                <a:solidFill>
                  <a:srgbClr val="534114"/>
                </a:solidFill>
                <a:round/>
                <a:headEnd/>
                <a:tailEnd/>
              </a:ln>
            </p:spPr>
            <p:txBody>
              <a:bodyPr/>
              <a:lstStyle/>
              <a:p>
                <a:endParaRPr lang="en-GB"/>
              </a:p>
            </p:txBody>
          </p:sp>
          <p:sp>
            <p:nvSpPr>
              <p:cNvPr id="32147" name="Freeform 775"/>
              <p:cNvSpPr>
                <a:spLocks/>
              </p:cNvSpPr>
              <p:nvPr/>
            </p:nvSpPr>
            <p:spPr bwMode="auto">
              <a:xfrm>
                <a:off x="2818" y="1322"/>
                <a:ext cx="3" cy="6"/>
              </a:xfrm>
              <a:custGeom>
                <a:avLst/>
                <a:gdLst>
                  <a:gd name="T0" fmla="*/ 19 w 2"/>
                  <a:gd name="T1" fmla="*/ 28 h 4"/>
                  <a:gd name="T2" fmla="*/ 13 w 2"/>
                  <a:gd name="T3" fmla="*/ 42 h 4"/>
                  <a:gd name="T4" fmla="*/ 13 w 2"/>
                  <a:gd name="T5" fmla="*/ 0 h 4"/>
                  <a:gd name="T6" fmla="*/ 19 w 2"/>
                  <a:gd name="T7" fmla="*/ 19 h 4"/>
                  <a:gd name="T8" fmla="*/ 0 w 2"/>
                  <a:gd name="T9" fmla="*/ 19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3"/>
                    </a:moveTo>
                    <a:cubicBezTo>
                      <a:pt x="2" y="4"/>
                      <a:pt x="1" y="4"/>
                      <a:pt x="1" y="4"/>
                    </a:cubicBezTo>
                    <a:cubicBezTo>
                      <a:pt x="0" y="2"/>
                      <a:pt x="0" y="2"/>
                      <a:pt x="1" y="0"/>
                    </a:cubicBezTo>
                    <a:cubicBezTo>
                      <a:pt x="2" y="1"/>
                      <a:pt x="1" y="1"/>
                      <a:pt x="2" y="2"/>
                    </a:cubicBezTo>
                    <a:cubicBezTo>
                      <a:pt x="1" y="3"/>
                      <a:pt x="1" y="3"/>
                      <a:pt x="0" y="2"/>
                    </a:cubicBezTo>
                  </a:path>
                </a:pathLst>
              </a:custGeom>
              <a:noFill/>
              <a:ln w="9525" cap="rnd">
                <a:solidFill>
                  <a:srgbClr val="534114"/>
                </a:solidFill>
                <a:round/>
                <a:headEnd/>
                <a:tailEnd/>
              </a:ln>
            </p:spPr>
            <p:txBody>
              <a:bodyPr/>
              <a:lstStyle/>
              <a:p>
                <a:endParaRPr lang="en-GB"/>
              </a:p>
            </p:txBody>
          </p:sp>
          <p:sp>
            <p:nvSpPr>
              <p:cNvPr id="32148" name="Freeform 776"/>
              <p:cNvSpPr>
                <a:spLocks/>
              </p:cNvSpPr>
              <p:nvPr/>
            </p:nvSpPr>
            <p:spPr bwMode="auto">
              <a:xfrm>
                <a:off x="2773" y="1315"/>
                <a:ext cx="1" cy="5"/>
              </a:xfrm>
              <a:custGeom>
                <a:avLst/>
                <a:gdLst>
                  <a:gd name="T0" fmla="*/ 0 w 1"/>
                  <a:gd name="T1" fmla="*/ 62 h 3"/>
                  <a:gd name="T2" fmla="*/ 1 w 1"/>
                  <a:gd name="T3" fmla="*/ 0 h 3"/>
                  <a:gd name="T4" fmla="*/ 0 60000 65536"/>
                  <a:gd name="T5" fmla="*/ 0 60000 65536"/>
                  <a:gd name="T6" fmla="*/ 0 w 1"/>
                  <a:gd name="T7" fmla="*/ 0 h 3"/>
                  <a:gd name="T8" fmla="*/ 1 w 1"/>
                  <a:gd name="T9" fmla="*/ 3 h 3"/>
                </a:gdLst>
                <a:ahLst/>
                <a:cxnLst>
                  <a:cxn ang="T4">
                    <a:pos x="T0" y="T1"/>
                  </a:cxn>
                  <a:cxn ang="T5">
                    <a:pos x="T2" y="T3"/>
                  </a:cxn>
                </a:cxnLst>
                <a:rect l="T6" t="T7" r="T8" b="T9"/>
                <a:pathLst>
                  <a:path w="1" h="3">
                    <a:moveTo>
                      <a:pt x="0" y="3"/>
                    </a:moveTo>
                    <a:cubicBezTo>
                      <a:pt x="0" y="2"/>
                      <a:pt x="0" y="1"/>
                      <a:pt x="1" y="0"/>
                    </a:cubicBezTo>
                  </a:path>
                </a:pathLst>
              </a:custGeom>
              <a:noFill/>
              <a:ln w="9525" cap="rnd">
                <a:solidFill>
                  <a:srgbClr val="534114"/>
                </a:solidFill>
                <a:round/>
                <a:headEnd/>
                <a:tailEnd/>
              </a:ln>
            </p:spPr>
            <p:txBody>
              <a:bodyPr/>
              <a:lstStyle/>
              <a:p>
                <a:endParaRPr lang="en-GB"/>
              </a:p>
            </p:txBody>
          </p:sp>
          <p:sp>
            <p:nvSpPr>
              <p:cNvPr id="32149" name="Freeform 777"/>
              <p:cNvSpPr>
                <a:spLocks/>
              </p:cNvSpPr>
              <p:nvPr/>
            </p:nvSpPr>
            <p:spPr bwMode="auto">
              <a:xfrm>
                <a:off x="2794" y="1315"/>
                <a:ext cx="3" cy="5"/>
              </a:xfrm>
              <a:custGeom>
                <a:avLst/>
                <a:gdLst>
                  <a:gd name="T0" fmla="*/ 0 w 2"/>
                  <a:gd name="T1" fmla="*/ 22 h 3"/>
                  <a:gd name="T2" fmla="*/ 0 w 2"/>
                  <a:gd name="T3" fmla="*/ 62 h 3"/>
                  <a:gd name="T4" fmla="*/ 19 w 2"/>
                  <a:gd name="T5" fmla="*/ 22 h 3"/>
                  <a:gd name="T6" fmla="*/ 0 w 2"/>
                  <a:gd name="T7" fmla="*/ 37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1"/>
                    </a:moveTo>
                    <a:cubicBezTo>
                      <a:pt x="0" y="2"/>
                      <a:pt x="0" y="2"/>
                      <a:pt x="0" y="3"/>
                    </a:cubicBezTo>
                    <a:cubicBezTo>
                      <a:pt x="1" y="2"/>
                      <a:pt x="1" y="3"/>
                      <a:pt x="2" y="1"/>
                    </a:cubicBezTo>
                    <a:cubicBezTo>
                      <a:pt x="0" y="0"/>
                      <a:pt x="0" y="2"/>
                      <a:pt x="0" y="2"/>
                    </a:cubicBezTo>
                  </a:path>
                </a:pathLst>
              </a:custGeom>
              <a:noFill/>
              <a:ln w="19050" cap="rnd">
                <a:solidFill>
                  <a:srgbClr val="D1AA49"/>
                </a:solidFill>
                <a:round/>
                <a:headEnd/>
                <a:tailEnd/>
              </a:ln>
            </p:spPr>
            <p:txBody>
              <a:bodyPr/>
              <a:lstStyle/>
              <a:p>
                <a:endParaRPr lang="en-GB"/>
              </a:p>
            </p:txBody>
          </p:sp>
          <p:sp>
            <p:nvSpPr>
              <p:cNvPr id="32150" name="Freeform 778"/>
              <p:cNvSpPr>
                <a:spLocks/>
              </p:cNvSpPr>
              <p:nvPr/>
            </p:nvSpPr>
            <p:spPr bwMode="auto">
              <a:xfrm>
                <a:off x="2795" y="1317"/>
                <a:ext cx="3" cy="3"/>
              </a:xfrm>
              <a:custGeom>
                <a:avLst/>
                <a:gdLst>
                  <a:gd name="T0" fmla="*/ 19 w 2"/>
                  <a:gd name="T1" fmla="*/ 19 h 2"/>
                  <a:gd name="T2" fmla="*/ 13 w 2"/>
                  <a:gd name="T3" fmla="*/ 13 h 2"/>
                  <a:gd name="T4" fmla="*/ 19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2" y="2"/>
                    </a:moveTo>
                    <a:cubicBezTo>
                      <a:pt x="1" y="2"/>
                      <a:pt x="1" y="1"/>
                      <a:pt x="1" y="1"/>
                    </a:cubicBezTo>
                    <a:cubicBezTo>
                      <a:pt x="0" y="0"/>
                      <a:pt x="1" y="0"/>
                      <a:pt x="2" y="0"/>
                    </a:cubicBezTo>
                  </a:path>
                </a:pathLst>
              </a:custGeom>
              <a:noFill/>
              <a:ln w="19050" cap="rnd">
                <a:solidFill>
                  <a:srgbClr val="937833"/>
                </a:solidFill>
                <a:round/>
                <a:headEnd/>
                <a:tailEnd/>
              </a:ln>
            </p:spPr>
            <p:txBody>
              <a:bodyPr/>
              <a:lstStyle/>
              <a:p>
                <a:endParaRPr lang="en-GB"/>
              </a:p>
            </p:txBody>
          </p:sp>
          <p:sp>
            <p:nvSpPr>
              <p:cNvPr id="32151" name="Freeform 779"/>
              <p:cNvSpPr>
                <a:spLocks/>
              </p:cNvSpPr>
              <p:nvPr/>
            </p:nvSpPr>
            <p:spPr bwMode="auto">
              <a:xfrm>
                <a:off x="2798" y="1317"/>
                <a:ext cx="1" cy="5"/>
              </a:xfrm>
              <a:custGeom>
                <a:avLst/>
                <a:gdLst>
                  <a:gd name="T0" fmla="*/ 0 w 1"/>
                  <a:gd name="T1" fmla="*/ 62 h 3"/>
                  <a:gd name="T2" fmla="*/ 0 w 1"/>
                  <a:gd name="T3" fmla="*/ 0 h 3"/>
                  <a:gd name="T4" fmla="*/ 0 60000 65536"/>
                  <a:gd name="T5" fmla="*/ 0 60000 65536"/>
                  <a:gd name="T6" fmla="*/ 0 w 1"/>
                  <a:gd name="T7" fmla="*/ 0 h 3"/>
                  <a:gd name="T8" fmla="*/ 1 w 1"/>
                  <a:gd name="T9" fmla="*/ 3 h 3"/>
                </a:gdLst>
                <a:ahLst/>
                <a:cxnLst>
                  <a:cxn ang="T4">
                    <a:pos x="T0" y="T1"/>
                  </a:cxn>
                  <a:cxn ang="T5">
                    <a:pos x="T2" y="T3"/>
                  </a:cxn>
                </a:cxnLst>
                <a:rect l="T6" t="T7" r="T8" b="T9"/>
                <a:pathLst>
                  <a:path w="1" h="3">
                    <a:moveTo>
                      <a:pt x="0" y="3"/>
                    </a:moveTo>
                    <a:cubicBezTo>
                      <a:pt x="0" y="2"/>
                      <a:pt x="0" y="1"/>
                      <a:pt x="0" y="0"/>
                    </a:cubicBezTo>
                  </a:path>
                </a:pathLst>
              </a:custGeom>
              <a:noFill/>
              <a:ln w="9525" cap="rnd">
                <a:solidFill>
                  <a:srgbClr val="534114"/>
                </a:solidFill>
                <a:round/>
                <a:headEnd/>
                <a:tailEnd/>
              </a:ln>
            </p:spPr>
            <p:txBody>
              <a:bodyPr/>
              <a:lstStyle/>
              <a:p>
                <a:endParaRPr lang="en-GB"/>
              </a:p>
            </p:txBody>
          </p:sp>
          <p:sp>
            <p:nvSpPr>
              <p:cNvPr id="32152" name="Freeform 780"/>
              <p:cNvSpPr>
                <a:spLocks/>
              </p:cNvSpPr>
              <p:nvPr/>
            </p:nvSpPr>
            <p:spPr bwMode="auto">
              <a:xfrm>
                <a:off x="2753" y="1350"/>
                <a:ext cx="3" cy="3"/>
              </a:xfrm>
              <a:custGeom>
                <a:avLst/>
                <a:gdLst>
                  <a:gd name="T0" fmla="*/ 13 w 2"/>
                  <a:gd name="T1" fmla="*/ 13 h 2"/>
                  <a:gd name="T2" fmla="*/ 19 w 2"/>
                  <a:gd name="T3" fmla="*/ 13 h 2"/>
                  <a:gd name="T4" fmla="*/ 0 w 2"/>
                  <a:gd name="T5" fmla="*/ 19 h 2"/>
                  <a:gd name="T6" fmla="*/ 13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1" y="1"/>
                    </a:moveTo>
                    <a:cubicBezTo>
                      <a:pt x="0" y="0"/>
                      <a:pt x="2" y="1"/>
                      <a:pt x="2" y="1"/>
                    </a:cubicBezTo>
                    <a:cubicBezTo>
                      <a:pt x="2" y="1"/>
                      <a:pt x="1" y="1"/>
                      <a:pt x="0" y="2"/>
                    </a:cubicBezTo>
                    <a:cubicBezTo>
                      <a:pt x="0" y="1"/>
                      <a:pt x="1" y="0"/>
                      <a:pt x="1" y="0"/>
                    </a:cubicBezTo>
                  </a:path>
                </a:pathLst>
              </a:custGeom>
              <a:noFill/>
              <a:ln w="9525" cap="rnd">
                <a:solidFill>
                  <a:srgbClr val="534114"/>
                </a:solidFill>
                <a:round/>
                <a:headEnd/>
                <a:tailEnd/>
              </a:ln>
            </p:spPr>
            <p:txBody>
              <a:bodyPr/>
              <a:lstStyle/>
              <a:p>
                <a:endParaRPr lang="en-GB"/>
              </a:p>
            </p:txBody>
          </p:sp>
          <p:sp>
            <p:nvSpPr>
              <p:cNvPr id="32153" name="Freeform 781"/>
              <p:cNvSpPr>
                <a:spLocks/>
              </p:cNvSpPr>
              <p:nvPr/>
            </p:nvSpPr>
            <p:spPr bwMode="auto">
              <a:xfrm>
                <a:off x="2701" y="1378"/>
                <a:ext cx="2" cy="3"/>
              </a:xfrm>
              <a:custGeom>
                <a:avLst/>
                <a:gdLst>
                  <a:gd name="T0" fmla="*/ 64 w 1"/>
                  <a:gd name="T1" fmla="*/ 19 h 2"/>
                  <a:gd name="T2" fmla="*/ 0 w 1"/>
                  <a:gd name="T3" fmla="*/ 13 h 2"/>
                  <a:gd name="T4" fmla="*/ 64 w 1"/>
                  <a:gd name="T5" fmla="*/ 13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2"/>
                    </a:moveTo>
                    <a:cubicBezTo>
                      <a:pt x="0" y="2"/>
                      <a:pt x="0" y="1"/>
                      <a:pt x="0" y="1"/>
                    </a:cubicBezTo>
                    <a:cubicBezTo>
                      <a:pt x="1" y="0"/>
                      <a:pt x="0" y="1"/>
                      <a:pt x="1" y="1"/>
                    </a:cubicBezTo>
                  </a:path>
                </a:pathLst>
              </a:custGeom>
              <a:noFill/>
              <a:ln w="9525" cap="rnd">
                <a:solidFill>
                  <a:srgbClr val="534114"/>
                </a:solidFill>
                <a:round/>
                <a:headEnd/>
                <a:tailEnd/>
              </a:ln>
            </p:spPr>
            <p:txBody>
              <a:bodyPr/>
              <a:lstStyle/>
              <a:p>
                <a:endParaRPr lang="en-GB"/>
              </a:p>
            </p:txBody>
          </p:sp>
          <p:sp>
            <p:nvSpPr>
              <p:cNvPr id="32154" name="Freeform 782"/>
              <p:cNvSpPr>
                <a:spLocks/>
              </p:cNvSpPr>
              <p:nvPr/>
            </p:nvSpPr>
            <p:spPr bwMode="auto">
              <a:xfrm>
                <a:off x="2681" y="1315"/>
                <a:ext cx="2" cy="4"/>
              </a:xfrm>
              <a:custGeom>
                <a:avLst/>
                <a:gdLst>
                  <a:gd name="T0" fmla="*/ 64 w 1"/>
                  <a:gd name="T1" fmla="*/ 0 h 2"/>
                  <a:gd name="T2" fmla="*/ 0 w 1"/>
                  <a:gd name="T3" fmla="*/ 128 h 2"/>
                  <a:gd name="T4" fmla="*/ 64 w 1"/>
                  <a:gd name="T5" fmla="*/ 64 h 2"/>
                  <a:gd name="T6" fmla="*/ 0 w 1"/>
                  <a:gd name="T7" fmla="*/ 128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0"/>
                    </a:moveTo>
                    <a:cubicBezTo>
                      <a:pt x="0" y="1"/>
                      <a:pt x="1" y="2"/>
                      <a:pt x="0" y="2"/>
                    </a:cubicBezTo>
                    <a:cubicBezTo>
                      <a:pt x="0" y="2"/>
                      <a:pt x="1" y="1"/>
                      <a:pt x="1" y="1"/>
                    </a:cubicBezTo>
                    <a:cubicBezTo>
                      <a:pt x="1" y="2"/>
                      <a:pt x="0" y="2"/>
                      <a:pt x="0" y="2"/>
                    </a:cubicBezTo>
                  </a:path>
                </a:pathLst>
              </a:custGeom>
              <a:noFill/>
              <a:ln w="9525" cap="rnd">
                <a:solidFill>
                  <a:srgbClr val="534114"/>
                </a:solidFill>
                <a:round/>
                <a:headEnd/>
                <a:tailEnd/>
              </a:ln>
            </p:spPr>
            <p:txBody>
              <a:bodyPr/>
              <a:lstStyle/>
              <a:p>
                <a:endParaRPr lang="en-GB"/>
              </a:p>
            </p:txBody>
          </p:sp>
          <p:sp>
            <p:nvSpPr>
              <p:cNvPr id="32155" name="Freeform 783"/>
              <p:cNvSpPr>
                <a:spLocks/>
              </p:cNvSpPr>
              <p:nvPr/>
            </p:nvSpPr>
            <p:spPr bwMode="auto">
              <a:xfrm>
                <a:off x="2785" y="1270"/>
                <a:ext cx="3" cy="2"/>
              </a:xfrm>
              <a:custGeom>
                <a:avLst/>
                <a:gdLst>
                  <a:gd name="T0" fmla="*/ 13 w 2"/>
                  <a:gd name="T1" fmla="*/ 0 h 1"/>
                  <a:gd name="T2" fmla="*/ 19 w 2"/>
                  <a:gd name="T3" fmla="*/ 64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1" y="0"/>
                    </a:moveTo>
                    <a:cubicBezTo>
                      <a:pt x="0" y="1"/>
                      <a:pt x="1" y="1"/>
                      <a:pt x="2" y="1"/>
                    </a:cubicBezTo>
                  </a:path>
                </a:pathLst>
              </a:custGeom>
              <a:noFill/>
              <a:ln w="9525" cap="rnd">
                <a:solidFill>
                  <a:srgbClr val="534114"/>
                </a:solidFill>
                <a:round/>
                <a:headEnd/>
                <a:tailEnd/>
              </a:ln>
            </p:spPr>
            <p:txBody>
              <a:bodyPr/>
              <a:lstStyle/>
              <a:p>
                <a:endParaRPr lang="en-GB"/>
              </a:p>
            </p:txBody>
          </p:sp>
          <p:sp>
            <p:nvSpPr>
              <p:cNvPr id="32156" name="Freeform 784"/>
              <p:cNvSpPr>
                <a:spLocks/>
              </p:cNvSpPr>
              <p:nvPr/>
            </p:nvSpPr>
            <p:spPr bwMode="auto">
              <a:xfrm>
                <a:off x="2988" y="1288"/>
                <a:ext cx="3" cy="3"/>
              </a:xfrm>
              <a:custGeom>
                <a:avLst/>
                <a:gdLst>
                  <a:gd name="T0" fmla="*/ 19 w 2"/>
                  <a:gd name="T1" fmla="*/ 19 h 2"/>
                  <a:gd name="T2" fmla="*/ 13 w 2"/>
                  <a:gd name="T3" fmla="*/ 0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2" y="2"/>
                    </a:moveTo>
                    <a:cubicBezTo>
                      <a:pt x="0" y="2"/>
                      <a:pt x="0" y="1"/>
                      <a:pt x="1" y="0"/>
                    </a:cubicBezTo>
                  </a:path>
                </a:pathLst>
              </a:custGeom>
              <a:noFill/>
              <a:ln w="9525" cap="rnd">
                <a:solidFill>
                  <a:srgbClr val="534114"/>
                </a:solidFill>
                <a:round/>
                <a:headEnd/>
                <a:tailEnd/>
              </a:ln>
            </p:spPr>
            <p:txBody>
              <a:bodyPr/>
              <a:lstStyle/>
              <a:p>
                <a:endParaRPr lang="en-GB"/>
              </a:p>
            </p:txBody>
          </p:sp>
          <p:sp>
            <p:nvSpPr>
              <p:cNvPr id="32157" name="Freeform 785"/>
              <p:cNvSpPr>
                <a:spLocks/>
              </p:cNvSpPr>
              <p:nvPr/>
            </p:nvSpPr>
            <p:spPr bwMode="auto">
              <a:xfrm>
                <a:off x="2905" y="1147"/>
                <a:ext cx="3" cy="3"/>
              </a:xfrm>
              <a:custGeom>
                <a:avLst/>
                <a:gdLst>
                  <a:gd name="T0" fmla="*/ 0 w 2"/>
                  <a:gd name="T1" fmla="*/ 19 h 2"/>
                  <a:gd name="T2" fmla="*/ 19 w 2"/>
                  <a:gd name="T3" fmla="*/ 0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0" y="2"/>
                    </a:moveTo>
                    <a:cubicBezTo>
                      <a:pt x="0" y="1"/>
                      <a:pt x="1" y="1"/>
                      <a:pt x="2" y="0"/>
                    </a:cubicBezTo>
                  </a:path>
                </a:pathLst>
              </a:custGeom>
              <a:noFill/>
              <a:ln w="9525" cap="rnd">
                <a:solidFill>
                  <a:srgbClr val="534114"/>
                </a:solidFill>
                <a:round/>
                <a:headEnd/>
                <a:tailEnd/>
              </a:ln>
            </p:spPr>
            <p:txBody>
              <a:bodyPr/>
              <a:lstStyle/>
              <a:p>
                <a:endParaRPr lang="en-GB"/>
              </a:p>
            </p:txBody>
          </p:sp>
          <p:sp>
            <p:nvSpPr>
              <p:cNvPr id="32158" name="Freeform 786"/>
              <p:cNvSpPr>
                <a:spLocks/>
              </p:cNvSpPr>
              <p:nvPr/>
            </p:nvSpPr>
            <p:spPr bwMode="auto">
              <a:xfrm>
                <a:off x="2912" y="1166"/>
                <a:ext cx="3" cy="3"/>
              </a:xfrm>
              <a:custGeom>
                <a:avLst/>
                <a:gdLst>
                  <a:gd name="T0" fmla="*/ 19 w 2"/>
                  <a:gd name="T1" fmla="*/ 19 h 2"/>
                  <a:gd name="T2" fmla="*/ 0 w 2"/>
                  <a:gd name="T3" fmla="*/ 13 h 2"/>
                  <a:gd name="T4" fmla="*/ 19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2" y="2"/>
                    </a:moveTo>
                    <a:cubicBezTo>
                      <a:pt x="1" y="1"/>
                      <a:pt x="1" y="2"/>
                      <a:pt x="0" y="1"/>
                    </a:cubicBezTo>
                    <a:cubicBezTo>
                      <a:pt x="1" y="0"/>
                      <a:pt x="1" y="0"/>
                      <a:pt x="2" y="0"/>
                    </a:cubicBezTo>
                  </a:path>
                </a:pathLst>
              </a:custGeom>
              <a:noFill/>
              <a:ln w="9525" cap="rnd">
                <a:solidFill>
                  <a:srgbClr val="534114"/>
                </a:solidFill>
                <a:round/>
                <a:headEnd/>
                <a:tailEnd/>
              </a:ln>
            </p:spPr>
            <p:txBody>
              <a:bodyPr/>
              <a:lstStyle/>
              <a:p>
                <a:endParaRPr lang="en-GB"/>
              </a:p>
            </p:txBody>
          </p:sp>
          <p:sp>
            <p:nvSpPr>
              <p:cNvPr id="32159" name="Freeform 787"/>
              <p:cNvSpPr>
                <a:spLocks/>
              </p:cNvSpPr>
              <p:nvPr/>
            </p:nvSpPr>
            <p:spPr bwMode="auto">
              <a:xfrm>
                <a:off x="2678" y="1815"/>
                <a:ext cx="3" cy="6"/>
              </a:xfrm>
              <a:custGeom>
                <a:avLst/>
                <a:gdLst>
                  <a:gd name="T0" fmla="*/ 0 w 2"/>
                  <a:gd name="T1" fmla="*/ 0 h 4"/>
                  <a:gd name="T2" fmla="*/ 0 w 2"/>
                  <a:gd name="T3" fmla="*/ 42 h 4"/>
                  <a:gd name="T4" fmla="*/ 13 w 2"/>
                  <a:gd name="T5" fmla="*/ 0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0"/>
                    </a:moveTo>
                    <a:cubicBezTo>
                      <a:pt x="0" y="1"/>
                      <a:pt x="0" y="3"/>
                      <a:pt x="0" y="4"/>
                    </a:cubicBezTo>
                    <a:cubicBezTo>
                      <a:pt x="2" y="3"/>
                      <a:pt x="2" y="1"/>
                      <a:pt x="1" y="0"/>
                    </a:cubicBezTo>
                  </a:path>
                </a:pathLst>
              </a:custGeom>
              <a:noFill/>
              <a:ln w="19050" cap="rnd">
                <a:solidFill>
                  <a:srgbClr val="D1AA49"/>
                </a:solidFill>
                <a:round/>
                <a:headEnd/>
                <a:tailEnd/>
              </a:ln>
            </p:spPr>
            <p:txBody>
              <a:bodyPr/>
              <a:lstStyle/>
              <a:p>
                <a:endParaRPr lang="en-GB"/>
              </a:p>
            </p:txBody>
          </p:sp>
          <p:sp>
            <p:nvSpPr>
              <p:cNvPr id="32160" name="Freeform 788"/>
              <p:cNvSpPr>
                <a:spLocks/>
              </p:cNvSpPr>
              <p:nvPr/>
            </p:nvSpPr>
            <p:spPr bwMode="auto">
              <a:xfrm>
                <a:off x="2681" y="1839"/>
                <a:ext cx="3" cy="11"/>
              </a:xfrm>
              <a:custGeom>
                <a:avLst/>
                <a:gdLst>
                  <a:gd name="T0" fmla="*/ 19 w 2"/>
                  <a:gd name="T1" fmla="*/ 0 h 7"/>
                  <a:gd name="T2" fmla="*/ 13 w 2"/>
                  <a:gd name="T3" fmla="*/ 104 h 7"/>
                  <a:gd name="T4" fmla="*/ 19 w 2"/>
                  <a:gd name="T5" fmla="*/ 55 h 7"/>
                  <a:gd name="T6" fmla="*/ 0 60000 65536"/>
                  <a:gd name="T7" fmla="*/ 0 60000 65536"/>
                  <a:gd name="T8" fmla="*/ 0 60000 65536"/>
                  <a:gd name="T9" fmla="*/ 0 w 2"/>
                  <a:gd name="T10" fmla="*/ 0 h 7"/>
                  <a:gd name="T11" fmla="*/ 2 w 2"/>
                  <a:gd name="T12" fmla="*/ 7 h 7"/>
                </a:gdLst>
                <a:ahLst/>
                <a:cxnLst>
                  <a:cxn ang="T6">
                    <a:pos x="T0" y="T1"/>
                  </a:cxn>
                  <a:cxn ang="T7">
                    <a:pos x="T2" y="T3"/>
                  </a:cxn>
                  <a:cxn ang="T8">
                    <a:pos x="T4" y="T5"/>
                  </a:cxn>
                </a:cxnLst>
                <a:rect l="T9" t="T10" r="T11" b="T12"/>
                <a:pathLst>
                  <a:path w="2" h="7">
                    <a:moveTo>
                      <a:pt x="2" y="0"/>
                    </a:moveTo>
                    <a:cubicBezTo>
                      <a:pt x="0" y="2"/>
                      <a:pt x="0" y="5"/>
                      <a:pt x="1" y="7"/>
                    </a:cubicBezTo>
                    <a:cubicBezTo>
                      <a:pt x="2" y="6"/>
                      <a:pt x="2" y="5"/>
                      <a:pt x="2" y="4"/>
                    </a:cubicBezTo>
                  </a:path>
                </a:pathLst>
              </a:custGeom>
              <a:noFill/>
              <a:ln w="19050" cap="rnd">
                <a:solidFill>
                  <a:srgbClr val="D1AA49"/>
                </a:solidFill>
                <a:round/>
                <a:headEnd/>
                <a:tailEnd/>
              </a:ln>
            </p:spPr>
            <p:txBody>
              <a:bodyPr/>
              <a:lstStyle/>
              <a:p>
                <a:endParaRPr lang="en-GB"/>
              </a:p>
            </p:txBody>
          </p:sp>
          <p:sp>
            <p:nvSpPr>
              <p:cNvPr id="32161" name="Freeform 789"/>
              <p:cNvSpPr>
                <a:spLocks/>
              </p:cNvSpPr>
              <p:nvPr/>
            </p:nvSpPr>
            <p:spPr bwMode="auto">
              <a:xfrm>
                <a:off x="2683" y="1882"/>
                <a:ext cx="1" cy="3"/>
              </a:xfrm>
              <a:custGeom>
                <a:avLst/>
                <a:gdLst>
                  <a:gd name="T0" fmla="*/ 0 w 1"/>
                  <a:gd name="T1" fmla="*/ 0 h 2"/>
                  <a:gd name="T2" fmla="*/ 1 w 1"/>
                  <a:gd name="T3" fmla="*/ 19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0"/>
                    </a:moveTo>
                    <a:cubicBezTo>
                      <a:pt x="0" y="1"/>
                      <a:pt x="0" y="1"/>
                      <a:pt x="1" y="2"/>
                    </a:cubicBezTo>
                  </a:path>
                </a:pathLst>
              </a:custGeom>
              <a:noFill/>
              <a:ln w="19050" cap="rnd">
                <a:solidFill>
                  <a:srgbClr val="D1AA49"/>
                </a:solidFill>
                <a:round/>
                <a:headEnd/>
                <a:tailEnd/>
              </a:ln>
            </p:spPr>
            <p:txBody>
              <a:bodyPr/>
              <a:lstStyle/>
              <a:p>
                <a:endParaRPr lang="en-GB"/>
              </a:p>
            </p:txBody>
          </p:sp>
          <p:sp>
            <p:nvSpPr>
              <p:cNvPr id="32162" name="Freeform 790"/>
              <p:cNvSpPr>
                <a:spLocks/>
              </p:cNvSpPr>
              <p:nvPr/>
            </p:nvSpPr>
            <p:spPr bwMode="auto">
              <a:xfrm>
                <a:off x="2780" y="1829"/>
                <a:ext cx="1" cy="6"/>
              </a:xfrm>
              <a:custGeom>
                <a:avLst/>
                <a:gdLst>
                  <a:gd name="T0" fmla="*/ 0 w 1"/>
                  <a:gd name="T1" fmla="*/ 42 h 4"/>
                  <a:gd name="T2" fmla="*/ 0 w 1"/>
                  <a:gd name="T3" fmla="*/ 0 h 4"/>
                  <a:gd name="T4" fmla="*/ 0 60000 65536"/>
                  <a:gd name="T5" fmla="*/ 0 60000 65536"/>
                  <a:gd name="T6" fmla="*/ 0 w 1"/>
                  <a:gd name="T7" fmla="*/ 0 h 4"/>
                  <a:gd name="T8" fmla="*/ 1 w 1"/>
                  <a:gd name="T9" fmla="*/ 4 h 4"/>
                </a:gdLst>
                <a:ahLst/>
                <a:cxnLst>
                  <a:cxn ang="T4">
                    <a:pos x="T0" y="T1"/>
                  </a:cxn>
                  <a:cxn ang="T5">
                    <a:pos x="T2" y="T3"/>
                  </a:cxn>
                </a:cxnLst>
                <a:rect l="T6" t="T7" r="T8" b="T9"/>
                <a:pathLst>
                  <a:path w="1" h="4">
                    <a:moveTo>
                      <a:pt x="0" y="4"/>
                    </a:moveTo>
                    <a:cubicBezTo>
                      <a:pt x="0" y="3"/>
                      <a:pt x="0" y="2"/>
                      <a:pt x="0" y="0"/>
                    </a:cubicBezTo>
                  </a:path>
                </a:pathLst>
              </a:custGeom>
              <a:noFill/>
              <a:ln w="19050" cap="rnd">
                <a:solidFill>
                  <a:srgbClr val="D1AA49"/>
                </a:solidFill>
                <a:round/>
                <a:headEnd/>
                <a:tailEnd/>
              </a:ln>
            </p:spPr>
            <p:txBody>
              <a:bodyPr/>
              <a:lstStyle/>
              <a:p>
                <a:endParaRPr lang="en-GB"/>
              </a:p>
            </p:txBody>
          </p:sp>
          <p:sp>
            <p:nvSpPr>
              <p:cNvPr id="32163" name="Freeform 791"/>
              <p:cNvSpPr>
                <a:spLocks/>
              </p:cNvSpPr>
              <p:nvPr/>
            </p:nvSpPr>
            <p:spPr bwMode="auto">
              <a:xfrm>
                <a:off x="2782" y="1858"/>
                <a:ext cx="1" cy="1"/>
              </a:xfrm>
              <a:custGeom>
                <a:avLst/>
                <a:gdLst>
                  <a:gd name="T0" fmla="*/ 0 w 1"/>
                  <a:gd name="T1" fmla="*/ 1 h 1"/>
                  <a:gd name="T2" fmla="*/ 1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1" y="0"/>
                      <a:pt x="1" y="0"/>
                      <a:pt x="1" y="0"/>
                    </a:cubicBezTo>
                  </a:path>
                </a:pathLst>
              </a:custGeom>
              <a:noFill/>
              <a:ln w="19050" cap="rnd">
                <a:solidFill>
                  <a:srgbClr val="D1AA49"/>
                </a:solidFill>
                <a:round/>
                <a:headEnd/>
                <a:tailEnd/>
              </a:ln>
            </p:spPr>
            <p:txBody>
              <a:bodyPr/>
              <a:lstStyle/>
              <a:p>
                <a:endParaRPr lang="en-GB"/>
              </a:p>
            </p:txBody>
          </p:sp>
          <p:sp>
            <p:nvSpPr>
              <p:cNvPr id="32164" name="Freeform 792"/>
              <p:cNvSpPr>
                <a:spLocks/>
              </p:cNvSpPr>
              <p:nvPr/>
            </p:nvSpPr>
            <p:spPr bwMode="auto">
              <a:xfrm>
                <a:off x="2700" y="1780"/>
                <a:ext cx="10" cy="12"/>
              </a:xfrm>
              <a:custGeom>
                <a:avLst/>
                <a:gdLst>
                  <a:gd name="T0" fmla="*/ 39 w 7"/>
                  <a:gd name="T1" fmla="*/ 13 h 8"/>
                  <a:gd name="T2" fmla="*/ 27 w 7"/>
                  <a:gd name="T3" fmla="*/ 73 h 8"/>
                  <a:gd name="T4" fmla="*/ 56 w 7"/>
                  <a:gd name="T5" fmla="*/ 42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4" y="1"/>
                    </a:moveTo>
                    <a:cubicBezTo>
                      <a:pt x="1" y="0"/>
                      <a:pt x="0" y="5"/>
                      <a:pt x="3" y="7"/>
                    </a:cubicBezTo>
                    <a:cubicBezTo>
                      <a:pt x="4" y="8"/>
                      <a:pt x="7" y="6"/>
                      <a:pt x="6" y="4"/>
                    </a:cubicBezTo>
                  </a:path>
                </a:pathLst>
              </a:custGeom>
              <a:noFill/>
              <a:ln w="19050" cap="rnd">
                <a:solidFill>
                  <a:srgbClr val="D1AA49"/>
                </a:solidFill>
                <a:round/>
                <a:headEnd/>
                <a:tailEnd/>
              </a:ln>
            </p:spPr>
            <p:txBody>
              <a:bodyPr/>
              <a:lstStyle/>
              <a:p>
                <a:endParaRPr lang="en-GB"/>
              </a:p>
            </p:txBody>
          </p:sp>
          <p:sp>
            <p:nvSpPr>
              <p:cNvPr id="32165" name="Freeform 793"/>
              <p:cNvSpPr>
                <a:spLocks/>
              </p:cNvSpPr>
              <p:nvPr/>
            </p:nvSpPr>
            <p:spPr bwMode="auto">
              <a:xfrm>
                <a:off x="2735" y="1785"/>
                <a:ext cx="1" cy="1"/>
              </a:xfrm>
              <a:custGeom>
                <a:avLst/>
                <a:gdLst>
                  <a:gd name="T0" fmla="*/ 0 w 1"/>
                  <a:gd name="T1" fmla="*/ 1 h 1"/>
                  <a:gd name="T2" fmla="*/ 1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1"/>
                      <a:pt x="0" y="0"/>
                      <a:pt x="1" y="0"/>
                    </a:cubicBezTo>
                  </a:path>
                </a:pathLst>
              </a:custGeom>
              <a:noFill/>
              <a:ln w="19050" cap="rnd">
                <a:solidFill>
                  <a:srgbClr val="D1AA49"/>
                </a:solidFill>
                <a:round/>
                <a:headEnd/>
                <a:tailEnd/>
              </a:ln>
            </p:spPr>
            <p:txBody>
              <a:bodyPr/>
              <a:lstStyle/>
              <a:p>
                <a:endParaRPr lang="en-GB"/>
              </a:p>
            </p:txBody>
          </p:sp>
          <p:sp>
            <p:nvSpPr>
              <p:cNvPr id="32166" name="Freeform 794"/>
              <p:cNvSpPr>
                <a:spLocks/>
              </p:cNvSpPr>
              <p:nvPr/>
            </p:nvSpPr>
            <p:spPr bwMode="auto">
              <a:xfrm>
                <a:off x="2754" y="1794"/>
                <a:ext cx="8" cy="1"/>
              </a:xfrm>
              <a:custGeom>
                <a:avLst/>
                <a:gdLst>
                  <a:gd name="T0" fmla="*/ 0 w 5"/>
                  <a:gd name="T1" fmla="*/ 0 h 1"/>
                  <a:gd name="T2" fmla="*/ 86 w 5"/>
                  <a:gd name="T3" fmla="*/ 1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0" y="0"/>
                    </a:moveTo>
                    <a:cubicBezTo>
                      <a:pt x="2" y="0"/>
                      <a:pt x="4" y="0"/>
                      <a:pt x="5" y="1"/>
                    </a:cubicBezTo>
                  </a:path>
                </a:pathLst>
              </a:custGeom>
              <a:noFill/>
              <a:ln w="19050" cap="rnd">
                <a:solidFill>
                  <a:srgbClr val="D1AA49"/>
                </a:solidFill>
                <a:round/>
                <a:headEnd/>
                <a:tailEnd/>
              </a:ln>
            </p:spPr>
            <p:txBody>
              <a:bodyPr/>
              <a:lstStyle/>
              <a:p>
                <a:endParaRPr lang="en-GB"/>
              </a:p>
            </p:txBody>
          </p:sp>
          <p:sp>
            <p:nvSpPr>
              <p:cNvPr id="32167" name="Freeform 795"/>
              <p:cNvSpPr>
                <a:spLocks/>
              </p:cNvSpPr>
              <p:nvPr/>
            </p:nvSpPr>
            <p:spPr bwMode="auto">
              <a:xfrm>
                <a:off x="2783" y="1889"/>
                <a:ext cx="2" cy="6"/>
              </a:xfrm>
              <a:custGeom>
                <a:avLst/>
                <a:gdLst>
                  <a:gd name="T0" fmla="*/ 64 w 1"/>
                  <a:gd name="T1" fmla="*/ 0 h 4"/>
                  <a:gd name="T2" fmla="*/ 0 w 1"/>
                  <a:gd name="T3" fmla="*/ 42 h 4"/>
                  <a:gd name="T4" fmla="*/ 0 60000 65536"/>
                  <a:gd name="T5" fmla="*/ 0 60000 65536"/>
                  <a:gd name="T6" fmla="*/ 0 w 1"/>
                  <a:gd name="T7" fmla="*/ 0 h 4"/>
                  <a:gd name="T8" fmla="*/ 1 w 1"/>
                  <a:gd name="T9" fmla="*/ 4 h 4"/>
                </a:gdLst>
                <a:ahLst/>
                <a:cxnLst>
                  <a:cxn ang="T4">
                    <a:pos x="T0" y="T1"/>
                  </a:cxn>
                  <a:cxn ang="T5">
                    <a:pos x="T2" y="T3"/>
                  </a:cxn>
                </a:cxnLst>
                <a:rect l="T6" t="T7" r="T8" b="T9"/>
                <a:pathLst>
                  <a:path w="1" h="4">
                    <a:moveTo>
                      <a:pt x="1" y="0"/>
                    </a:moveTo>
                    <a:cubicBezTo>
                      <a:pt x="0" y="2"/>
                      <a:pt x="0" y="3"/>
                      <a:pt x="0" y="4"/>
                    </a:cubicBezTo>
                  </a:path>
                </a:pathLst>
              </a:custGeom>
              <a:noFill/>
              <a:ln w="19050" cap="rnd">
                <a:solidFill>
                  <a:srgbClr val="D1AA49"/>
                </a:solidFill>
                <a:round/>
                <a:headEnd/>
                <a:tailEnd/>
              </a:ln>
            </p:spPr>
            <p:txBody>
              <a:bodyPr/>
              <a:lstStyle/>
              <a:p>
                <a:endParaRPr lang="en-GB"/>
              </a:p>
            </p:txBody>
          </p:sp>
          <p:sp>
            <p:nvSpPr>
              <p:cNvPr id="32168" name="Freeform 796"/>
              <p:cNvSpPr>
                <a:spLocks/>
              </p:cNvSpPr>
              <p:nvPr/>
            </p:nvSpPr>
            <p:spPr bwMode="auto">
              <a:xfrm>
                <a:off x="2684" y="1906"/>
                <a:ext cx="3" cy="2"/>
              </a:xfrm>
              <a:custGeom>
                <a:avLst/>
                <a:gdLst>
                  <a:gd name="T0" fmla="*/ 0 w 2"/>
                  <a:gd name="T1" fmla="*/ 0 h 1"/>
                  <a:gd name="T2" fmla="*/ 19 w 2"/>
                  <a:gd name="T3" fmla="*/ 64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0"/>
                    </a:moveTo>
                    <a:cubicBezTo>
                      <a:pt x="1" y="0"/>
                      <a:pt x="2" y="1"/>
                      <a:pt x="2" y="1"/>
                    </a:cubicBezTo>
                  </a:path>
                </a:pathLst>
              </a:custGeom>
              <a:noFill/>
              <a:ln w="19050" cap="rnd">
                <a:solidFill>
                  <a:srgbClr val="D1AA49"/>
                </a:solidFill>
                <a:round/>
                <a:headEnd/>
                <a:tailEnd/>
              </a:ln>
            </p:spPr>
            <p:txBody>
              <a:bodyPr/>
              <a:lstStyle/>
              <a:p>
                <a:endParaRPr lang="en-GB"/>
              </a:p>
            </p:txBody>
          </p:sp>
          <p:sp>
            <p:nvSpPr>
              <p:cNvPr id="32169" name="Freeform 797"/>
              <p:cNvSpPr>
                <a:spLocks/>
              </p:cNvSpPr>
              <p:nvPr/>
            </p:nvSpPr>
            <p:spPr bwMode="auto">
              <a:xfrm>
                <a:off x="2686" y="1927"/>
                <a:ext cx="1" cy="3"/>
              </a:xfrm>
              <a:custGeom>
                <a:avLst/>
                <a:gdLst>
                  <a:gd name="T0" fmla="*/ 0 w 1"/>
                  <a:gd name="T1" fmla="*/ 0 h 2"/>
                  <a:gd name="T2" fmla="*/ 1 w 1"/>
                  <a:gd name="T3" fmla="*/ 19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0"/>
                    </a:moveTo>
                    <a:cubicBezTo>
                      <a:pt x="1" y="1"/>
                      <a:pt x="1" y="2"/>
                      <a:pt x="1" y="2"/>
                    </a:cubicBezTo>
                  </a:path>
                </a:pathLst>
              </a:custGeom>
              <a:noFill/>
              <a:ln w="9525" cap="rnd">
                <a:solidFill>
                  <a:srgbClr val="D1AA49"/>
                </a:solidFill>
                <a:round/>
                <a:headEnd/>
                <a:tailEnd/>
              </a:ln>
            </p:spPr>
            <p:txBody>
              <a:bodyPr/>
              <a:lstStyle/>
              <a:p>
                <a:endParaRPr lang="en-GB"/>
              </a:p>
            </p:txBody>
          </p:sp>
          <p:sp>
            <p:nvSpPr>
              <p:cNvPr id="32170" name="Freeform 798"/>
              <p:cNvSpPr>
                <a:spLocks/>
              </p:cNvSpPr>
              <p:nvPr/>
            </p:nvSpPr>
            <p:spPr bwMode="auto">
              <a:xfrm>
                <a:off x="2686" y="1950"/>
                <a:ext cx="3" cy="3"/>
              </a:xfrm>
              <a:custGeom>
                <a:avLst/>
                <a:gdLst>
                  <a:gd name="T0" fmla="*/ 19 w 2"/>
                  <a:gd name="T1" fmla="*/ 19 h 2"/>
                  <a:gd name="T2" fmla="*/ 13 w 2"/>
                  <a:gd name="T3" fmla="*/ 13 h 2"/>
                  <a:gd name="T4" fmla="*/ 13 w 2"/>
                  <a:gd name="T5" fmla="*/ 19 h 2"/>
                  <a:gd name="T6" fmla="*/ 13 w 2"/>
                  <a:gd name="T7" fmla="*/ 0 h 2"/>
                  <a:gd name="T8" fmla="*/ 13 w 2"/>
                  <a:gd name="T9" fmla="*/ 19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1"/>
                      <a:pt x="1" y="1"/>
                      <a:pt x="1" y="1"/>
                    </a:cubicBezTo>
                    <a:cubicBezTo>
                      <a:pt x="0" y="2"/>
                      <a:pt x="0" y="1"/>
                      <a:pt x="1" y="2"/>
                    </a:cubicBezTo>
                    <a:cubicBezTo>
                      <a:pt x="2" y="1"/>
                      <a:pt x="2" y="1"/>
                      <a:pt x="1" y="0"/>
                    </a:cubicBezTo>
                    <a:cubicBezTo>
                      <a:pt x="0" y="1"/>
                      <a:pt x="1" y="1"/>
                      <a:pt x="1" y="2"/>
                    </a:cubicBezTo>
                  </a:path>
                </a:pathLst>
              </a:custGeom>
              <a:noFill/>
              <a:ln w="9525" cap="rnd">
                <a:solidFill>
                  <a:srgbClr val="D1AA49"/>
                </a:solidFill>
                <a:round/>
                <a:headEnd/>
                <a:tailEnd/>
              </a:ln>
            </p:spPr>
            <p:txBody>
              <a:bodyPr/>
              <a:lstStyle/>
              <a:p>
                <a:endParaRPr lang="en-GB"/>
              </a:p>
            </p:txBody>
          </p:sp>
          <p:sp>
            <p:nvSpPr>
              <p:cNvPr id="32171" name="Freeform 799"/>
              <p:cNvSpPr>
                <a:spLocks/>
              </p:cNvSpPr>
              <p:nvPr/>
            </p:nvSpPr>
            <p:spPr bwMode="auto">
              <a:xfrm>
                <a:off x="2687" y="1973"/>
                <a:ext cx="4" cy="6"/>
              </a:xfrm>
              <a:custGeom>
                <a:avLst/>
                <a:gdLst>
                  <a:gd name="T0" fmla="*/ 128 w 2"/>
                  <a:gd name="T1" fmla="*/ 42 h 4"/>
                  <a:gd name="T2" fmla="*/ 0 w 2"/>
                  <a:gd name="T3" fmla="*/ 13 h 4"/>
                  <a:gd name="T4" fmla="*/ 64 w 2"/>
                  <a:gd name="T5" fmla="*/ 13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2" y="4"/>
                    </a:moveTo>
                    <a:cubicBezTo>
                      <a:pt x="1" y="3"/>
                      <a:pt x="0" y="2"/>
                      <a:pt x="0" y="1"/>
                    </a:cubicBezTo>
                    <a:cubicBezTo>
                      <a:pt x="0" y="0"/>
                      <a:pt x="0" y="0"/>
                      <a:pt x="1" y="1"/>
                    </a:cubicBezTo>
                  </a:path>
                </a:pathLst>
              </a:custGeom>
              <a:noFill/>
              <a:ln w="9525" cap="rnd">
                <a:solidFill>
                  <a:srgbClr val="D1AA49"/>
                </a:solidFill>
                <a:round/>
                <a:headEnd/>
                <a:tailEnd/>
              </a:ln>
            </p:spPr>
            <p:txBody>
              <a:bodyPr/>
              <a:lstStyle/>
              <a:p>
                <a:endParaRPr lang="en-GB"/>
              </a:p>
            </p:txBody>
          </p:sp>
          <p:sp>
            <p:nvSpPr>
              <p:cNvPr id="32172" name="Freeform 800"/>
              <p:cNvSpPr>
                <a:spLocks/>
              </p:cNvSpPr>
              <p:nvPr/>
            </p:nvSpPr>
            <p:spPr bwMode="auto">
              <a:xfrm>
                <a:off x="2689" y="1997"/>
                <a:ext cx="1" cy="3"/>
              </a:xfrm>
              <a:custGeom>
                <a:avLst/>
                <a:gdLst>
                  <a:gd name="T0" fmla="*/ 0 w 1"/>
                  <a:gd name="T1" fmla="*/ 13 h 2"/>
                  <a:gd name="T2" fmla="*/ 0 w 1"/>
                  <a:gd name="T3" fmla="*/ 0 h 2"/>
                  <a:gd name="T4" fmla="*/ 0 w 1"/>
                  <a:gd name="T5" fmla="*/ 19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1"/>
                    </a:moveTo>
                    <a:cubicBezTo>
                      <a:pt x="0" y="0"/>
                      <a:pt x="0" y="0"/>
                      <a:pt x="0" y="0"/>
                    </a:cubicBezTo>
                    <a:cubicBezTo>
                      <a:pt x="0" y="1"/>
                      <a:pt x="0" y="1"/>
                      <a:pt x="0" y="2"/>
                    </a:cubicBezTo>
                  </a:path>
                </a:pathLst>
              </a:custGeom>
              <a:noFill/>
              <a:ln w="9525" cap="rnd">
                <a:solidFill>
                  <a:srgbClr val="D1AA49"/>
                </a:solidFill>
                <a:round/>
                <a:headEnd/>
                <a:tailEnd/>
              </a:ln>
            </p:spPr>
            <p:txBody>
              <a:bodyPr/>
              <a:lstStyle/>
              <a:p>
                <a:endParaRPr lang="en-GB"/>
              </a:p>
            </p:txBody>
          </p:sp>
          <p:sp>
            <p:nvSpPr>
              <p:cNvPr id="32173" name="Freeform 801"/>
              <p:cNvSpPr>
                <a:spLocks/>
              </p:cNvSpPr>
              <p:nvPr/>
            </p:nvSpPr>
            <p:spPr bwMode="auto">
              <a:xfrm>
                <a:off x="2680" y="1865"/>
                <a:ext cx="1" cy="3"/>
              </a:xfrm>
              <a:custGeom>
                <a:avLst/>
                <a:gdLst>
                  <a:gd name="T0" fmla="*/ 1 w 1"/>
                  <a:gd name="T1" fmla="*/ 13 h 2"/>
                  <a:gd name="T2" fmla="*/ 0 w 1"/>
                  <a:gd name="T3" fmla="*/ 19 h 2"/>
                  <a:gd name="T4" fmla="*/ 0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1"/>
                    </a:moveTo>
                    <a:cubicBezTo>
                      <a:pt x="1" y="1"/>
                      <a:pt x="0" y="1"/>
                      <a:pt x="0" y="2"/>
                    </a:cubicBezTo>
                    <a:cubicBezTo>
                      <a:pt x="1" y="0"/>
                      <a:pt x="0" y="0"/>
                      <a:pt x="0" y="0"/>
                    </a:cubicBezTo>
                  </a:path>
                </a:pathLst>
              </a:custGeom>
              <a:noFill/>
              <a:ln w="9525" cap="rnd">
                <a:solidFill>
                  <a:srgbClr val="D1AA49"/>
                </a:solidFill>
                <a:round/>
                <a:headEnd/>
                <a:tailEnd/>
              </a:ln>
            </p:spPr>
            <p:txBody>
              <a:bodyPr/>
              <a:lstStyle/>
              <a:p>
                <a:endParaRPr lang="en-GB"/>
              </a:p>
            </p:txBody>
          </p:sp>
          <p:sp>
            <p:nvSpPr>
              <p:cNvPr id="32174" name="Freeform 802"/>
              <p:cNvSpPr>
                <a:spLocks/>
              </p:cNvSpPr>
              <p:nvPr/>
            </p:nvSpPr>
            <p:spPr bwMode="auto">
              <a:xfrm>
                <a:off x="2671" y="1836"/>
                <a:ext cx="1" cy="2"/>
              </a:xfrm>
              <a:custGeom>
                <a:avLst/>
                <a:gdLst>
                  <a:gd name="T0" fmla="*/ 0 w 1"/>
                  <a:gd name="T1" fmla="*/ 0 h 1"/>
                  <a:gd name="T2" fmla="*/ 0 w 1"/>
                  <a:gd name="T3" fmla="*/ 64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1"/>
                      <a:pt x="0" y="1"/>
                      <a:pt x="0" y="1"/>
                    </a:cubicBezTo>
                    <a:cubicBezTo>
                      <a:pt x="0" y="1"/>
                      <a:pt x="0" y="0"/>
                      <a:pt x="0" y="0"/>
                    </a:cubicBezTo>
                  </a:path>
                </a:pathLst>
              </a:custGeom>
              <a:noFill/>
              <a:ln w="9525" cap="rnd">
                <a:solidFill>
                  <a:srgbClr val="D1AA49"/>
                </a:solidFill>
                <a:round/>
                <a:headEnd/>
                <a:tailEnd/>
              </a:ln>
            </p:spPr>
            <p:txBody>
              <a:bodyPr/>
              <a:lstStyle/>
              <a:p>
                <a:endParaRPr lang="en-GB"/>
              </a:p>
            </p:txBody>
          </p:sp>
          <p:sp>
            <p:nvSpPr>
              <p:cNvPr id="32175" name="Freeform 803"/>
              <p:cNvSpPr>
                <a:spLocks/>
              </p:cNvSpPr>
              <p:nvPr/>
            </p:nvSpPr>
            <p:spPr bwMode="auto">
              <a:xfrm>
                <a:off x="2785" y="1812"/>
                <a:ext cx="4" cy="5"/>
              </a:xfrm>
              <a:custGeom>
                <a:avLst/>
                <a:gdLst>
                  <a:gd name="T0" fmla="*/ 1 w 3"/>
                  <a:gd name="T1" fmla="*/ 37 h 3"/>
                  <a:gd name="T2" fmla="*/ 0 w 3"/>
                  <a:gd name="T3" fmla="*/ 62 h 3"/>
                  <a:gd name="T4" fmla="*/ 16 w 3"/>
                  <a:gd name="T5" fmla="*/ 22 h 3"/>
                  <a:gd name="T6" fmla="*/ 1 w 3"/>
                  <a:gd name="T7" fmla="*/ 22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2"/>
                    </a:moveTo>
                    <a:cubicBezTo>
                      <a:pt x="0" y="2"/>
                      <a:pt x="0" y="2"/>
                      <a:pt x="0" y="3"/>
                    </a:cubicBezTo>
                    <a:cubicBezTo>
                      <a:pt x="2" y="3"/>
                      <a:pt x="3" y="3"/>
                      <a:pt x="3" y="1"/>
                    </a:cubicBezTo>
                    <a:cubicBezTo>
                      <a:pt x="3" y="0"/>
                      <a:pt x="2" y="1"/>
                      <a:pt x="1" y="1"/>
                    </a:cubicBezTo>
                  </a:path>
                </a:pathLst>
              </a:custGeom>
              <a:noFill/>
              <a:ln w="9525" cap="rnd">
                <a:solidFill>
                  <a:srgbClr val="D1AA49"/>
                </a:solidFill>
                <a:round/>
                <a:headEnd/>
                <a:tailEnd/>
              </a:ln>
            </p:spPr>
            <p:txBody>
              <a:bodyPr/>
              <a:lstStyle/>
              <a:p>
                <a:endParaRPr lang="en-GB"/>
              </a:p>
            </p:txBody>
          </p:sp>
          <p:sp>
            <p:nvSpPr>
              <p:cNvPr id="32176" name="Freeform 804"/>
              <p:cNvSpPr>
                <a:spLocks/>
              </p:cNvSpPr>
              <p:nvPr/>
            </p:nvSpPr>
            <p:spPr bwMode="auto">
              <a:xfrm>
                <a:off x="2774" y="1808"/>
                <a:ext cx="3" cy="3"/>
              </a:xfrm>
              <a:custGeom>
                <a:avLst/>
                <a:gdLst>
                  <a:gd name="T0" fmla="*/ 0 w 2"/>
                  <a:gd name="T1" fmla="*/ 13 h 2"/>
                  <a:gd name="T2" fmla="*/ 19 w 2"/>
                  <a:gd name="T3" fmla="*/ 19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0" y="1"/>
                    </a:moveTo>
                    <a:cubicBezTo>
                      <a:pt x="1" y="0"/>
                      <a:pt x="2" y="1"/>
                      <a:pt x="2" y="2"/>
                    </a:cubicBezTo>
                  </a:path>
                </a:pathLst>
              </a:custGeom>
              <a:noFill/>
              <a:ln w="9525" cap="rnd">
                <a:solidFill>
                  <a:srgbClr val="D1AA49"/>
                </a:solidFill>
                <a:round/>
                <a:headEnd/>
                <a:tailEnd/>
              </a:ln>
            </p:spPr>
            <p:txBody>
              <a:bodyPr/>
              <a:lstStyle/>
              <a:p>
                <a:endParaRPr lang="en-GB"/>
              </a:p>
            </p:txBody>
          </p:sp>
          <p:sp>
            <p:nvSpPr>
              <p:cNvPr id="32177" name="Freeform 805"/>
              <p:cNvSpPr>
                <a:spLocks/>
              </p:cNvSpPr>
              <p:nvPr/>
            </p:nvSpPr>
            <p:spPr bwMode="auto">
              <a:xfrm>
                <a:off x="2795" y="1833"/>
                <a:ext cx="2" cy="3"/>
              </a:xfrm>
              <a:custGeom>
                <a:avLst/>
                <a:gdLst>
                  <a:gd name="T0" fmla="*/ 64 w 1"/>
                  <a:gd name="T1" fmla="*/ 13 h 2"/>
                  <a:gd name="T2" fmla="*/ 64 w 1"/>
                  <a:gd name="T3" fmla="*/ 13 h 2"/>
                  <a:gd name="T4" fmla="*/ 0 w 1"/>
                  <a:gd name="T5" fmla="*/ 13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1"/>
                    </a:moveTo>
                    <a:cubicBezTo>
                      <a:pt x="1" y="1"/>
                      <a:pt x="1" y="2"/>
                      <a:pt x="1" y="1"/>
                    </a:cubicBezTo>
                    <a:cubicBezTo>
                      <a:pt x="1" y="0"/>
                      <a:pt x="1" y="1"/>
                      <a:pt x="0" y="1"/>
                    </a:cubicBezTo>
                  </a:path>
                </a:pathLst>
              </a:custGeom>
              <a:noFill/>
              <a:ln w="9525" cap="rnd">
                <a:solidFill>
                  <a:srgbClr val="D1AA49"/>
                </a:solidFill>
                <a:round/>
                <a:headEnd/>
                <a:tailEnd/>
              </a:ln>
            </p:spPr>
            <p:txBody>
              <a:bodyPr/>
              <a:lstStyle/>
              <a:p>
                <a:endParaRPr lang="en-GB"/>
              </a:p>
            </p:txBody>
          </p:sp>
          <p:sp>
            <p:nvSpPr>
              <p:cNvPr id="32178" name="Freeform 806"/>
              <p:cNvSpPr>
                <a:spLocks/>
              </p:cNvSpPr>
              <p:nvPr/>
            </p:nvSpPr>
            <p:spPr bwMode="auto">
              <a:xfrm>
                <a:off x="2788" y="1845"/>
                <a:ext cx="3" cy="3"/>
              </a:xfrm>
              <a:custGeom>
                <a:avLst/>
                <a:gdLst>
                  <a:gd name="T0" fmla="*/ 0 w 2"/>
                  <a:gd name="T1" fmla="*/ 0 h 2"/>
                  <a:gd name="T2" fmla="*/ 19 w 2"/>
                  <a:gd name="T3" fmla="*/ 19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0" y="0"/>
                    </a:moveTo>
                    <a:cubicBezTo>
                      <a:pt x="1" y="0"/>
                      <a:pt x="2" y="1"/>
                      <a:pt x="2" y="2"/>
                    </a:cubicBezTo>
                  </a:path>
                </a:pathLst>
              </a:custGeom>
              <a:noFill/>
              <a:ln w="9525" cap="rnd">
                <a:solidFill>
                  <a:srgbClr val="D1AA49"/>
                </a:solidFill>
                <a:round/>
                <a:headEnd/>
                <a:tailEnd/>
              </a:ln>
            </p:spPr>
            <p:txBody>
              <a:bodyPr/>
              <a:lstStyle/>
              <a:p>
                <a:endParaRPr lang="en-GB"/>
              </a:p>
            </p:txBody>
          </p:sp>
          <p:sp>
            <p:nvSpPr>
              <p:cNvPr id="32179" name="Freeform 807"/>
              <p:cNvSpPr>
                <a:spLocks/>
              </p:cNvSpPr>
              <p:nvPr/>
            </p:nvSpPr>
            <p:spPr bwMode="auto">
              <a:xfrm>
                <a:off x="2785" y="1868"/>
                <a:ext cx="10" cy="8"/>
              </a:xfrm>
              <a:custGeom>
                <a:avLst/>
                <a:gdLst>
                  <a:gd name="T0" fmla="*/ 59 w 7"/>
                  <a:gd name="T1" fmla="*/ 54 h 5"/>
                  <a:gd name="T2" fmla="*/ 19 w 7"/>
                  <a:gd name="T3" fmla="*/ 34 h 5"/>
                  <a:gd name="T4" fmla="*/ 39 w 7"/>
                  <a:gd name="T5" fmla="*/ 54 h 5"/>
                  <a:gd name="T6" fmla="*/ 0 60000 65536"/>
                  <a:gd name="T7" fmla="*/ 0 60000 65536"/>
                  <a:gd name="T8" fmla="*/ 0 60000 65536"/>
                  <a:gd name="T9" fmla="*/ 0 w 7"/>
                  <a:gd name="T10" fmla="*/ 0 h 5"/>
                  <a:gd name="T11" fmla="*/ 7 w 7"/>
                  <a:gd name="T12" fmla="*/ 5 h 5"/>
                </a:gdLst>
                <a:ahLst/>
                <a:cxnLst>
                  <a:cxn ang="T6">
                    <a:pos x="T0" y="T1"/>
                  </a:cxn>
                  <a:cxn ang="T7">
                    <a:pos x="T2" y="T3"/>
                  </a:cxn>
                  <a:cxn ang="T8">
                    <a:pos x="T4" y="T5"/>
                  </a:cxn>
                </a:cxnLst>
                <a:rect l="T9" t="T10" r="T11" b="T12"/>
                <a:pathLst>
                  <a:path w="7" h="5">
                    <a:moveTo>
                      <a:pt x="7" y="3"/>
                    </a:moveTo>
                    <a:cubicBezTo>
                      <a:pt x="6" y="1"/>
                      <a:pt x="3" y="0"/>
                      <a:pt x="2" y="2"/>
                    </a:cubicBezTo>
                    <a:cubicBezTo>
                      <a:pt x="0" y="4"/>
                      <a:pt x="3" y="5"/>
                      <a:pt x="4" y="3"/>
                    </a:cubicBezTo>
                  </a:path>
                </a:pathLst>
              </a:custGeom>
              <a:noFill/>
              <a:ln w="9525" cap="rnd">
                <a:solidFill>
                  <a:srgbClr val="D1AA49"/>
                </a:solidFill>
                <a:round/>
                <a:headEnd/>
                <a:tailEnd/>
              </a:ln>
            </p:spPr>
            <p:txBody>
              <a:bodyPr/>
              <a:lstStyle/>
              <a:p>
                <a:endParaRPr lang="en-GB"/>
              </a:p>
            </p:txBody>
          </p:sp>
        </p:grpSp>
        <p:grpSp>
          <p:nvGrpSpPr>
            <p:cNvPr id="31763" name="Group 808"/>
            <p:cNvGrpSpPr>
              <a:grpSpLocks/>
            </p:cNvGrpSpPr>
            <p:nvPr/>
          </p:nvGrpSpPr>
          <p:grpSpPr bwMode="auto">
            <a:xfrm>
              <a:off x="2631" y="1358"/>
              <a:ext cx="210" cy="1320"/>
              <a:chOff x="2631" y="1358"/>
              <a:chExt cx="210" cy="1320"/>
            </a:xfrm>
          </p:grpSpPr>
          <p:sp>
            <p:nvSpPr>
              <p:cNvPr id="31780" name="Freeform 809"/>
              <p:cNvSpPr>
                <a:spLocks/>
              </p:cNvSpPr>
              <p:nvPr/>
            </p:nvSpPr>
            <p:spPr bwMode="auto">
              <a:xfrm>
                <a:off x="2797" y="1888"/>
                <a:ext cx="3" cy="3"/>
              </a:xfrm>
              <a:custGeom>
                <a:avLst/>
                <a:gdLst>
                  <a:gd name="T0" fmla="*/ 0 w 2"/>
                  <a:gd name="T1" fmla="*/ 19 h 2"/>
                  <a:gd name="T2" fmla="*/ 19 w 2"/>
                  <a:gd name="T3" fmla="*/ 0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0" y="2"/>
                    </a:moveTo>
                    <a:cubicBezTo>
                      <a:pt x="0" y="1"/>
                      <a:pt x="1" y="0"/>
                      <a:pt x="2" y="0"/>
                    </a:cubicBezTo>
                  </a:path>
                </a:pathLst>
              </a:custGeom>
              <a:noFill/>
              <a:ln w="9525" cap="rnd">
                <a:solidFill>
                  <a:srgbClr val="D1AA49"/>
                </a:solidFill>
                <a:round/>
                <a:headEnd/>
                <a:tailEnd/>
              </a:ln>
            </p:spPr>
            <p:txBody>
              <a:bodyPr/>
              <a:lstStyle/>
              <a:p>
                <a:endParaRPr lang="en-GB"/>
              </a:p>
            </p:txBody>
          </p:sp>
          <p:sp>
            <p:nvSpPr>
              <p:cNvPr id="31781" name="Freeform 810"/>
              <p:cNvSpPr>
                <a:spLocks/>
              </p:cNvSpPr>
              <p:nvPr/>
            </p:nvSpPr>
            <p:spPr bwMode="auto">
              <a:xfrm>
                <a:off x="2783" y="1914"/>
                <a:ext cx="8" cy="10"/>
              </a:xfrm>
              <a:custGeom>
                <a:avLst/>
                <a:gdLst>
                  <a:gd name="T0" fmla="*/ 54 w 5"/>
                  <a:gd name="T1" fmla="*/ 56 h 7"/>
                  <a:gd name="T2" fmla="*/ 21 w 5"/>
                  <a:gd name="T3" fmla="*/ 27 h 7"/>
                  <a:gd name="T4" fmla="*/ 21 w 5"/>
                  <a:gd name="T5" fmla="*/ 59 h 7"/>
                  <a:gd name="T6" fmla="*/ 0 w 5"/>
                  <a:gd name="T7" fmla="*/ 0 h 7"/>
                  <a:gd name="T8" fmla="*/ 0 w 5"/>
                  <a:gd name="T9" fmla="*/ 27 h 7"/>
                  <a:gd name="T10" fmla="*/ 21 w 5"/>
                  <a:gd name="T11" fmla="*/ 19 h 7"/>
                  <a:gd name="T12" fmla="*/ 0 60000 65536"/>
                  <a:gd name="T13" fmla="*/ 0 60000 65536"/>
                  <a:gd name="T14" fmla="*/ 0 60000 65536"/>
                  <a:gd name="T15" fmla="*/ 0 60000 65536"/>
                  <a:gd name="T16" fmla="*/ 0 60000 65536"/>
                  <a:gd name="T17" fmla="*/ 0 60000 65536"/>
                  <a:gd name="T18" fmla="*/ 0 w 5"/>
                  <a:gd name="T19" fmla="*/ 0 h 7"/>
                  <a:gd name="T20" fmla="*/ 5 w 5"/>
                  <a:gd name="T21" fmla="*/ 7 h 7"/>
                </a:gdLst>
                <a:ahLst/>
                <a:cxnLst>
                  <a:cxn ang="T12">
                    <a:pos x="T0" y="T1"/>
                  </a:cxn>
                  <a:cxn ang="T13">
                    <a:pos x="T2" y="T3"/>
                  </a:cxn>
                  <a:cxn ang="T14">
                    <a:pos x="T4" y="T5"/>
                  </a:cxn>
                  <a:cxn ang="T15">
                    <a:pos x="T6" y="T7"/>
                  </a:cxn>
                  <a:cxn ang="T16">
                    <a:pos x="T8" y="T9"/>
                  </a:cxn>
                  <a:cxn ang="T17">
                    <a:pos x="T10" y="T11"/>
                  </a:cxn>
                </a:cxnLst>
                <a:rect l="T18" t="T19" r="T20" b="T21"/>
                <a:pathLst>
                  <a:path w="5" h="7">
                    <a:moveTo>
                      <a:pt x="3" y="6"/>
                    </a:moveTo>
                    <a:cubicBezTo>
                      <a:pt x="3" y="5"/>
                      <a:pt x="2" y="3"/>
                      <a:pt x="1" y="3"/>
                    </a:cubicBezTo>
                    <a:cubicBezTo>
                      <a:pt x="0" y="4"/>
                      <a:pt x="0" y="6"/>
                      <a:pt x="1" y="7"/>
                    </a:cubicBezTo>
                    <a:cubicBezTo>
                      <a:pt x="5" y="6"/>
                      <a:pt x="2" y="1"/>
                      <a:pt x="0" y="0"/>
                    </a:cubicBezTo>
                    <a:cubicBezTo>
                      <a:pt x="0" y="2"/>
                      <a:pt x="0" y="2"/>
                      <a:pt x="0" y="3"/>
                    </a:cubicBezTo>
                    <a:cubicBezTo>
                      <a:pt x="0" y="3"/>
                      <a:pt x="1" y="2"/>
                      <a:pt x="1" y="2"/>
                    </a:cubicBezTo>
                  </a:path>
                </a:pathLst>
              </a:custGeom>
              <a:noFill/>
              <a:ln w="9525" cap="rnd">
                <a:solidFill>
                  <a:srgbClr val="D1AA49"/>
                </a:solidFill>
                <a:round/>
                <a:headEnd/>
                <a:tailEnd/>
              </a:ln>
            </p:spPr>
            <p:txBody>
              <a:bodyPr/>
              <a:lstStyle/>
              <a:p>
                <a:endParaRPr lang="en-GB"/>
              </a:p>
            </p:txBody>
          </p:sp>
          <p:sp>
            <p:nvSpPr>
              <p:cNvPr id="31782" name="Freeform 811"/>
              <p:cNvSpPr>
                <a:spLocks/>
              </p:cNvSpPr>
              <p:nvPr/>
            </p:nvSpPr>
            <p:spPr bwMode="auto">
              <a:xfrm>
                <a:off x="2792" y="1908"/>
                <a:ext cx="3" cy="7"/>
              </a:xfrm>
              <a:custGeom>
                <a:avLst/>
                <a:gdLst>
                  <a:gd name="T0" fmla="*/ 13 w 2"/>
                  <a:gd name="T1" fmla="*/ 39 h 5"/>
                  <a:gd name="T2" fmla="*/ 13 w 2"/>
                  <a:gd name="T3" fmla="*/ 0 h 5"/>
                  <a:gd name="T4" fmla="*/ 13 w 2"/>
                  <a:gd name="T5" fmla="*/ 15 h 5"/>
                  <a:gd name="T6" fmla="*/ 0 60000 65536"/>
                  <a:gd name="T7" fmla="*/ 0 60000 65536"/>
                  <a:gd name="T8" fmla="*/ 0 60000 65536"/>
                  <a:gd name="T9" fmla="*/ 0 w 2"/>
                  <a:gd name="T10" fmla="*/ 0 h 5"/>
                  <a:gd name="T11" fmla="*/ 2 w 2"/>
                  <a:gd name="T12" fmla="*/ 5 h 5"/>
                </a:gdLst>
                <a:ahLst/>
                <a:cxnLst>
                  <a:cxn ang="T6">
                    <a:pos x="T0" y="T1"/>
                  </a:cxn>
                  <a:cxn ang="T7">
                    <a:pos x="T2" y="T3"/>
                  </a:cxn>
                  <a:cxn ang="T8">
                    <a:pos x="T4" y="T5"/>
                  </a:cxn>
                </a:cxnLst>
                <a:rect l="T9" t="T10" r="T11" b="T12"/>
                <a:pathLst>
                  <a:path w="2" h="5">
                    <a:moveTo>
                      <a:pt x="1" y="5"/>
                    </a:moveTo>
                    <a:cubicBezTo>
                      <a:pt x="1" y="4"/>
                      <a:pt x="0" y="2"/>
                      <a:pt x="1" y="0"/>
                    </a:cubicBezTo>
                    <a:cubicBezTo>
                      <a:pt x="2" y="1"/>
                      <a:pt x="1" y="1"/>
                      <a:pt x="1" y="2"/>
                    </a:cubicBezTo>
                  </a:path>
                </a:pathLst>
              </a:custGeom>
              <a:noFill/>
              <a:ln w="9525" cap="rnd">
                <a:solidFill>
                  <a:srgbClr val="D1AA49"/>
                </a:solidFill>
                <a:round/>
                <a:headEnd/>
                <a:tailEnd/>
              </a:ln>
            </p:spPr>
            <p:txBody>
              <a:bodyPr/>
              <a:lstStyle/>
              <a:p>
                <a:endParaRPr lang="en-GB"/>
              </a:p>
            </p:txBody>
          </p:sp>
          <p:sp>
            <p:nvSpPr>
              <p:cNvPr id="31783" name="Freeform 812"/>
              <p:cNvSpPr>
                <a:spLocks/>
              </p:cNvSpPr>
              <p:nvPr/>
            </p:nvSpPr>
            <p:spPr bwMode="auto">
              <a:xfrm>
                <a:off x="2788" y="1932"/>
                <a:ext cx="6" cy="12"/>
              </a:xfrm>
              <a:custGeom>
                <a:avLst/>
                <a:gdLst>
                  <a:gd name="T0" fmla="*/ 42 w 4"/>
                  <a:gd name="T1" fmla="*/ 19 h 8"/>
                  <a:gd name="T2" fmla="*/ 28 w 4"/>
                  <a:gd name="T3" fmla="*/ 28 h 8"/>
                  <a:gd name="T4" fmla="*/ 42 w 4"/>
                  <a:gd name="T5" fmla="*/ 19 h 8"/>
                  <a:gd name="T6" fmla="*/ 13 w 4"/>
                  <a:gd name="T7" fmla="*/ 42 h 8"/>
                  <a:gd name="T8" fmla="*/ 19 w 4"/>
                  <a:gd name="T9" fmla="*/ 49 h 8"/>
                  <a:gd name="T10" fmla="*/ 19 w 4"/>
                  <a:gd name="T11" fmla="*/ 90 h 8"/>
                  <a:gd name="T12" fmla="*/ 19 w 4"/>
                  <a:gd name="T13" fmla="*/ 49 h 8"/>
                  <a:gd name="T14" fmla="*/ 13 w 4"/>
                  <a:gd name="T15" fmla="*/ 73 h 8"/>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8"/>
                  <a:gd name="T26" fmla="*/ 4 w 4"/>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8">
                    <a:moveTo>
                      <a:pt x="4" y="2"/>
                    </a:moveTo>
                    <a:cubicBezTo>
                      <a:pt x="3" y="2"/>
                      <a:pt x="3" y="3"/>
                      <a:pt x="3" y="3"/>
                    </a:cubicBezTo>
                    <a:cubicBezTo>
                      <a:pt x="4" y="3"/>
                      <a:pt x="3" y="3"/>
                      <a:pt x="4" y="2"/>
                    </a:cubicBezTo>
                    <a:cubicBezTo>
                      <a:pt x="2" y="0"/>
                      <a:pt x="0" y="2"/>
                      <a:pt x="1" y="4"/>
                    </a:cubicBezTo>
                    <a:cubicBezTo>
                      <a:pt x="1" y="4"/>
                      <a:pt x="1" y="4"/>
                      <a:pt x="2" y="5"/>
                    </a:cubicBezTo>
                    <a:cubicBezTo>
                      <a:pt x="1" y="6"/>
                      <a:pt x="1" y="7"/>
                      <a:pt x="2" y="8"/>
                    </a:cubicBezTo>
                    <a:cubicBezTo>
                      <a:pt x="3" y="7"/>
                      <a:pt x="3" y="6"/>
                      <a:pt x="2" y="5"/>
                    </a:cubicBezTo>
                    <a:cubicBezTo>
                      <a:pt x="1" y="5"/>
                      <a:pt x="1" y="6"/>
                      <a:pt x="1" y="7"/>
                    </a:cubicBezTo>
                  </a:path>
                </a:pathLst>
              </a:custGeom>
              <a:noFill/>
              <a:ln w="9525" cap="rnd">
                <a:solidFill>
                  <a:srgbClr val="D1AA49"/>
                </a:solidFill>
                <a:round/>
                <a:headEnd/>
                <a:tailEnd/>
              </a:ln>
            </p:spPr>
            <p:txBody>
              <a:bodyPr/>
              <a:lstStyle/>
              <a:p>
                <a:endParaRPr lang="en-GB"/>
              </a:p>
            </p:txBody>
          </p:sp>
          <p:sp>
            <p:nvSpPr>
              <p:cNvPr id="31784" name="Freeform 813"/>
              <p:cNvSpPr>
                <a:spLocks/>
              </p:cNvSpPr>
              <p:nvPr/>
            </p:nvSpPr>
            <p:spPr bwMode="auto">
              <a:xfrm>
                <a:off x="2794" y="1957"/>
                <a:ext cx="6" cy="8"/>
              </a:xfrm>
              <a:custGeom>
                <a:avLst/>
                <a:gdLst>
                  <a:gd name="T0" fmla="*/ 13 w 4"/>
                  <a:gd name="T1" fmla="*/ 54 h 5"/>
                  <a:gd name="T2" fmla="*/ 0 w 4"/>
                  <a:gd name="T3" fmla="*/ 0 h 5"/>
                  <a:gd name="T4" fmla="*/ 0 w 4"/>
                  <a:gd name="T5" fmla="*/ 54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1" y="3"/>
                    </a:moveTo>
                    <a:cubicBezTo>
                      <a:pt x="0" y="2"/>
                      <a:pt x="0" y="1"/>
                      <a:pt x="0" y="0"/>
                    </a:cubicBezTo>
                    <a:cubicBezTo>
                      <a:pt x="4" y="1"/>
                      <a:pt x="2" y="5"/>
                      <a:pt x="0" y="3"/>
                    </a:cubicBezTo>
                  </a:path>
                </a:pathLst>
              </a:custGeom>
              <a:noFill/>
              <a:ln w="9525" cap="rnd">
                <a:solidFill>
                  <a:srgbClr val="D1AA49"/>
                </a:solidFill>
                <a:round/>
                <a:headEnd/>
                <a:tailEnd/>
              </a:ln>
            </p:spPr>
            <p:txBody>
              <a:bodyPr/>
              <a:lstStyle/>
              <a:p>
                <a:endParaRPr lang="en-GB"/>
              </a:p>
            </p:txBody>
          </p:sp>
          <p:sp>
            <p:nvSpPr>
              <p:cNvPr id="31785" name="Freeform 814"/>
              <p:cNvSpPr>
                <a:spLocks/>
              </p:cNvSpPr>
              <p:nvPr/>
            </p:nvSpPr>
            <p:spPr bwMode="auto">
              <a:xfrm>
                <a:off x="2800" y="1944"/>
                <a:ext cx="1" cy="4"/>
              </a:xfrm>
              <a:custGeom>
                <a:avLst/>
                <a:gdLst>
                  <a:gd name="T0" fmla="*/ 0 w 1"/>
                  <a:gd name="T1" fmla="*/ 0 h 3"/>
                  <a:gd name="T2" fmla="*/ 1 w 1"/>
                  <a:gd name="T3" fmla="*/ 16 h 3"/>
                  <a:gd name="T4" fmla="*/ 0 60000 65536"/>
                  <a:gd name="T5" fmla="*/ 0 60000 65536"/>
                  <a:gd name="T6" fmla="*/ 0 w 1"/>
                  <a:gd name="T7" fmla="*/ 0 h 3"/>
                  <a:gd name="T8" fmla="*/ 1 w 1"/>
                  <a:gd name="T9" fmla="*/ 3 h 3"/>
                </a:gdLst>
                <a:ahLst/>
                <a:cxnLst>
                  <a:cxn ang="T4">
                    <a:pos x="T0" y="T1"/>
                  </a:cxn>
                  <a:cxn ang="T5">
                    <a:pos x="T2" y="T3"/>
                  </a:cxn>
                </a:cxnLst>
                <a:rect l="T6" t="T7" r="T8" b="T9"/>
                <a:pathLst>
                  <a:path w="1" h="3">
                    <a:moveTo>
                      <a:pt x="0" y="0"/>
                    </a:moveTo>
                    <a:cubicBezTo>
                      <a:pt x="0" y="1"/>
                      <a:pt x="0" y="2"/>
                      <a:pt x="1" y="3"/>
                    </a:cubicBezTo>
                  </a:path>
                </a:pathLst>
              </a:custGeom>
              <a:noFill/>
              <a:ln w="9525" cap="rnd">
                <a:solidFill>
                  <a:srgbClr val="D1AA49"/>
                </a:solidFill>
                <a:round/>
                <a:headEnd/>
                <a:tailEnd/>
              </a:ln>
            </p:spPr>
            <p:txBody>
              <a:bodyPr/>
              <a:lstStyle/>
              <a:p>
                <a:endParaRPr lang="en-GB"/>
              </a:p>
            </p:txBody>
          </p:sp>
          <p:sp>
            <p:nvSpPr>
              <p:cNvPr id="31786" name="Freeform 815"/>
              <p:cNvSpPr>
                <a:spLocks/>
              </p:cNvSpPr>
              <p:nvPr/>
            </p:nvSpPr>
            <p:spPr bwMode="auto">
              <a:xfrm>
                <a:off x="2692" y="2012"/>
                <a:ext cx="3" cy="5"/>
              </a:xfrm>
              <a:custGeom>
                <a:avLst/>
                <a:gdLst>
                  <a:gd name="T0" fmla="*/ 13 w 2"/>
                  <a:gd name="T1" fmla="*/ 0 h 3"/>
                  <a:gd name="T2" fmla="*/ 19 w 2"/>
                  <a:gd name="T3" fmla="*/ 37 h 3"/>
                  <a:gd name="T4" fmla="*/ 0 w 2"/>
                  <a:gd name="T5" fmla="*/ 22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1" y="0"/>
                    </a:moveTo>
                    <a:cubicBezTo>
                      <a:pt x="0" y="2"/>
                      <a:pt x="0" y="3"/>
                      <a:pt x="2" y="2"/>
                    </a:cubicBezTo>
                    <a:cubicBezTo>
                      <a:pt x="2" y="0"/>
                      <a:pt x="1" y="1"/>
                      <a:pt x="0" y="1"/>
                    </a:cubicBezTo>
                  </a:path>
                </a:pathLst>
              </a:custGeom>
              <a:noFill/>
              <a:ln w="9525" cap="rnd">
                <a:solidFill>
                  <a:srgbClr val="D1AA49"/>
                </a:solidFill>
                <a:round/>
                <a:headEnd/>
                <a:tailEnd/>
              </a:ln>
            </p:spPr>
            <p:txBody>
              <a:bodyPr/>
              <a:lstStyle/>
              <a:p>
                <a:endParaRPr lang="en-GB"/>
              </a:p>
            </p:txBody>
          </p:sp>
          <p:sp>
            <p:nvSpPr>
              <p:cNvPr id="31787" name="Freeform 816"/>
              <p:cNvSpPr>
                <a:spLocks/>
              </p:cNvSpPr>
              <p:nvPr/>
            </p:nvSpPr>
            <p:spPr bwMode="auto">
              <a:xfrm>
                <a:off x="2689" y="2030"/>
                <a:ext cx="3" cy="3"/>
              </a:xfrm>
              <a:custGeom>
                <a:avLst/>
                <a:gdLst>
                  <a:gd name="T0" fmla="*/ 13 w 2"/>
                  <a:gd name="T1" fmla="*/ 19 h 2"/>
                  <a:gd name="T2" fmla="*/ 0 w 2"/>
                  <a:gd name="T3" fmla="*/ 13 h 2"/>
                  <a:gd name="T4" fmla="*/ 19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1" y="2"/>
                    </a:moveTo>
                    <a:cubicBezTo>
                      <a:pt x="0" y="1"/>
                      <a:pt x="0" y="1"/>
                      <a:pt x="0" y="1"/>
                    </a:cubicBezTo>
                    <a:cubicBezTo>
                      <a:pt x="1" y="0"/>
                      <a:pt x="1" y="0"/>
                      <a:pt x="2" y="0"/>
                    </a:cubicBezTo>
                  </a:path>
                </a:pathLst>
              </a:custGeom>
              <a:noFill/>
              <a:ln w="9525" cap="rnd">
                <a:solidFill>
                  <a:srgbClr val="D1AA49"/>
                </a:solidFill>
                <a:round/>
                <a:headEnd/>
                <a:tailEnd/>
              </a:ln>
            </p:spPr>
            <p:txBody>
              <a:bodyPr/>
              <a:lstStyle/>
              <a:p>
                <a:endParaRPr lang="en-GB"/>
              </a:p>
            </p:txBody>
          </p:sp>
          <p:sp>
            <p:nvSpPr>
              <p:cNvPr id="31788" name="Freeform 817"/>
              <p:cNvSpPr>
                <a:spLocks/>
              </p:cNvSpPr>
              <p:nvPr/>
            </p:nvSpPr>
            <p:spPr bwMode="auto">
              <a:xfrm>
                <a:off x="2795" y="1977"/>
                <a:ext cx="5" cy="5"/>
              </a:xfrm>
              <a:custGeom>
                <a:avLst/>
                <a:gdLst>
                  <a:gd name="T0" fmla="*/ 62 w 3"/>
                  <a:gd name="T1" fmla="*/ 37 h 3"/>
                  <a:gd name="T2" fmla="*/ 22 w 3"/>
                  <a:gd name="T3" fmla="*/ 0 h 3"/>
                  <a:gd name="T4" fmla="*/ 37 w 3"/>
                  <a:gd name="T5" fmla="*/ 62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3" y="2"/>
                    </a:moveTo>
                    <a:cubicBezTo>
                      <a:pt x="2" y="1"/>
                      <a:pt x="2" y="0"/>
                      <a:pt x="1" y="0"/>
                    </a:cubicBezTo>
                    <a:cubicBezTo>
                      <a:pt x="0" y="1"/>
                      <a:pt x="0" y="2"/>
                      <a:pt x="2" y="3"/>
                    </a:cubicBezTo>
                  </a:path>
                </a:pathLst>
              </a:custGeom>
              <a:noFill/>
              <a:ln w="9525" cap="rnd">
                <a:solidFill>
                  <a:srgbClr val="D1AA49"/>
                </a:solidFill>
                <a:round/>
                <a:headEnd/>
                <a:tailEnd/>
              </a:ln>
            </p:spPr>
            <p:txBody>
              <a:bodyPr/>
              <a:lstStyle/>
              <a:p>
                <a:endParaRPr lang="en-GB"/>
              </a:p>
            </p:txBody>
          </p:sp>
          <p:sp>
            <p:nvSpPr>
              <p:cNvPr id="31789" name="Freeform 818"/>
              <p:cNvSpPr>
                <a:spLocks/>
              </p:cNvSpPr>
              <p:nvPr/>
            </p:nvSpPr>
            <p:spPr bwMode="auto">
              <a:xfrm>
                <a:off x="2808" y="1980"/>
                <a:ext cx="1" cy="3"/>
              </a:xfrm>
              <a:custGeom>
                <a:avLst/>
                <a:gdLst>
                  <a:gd name="T0" fmla="*/ 0 w 1"/>
                  <a:gd name="T1" fmla="*/ 0 h 2"/>
                  <a:gd name="T2" fmla="*/ 1 w 1"/>
                  <a:gd name="T3" fmla="*/ 19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0"/>
                    </a:moveTo>
                    <a:cubicBezTo>
                      <a:pt x="0" y="1"/>
                      <a:pt x="1" y="1"/>
                      <a:pt x="1" y="2"/>
                    </a:cubicBezTo>
                  </a:path>
                </a:pathLst>
              </a:custGeom>
              <a:noFill/>
              <a:ln w="9525" cap="rnd">
                <a:solidFill>
                  <a:srgbClr val="D1AA49"/>
                </a:solidFill>
                <a:round/>
                <a:headEnd/>
                <a:tailEnd/>
              </a:ln>
            </p:spPr>
            <p:txBody>
              <a:bodyPr/>
              <a:lstStyle/>
              <a:p>
                <a:endParaRPr lang="en-GB"/>
              </a:p>
            </p:txBody>
          </p:sp>
          <p:sp>
            <p:nvSpPr>
              <p:cNvPr id="31790" name="Freeform 819"/>
              <p:cNvSpPr>
                <a:spLocks/>
              </p:cNvSpPr>
              <p:nvPr/>
            </p:nvSpPr>
            <p:spPr bwMode="auto">
              <a:xfrm>
                <a:off x="2800" y="1995"/>
                <a:ext cx="4" cy="5"/>
              </a:xfrm>
              <a:custGeom>
                <a:avLst/>
                <a:gdLst>
                  <a:gd name="T0" fmla="*/ 1 w 3"/>
                  <a:gd name="T1" fmla="*/ 22 h 3"/>
                  <a:gd name="T2" fmla="*/ 0 w 3"/>
                  <a:gd name="T3" fmla="*/ 62 h 3"/>
                  <a:gd name="T4" fmla="*/ 0 w 3"/>
                  <a:gd name="T5" fmla="*/ 0 h 3"/>
                  <a:gd name="T6" fmla="*/ 0 w 3"/>
                  <a:gd name="T7" fmla="*/ 3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1"/>
                    </a:moveTo>
                    <a:cubicBezTo>
                      <a:pt x="0" y="2"/>
                      <a:pt x="0" y="2"/>
                      <a:pt x="0" y="3"/>
                    </a:cubicBezTo>
                    <a:cubicBezTo>
                      <a:pt x="2" y="3"/>
                      <a:pt x="3" y="1"/>
                      <a:pt x="0" y="0"/>
                    </a:cubicBezTo>
                    <a:cubicBezTo>
                      <a:pt x="0" y="1"/>
                      <a:pt x="0" y="1"/>
                      <a:pt x="0" y="2"/>
                    </a:cubicBezTo>
                  </a:path>
                </a:pathLst>
              </a:custGeom>
              <a:noFill/>
              <a:ln w="9525" cap="rnd">
                <a:solidFill>
                  <a:srgbClr val="D1AA49"/>
                </a:solidFill>
                <a:round/>
                <a:headEnd/>
                <a:tailEnd/>
              </a:ln>
            </p:spPr>
            <p:txBody>
              <a:bodyPr/>
              <a:lstStyle/>
              <a:p>
                <a:endParaRPr lang="en-GB"/>
              </a:p>
            </p:txBody>
          </p:sp>
          <p:sp>
            <p:nvSpPr>
              <p:cNvPr id="31791" name="Freeform 820"/>
              <p:cNvSpPr>
                <a:spLocks/>
              </p:cNvSpPr>
              <p:nvPr/>
            </p:nvSpPr>
            <p:spPr bwMode="auto">
              <a:xfrm>
                <a:off x="2804" y="2012"/>
                <a:ext cx="4" cy="1"/>
              </a:xfrm>
              <a:custGeom>
                <a:avLst/>
                <a:gdLst>
                  <a:gd name="T0" fmla="*/ 0 w 2"/>
                  <a:gd name="T1" fmla="*/ 1 h 1"/>
                  <a:gd name="T2" fmla="*/ 128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1"/>
                    </a:moveTo>
                    <a:cubicBezTo>
                      <a:pt x="1" y="1"/>
                      <a:pt x="1" y="1"/>
                      <a:pt x="2" y="0"/>
                    </a:cubicBezTo>
                  </a:path>
                </a:pathLst>
              </a:custGeom>
              <a:noFill/>
              <a:ln w="9525" cap="rnd">
                <a:solidFill>
                  <a:srgbClr val="D1AA49"/>
                </a:solidFill>
                <a:round/>
                <a:headEnd/>
                <a:tailEnd/>
              </a:ln>
            </p:spPr>
            <p:txBody>
              <a:bodyPr/>
              <a:lstStyle/>
              <a:p>
                <a:endParaRPr lang="en-GB"/>
              </a:p>
            </p:txBody>
          </p:sp>
          <p:sp>
            <p:nvSpPr>
              <p:cNvPr id="31792" name="Freeform 821"/>
              <p:cNvSpPr>
                <a:spLocks/>
              </p:cNvSpPr>
              <p:nvPr/>
            </p:nvSpPr>
            <p:spPr bwMode="auto">
              <a:xfrm>
                <a:off x="2694" y="2047"/>
                <a:ext cx="3" cy="3"/>
              </a:xfrm>
              <a:custGeom>
                <a:avLst/>
                <a:gdLst>
                  <a:gd name="T0" fmla="*/ 13 w 2"/>
                  <a:gd name="T1" fmla="*/ 0 h 2"/>
                  <a:gd name="T2" fmla="*/ 13 w 2"/>
                  <a:gd name="T3" fmla="*/ 19 h 2"/>
                  <a:gd name="T4" fmla="*/ 13 w 2"/>
                  <a:gd name="T5" fmla="*/ 0 h 2"/>
                  <a:gd name="T6" fmla="*/ 0 w 2"/>
                  <a:gd name="T7" fmla="*/ 13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1" y="0"/>
                    </a:moveTo>
                    <a:cubicBezTo>
                      <a:pt x="0" y="1"/>
                      <a:pt x="1" y="2"/>
                      <a:pt x="1" y="2"/>
                    </a:cubicBezTo>
                    <a:cubicBezTo>
                      <a:pt x="2" y="1"/>
                      <a:pt x="1" y="1"/>
                      <a:pt x="1" y="0"/>
                    </a:cubicBezTo>
                    <a:cubicBezTo>
                      <a:pt x="1" y="0"/>
                      <a:pt x="0" y="1"/>
                      <a:pt x="0" y="1"/>
                    </a:cubicBezTo>
                  </a:path>
                </a:pathLst>
              </a:custGeom>
              <a:noFill/>
              <a:ln w="9525" cap="rnd">
                <a:solidFill>
                  <a:srgbClr val="D1AA49"/>
                </a:solidFill>
                <a:round/>
                <a:headEnd/>
                <a:tailEnd/>
              </a:ln>
            </p:spPr>
            <p:txBody>
              <a:bodyPr/>
              <a:lstStyle/>
              <a:p>
                <a:endParaRPr lang="en-GB"/>
              </a:p>
            </p:txBody>
          </p:sp>
          <p:sp>
            <p:nvSpPr>
              <p:cNvPr id="31793" name="Freeform 822"/>
              <p:cNvSpPr>
                <a:spLocks/>
              </p:cNvSpPr>
              <p:nvPr/>
            </p:nvSpPr>
            <p:spPr bwMode="auto">
              <a:xfrm>
                <a:off x="2694" y="2063"/>
                <a:ext cx="4" cy="7"/>
              </a:xfrm>
              <a:custGeom>
                <a:avLst/>
                <a:gdLst>
                  <a:gd name="T0" fmla="*/ 1 w 3"/>
                  <a:gd name="T1" fmla="*/ 65 h 4"/>
                  <a:gd name="T2" fmla="*/ 1 w 3"/>
                  <a:gd name="T3" fmla="*/ 114 h 4"/>
                  <a:gd name="T4" fmla="*/ 0 w 3"/>
                  <a:gd name="T5" fmla="*/ 0 h 4"/>
                  <a:gd name="T6" fmla="*/ 1 w 3"/>
                  <a:gd name="T7" fmla="*/ 86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1" y="2"/>
                    </a:moveTo>
                    <a:cubicBezTo>
                      <a:pt x="1" y="3"/>
                      <a:pt x="1" y="3"/>
                      <a:pt x="1" y="4"/>
                    </a:cubicBezTo>
                    <a:cubicBezTo>
                      <a:pt x="3" y="3"/>
                      <a:pt x="2" y="1"/>
                      <a:pt x="0" y="0"/>
                    </a:cubicBezTo>
                    <a:cubicBezTo>
                      <a:pt x="0" y="2"/>
                      <a:pt x="0" y="2"/>
                      <a:pt x="1" y="3"/>
                    </a:cubicBezTo>
                    <a:cubicBezTo>
                      <a:pt x="2" y="2"/>
                      <a:pt x="1" y="0"/>
                      <a:pt x="0" y="0"/>
                    </a:cubicBezTo>
                  </a:path>
                </a:pathLst>
              </a:custGeom>
              <a:noFill/>
              <a:ln w="9525" cap="rnd">
                <a:solidFill>
                  <a:srgbClr val="D1AA49"/>
                </a:solidFill>
                <a:round/>
                <a:headEnd/>
                <a:tailEnd/>
              </a:ln>
            </p:spPr>
            <p:txBody>
              <a:bodyPr/>
              <a:lstStyle/>
              <a:p>
                <a:endParaRPr lang="en-GB"/>
              </a:p>
            </p:txBody>
          </p:sp>
          <p:sp>
            <p:nvSpPr>
              <p:cNvPr id="31794" name="Freeform 823"/>
              <p:cNvSpPr>
                <a:spLocks/>
              </p:cNvSpPr>
              <p:nvPr/>
            </p:nvSpPr>
            <p:spPr bwMode="auto">
              <a:xfrm>
                <a:off x="2694" y="2080"/>
                <a:ext cx="1" cy="2"/>
              </a:xfrm>
              <a:custGeom>
                <a:avLst/>
                <a:gdLst>
                  <a:gd name="T0" fmla="*/ 0 w 1"/>
                  <a:gd name="T1" fmla="*/ 64 h 1"/>
                  <a:gd name="T2" fmla="*/ 1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1"/>
                      <a:pt x="0" y="1"/>
                      <a:pt x="1" y="0"/>
                    </a:cubicBezTo>
                  </a:path>
                </a:pathLst>
              </a:custGeom>
              <a:noFill/>
              <a:ln w="9525" cap="rnd">
                <a:solidFill>
                  <a:srgbClr val="D1AA49"/>
                </a:solidFill>
                <a:round/>
                <a:headEnd/>
                <a:tailEnd/>
              </a:ln>
            </p:spPr>
            <p:txBody>
              <a:bodyPr/>
              <a:lstStyle/>
              <a:p>
                <a:endParaRPr lang="en-GB"/>
              </a:p>
            </p:txBody>
          </p:sp>
          <p:sp>
            <p:nvSpPr>
              <p:cNvPr id="31795" name="Freeform 824"/>
              <p:cNvSpPr>
                <a:spLocks/>
              </p:cNvSpPr>
              <p:nvPr/>
            </p:nvSpPr>
            <p:spPr bwMode="auto">
              <a:xfrm>
                <a:off x="2697" y="2094"/>
                <a:ext cx="6" cy="6"/>
              </a:xfrm>
              <a:custGeom>
                <a:avLst/>
                <a:gdLst>
                  <a:gd name="T0" fmla="*/ 28 w 4"/>
                  <a:gd name="T1" fmla="*/ 19 h 4"/>
                  <a:gd name="T2" fmla="*/ 19 w 4"/>
                  <a:gd name="T3" fmla="*/ 13 h 4"/>
                  <a:gd name="T4" fmla="*/ 19 w 4"/>
                  <a:gd name="T5" fmla="*/ 42 h 4"/>
                  <a:gd name="T6" fmla="*/ 13 w 4"/>
                  <a:gd name="T7" fmla="*/ 0 h 4"/>
                  <a:gd name="T8" fmla="*/ 42 w 4"/>
                  <a:gd name="T9" fmla="*/ 19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1"/>
                      <a:pt x="3" y="1"/>
                      <a:pt x="2" y="1"/>
                    </a:cubicBezTo>
                    <a:cubicBezTo>
                      <a:pt x="2" y="2"/>
                      <a:pt x="1" y="3"/>
                      <a:pt x="2" y="4"/>
                    </a:cubicBezTo>
                    <a:cubicBezTo>
                      <a:pt x="3" y="3"/>
                      <a:pt x="3" y="1"/>
                      <a:pt x="1" y="0"/>
                    </a:cubicBezTo>
                    <a:cubicBezTo>
                      <a:pt x="0" y="2"/>
                      <a:pt x="2" y="4"/>
                      <a:pt x="4" y="2"/>
                    </a:cubicBezTo>
                  </a:path>
                </a:pathLst>
              </a:custGeom>
              <a:noFill/>
              <a:ln w="9525" cap="rnd">
                <a:solidFill>
                  <a:srgbClr val="D1AA49"/>
                </a:solidFill>
                <a:round/>
                <a:headEnd/>
                <a:tailEnd/>
              </a:ln>
            </p:spPr>
            <p:txBody>
              <a:bodyPr/>
              <a:lstStyle/>
              <a:p>
                <a:endParaRPr lang="en-GB"/>
              </a:p>
            </p:txBody>
          </p:sp>
          <p:sp>
            <p:nvSpPr>
              <p:cNvPr id="31796" name="Freeform 825"/>
              <p:cNvSpPr>
                <a:spLocks/>
              </p:cNvSpPr>
              <p:nvPr/>
            </p:nvSpPr>
            <p:spPr bwMode="auto">
              <a:xfrm>
                <a:off x="2691" y="2103"/>
                <a:ext cx="1" cy="1"/>
              </a:xfrm>
              <a:custGeom>
                <a:avLst/>
                <a:gdLst>
                  <a:gd name="T0" fmla="*/ 0 w 1"/>
                  <a:gd name="T1" fmla="*/ 1 h 1"/>
                  <a:gd name="T2" fmla="*/ 1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1"/>
                      <a:pt x="1" y="0"/>
                      <a:pt x="1" y="0"/>
                    </a:cubicBezTo>
                  </a:path>
                </a:pathLst>
              </a:custGeom>
              <a:noFill/>
              <a:ln w="9525" cap="rnd">
                <a:solidFill>
                  <a:srgbClr val="D1AA49"/>
                </a:solidFill>
                <a:round/>
                <a:headEnd/>
                <a:tailEnd/>
              </a:ln>
            </p:spPr>
            <p:txBody>
              <a:bodyPr/>
              <a:lstStyle/>
              <a:p>
                <a:endParaRPr lang="en-GB"/>
              </a:p>
            </p:txBody>
          </p:sp>
          <p:sp>
            <p:nvSpPr>
              <p:cNvPr id="31797" name="Freeform 826"/>
              <p:cNvSpPr>
                <a:spLocks/>
              </p:cNvSpPr>
              <p:nvPr/>
            </p:nvSpPr>
            <p:spPr bwMode="auto">
              <a:xfrm>
                <a:off x="2697" y="2112"/>
                <a:ext cx="4" cy="4"/>
              </a:xfrm>
              <a:custGeom>
                <a:avLst/>
                <a:gdLst>
                  <a:gd name="T0" fmla="*/ 1 w 3"/>
                  <a:gd name="T1" fmla="*/ 1 h 3"/>
                  <a:gd name="T2" fmla="*/ 1 w 3"/>
                  <a:gd name="T3" fmla="*/ 16 h 3"/>
                  <a:gd name="T4" fmla="*/ 12 w 3"/>
                  <a:gd name="T5" fmla="*/ 0 h 3"/>
                  <a:gd name="T6" fmla="*/ 12 w 3"/>
                  <a:gd name="T7" fmla="*/ 12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1"/>
                    </a:moveTo>
                    <a:cubicBezTo>
                      <a:pt x="1" y="2"/>
                      <a:pt x="0" y="2"/>
                      <a:pt x="1" y="3"/>
                    </a:cubicBezTo>
                    <a:cubicBezTo>
                      <a:pt x="3" y="3"/>
                      <a:pt x="3" y="1"/>
                      <a:pt x="2" y="0"/>
                    </a:cubicBezTo>
                    <a:cubicBezTo>
                      <a:pt x="2" y="1"/>
                      <a:pt x="2" y="1"/>
                      <a:pt x="2" y="2"/>
                    </a:cubicBezTo>
                  </a:path>
                </a:pathLst>
              </a:custGeom>
              <a:noFill/>
              <a:ln w="9525" cap="rnd">
                <a:solidFill>
                  <a:srgbClr val="D1AA49"/>
                </a:solidFill>
                <a:round/>
                <a:headEnd/>
                <a:tailEnd/>
              </a:ln>
            </p:spPr>
            <p:txBody>
              <a:bodyPr/>
              <a:lstStyle/>
              <a:p>
                <a:endParaRPr lang="en-GB"/>
              </a:p>
            </p:txBody>
          </p:sp>
          <p:sp>
            <p:nvSpPr>
              <p:cNvPr id="31798" name="Freeform 827"/>
              <p:cNvSpPr>
                <a:spLocks/>
              </p:cNvSpPr>
              <p:nvPr/>
            </p:nvSpPr>
            <p:spPr bwMode="auto">
              <a:xfrm>
                <a:off x="2698" y="2130"/>
                <a:ext cx="2" cy="2"/>
              </a:xfrm>
              <a:custGeom>
                <a:avLst/>
                <a:gdLst>
                  <a:gd name="T0" fmla="*/ 0 w 1"/>
                  <a:gd name="T1" fmla="*/ 64 h 1"/>
                  <a:gd name="T2" fmla="*/ 64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0"/>
                      <a:pt x="0" y="0"/>
                      <a:pt x="1" y="0"/>
                    </a:cubicBezTo>
                  </a:path>
                </a:pathLst>
              </a:custGeom>
              <a:noFill/>
              <a:ln w="9525" cap="rnd">
                <a:solidFill>
                  <a:srgbClr val="D1AA49"/>
                </a:solidFill>
                <a:round/>
                <a:headEnd/>
                <a:tailEnd/>
              </a:ln>
            </p:spPr>
            <p:txBody>
              <a:bodyPr/>
              <a:lstStyle/>
              <a:p>
                <a:endParaRPr lang="en-GB"/>
              </a:p>
            </p:txBody>
          </p:sp>
          <p:sp>
            <p:nvSpPr>
              <p:cNvPr id="31799" name="Freeform 828"/>
              <p:cNvSpPr>
                <a:spLocks/>
              </p:cNvSpPr>
              <p:nvPr/>
            </p:nvSpPr>
            <p:spPr bwMode="auto">
              <a:xfrm>
                <a:off x="2700" y="2142"/>
                <a:ext cx="3" cy="9"/>
              </a:xfrm>
              <a:custGeom>
                <a:avLst/>
                <a:gdLst>
                  <a:gd name="T0" fmla="*/ 13 w 2"/>
                  <a:gd name="T1" fmla="*/ 40 h 6"/>
                  <a:gd name="T2" fmla="*/ 13 w 2"/>
                  <a:gd name="T3" fmla="*/ 72 h 6"/>
                  <a:gd name="T4" fmla="*/ 0 w 2"/>
                  <a:gd name="T5" fmla="*/ 0 h 6"/>
                  <a:gd name="T6" fmla="*/ 13 w 2"/>
                  <a:gd name="T7" fmla="*/ 40 h 6"/>
                  <a:gd name="T8" fmla="*/ 0 60000 65536"/>
                  <a:gd name="T9" fmla="*/ 0 60000 65536"/>
                  <a:gd name="T10" fmla="*/ 0 60000 65536"/>
                  <a:gd name="T11" fmla="*/ 0 60000 65536"/>
                  <a:gd name="T12" fmla="*/ 0 w 2"/>
                  <a:gd name="T13" fmla="*/ 0 h 6"/>
                  <a:gd name="T14" fmla="*/ 2 w 2"/>
                  <a:gd name="T15" fmla="*/ 6 h 6"/>
                </a:gdLst>
                <a:ahLst/>
                <a:cxnLst>
                  <a:cxn ang="T8">
                    <a:pos x="T0" y="T1"/>
                  </a:cxn>
                  <a:cxn ang="T9">
                    <a:pos x="T2" y="T3"/>
                  </a:cxn>
                  <a:cxn ang="T10">
                    <a:pos x="T4" y="T5"/>
                  </a:cxn>
                  <a:cxn ang="T11">
                    <a:pos x="T6" y="T7"/>
                  </a:cxn>
                </a:cxnLst>
                <a:rect l="T12" t="T13" r="T14" b="T15"/>
                <a:pathLst>
                  <a:path w="2" h="6">
                    <a:moveTo>
                      <a:pt x="1" y="3"/>
                    </a:moveTo>
                    <a:cubicBezTo>
                      <a:pt x="1" y="4"/>
                      <a:pt x="0" y="5"/>
                      <a:pt x="1" y="6"/>
                    </a:cubicBezTo>
                    <a:cubicBezTo>
                      <a:pt x="2" y="4"/>
                      <a:pt x="2" y="2"/>
                      <a:pt x="0" y="0"/>
                    </a:cubicBezTo>
                    <a:cubicBezTo>
                      <a:pt x="0" y="1"/>
                      <a:pt x="0" y="2"/>
                      <a:pt x="1" y="3"/>
                    </a:cubicBezTo>
                  </a:path>
                </a:pathLst>
              </a:custGeom>
              <a:noFill/>
              <a:ln w="9525" cap="rnd">
                <a:solidFill>
                  <a:srgbClr val="D1AA49"/>
                </a:solidFill>
                <a:round/>
                <a:headEnd/>
                <a:tailEnd/>
              </a:ln>
            </p:spPr>
            <p:txBody>
              <a:bodyPr/>
              <a:lstStyle/>
              <a:p>
                <a:endParaRPr lang="en-GB"/>
              </a:p>
            </p:txBody>
          </p:sp>
          <p:sp>
            <p:nvSpPr>
              <p:cNvPr id="31800" name="Freeform 829"/>
              <p:cNvSpPr>
                <a:spLocks/>
              </p:cNvSpPr>
              <p:nvPr/>
            </p:nvSpPr>
            <p:spPr bwMode="auto">
              <a:xfrm>
                <a:off x="2701" y="2162"/>
                <a:ext cx="8" cy="12"/>
              </a:xfrm>
              <a:custGeom>
                <a:avLst/>
                <a:gdLst>
                  <a:gd name="T0" fmla="*/ 0 w 5"/>
                  <a:gd name="T1" fmla="*/ 63 h 8"/>
                  <a:gd name="T2" fmla="*/ 21 w 5"/>
                  <a:gd name="T3" fmla="*/ 90 h 8"/>
                  <a:gd name="T4" fmla="*/ 0 w 5"/>
                  <a:gd name="T5" fmla="*/ 49 h 8"/>
                  <a:gd name="T6" fmla="*/ 0 w 5"/>
                  <a:gd name="T7" fmla="*/ 63 h 8"/>
                  <a:gd name="T8" fmla="*/ 0 w 5"/>
                  <a:gd name="T9" fmla="*/ 0 h 8"/>
                  <a:gd name="T10" fmla="*/ 0 w 5"/>
                  <a:gd name="T11" fmla="*/ 42 h 8"/>
                  <a:gd name="T12" fmla="*/ 0 60000 65536"/>
                  <a:gd name="T13" fmla="*/ 0 60000 65536"/>
                  <a:gd name="T14" fmla="*/ 0 60000 65536"/>
                  <a:gd name="T15" fmla="*/ 0 60000 65536"/>
                  <a:gd name="T16" fmla="*/ 0 60000 65536"/>
                  <a:gd name="T17" fmla="*/ 0 60000 65536"/>
                  <a:gd name="T18" fmla="*/ 0 w 5"/>
                  <a:gd name="T19" fmla="*/ 0 h 8"/>
                  <a:gd name="T20" fmla="*/ 5 w 5"/>
                  <a:gd name="T21" fmla="*/ 8 h 8"/>
                </a:gdLst>
                <a:ahLst/>
                <a:cxnLst>
                  <a:cxn ang="T12">
                    <a:pos x="T0" y="T1"/>
                  </a:cxn>
                  <a:cxn ang="T13">
                    <a:pos x="T2" y="T3"/>
                  </a:cxn>
                  <a:cxn ang="T14">
                    <a:pos x="T4" y="T5"/>
                  </a:cxn>
                  <a:cxn ang="T15">
                    <a:pos x="T6" y="T7"/>
                  </a:cxn>
                  <a:cxn ang="T16">
                    <a:pos x="T8" y="T9"/>
                  </a:cxn>
                  <a:cxn ang="T17">
                    <a:pos x="T10" y="T11"/>
                  </a:cxn>
                </a:cxnLst>
                <a:rect l="T18" t="T19" r="T20" b="T21"/>
                <a:pathLst>
                  <a:path w="5" h="8">
                    <a:moveTo>
                      <a:pt x="0" y="6"/>
                    </a:moveTo>
                    <a:cubicBezTo>
                      <a:pt x="0" y="7"/>
                      <a:pt x="0" y="8"/>
                      <a:pt x="1" y="8"/>
                    </a:cubicBezTo>
                    <a:cubicBezTo>
                      <a:pt x="2" y="7"/>
                      <a:pt x="2" y="6"/>
                      <a:pt x="0" y="5"/>
                    </a:cubicBezTo>
                    <a:cubicBezTo>
                      <a:pt x="0" y="5"/>
                      <a:pt x="0" y="5"/>
                      <a:pt x="0" y="6"/>
                    </a:cubicBezTo>
                    <a:cubicBezTo>
                      <a:pt x="4" y="8"/>
                      <a:pt x="5" y="2"/>
                      <a:pt x="0" y="0"/>
                    </a:cubicBezTo>
                    <a:cubicBezTo>
                      <a:pt x="0" y="1"/>
                      <a:pt x="0" y="3"/>
                      <a:pt x="0" y="4"/>
                    </a:cubicBezTo>
                  </a:path>
                </a:pathLst>
              </a:custGeom>
              <a:noFill/>
              <a:ln w="9525" cap="rnd">
                <a:solidFill>
                  <a:srgbClr val="D1AA49"/>
                </a:solidFill>
                <a:round/>
                <a:headEnd/>
                <a:tailEnd/>
              </a:ln>
            </p:spPr>
            <p:txBody>
              <a:bodyPr/>
              <a:lstStyle/>
              <a:p>
                <a:endParaRPr lang="en-GB"/>
              </a:p>
            </p:txBody>
          </p:sp>
          <p:sp>
            <p:nvSpPr>
              <p:cNvPr id="31801" name="Freeform 830"/>
              <p:cNvSpPr>
                <a:spLocks/>
              </p:cNvSpPr>
              <p:nvPr/>
            </p:nvSpPr>
            <p:spPr bwMode="auto">
              <a:xfrm>
                <a:off x="2710" y="2218"/>
                <a:ext cx="1" cy="1"/>
              </a:xfrm>
              <a:custGeom>
                <a:avLst/>
                <a:gdLst>
                  <a:gd name="T0" fmla="*/ 0 w 1"/>
                  <a:gd name="T1" fmla="*/ 1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1"/>
                      <a:pt x="0" y="0"/>
                      <a:pt x="0" y="0"/>
                    </a:cubicBezTo>
                  </a:path>
                </a:pathLst>
              </a:custGeom>
              <a:noFill/>
              <a:ln w="9525" cap="rnd">
                <a:solidFill>
                  <a:srgbClr val="D1AA49"/>
                </a:solidFill>
                <a:round/>
                <a:headEnd/>
                <a:tailEnd/>
              </a:ln>
            </p:spPr>
            <p:txBody>
              <a:bodyPr/>
              <a:lstStyle/>
              <a:p>
                <a:endParaRPr lang="en-GB"/>
              </a:p>
            </p:txBody>
          </p:sp>
          <p:sp>
            <p:nvSpPr>
              <p:cNvPr id="31802" name="Freeform 831"/>
              <p:cNvSpPr>
                <a:spLocks/>
              </p:cNvSpPr>
              <p:nvPr/>
            </p:nvSpPr>
            <p:spPr bwMode="auto">
              <a:xfrm>
                <a:off x="2704" y="2186"/>
                <a:ext cx="5" cy="8"/>
              </a:xfrm>
              <a:custGeom>
                <a:avLst/>
                <a:gdLst>
                  <a:gd name="T0" fmla="*/ 22 w 3"/>
                  <a:gd name="T1" fmla="*/ 34 h 5"/>
                  <a:gd name="T2" fmla="*/ 0 w 3"/>
                  <a:gd name="T3" fmla="*/ 86 h 5"/>
                  <a:gd name="T4" fmla="*/ 22 w 3"/>
                  <a:gd name="T5" fmla="*/ 0 h 5"/>
                  <a:gd name="T6" fmla="*/ 0 w 3"/>
                  <a:gd name="T7" fmla="*/ 86 h 5"/>
                  <a:gd name="T8" fmla="*/ 0 60000 65536"/>
                  <a:gd name="T9" fmla="*/ 0 60000 65536"/>
                  <a:gd name="T10" fmla="*/ 0 60000 65536"/>
                  <a:gd name="T11" fmla="*/ 0 60000 65536"/>
                  <a:gd name="T12" fmla="*/ 0 w 3"/>
                  <a:gd name="T13" fmla="*/ 0 h 5"/>
                  <a:gd name="T14" fmla="*/ 3 w 3"/>
                  <a:gd name="T15" fmla="*/ 5 h 5"/>
                </a:gdLst>
                <a:ahLst/>
                <a:cxnLst>
                  <a:cxn ang="T8">
                    <a:pos x="T0" y="T1"/>
                  </a:cxn>
                  <a:cxn ang="T9">
                    <a:pos x="T2" y="T3"/>
                  </a:cxn>
                  <a:cxn ang="T10">
                    <a:pos x="T4" y="T5"/>
                  </a:cxn>
                  <a:cxn ang="T11">
                    <a:pos x="T6" y="T7"/>
                  </a:cxn>
                </a:cxnLst>
                <a:rect l="T12" t="T13" r="T14" b="T15"/>
                <a:pathLst>
                  <a:path w="3" h="5">
                    <a:moveTo>
                      <a:pt x="1" y="2"/>
                    </a:moveTo>
                    <a:cubicBezTo>
                      <a:pt x="0" y="3"/>
                      <a:pt x="0" y="4"/>
                      <a:pt x="0" y="5"/>
                    </a:cubicBezTo>
                    <a:cubicBezTo>
                      <a:pt x="3" y="5"/>
                      <a:pt x="3" y="2"/>
                      <a:pt x="1" y="0"/>
                    </a:cubicBezTo>
                    <a:cubicBezTo>
                      <a:pt x="0" y="1"/>
                      <a:pt x="0" y="3"/>
                      <a:pt x="0" y="5"/>
                    </a:cubicBezTo>
                  </a:path>
                </a:pathLst>
              </a:custGeom>
              <a:noFill/>
              <a:ln w="9525" cap="rnd">
                <a:solidFill>
                  <a:srgbClr val="D1AA49"/>
                </a:solidFill>
                <a:round/>
                <a:headEnd/>
                <a:tailEnd/>
              </a:ln>
            </p:spPr>
            <p:txBody>
              <a:bodyPr/>
              <a:lstStyle/>
              <a:p>
                <a:endParaRPr lang="en-GB"/>
              </a:p>
            </p:txBody>
          </p:sp>
          <p:sp>
            <p:nvSpPr>
              <p:cNvPr id="31803" name="Freeform 832"/>
              <p:cNvSpPr>
                <a:spLocks/>
              </p:cNvSpPr>
              <p:nvPr/>
            </p:nvSpPr>
            <p:spPr bwMode="auto">
              <a:xfrm>
                <a:off x="2706" y="2206"/>
                <a:ext cx="1" cy="3"/>
              </a:xfrm>
              <a:custGeom>
                <a:avLst/>
                <a:gdLst>
                  <a:gd name="T0" fmla="*/ 0 w 1"/>
                  <a:gd name="T1" fmla="*/ 19 h 2"/>
                  <a:gd name="T2" fmla="*/ 1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0" y="1"/>
                      <a:pt x="0" y="1"/>
                      <a:pt x="1" y="0"/>
                    </a:cubicBezTo>
                  </a:path>
                </a:pathLst>
              </a:custGeom>
              <a:noFill/>
              <a:ln w="9525" cap="rnd">
                <a:solidFill>
                  <a:srgbClr val="D1AA49"/>
                </a:solidFill>
                <a:round/>
                <a:headEnd/>
                <a:tailEnd/>
              </a:ln>
            </p:spPr>
            <p:txBody>
              <a:bodyPr/>
              <a:lstStyle/>
              <a:p>
                <a:endParaRPr lang="en-GB"/>
              </a:p>
            </p:txBody>
          </p:sp>
          <p:sp>
            <p:nvSpPr>
              <p:cNvPr id="31804" name="Freeform 833"/>
              <p:cNvSpPr>
                <a:spLocks/>
              </p:cNvSpPr>
              <p:nvPr/>
            </p:nvSpPr>
            <p:spPr bwMode="auto">
              <a:xfrm>
                <a:off x="2797" y="2027"/>
                <a:ext cx="11" cy="8"/>
              </a:xfrm>
              <a:custGeom>
                <a:avLst/>
                <a:gdLst>
                  <a:gd name="T0" fmla="*/ 55 w 7"/>
                  <a:gd name="T1" fmla="*/ 54 h 5"/>
                  <a:gd name="T2" fmla="*/ 55 w 7"/>
                  <a:gd name="T3" fmla="*/ 86 h 5"/>
                  <a:gd name="T4" fmla="*/ 31 w 7"/>
                  <a:gd name="T5" fmla="*/ 54 h 5"/>
                  <a:gd name="T6" fmla="*/ 0 60000 65536"/>
                  <a:gd name="T7" fmla="*/ 0 60000 65536"/>
                  <a:gd name="T8" fmla="*/ 0 60000 65536"/>
                  <a:gd name="T9" fmla="*/ 0 w 7"/>
                  <a:gd name="T10" fmla="*/ 0 h 5"/>
                  <a:gd name="T11" fmla="*/ 7 w 7"/>
                  <a:gd name="T12" fmla="*/ 5 h 5"/>
                </a:gdLst>
                <a:ahLst/>
                <a:cxnLst>
                  <a:cxn ang="T6">
                    <a:pos x="T0" y="T1"/>
                  </a:cxn>
                  <a:cxn ang="T7">
                    <a:pos x="T2" y="T3"/>
                  </a:cxn>
                  <a:cxn ang="T8">
                    <a:pos x="T4" y="T5"/>
                  </a:cxn>
                </a:cxnLst>
                <a:rect l="T9" t="T10" r="T11" b="T12"/>
                <a:pathLst>
                  <a:path w="7" h="5">
                    <a:moveTo>
                      <a:pt x="4" y="3"/>
                    </a:moveTo>
                    <a:cubicBezTo>
                      <a:pt x="3" y="4"/>
                      <a:pt x="3" y="4"/>
                      <a:pt x="4" y="5"/>
                    </a:cubicBezTo>
                    <a:cubicBezTo>
                      <a:pt x="7" y="2"/>
                      <a:pt x="0" y="0"/>
                      <a:pt x="2" y="3"/>
                    </a:cubicBezTo>
                  </a:path>
                </a:pathLst>
              </a:custGeom>
              <a:noFill/>
              <a:ln w="9525" cap="rnd">
                <a:solidFill>
                  <a:srgbClr val="D1AA49"/>
                </a:solidFill>
                <a:round/>
                <a:headEnd/>
                <a:tailEnd/>
              </a:ln>
            </p:spPr>
            <p:txBody>
              <a:bodyPr/>
              <a:lstStyle/>
              <a:p>
                <a:endParaRPr lang="en-GB"/>
              </a:p>
            </p:txBody>
          </p:sp>
          <p:sp>
            <p:nvSpPr>
              <p:cNvPr id="31805" name="Freeform 834"/>
              <p:cNvSpPr>
                <a:spLocks/>
              </p:cNvSpPr>
              <p:nvPr/>
            </p:nvSpPr>
            <p:spPr bwMode="auto">
              <a:xfrm>
                <a:off x="2809" y="2024"/>
                <a:ext cx="2" cy="3"/>
              </a:xfrm>
              <a:custGeom>
                <a:avLst/>
                <a:gdLst>
                  <a:gd name="T0" fmla="*/ 0 w 1"/>
                  <a:gd name="T1" fmla="*/ 19 h 2"/>
                  <a:gd name="T2" fmla="*/ 64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0" y="1"/>
                      <a:pt x="1" y="1"/>
                      <a:pt x="1" y="0"/>
                    </a:cubicBezTo>
                  </a:path>
                </a:pathLst>
              </a:custGeom>
              <a:noFill/>
              <a:ln w="9525" cap="rnd">
                <a:solidFill>
                  <a:srgbClr val="D1AA49"/>
                </a:solidFill>
                <a:round/>
                <a:headEnd/>
                <a:tailEnd/>
              </a:ln>
            </p:spPr>
            <p:txBody>
              <a:bodyPr/>
              <a:lstStyle/>
              <a:p>
                <a:endParaRPr lang="en-GB"/>
              </a:p>
            </p:txBody>
          </p:sp>
          <p:sp>
            <p:nvSpPr>
              <p:cNvPr id="31806" name="Freeform 835"/>
              <p:cNvSpPr>
                <a:spLocks/>
              </p:cNvSpPr>
              <p:nvPr/>
            </p:nvSpPr>
            <p:spPr bwMode="auto">
              <a:xfrm>
                <a:off x="2800" y="2051"/>
                <a:ext cx="6" cy="9"/>
              </a:xfrm>
              <a:custGeom>
                <a:avLst/>
                <a:gdLst>
                  <a:gd name="T0" fmla="*/ 19 w 4"/>
                  <a:gd name="T1" fmla="*/ 27 h 6"/>
                  <a:gd name="T2" fmla="*/ 13 w 4"/>
                  <a:gd name="T3" fmla="*/ 72 h 6"/>
                  <a:gd name="T4" fmla="*/ 13 w 4"/>
                  <a:gd name="T5" fmla="*/ 0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2" y="2"/>
                    </a:moveTo>
                    <a:cubicBezTo>
                      <a:pt x="0" y="3"/>
                      <a:pt x="0" y="5"/>
                      <a:pt x="1" y="6"/>
                    </a:cubicBezTo>
                    <a:cubicBezTo>
                      <a:pt x="4" y="6"/>
                      <a:pt x="3" y="2"/>
                      <a:pt x="1" y="0"/>
                    </a:cubicBezTo>
                  </a:path>
                </a:pathLst>
              </a:custGeom>
              <a:noFill/>
              <a:ln w="9525" cap="rnd">
                <a:solidFill>
                  <a:srgbClr val="D1AA49"/>
                </a:solidFill>
                <a:round/>
                <a:headEnd/>
                <a:tailEnd/>
              </a:ln>
            </p:spPr>
            <p:txBody>
              <a:bodyPr/>
              <a:lstStyle/>
              <a:p>
                <a:endParaRPr lang="en-GB"/>
              </a:p>
            </p:txBody>
          </p:sp>
          <p:sp>
            <p:nvSpPr>
              <p:cNvPr id="31807" name="Freeform 836"/>
              <p:cNvSpPr>
                <a:spLocks/>
              </p:cNvSpPr>
              <p:nvPr/>
            </p:nvSpPr>
            <p:spPr bwMode="auto">
              <a:xfrm>
                <a:off x="2808" y="2044"/>
                <a:ext cx="3" cy="4"/>
              </a:xfrm>
              <a:custGeom>
                <a:avLst/>
                <a:gdLst>
                  <a:gd name="T0" fmla="*/ 0 w 2"/>
                  <a:gd name="T1" fmla="*/ 16 h 3"/>
                  <a:gd name="T2" fmla="*/ 19 w 2"/>
                  <a:gd name="T3" fmla="*/ 0 h 3"/>
                  <a:gd name="T4" fmla="*/ 0 60000 65536"/>
                  <a:gd name="T5" fmla="*/ 0 60000 65536"/>
                  <a:gd name="T6" fmla="*/ 0 w 2"/>
                  <a:gd name="T7" fmla="*/ 0 h 3"/>
                  <a:gd name="T8" fmla="*/ 2 w 2"/>
                  <a:gd name="T9" fmla="*/ 3 h 3"/>
                </a:gdLst>
                <a:ahLst/>
                <a:cxnLst>
                  <a:cxn ang="T4">
                    <a:pos x="T0" y="T1"/>
                  </a:cxn>
                  <a:cxn ang="T5">
                    <a:pos x="T2" y="T3"/>
                  </a:cxn>
                </a:cxnLst>
                <a:rect l="T6" t="T7" r="T8" b="T9"/>
                <a:pathLst>
                  <a:path w="2" h="3">
                    <a:moveTo>
                      <a:pt x="0" y="3"/>
                    </a:moveTo>
                    <a:cubicBezTo>
                      <a:pt x="1" y="2"/>
                      <a:pt x="2" y="1"/>
                      <a:pt x="2" y="0"/>
                    </a:cubicBezTo>
                  </a:path>
                </a:pathLst>
              </a:custGeom>
              <a:noFill/>
              <a:ln w="9525" cap="rnd">
                <a:solidFill>
                  <a:srgbClr val="D1AA49"/>
                </a:solidFill>
                <a:round/>
                <a:headEnd/>
                <a:tailEnd/>
              </a:ln>
            </p:spPr>
            <p:txBody>
              <a:bodyPr/>
              <a:lstStyle/>
              <a:p>
                <a:endParaRPr lang="en-GB"/>
              </a:p>
            </p:txBody>
          </p:sp>
          <p:sp>
            <p:nvSpPr>
              <p:cNvPr id="31808" name="Freeform 837"/>
              <p:cNvSpPr>
                <a:spLocks/>
              </p:cNvSpPr>
              <p:nvPr/>
            </p:nvSpPr>
            <p:spPr bwMode="auto">
              <a:xfrm>
                <a:off x="2798" y="2074"/>
                <a:ext cx="8" cy="14"/>
              </a:xfrm>
              <a:custGeom>
                <a:avLst/>
                <a:gdLst>
                  <a:gd name="T0" fmla="*/ 34 w 5"/>
                  <a:gd name="T1" fmla="*/ 73 h 9"/>
                  <a:gd name="T2" fmla="*/ 34 w 5"/>
                  <a:gd name="T3" fmla="*/ 128 h 9"/>
                  <a:gd name="T4" fmla="*/ 34 w 5"/>
                  <a:gd name="T5" fmla="*/ 19 h 9"/>
                  <a:gd name="T6" fmla="*/ 34 w 5"/>
                  <a:gd name="T7" fmla="*/ 82 h 9"/>
                  <a:gd name="T8" fmla="*/ 34 w 5"/>
                  <a:gd name="T9" fmla="*/ 0 h 9"/>
                  <a:gd name="T10" fmla="*/ 21 w 5"/>
                  <a:gd name="T11" fmla="*/ 96 h 9"/>
                  <a:gd name="T12" fmla="*/ 0 60000 65536"/>
                  <a:gd name="T13" fmla="*/ 0 60000 65536"/>
                  <a:gd name="T14" fmla="*/ 0 60000 65536"/>
                  <a:gd name="T15" fmla="*/ 0 60000 65536"/>
                  <a:gd name="T16" fmla="*/ 0 60000 65536"/>
                  <a:gd name="T17" fmla="*/ 0 60000 65536"/>
                  <a:gd name="T18" fmla="*/ 0 w 5"/>
                  <a:gd name="T19" fmla="*/ 0 h 9"/>
                  <a:gd name="T20" fmla="*/ 5 w 5"/>
                  <a:gd name="T21" fmla="*/ 9 h 9"/>
                </a:gdLst>
                <a:ahLst/>
                <a:cxnLst>
                  <a:cxn ang="T12">
                    <a:pos x="T0" y="T1"/>
                  </a:cxn>
                  <a:cxn ang="T13">
                    <a:pos x="T2" y="T3"/>
                  </a:cxn>
                  <a:cxn ang="T14">
                    <a:pos x="T4" y="T5"/>
                  </a:cxn>
                  <a:cxn ang="T15">
                    <a:pos x="T6" y="T7"/>
                  </a:cxn>
                  <a:cxn ang="T16">
                    <a:pos x="T8" y="T9"/>
                  </a:cxn>
                  <a:cxn ang="T17">
                    <a:pos x="T10" y="T11"/>
                  </a:cxn>
                </a:cxnLst>
                <a:rect l="T18" t="T19" r="T20" b="T21"/>
                <a:pathLst>
                  <a:path w="5" h="9">
                    <a:moveTo>
                      <a:pt x="2" y="5"/>
                    </a:moveTo>
                    <a:cubicBezTo>
                      <a:pt x="1" y="6"/>
                      <a:pt x="1" y="8"/>
                      <a:pt x="2" y="9"/>
                    </a:cubicBezTo>
                    <a:cubicBezTo>
                      <a:pt x="5" y="8"/>
                      <a:pt x="4" y="3"/>
                      <a:pt x="2" y="1"/>
                    </a:cubicBezTo>
                    <a:cubicBezTo>
                      <a:pt x="1" y="3"/>
                      <a:pt x="0" y="5"/>
                      <a:pt x="2" y="6"/>
                    </a:cubicBezTo>
                    <a:cubicBezTo>
                      <a:pt x="4" y="5"/>
                      <a:pt x="4" y="2"/>
                      <a:pt x="2" y="0"/>
                    </a:cubicBezTo>
                    <a:cubicBezTo>
                      <a:pt x="0" y="1"/>
                      <a:pt x="0" y="5"/>
                      <a:pt x="1" y="7"/>
                    </a:cubicBezTo>
                  </a:path>
                </a:pathLst>
              </a:custGeom>
              <a:noFill/>
              <a:ln w="9525" cap="rnd">
                <a:solidFill>
                  <a:srgbClr val="D1AA49"/>
                </a:solidFill>
                <a:round/>
                <a:headEnd/>
                <a:tailEnd/>
              </a:ln>
            </p:spPr>
            <p:txBody>
              <a:bodyPr/>
              <a:lstStyle/>
              <a:p>
                <a:endParaRPr lang="en-GB"/>
              </a:p>
            </p:txBody>
          </p:sp>
          <p:sp>
            <p:nvSpPr>
              <p:cNvPr id="31809" name="Freeform 838"/>
              <p:cNvSpPr>
                <a:spLocks/>
              </p:cNvSpPr>
              <p:nvPr/>
            </p:nvSpPr>
            <p:spPr bwMode="auto">
              <a:xfrm>
                <a:off x="2808" y="2071"/>
                <a:ext cx="1" cy="2"/>
              </a:xfrm>
              <a:custGeom>
                <a:avLst/>
                <a:gdLst>
                  <a:gd name="T0" fmla="*/ 0 w 1"/>
                  <a:gd name="T1" fmla="*/ 0 h 1"/>
                  <a:gd name="T2" fmla="*/ 1 w 1"/>
                  <a:gd name="T3" fmla="*/ 64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1" y="1"/>
                      <a:pt x="1" y="1"/>
                    </a:cubicBezTo>
                  </a:path>
                </a:pathLst>
              </a:custGeom>
              <a:noFill/>
              <a:ln w="9525" cap="rnd">
                <a:solidFill>
                  <a:srgbClr val="D1AA49"/>
                </a:solidFill>
                <a:round/>
                <a:headEnd/>
                <a:tailEnd/>
              </a:ln>
            </p:spPr>
            <p:txBody>
              <a:bodyPr/>
              <a:lstStyle/>
              <a:p>
                <a:endParaRPr lang="en-GB"/>
              </a:p>
            </p:txBody>
          </p:sp>
          <p:sp>
            <p:nvSpPr>
              <p:cNvPr id="31810" name="Freeform 839"/>
              <p:cNvSpPr>
                <a:spLocks/>
              </p:cNvSpPr>
              <p:nvPr/>
            </p:nvSpPr>
            <p:spPr bwMode="auto">
              <a:xfrm>
                <a:off x="2801" y="2101"/>
                <a:ext cx="5" cy="8"/>
              </a:xfrm>
              <a:custGeom>
                <a:avLst/>
                <a:gdLst>
                  <a:gd name="T0" fmla="*/ 22 w 3"/>
                  <a:gd name="T1" fmla="*/ 34 h 5"/>
                  <a:gd name="T2" fmla="*/ 0 w 3"/>
                  <a:gd name="T3" fmla="*/ 86 h 5"/>
                  <a:gd name="T4" fmla="*/ 22 w 3"/>
                  <a:gd name="T5" fmla="*/ 0 h 5"/>
                  <a:gd name="T6" fmla="*/ 22 w 3"/>
                  <a:gd name="T7" fmla="*/ 34 h 5"/>
                  <a:gd name="T8" fmla="*/ 37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1" y="2"/>
                    </a:moveTo>
                    <a:cubicBezTo>
                      <a:pt x="0" y="3"/>
                      <a:pt x="0" y="4"/>
                      <a:pt x="0" y="5"/>
                    </a:cubicBezTo>
                    <a:cubicBezTo>
                      <a:pt x="3" y="4"/>
                      <a:pt x="3" y="1"/>
                      <a:pt x="1" y="0"/>
                    </a:cubicBezTo>
                    <a:cubicBezTo>
                      <a:pt x="0" y="1"/>
                      <a:pt x="0" y="1"/>
                      <a:pt x="1" y="2"/>
                    </a:cubicBezTo>
                    <a:cubicBezTo>
                      <a:pt x="1" y="2"/>
                      <a:pt x="1" y="1"/>
                      <a:pt x="2" y="0"/>
                    </a:cubicBezTo>
                  </a:path>
                </a:pathLst>
              </a:custGeom>
              <a:noFill/>
              <a:ln w="9525" cap="rnd">
                <a:solidFill>
                  <a:srgbClr val="D1AA49"/>
                </a:solidFill>
                <a:round/>
                <a:headEnd/>
                <a:tailEnd/>
              </a:ln>
            </p:spPr>
            <p:txBody>
              <a:bodyPr/>
              <a:lstStyle/>
              <a:p>
                <a:endParaRPr lang="en-GB"/>
              </a:p>
            </p:txBody>
          </p:sp>
          <p:sp>
            <p:nvSpPr>
              <p:cNvPr id="31811" name="Freeform 840"/>
              <p:cNvSpPr>
                <a:spLocks/>
              </p:cNvSpPr>
              <p:nvPr/>
            </p:nvSpPr>
            <p:spPr bwMode="auto">
              <a:xfrm>
                <a:off x="2808" y="2095"/>
                <a:ext cx="3" cy="2"/>
              </a:xfrm>
              <a:custGeom>
                <a:avLst/>
                <a:gdLst>
                  <a:gd name="T0" fmla="*/ 0 w 2"/>
                  <a:gd name="T1" fmla="*/ 0 h 1"/>
                  <a:gd name="T2" fmla="*/ 19 w 2"/>
                  <a:gd name="T3" fmla="*/ 64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0"/>
                    </a:moveTo>
                    <a:cubicBezTo>
                      <a:pt x="1" y="0"/>
                      <a:pt x="1" y="0"/>
                      <a:pt x="2" y="1"/>
                    </a:cubicBezTo>
                  </a:path>
                </a:pathLst>
              </a:custGeom>
              <a:noFill/>
              <a:ln w="9525" cap="rnd">
                <a:solidFill>
                  <a:srgbClr val="D1AA49"/>
                </a:solidFill>
                <a:round/>
                <a:headEnd/>
                <a:tailEnd/>
              </a:ln>
            </p:spPr>
            <p:txBody>
              <a:bodyPr/>
              <a:lstStyle/>
              <a:p>
                <a:endParaRPr lang="en-GB"/>
              </a:p>
            </p:txBody>
          </p:sp>
          <p:sp>
            <p:nvSpPr>
              <p:cNvPr id="31812" name="Freeform 841"/>
              <p:cNvSpPr>
                <a:spLocks/>
              </p:cNvSpPr>
              <p:nvPr/>
            </p:nvSpPr>
            <p:spPr bwMode="auto">
              <a:xfrm>
                <a:off x="2801" y="2123"/>
                <a:ext cx="7" cy="4"/>
              </a:xfrm>
              <a:custGeom>
                <a:avLst/>
                <a:gdLst>
                  <a:gd name="T0" fmla="*/ 86 w 4"/>
                  <a:gd name="T1" fmla="*/ 0 h 3"/>
                  <a:gd name="T2" fmla="*/ 65 w 4"/>
                  <a:gd name="T3" fmla="*/ 16 h 3"/>
                  <a:gd name="T4" fmla="*/ 86 w 4"/>
                  <a:gd name="T5" fmla="*/ 0 h 3"/>
                  <a:gd name="T6" fmla="*/ 37 w 4"/>
                  <a:gd name="T7" fmla="*/ 1 h 3"/>
                  <a:gd name="T8" fmla="*/ 65 w 4"/>
                  <a:gd name="T9" fmla="*/ 1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cubicBezTo>
                      <a:pt x="1" y="0"/>
                      <a:pt x="0" y="2"/>
                      <a:pt x="2" y="3"/>
                    </a:cubicBezTo>
                    <a:cubicBezTo>
                      <a:pt x="3" y="3"/>
                      <a:pt x="4" y="1"/>
                      <a:pt x="3" y="0"/>
                    </a:cubicBezTo>
                    <a:cubicBezTo>
                      <a:pt x="2" y="0"/>
                      <a:pt x="2" y="0"/>
                      <a:pt x="1" y="1"/>
                    </a:cubicBezTo>
                    <a:cubicBezTo>
                      <a:pt x="1" y="2"/>
                      <a:pt x="1" y="2"/>
                      <a:pt x="2" y="2"/>
                    </a:cubicBezTo>
                  </a:path>
                </a:pathLst>
              </a:custGeom>
              <a:noFill/>
              <a:ln w="9525" cap="rnd">
                <a:solidFill>
                  <a:srgbClr val="D1AA49"/>
                </a:solidFill>
                <a:round/>
                <a:headEnd/>
                <a:tailEnd/>
              </a:ln>
            </p:spPr>
            <p:txBody>
              <a:bodyPr/>
              <a:lstStyle/>
              <a:p>
                <a:endParaRPr lang="en-GB"/>
              </a:p>
            </p:txBody>
          </p:sp>
          <p:sp>
            <p:nvSpPr>
              <p:cNvPr id="31813" name="Freeform 842"/>
              <p:cNvSpPr>
                <a:spLocks/>
              </p:cNvSpPr>
              <p:nvPr/>
            </p:nvSpPr>
            <p:spPr bwMode="auto">
              <a:xfrm>
                <a:off x="2811" y="2115"/>
                <a:ext cx="1" cy="1"/>
              </a:xfrm>
              <a:custGeom>
                <a:avLst/>
                <a:gdLst>
                  <a:gd name="T0" fmla="*/ 0 w 1"/>
                  <a:gd name="T1" fmla="*/ 1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0"/>
                      <a:pt x="0" y="0"/>
                      <a:pt x="0" y="0"/>
                    </a:cubicBezTo>
                  </a:path>
                </a:pathLst>
              </a:custGeom>
              <a:noFill/>
              <a:ln w="9525" cap="rnd">
                <a:solidFill>
                  <a:srgbClr val="D1AA49"/>
                </a:solidFill>
                <a:round/>
                <a:headEnd/>
                <a:tailEnd/>
              </a:ln>
            </p:spPr>
            <p:txBody>
              <a:bodyPr/>
              <a:lstStyle/>
              <a:p>
                <a:endParaRPr lang="en-GB"/>
              </a:p>
            </p:txBody>
          </p:sp>
          <p:sp>
            <p:nvSpPr>
              <p:cNvPr id="31814" name="Freeform 843"/>
              <p:cNvSpPr>
                <a:spLocks/>
              </p:cNvSpPr>
              <p:nvPr/>
            </p:nvSpPr>
            <p:spPr bwMode="auto">
              <a:xfrm>
                <a:off x="2808" y="2138"/>
                <a:ext cx="1" cy="3"/>
              </a:xfrm>
              <a:custGeom>
                <a:avLst/>
                <a:gdLst>
                  <a:gd name="T0" fmla="*/ 0 w 1"/>
                  <a:gd name="T1" fmla="*/ 0 h 2"/>
                  <a:gd name="T2" fmla="*/ 0 w 1"/>
                  <a:gd name="T3" fmla="*/ 19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0"/>
                    </a:moveTo>
                    <a:cubicBezTo>
                      <a:pt x="0" y="1"/>
                      <a:pt x="0" y="2"/>
                      <a:pt x="0" y="2"/>
                    </a:cubicBezTo>
                  </a:path>
                </a:pathLst>
              </a:custGeom>
              <a:noFill/>
              <a:ln w="9525" cap="rnd">
                <a:solidFill>
                  <a:srgbClr val="D1AA49"/>
                </a:solidFill>
                <a:round/>
                <a:headEnd/>
                <a:tailEnd/>
              </a:ln>
            </p:spPr>
            <p:txBody>
              <a:bodyPr/>
              <a:lstStyle/>
              <a:p>
                <a:endParaRPr lang="en-GB"/>
              </a:p>
            </p:txBody>
          </p:sp>
          <p:sp>
            <p:nvSpPr>
              <p:cNvPr id="31815" name="Freeform 844"/>
              <p:cNvSpPr>
                <a:spLocks/>
              </p:cNvSpPr>
              <p:nvPr/>
            </p:nvSpPr>
            <p:spPr bwMode="auto">
              <a:xfrm>
                <a:off x="2806" y="2157"/>
                <a:ext cx="2" cy="2"/>
              </a:xfrm>
              <a:custGeom>
                <a:avLst/>
                <a:gdLst>
                  <a:gd name="T0" fmla="*/ 0 w 1"/>
                  <a:gd name="T1" fmla="*/ 64 h 1"/>
                  <a:gd name="T2" fmla="*/ 64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0"/>
                      <a:pt x="0" y="0"/>
                      <a:pt x="1" y="0"/>
                    </a:cubicBezTo>
                  </a:path>
                </a:pathLst>
              </a:custGeom>
              <a:noFill/>
              <a:ln w="9525" cap="rnd">
                <a:solidFill>
                  <a:srgbClr val="D1AA49"/>
                </a:solidFill>
                <a:round/>
                <a:headEnd/>
                <a:tailEnd/>
              </a:ln>
            </p:spPr>
            <p:txBody>
              <a:bodyPr/>
              <a:lstStyle/>
              <a:p>
                <a:endParaRPr lang="en-GB"/>
              </a:p>
            </p:txBody>
          </p:sp>
          <p:sp>
            <p:nvSpPr>
              <p:cNvPr id="31816" name="Freeform 845"/>
              <p:cNvSpPr>
                <a:spLocks/>
              </p:cNvSpPr>
              <p:nvPr/>
            </p:nvSpPr>
            <p:spPr bwMode="auto">
              <a:xfrm>
                <a:off x="2694" y="1783"/>
                <a:ext cx="24" cy="14"/>
              </a:xfrm>
              <a:custGeom>
                <a:avLst/>
                <a:gdLst>
                  <a:gd name="T0" fmla="*/ 63 w 16"/>
                  <a:gd name="T1" fmla="*/ 19 h 9"/>
                  <a:gd name="T2" fmla="*/ 63 w 16"/>
                  <a:gd name="T3" fmla="*/ 0 h 9"/>
                  <a:gd name="T4" fmla="*/ 63 w 16"/>
                  <a:gd name="T5" fmla="*/ 47 h 9"/>
                  <a:gd name="T6" fmla="*/ 0 60000 65536"/>
                  <a:gd name="T7" fmla="*/ 0 60000 65536"/>
                  <a:gd name="T8" fmla="*/ 0 60000 65536"/>
                  <a:gd name="T9" fmla="*/ 0 w 16"/>
                  <a:gd name="T10" fmla="*/ 0 h 9"/>
                  <a:gd name="T11" fmla="*/ 16 w 16"/>
                  <a:gd name="T12" fmla="*/ 9 h 9"/>
                </a:gdLst>
                <a:ahLst/>
                <a:cxnLst>
                  <a:cxn ang="T6">
                    <a:pos x="T0" y="T1"/>
                  </a:cxn>
                  <a:cxn ang="T7">
                    <a:pos x="T2" y="T3"/>
                  </a:cxn>
                  <a:cxn ang="T8">
                    <a:pos x="T4" y="T5"/>
                  </a:cxn>
                </a:cxnLst>
                <a:rect l="T9" t="T10" r="T11" b="T12"/>
                <a:pathLst>
                  <a:path w="16" h="9">
                    <a:moveTo>
                      <a:pt x="6" y="1"/>
                    </a:moveTo>
                    <a:cubicBezTo>
                      <a:pt x="0" y="9"/>
                      <a:pt x="16" y="2"/>
                      <a:pt x="6" y="0"/>
                    </a:cubicBezTo>
                    <a:cubicBezTo>
                      <a:pt x="5" y="1"/>
                      <a:pt x="5" y="1"/>
                      <a:pt x="6" y="3"/>
                    </a:cubicBezTo>
                  </a:path>
                </a:pathLst>
              </a:custGeom>
              <a:noFill/>
              <a:ln w="9525" cap="rnd">
                <a:solidFill>
                  <a:srgbClr val="937833"/>
                </a:solidFill>
                <a:round/>
                <a:headEnd/>
                <a:tailEnd/>
              </a:ln>
            </p:spPr>
            <p:txBody>
              <a:bodyPr/>
              <a:lstStyle/>
              <a:p>
                <a:endParaRPr lang="en-GB"/>
              </a:p>
            </p:txBody>
          </p:sp>
          <p:sp>
            <p:nvSpPr>
              <p:cNvPr id="31817" name="Freeform 846"/>
              <p:cNvSpPr>
                <a:spLocks/>
              </p:cNvSpPr>
              <p:nvPr/>
            </p:nvSpPr>
            <p:spPr bwMode="auto">
              <a:xfrm>
                <a:off x="2732" y="1786"/>
                <a:ext cx="4" cy="3"/>
              </a:xfrm>
              <a:custGeom>
                <a:avLst/>
                <a:gdLst>
                  <a:gd name="T0" fmla="*/ 16 w 3"/>
                  <a:gd name="T1" fmla="*/ 13 h 2"/>
                  <a:gd name="T2" fmla="*/ 0 w 3"/>
                  <a:gd name="T3" fmla="*/ 0 h 2"/>
                  <a:gd name="T4" fmla="*/ 12 w 3"/>
                  <a:gd name="T5" fmla="*/ 19 h 2"/>
                  <a:gd name="T6" fmla="*/ 0 w 3"/>
                  <a:gd name="T7" fmla="*/ 19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1"/>
                    </a:moveTo>
                    <a:cubicBezTo>
                      <a:pt x="2" y="1"/>
                      <a:pt x="1" y="1"/>
                      <a:pt x="0" y="0"/>
                    </a:cubicBezTo>
                    <a:cubicBezTo>
                      <a:pt x="2" y="0"/>
                      <a:pt x="2" y="0"/>
                      <a:pt x="2" y="2"/>
                    </a:cubicBezTo>
                    <a:cubicBezTo>
                      <a:pt x="1" y="2"/>
                      <a:pt x="1" y="2"/>
                      <a:pt x="0" y="2"/>
                    </a:cubicBezTo>
                  </a:path>
                </a:pathLst>
              </a:custGeom>
              <a:noFill/>
              <a:ln w="9525" cap="rnd">
                <a:solidFill>
                  <a:srgbClr val="937833"/>
                </a:solidFill>
                <a:round/>
                <a:headEnd/>
                <a:tailEnd/>
              </a:ln>
            </p:spPr>
            <p:txBody>
              <a:bodyPr/>
              <a:lstStyle/>
              <a:p>
                <a:endParaRPr lang="en-GB"/>
              </a:p>
            </p:txBody>
          </p:sp>
          <p:sp>
            <p:nvSpPr>
              <p:cNvPr id="31818" name="Freeform 847"/>
              <p:cNvSpPr>
                <a:spLocks/>
              </p:cNvSpPr>
              <p:nvPr/>
            </p:nvSpPr>
            <p:spPr bwMode="auto">
              <a:xfrm>
                <a:off x="2753" y="1791"/>
                <a:ext cx="6" cy="6"/>
              </a:xfrm>
              <a:custGeom>
                <a:avLst/>
                <a:gdLst>
                  <a:gd name="T0" fmla="*/ 19 w 4"/>
                  <a:gd name="T1" fmla="*/ 0 h 4"/>
                  <a:gd name="T2" fmla="*/ 0 w 4"/>
                  <a:gd name="T3" fmla="*/ 28 h 4"/>
                  <a:gd name="T4" fmla="*/ 42 w 4"/>
                  <a:gd name="T5" fmla="*/ 19 h 4"/>
                  <a:gd name="T6" fmla="*/ 13 w 4"/>
                  <a:gd name="T7" fmla="*/ 19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2" y="0"/>
                    </a:moveTo>
                    <a:cubicBezTo>
                      <a:pt x="1" y="1"/>
                      <a:pt x="0" y="2"/>
                      <a:pt x="0" y="3"/>
                    </a:cubicBezTo>
                    <a:cubicBezTo>
                      <a:pt x="2" y="4"/>
                      <a:pt x="4" y="4"/>
                      <a:pt x="4" y="2"/>
                    </a:cubicBezTo>
                    <a:cubicBezTo>
                      <a:pt x="3" y="0"/>
                      <a:pt x="2" y="0"/>
                      <a:pt x="1" y="2"/>
                    </a:cubicBezTo>
                  </a:path>
                </a:pathLst>
              </a:custGeom>
              <a:noFill/>
              <a:ln w="9525" cap="rnd">
                <a:solidFill>
                  <a:srgbClr val="937833"/>
                </a:solidFill>
                <a:round/>
                <a:headEnd/>
                <a:tailEnd/>
              </a:ln>
            </p:spPr>
            <p:txBody>
              <a:bodyPr/>
              <a:lstStyle/>
              <a:p>
                <a:endParaRPr lang="en-GB"/>
              </a:p>
            </p:txBody>
          </p:sp>
          <p:sp>
            <p:nvSpPr>
              <p:cNvPr id="31819" name="Freeform 848"/>
              <p:cNvSpPr>
                <a:spLocks/>
              </p:cNvSpPr>
              <p:nvPr/>
            </p:nvSpPr>
            <p:spPr bwMode="auto">
              <a:xfrm>
                <a:off x="2776" y="1827"/>
                <a:ext cx="1" cy="5"/>
              </a:xfrm>
              <a:custGeom>
                <a:avLst/>
                <a:gdLst>
                  <a:gd name="T0" fmla="*/ 0 w 1"/>
                  <a:gd name="T1" fmla="*/ 62 h 3"/>
                  <a:gd name="T2" fmla="*/ 1 w 1"/>
                  <a:gd name="T3" fmla="*/ 0 h 3"/>
                  <a:gd name="T4" fmla="*/ 0 60000 65536"/>
                  <a:gd name="T5" fmla="*/ 0 60000 65536"/>
                  <a:gd name="T6" fmla="*/ 0 w 1"/>
                  <a:gd name="T7" fmla="*/ 0 h 3"/>
                  <a:gd name="T8" fmla="*/ 1 w 1"/>
                  <a:gd name="T9" fmla="*/ 3 h 3"/>
                </a:gdLst>
                <a:ahLst/>
                <a:cxnLst>
                  <a:cxn ang="T4">
                    <a:pos x="T0" y="T1"/>
                  </a:cxn>
                  <a:cxn ang="T5">
                    <a:pos x="T2" y="T3"/>
                  </a:cxn>
                </a:cxnLst>
                <a:rect l="T6" t="T7" r="T8" b="T9"/>
                <a:pathLst>
                  <a:path w="1" h="3">
                    <a:moveTo>
                      <a:pt x="0" y="3"/>
                    </a:moveTo>
                    <a:cubicBezTo>
                      <a:pt x="0" y="2"/>
                      <a:pt x="0" y="1"/>
                      <a:pt x="1" y="0"/>
                    </a:cubicBezTo>
                  </a:path>
                </a:pathLst>
              </a:custGeom>
              <a:noFill/>
              <a:ln w="9525" cap="rnd">
                <a:solidFill>
                  <a:srgbClr val="937833"/>
                </a:solidFill>
                <a:round/>
                <a:headEnd/>
                <a:tailEnd/>
              </a:ln>
            </p:spPr>
            <p:txBody>
              <a:bodyPr/>
              <a:lstStyle/>
              <a:p>
                <a:endParaRPr lang="en-GB"/>
              </a:p>
            </p:txBody>
          </p:sp>
          <p:sp>
            <p:nvSpPr>
              <p:cNvPr id="31820" name="Freeform 849"/>
              <p:cNvSpPr>
                <a:spLocks/>
              </p:cNvSpPr>
              <p:nvPr/>
            </p:nvSpPr>
            <p:spPr bwMode="auto">
              <a:xfrm>
                <a:off x="2780" y="1856"/>
                <a:ext cx="6" cy="5"/>
              </a:xfrm>
              <a:custGeom>
                <a:avLst/>
                <a:gdLst>
                  <a:gd name="T0" fmla="*/ 19 w 4"/>
                  <a:gd name="T1" fmla="*/ 22 h 3"/>
                  <a:gd name="T2" fmla="*/ 0 w 4"/>
                  <a:gd name="T3" fmla="*/ 62 h 3"/>
                  <a:gd name="T4" fmla="*/ 42 w 4"/>
                  <a:gd name="T5" fmla="*/ 22 h 3"/>
                  <a:gd name="T6" fmla="*/ 19 w 4"/>
                  <a:gd name="T7" fmla="*/ 22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1"/>
                    </a:moveTo>
                    <a:cubicBezTo>
                      <a:pt x="1" y="1"/>
                      <a:pt x="1" y="2"/>
                      <a:pt x="0" y="3"/>
                    </a:cubicBezTo>
                    <a:cubicBezTo>
                      <a:pt x="2" y="3"/>
                      <a:pt x="3" y="3"/>
                      <a:pt x="4" y="1"/>
                    </a:cubicBezTo>
                    <a:cubicBezTo>
                      <a:pt x="3" y="0"/>
                      <a:pt x="3" y="1"/>
                      <a:pt x="2" y="1"/>
                    </a:cubicBezTo>
                  </a:path>
                </a:pathLst>
              </a:custGeom>
              <a:noFill/>
              <a:ln w="9525" cap="rnd">
                <a:solidFill>
                  <a:srgbClr val="937833"/>
                </a:solidFill>
                <a:round/>
                <a:headEnd/>
                <a:tailEnd/>
              </a:ln>
            </p:spPr>
            <p:txBody>
              <a:bodyPr/>
              <a:lstStyle/>
              <a:p>
                <a:endParaRPr lang="en-GB"/>
              </a:p>
            </p:txBody>
          </p:sp>
          <p:sp>
            <p:nvSpPr>
              <p:cNvPr id="31821" name="Freeform 850"/>
              <p:cNvSpPr>
                <a:spLocks/>
              </p:cNvSpPr>
              <p:nvPr/>
            </p:nvSpPr>
            <p:spPr bwMode="auto">
              <a:xfrm>
                <a:off x="2783" y="1888"/>
                <a:ext cx="5" cy="4"/>
              </a:xfrm>
              <a:custGeom>
                <a:avLst/>
                <a:gdLst>
                  <a:gd name="T0" fmla="*/ 22 w 3"/>
                  <a:gd name="T1" fmla="*/ 16 h 3"/>
                  <a:gd name="T2" fmla="*/ 22 w 3"/>
                  <a:gd name="T3" fmla="*/ 0 h 3"/>
                  <a:gd name="T4" fmla="*/ 62 w 3"/>
                  <a:gd name="T5" fmla="*/ 16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1" y="3"/>
                    </a:moveTo>
                    <a:cubicBezTo>
                      <a:pt x="0" y="2"/>
                      <a:pt x="0" y="1"/>
                      <a:pt x="1" y="0"/>
                    </a:cubicBezTo>
                    <a:cubicBezTo>
                      <a:pt x="3" y="0"/>
                      <a:pt x="3" y="1"/>
                      <a:pt x="3" y="3"/>
                    </a:cubicBezTo>
                  </a:path>
                </a:pathLst>
              </a:custGeom>
              <a:noFill/>
              <a:ln w="9525" cap="rnd">
                <a:solidFill>
                  <a:srgbClr val="937833"/>
                </a:solidFill>
                <a:round/>
                <a:headEnd/>
                <a:tailEnd/>
              </a:ln>
            </p:spPr>
            <p:txBody>
              <a:bodyPr/>
              <a:lstStyle/>
              <a:p>
                <a:endParaRPr lang="en-GB"/>
              </a:p>
            </p:txBody>
          </p:sp>
          <p:sp>
            <p:nvSpPr>
              <p:cNvPr id="31822" name="Freeform 851"/>
              <p:cNvSpPr>
                <a:spLocks/>
              </p:cNvSpPr>
              <p:nvPr/>
            </p:nvSpPr>
            <p:spPr bwMode="auto">
              <a:xfrm>
                <a:off x="2782" y="1914"/>
                <a:ext cx="3" cy="3"/>
              </a:xfrm>
              <a:custGeom>
                <a:avLst/>
                <a:gdLst>
                  <a:gd name="T0" fmla="*/ 0 w 2"/>
                  <a:gd name="T1" fmla="*/ 19 h 2"/>
                  <a:gd name="T2" fmla="*/ 19 w 2"/>
                  <a:gd name="T3" fmla="*/ 0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0" y="2"/>
                    </a:moveTo>
                    <a:cubicBezTo>
                      <a:pt x="0" y="1"/>
                      <a:pt x="1" y="0"/>
                      <a:pt x="2" y="0"/>
                    </a:cubicBezTo>
                  </a:path>
                </a:pathLst>
              </a:custGeom>
              <a:noFill/>
              <a:ln w="9525" cap="rnd">
                <a:solidFill>
                  <a:srgbClr val="937833"/>
                </a:solidFill>
                <a:round/>
                <a:headEnd/>
                <a:tailEnd/>
              </a:ln>
            </p:spPr>
            <p:txBody>
              <a:bodyPr/>
              <a:lstStyle/>
              <a:p>
                <a:endParaRPr lang="en-GB"/>
              </a:p>
            </p:txBody>
          </p:sp>
          <p:sp>
            <p:nvSpPr>
              <p:cNvPr id="31823" name="Freeform 852"/>
              <p:cNvSpPr>
                <a:spLocks/>
              </p:cNvSpPr>
              <p:nvPr/>
            </p:nvSpPr>
            <p:spPr bwMode="auto">
              <a:xfrm>
                <a:off x="2786" y="1936"/>
                <a:ext cx="5" cy="5"/>
              </a:xfrm>
              <a:custGeom>
                <a:avLst/>
                <a:gdLst>
                  <a:gd name="T0" fmla="*/ 22 w 3"/>
                  <a:gd name="T1" fmla="*/ 22 h 3"/>
                  <a:gd name="T2" fmla="*/ 0 w 3"/>
                  <a:gd name="T3" fmla="*/ 62 h 3"/>
                  <a:gd name="T4" fmla="*/ 62 w 3"/>
                  <a:gd name="T5" fmla="*/ 37 h 3"/>
                  <a:gd name="T6" fmla="*/ 22 w 3"/>
                  <a:gd name="T7" fmla="*/ 22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1"/>
                    </a:moveTo>
                    <a:cubicBezTo>
                      <a:pt x="0" y="1"/>
                      <a:pt x="0" y="2"/>
                      <a:pt x="0" y="3"/>
                    </a:cubicBezTo>
                    <a:cubicBezTo>
                      <a:pt x="2" y="2"/>
                      <a:pt x="2" y="2"/>
                      <a:pt x="3" y="2"/>
                    </a:cubicBezTo>
                    <a:cubicBezTo>
                      <a:pt x="2" y="0"/>
                      <a:pt x="2" y="1"/>
                      <a:pt x="1" y="1"/>
                    </a:cubicBezTo>
                  </a:path>
                </a:pathLst>
              </a:custGeom>
              <a:noFill/>
              <a:ln w="9525" cap="rnd">
                <a:solidFill>
                  <a:srgbClr val="937833"/>
                </a:solidFill>
                <a:round/>
                <a:headEnd/>
                <a:tailEnd/>
              </a:ln>
            </p:spPr>
            <p:txBody>
              <a:bodyPr/>
              <a:lstStyle/>
              <a:p>
                <a:endParaRPr lang="en-GB"/>
              </a:p>
            </p:txBody>
          </p:sp>
          <p:sp>
            <p:nvSpPr>
              <p:cNvPr id="31824" name="Freeform 853"/>
              <p:cNvSpPr>
                <a:spLocks/>
              </p:cNvSpPr>
              <p:nvPr/>
            </p:nvSpPr>
            <p:spPr bwMode="auto">
              <a:xfrm>
                <a:off x="2792" y="1962"/>
                <a:ext cx="3" cy="2"/>
              </a:xfrm>
              <a:custGeom>
                <a:avLst/>
                <a:gdLst>
                  <a:gd name="T0" fmla="*/ 0 w 2"/>
                  <a:gd name="T1" fmla="*/ 0 h 1"/>
                  <a:gd name="T2" fmla="*/ 13 w 2"/>
                  <a:gd name="T3" fmla="*/ 64 h 1"/>
                  <a:gd name="T4" fmla="*/ 19 w 2"/>
                  <a:gd name="T5" fmla="*/ 64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cubicBezTo>
                      <a:pt x="0" y="1"/>
                      <a:pt x="0" y="1"/>
                      <a:pt x="1" y="1"/>
                    </a:cubicBezTo>
                    <a:cubicBezTo>
                      <a:pt x="2" y="1"/>
                      <a:pt x="2" y="1"/>
                      <a:pt x="2" y="1"/>
                    </a:cubicBezTo>
                  </a:path>
                </a:pathLst>
              </a:custGeom>
              <a:noFill/>
              <a:ln w="9525" cap="rnd">
                <a:solidFill>
                  <a:srgbClr val="937833"/>
                </a:solidFill>
                <a:round/>
                <a:headEnd/>
                <a:tailEnd/>
              </a:ln>
            </p:spPr>
            <p:txBody>
              <a:bodyPr/>
              <a:lstStyle/>
              <a:p>
                <a:endParaRPr lang="en-GB"/>
              </a:p>
            </p:txBody>
          </p:sp>
          <p:sp>
            <p:nvSpPr>
              <p:cNvPr id="31825" name="Freeform 854"/>
              <p:cNvSpPr>
                <a:spLocks/>
              </p:cNvSpPr>
              <p:nvPr/>
            </p:nvSpPr>
            <p:spPr bwMode="auto">
              <a:xfrm>
                <a:off x="2794" y="1976"/>
                <a:ext cx="3" cy="1"/>
              </a:xfrm>
              <a:custGeom>
                <a:avLst/>
                <a:gdLst>
                  <a:gd name="T0" fmla="*/ 0 w 2"/>
                  <a:gd name="T1" fmla="*/ 1 h 1"/>
                  <a:gd name="T2" fmla="*/ 19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1"/>
                    </a:moveTo>
                    <a:cubicBezTo>
                      <a:pt x="0" y="0"/>
                      <a:pt x="1" y="0"/>
                      <a:pt x="2" y="0"/>
                    </a:cubicBezTo>
                  </a:path>
                </a:pathLst>
              </a:custGeom>
              <a:noFill/>
              <a:ln w="9525" cap="rnd">
                <a:solidFill>
                  <a:srgbClr val="937833"/>
                </a:solidFill>
                <a:round/>
                <a:headEnd/>
                <a:tailEnd/>
              </a:ln>
            </p:spPr>
            <p:txBody>
              <a:bodyPr/>
              <a:lstStyle/>
              <a:p>
                <a:endParaRPr lang="en-GB"/>
              </a:p>
            </p:txBody>
          </p:sp>
          <p:sp>
            <p:nvSpPr>
              <p:cNvPr id="31826" name="Freeform 855"/>
              <p:cNvSpPr>
                <a:spLocks/>
              </p:cNvSpPr>
              <p:nvPr/>
            </p:nvSpPr>
            <p:spPr bwMode="auto">
              <a:xfrm>
                <a:off x="2801" y="1995"/>
                <a:ext cx="1" cy="2"/>
              </a:xfrm>
              <a:custGeom>
                <a:avLst/>
                <a:gdLst>
                  <a:gd name="T0" fmla="*/ 0 w 1"/>
                  <a:gd name="T1" fmla="*/ 64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1"/>
                      <a:pt x="0" y="0"/>
                      <a:pt x="0" y="0"/>
                    </a:cubicBezTo>
                  </a:path>
                </a:pathLst>
              </a:custGeom>
              <a:noFill/>
              <a:ln w="9525" cap="rnd">
                <a:solidFill>
                  <a:srgbClr val="937833"/>
                </a:solidFill>
                <a:round/>
                <a:headEnd/>
                <a:tailEnd/>
              </a:ln>
            </p:spPr>
            <p:txBody>
              <a:bodyPr/>
              <a:lstStyle/>
              <a:p>
                <a:endParaRPr lang="en-GB"/>
              </a:p>
            </p:txBody>
          </p:sp>
          <p:sp>
            <p:nvSpPr>
              <p:cNvPr id="31827" name="Freeform 856"/>
              <p:cNvSpPr>
                <a:spLocks/>
              </p:cNvSpPr>
              <p:nvPr/>
            </p:nvSpPr>
            <p:spPr bwMode="auto">
              <a:xfrm>
                <a:off x="2798" y="2029"/>
                <a:ext cx="2" cy="4"/>
              </a:xfrm>
              <a:custGeom>
                <a:avLst/>
                <a:gdLst>
                  <a:gd name="T0" fmla="*/ 0 w 1"/>
                  <a:gd name="T1" fmla="*/ 16 h 3"/>
                  <a:gd name="T2" fmla="*/ 64 w 1"/>
                  <a:gd name="T3" fmla="*/ 0 h 3"/>
                  <a:gd name="T4" fmla="*/ 0 60000 65536"/>
                  <a:gd name="T5" fmla="*/ 0 60000 65536"/>
                  <a:gd name="T6" fmla="*/ 0 w 1"/>
                  <a:gd name="T7" fmla="*/ 0 h 3"/>
                  <a:gd name="T8" fmla="*/ 1 w 1"/>
                  <a:gd name="T9" fmla="*/ 3 h 3"/>
                </a:gdLst>
                <a:ahLst/>
                <a:cxnLst>
                  <a:cxn ang="T4">
                    <a:pos x="T0" y="T1"/>
                  </a:cxn>
                  <a:cxn ang="T5">
                    <a:pos x="T2" y="T3"/>
                  </a:cxn>
                </a:cxnLst>
                <a:rect l="T6" t="T7" r="T8" b="T9"/>
                <a:pathLst>
                  <a:path w="1" h="3">
                    <a:moveTo>
                      <a:pt x="0" y="3"/>
                    </a:moveTo>
                    <a:cubicBezTo>
                      <a:pt x="1" y="2"/>
                      <a:pt x="1" y="1"/>
                      <a:pt x="1" y="0"/>
                    </a:cubicBezTo>
                  </a:path>
                </a:pathLst>
              </a:custGeom>
              <a:noFill/>
              <a:ln w="9525" cap="rnd">
                <a:solidFill>
                  <a:srgbClr val="937833"/>
                </a:solidFill>
                <a:round/>
                <a:headEnd/>
                <a:tailEnd/>
              </a:ln>
            </p:spPr>
            <p:txBody>
              <a:bodyPr/>
              <a:lstStyle/>
              <a:p>
                <a:endParaRPr lang="en-GB"/>
              </a:p>
            </p:txBody>
          </p:sp>
          <p:sp>
            <p:nvSpPr>
              <p:cNvPr id="31828" name="Freeform 857"/>
              <p:cNvSpPr>
                <a:spLocks/>
              </p:cNvSpPr>
              <p:nvPr/>
            </p:nvSpPr>
            <p:spPr bwMode="auto">
              <a:xfrm>
                <a:off x="2801" y="2051"/>
                <a:ext cx="2" cy="3"/>
              </a:xfrm>
              <a:custGeom>
                <a:avLst/>
                <a:gdLst>
                  <a:gd name="T0" fmla="*/ 0 w 1"/>
                  <a:gd name="T1" fmla="*/ 19 h 2"/>
                  <a:gd name="T2" fmla="*/ 64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0" y="1"/>
                      <a:pt x="0" y="1"/>
                      <a:pt x="1" y="0"/>
                    </a:cubicBezTo>
                  </a:path>
                </a:pathLst>
              </a:custGeom>
              <a:noFill/>
              <a:ln w="9525" cap="rnd">
                <a:solidFill>
                  <a:srgbClr val="937833"/>
                </a:solidFill>
                <a:round/>
                <a:headEnd/>
                <a:tailEnd/>
              </a:ln>
            </p:spPr>
            <p:txBody>
              <a:bodyPr/>
              <a:lstStyle/>
              <a:p>
                <a:endParaRPr lang="en-GB"/>
              </a:p>
            </p:txBody>
          </p:sp>
          <p:sp>
            <p:nvSpPr>
              <p:cNvPr id="31829" name="Freeform 858"/>
              <p:cNvSpPr>
                <a:spLocks/>
              </p:cNvSpPr>
              <p:nvPr/>
            </p:nvSpPr>
            <p:spPr bwMode="auto">
              <a:xfrm>
                <a:off x="2798" y="2076"/>
                <a:ext cx="5" cy="4"/>
              </a:xfrm>
              <a:custGeom>
                <a:avLst/>
                <a:gdLst>
                  <a:gd name="T0" fmla="*/ 37 w 3"/>
                  <a:gd name="T1" fmla="*/ 0 h 3"/>
                  <a:gd name="T2" fmla="*/ 0 w 3"/>
                  <a:gd name="T3" fmla="*/ 12 h 3"/>
                  <a:gd name="T4" fmla="*/ 37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2" y="0"/>
                    </a:moveTo>
                    <a:cubicBezTo>
                      <a:pt x="0" y="0"/>
                      <a:pt x="0" y="0"/>
                      <a:pt x="0" y="2"/>
                    </a:cubicBezTo>
                    <a:cubicBezTo>
                      <a:pt x="2" y="3"/>
                      <a:pt x="3" y="2"/>
                      <a:pt x="2" y="0"/>
                    </a:cubicBezTo>
                  </a:path>
                </a:pathLst>
              </a:custGeom>
              <a:noFill/>
              <a:ln w="9525" cap="rnd">
                <a:solidFill>
                  <a:srgbClr val="937833"/>
                </a:solidFill>
                <a:round/>
                <a:headEnd/>
                <a:tailEnd/>
              </a:ln>
            </p:spPr>
            <p:txBody>
              <a:bodyPr/>
              <a:lstStyle/>
              <a:p>
                <a:endParaRPr lang="en-GB"/>
              </a:p>
            </p:txBody>
          </p:sp>
          <p:sp>
            <p:nvSpPr>
              <p:cNvPr id="31830" name="Freeform 859"/>
              <p:cNvSpPr>
                <a:spLocks/>
              </p:cNvSpPr>
              <p:nvPr/>
            </p:nvSpPr>
            <p:spPr bwMode="auto">
              <a:xfrm>
                <a:off x="2801" y="2100"/>
                <a:ext cx="2" cy="1"/>
              </a:xfrm>
              <a:custGeom>
                <a:avLst/>
                <a:gdLst>
                  <a:gd name="T0" fmla="*/ 64 w 1"/>
                  <a:gd name="T1" fmla="*/ 1 h 1"/>
                  <a:gd name="T2" fmla="*/ 64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1"/>
                    </a:moveTo>
                    <a:cubicBezTo>
                      <a:pt x="0" y="1"/>
                      <a:pt x="0" y="0"/>
                      <a:pt x="1" y="0"/>
                    </a:cubicBezTo>
                  </a:path>
                </a:pathLst>
              </a:custGeom>
              <a:noFill/>
              <a:ln w="9525" cap="rnd">
                <a:solidFill>
                  <a:srgbClr val="937833"/>
                </a:solidFill>
                <a:round/>
                <a:headEnd/>
                <a:tailEnd/>
              </a:ln>
            </p:spPr>
            <p:txBody>
              <a:bodyPr/>
              <a:lstStyle/>
              <a:p>
                <a:endParaRPr lang="en-GB"/>
              </a:p>
            </p:txBody>
          </p:sp>
          <p:sp>
            <p:nvSpPr>
              <p:cNvPr id="31831" name="Freeform 860"/>
              <p:cNvSpPr>
                <a:spLocks/>
              </p:cNvSpPr>
              <p:nvPr/>
            </p:nvSpPr>
            <p:spPr bwMode="auto">
              <a:xfrm>
                <a:off x="2801" y="2123"/>
                <a:ext cx="2" cy="1"/>
              </a:xfrm>
              <a:custGeom>
                <a:avLst/>
                <a:gdLst>
                  <a:gd name="T0" fmla="*/ 0 w 1"/>
                  <a:gd name="T1" fmla="*/ 1 h 1"/>
                  <a:gd name="T2" fmla="*/ 64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1" y="1"/>
                      <a:pt x="1" y="0"/>
                      <a:pt x="1" y="0"/>
                    </a:cubicBezTo>
                  </a:path>
                </a:pathLst>
              </a:custGeom>
              <a:noFill/>
              <a:ln w="9525" cap="rnd">
                <a:solidFill>
                  <a:srgbClr val="937833"/>
                </a:solidFill>
                <a:round/>
                <a:headEnd/>
                <a:tailEnd/>
              </a:ln>
            </p:spPr>
            <p:txBody>
              <a:bodyPr/>
              <a:lstStyle/>
              <a:p>
                <a:endParaRPr lang="en-GB"/>
              </a:p>
            </p:txBody>
          </p:sp>
          <p:sp>
            <p:nvSpPr>
              <p:cNvPr id="31832" name="Freeform 861"/>
              <p:cNvSpPr>
                <a:spLocks/>
              </p:cNvSpPr>
              <p:nvPr/>
            </p:nvSpPr>
            <p:spPr bwMode="auto">
              <a:xfrm>
                <a:off x="2698" y="2165"/>
                <a:ext cx="2" cy="4"/>
              </a:xfrm>
              <a:custGeom>
                <a:avLst/>
                <a:gdLst>
                  <a:gd name="T0" fmla="*/ 0 w 1"/>
                  <a:gd name="T1" fmla="*/ 12 h 3"/>
                  <a:gd name="T2" fmla="*/ 64 w 1"/>
                  <a:gd name="T3" fmla="*/ 12 h 3"/>
                  <a:gd name="T4" fmla="*/ 64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2"/>
                    </a:moveTo>
                    <a:cubicBezTo>
                      <a:pt x="0" y="3"/>
                      <a:pt x="0" y="3"/>
                      <a:pt x="1" y="2"/>
                    </a:cubicBezTo>
                    <a:cubicBezTo>
                      <a:pt x="1" y="1"/>
                      <a:pt x="1" y="1"/>
                      <a:pt x="1" y="0"/>
                    </a:cubicBezTo>
                  </a:path>
                </a:pathLst>
              </a:custGeom>
              <a:noFill/>
              <a:ln w="9525" cap="rnd">
                <a:solidFill>
                  <a:srgbClr val="937833"/>
                </a:solidFill>
                <a:round/>
                <a:headEnd/>
                <a:tailEnd/>
              </a:ln>
            </p:spPr>
            <p:txBody>
              <a:bodyPr/>
              <a:lstStyle/>
              <a:p>
                <a:endParaRPr lang="en-GB"/>
              </a:p>
            </p:txBody>
          </p:sp>
          <p:sp>
            <p:nvSpPr>
              <p:cNvPr id="31833" name="Freeform 862"/>
              <p:cNvSpPr>
                <a:spLocks/>
              </p:cNvSpPr>
              <p:nvPr/>
            </p:nvSpPr>
            <p:spPr bwMode="auto">
              <a:xfrm>
                <a:off x="2698" y="2144"/>
                <a:ext cx="3" cy="3"/>
              </a:xfrm>
              <a:custGeom>
                <a:avLst/>
                <a:gdLst>
                  <a:gd name="T0" fmla="*/ 0 w 2"/>
                  <a:gd name="T1" fmla="*/ 19 h 2"/>
                  <a:gd name="T2" fmla="*/ 19 w 2"/>
                  <a:gd name="T3" fmla="*/ 0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0" y="2"/>
                    </a:moveTo>
                    <a:cubicBezTo>
                      <a:pt x="1" y="1"/>
                      <a:pt x="2" y="1"/>
                      <a:pt x="2" y="0"/>
                    </a:cubicBezTo>
                  </a:path>
                </a:pathLst>
              </a:custGeom>
              <a:noFill/>
              <a:ln w="9525" cap="rnd">
                <a:solidFill>
                  <a:srgbClr val="937833"/>
                </a:solidFill>
                <a:round/>
                <a:headEnd/>
                <a:tailEnd/>
              </a:ln>
            </p:spPr>
            <p:txBody>
              <a:bodyPr/>
              <a:lstStyle/>
              <a:p>
                <a:endParaRPr lang="en-GB"/>
              </a:p>
            </p:txBody>
          </p:sp>
          <p:sp>
            <p:nvSpPr>
              <p:cNvPr id="31834" name="Freeform 863"/>
              <p:cNvSpPr>
                <a:spLocks/>
              </p:cNvSpPr>
              <p:nvPr/>
            </p:nvSpPr>
            <p:spPr bwMode="auto">
              <a:xfrm>
                <a:off x="2698" y="2094"/>
                <a:ext cx="2" cy="3"/>
              </a:xfrm>
              <a:custGeom>
                <a:avLst/>
                <a:gdLst>
                  <a:gd name="T0" fmla="*/ 0 w 1"/>
                  <a:gd name="T1" fmla="*/ 19 h 2"/>
                  <a:gd name="T2" fmla="*/ 64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0" y="2"/>
                      <a:pt x="0" y="1"/>
                      <a:pt x="1" y="0"/>
                    </a:cubicBezTo>
                  </a:path>
                </a:pathLst>
              </a:custGeom>
              <a:noFill/>
              <a:ln w="9525" cap="rnd">
                <a:solidFill>
                  <a:srgbClr val="937833"/>
                </a:solidFill>
                <a:round/>
                <a:headEnd/>
                <a:tailEnd/>
              </a:ln>
            </p:spPr>
            <p:txBody>
              <a:bodyPr/>
              <a:lstStyle/>
              <a:p>
                <a:endParaRPr lang="en-GB"/>
              </a:p>
            </p:txBody>
          </p:sp>
          <p:sp>
            <p:nvSpPr>
              <p:cNvPr id="31835" name="Freeform 864"/>
              <p:cNvSpPr>
                <a:spLocks/>
              </p:cNvSpPr>
              <p:nvPr/>
            </p:nvSpPr>
            <p:spPr bwMode="auto">
              <a:xfrm>
                <a:off x="2698" y="2113"/>
                <a:ext cx="3" cy="1"/>
              </a:xfrm>
              <a:custGeom>
                <a:avLst/>
                <a:gdLst>
                  <a:gd name="T0" fmla="*/ 0 w 2"/>
                  <a:gd name="T1" fmla="*/ 0 h 1"/>
                  <a:gd name="T2" fmla="*/ 19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0"/>
                    </a:moveTo>
                    <a:cubicBezTo>
                      <a:pt x="0" y="0"/>
                      <a:pt x="1" y="0"/>
                      <a:pt x="2" y="0"/>
                    </a:cubicBezTo>
                  </a:path>
                </a:pathLst>
              </a:custGeom>
              <a:noFill/>
              <a:ln w="9525" cap="rnd">
                <a:solidFill>
                  <a:srgbClr val="937833"/>
                </a:solidFill>
                <a:round/>
                <a:headEnd/>
                <a:tailEnd/>
              </a:ln>
            </p:spPr>
            <p:txBody>
              <a:bodyPr/>
              <a:lstStyle/>
              <a:p>
                <a:endParaRPr lang="en-GB"/>
              </a:p>
            </p:txBody>
          </p:sp>
          <p:sp>
            <p:nvSpPr>
              <p:cNvPr id="31836" name="Freeform 865"/>
              <p:cNvSpPr>
                <a:spLocks/>
              </p:cNvSpPr>
              <p:nvPr/>
            </p:nvSpPr>
            <p:spPr bwMode="auto">
              <a:xfrm>
                <a:off x="2689" y="2029"/>
                <a:ext cx="2" cy="1"/>
              </a:xfrm>
              <a:custGeom>
                <a:avLst/>
                <a:gdLst>
                  <a:gd name="T0" fmla="*/ 0 w 1"/>
                  <a:gd name="T1" fmla="*/ 1 h 1"/>
                  <a:gd name="T2" fmla="*/ 64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1"/>
                      <a:pt x="0" y="0"/>
                      <a:pt x="1" y="0"/>
                    </a:cubicBezTo>
                  </a:path>
                </a:pathLst>
              </a:custGeom>
              <a:noFill/>
              <a:ln w="9525" cap="rnd">
                <a:solidFill>
                  <a:srgbClr val="937833"/>
                </a:solidFill>
                <a:round/>
                <a:headEnd/>
                <a:tailEnd/>
              </a:ln>
            </p:spPr>
            <p:txBody>
              <a:bodyPr/>
              <a:lstStyle/>
              <a:p>
                <a:endParaRPr lang="en-GB"/>
              </a:p>
            </p:txBody>
          </p:sp>
          <p:sp>
            <p:nvSpPr>
              <p:cNvPr id="31837" name="Freeform 866"/>
              <p:cNvSpPr>
                <a:spLocks/>
              </p:cNvSpPr>
              <p:nvPr/>
            </p:nvSpPr>
            <p:spPr bwMode="auto">
              <a:xfrm>
                <a:off x="2686" y="1950"/>
                <a:ext cx="1" cy="1"/>
              </a:xfrm>
              <a:custGeom>
                <a:avLst/>
                <a:gdLst>
                  <a:gd name="T0" fmla="*/ 0 w 1"/>
                  <a:gd name="T1" fmla="*/ 1 h 1"/>
                  <a:gd name="T2" fmla="*/ 1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1"/>
                      <a:pt x="0" y="0"/>
                      <a:pt x="1" y="0"/>
                    </a:cubicBezTo>
                  </a:path>
                </a:pathLst>
              </a:custGeom>
              <a:noFill/>
              <a:ln w="9525" cap="rnd">
                <a:solidFill>
                  <a:srgbClr val="937833"/>
                </a:solidFill>
                <a:round/>
                <a:headEnd/>
                <a:tailEnd/>
              </a:ln>
            </p:spPr>
            <p:txBody>
              <a:bodyPr/>
              <a:lstStyle/>
              <a:p>
                <a:endParaRPr lang="en-GB"/>
              </a:p>
            </p:txBody>
          </p:sp>
          <p:sp>
            <p:nvSpPr>
              <p:cNvPr id="31838" name="Freeform 867"/>
              <p:cNvSpPr>
                <a:spLocks/>
              </p:cNvSpPr>
              <p:nvPr/>
            </p:nvSpPr>
            <p:spPr bwMode="auto">
              <a:xfrm>
                <a:off x="2683" y="1903"/>
                <a:ext cx="3" cy="5"/>
              </a:xfrm>
              <a:custGeom>
                <a:avLst/>
                <a:gdLst>
                  <a:gd name="T0" fmla="*/ 0 w 2"/>
                  <a:gd name="T1" fmla="*/ 22 h 3"/>
                  <a:gd name="T2" fmla="*/ 13 w 2"/>
                  <a:gd name="T3" fmla="*/ 0 h 3"/>
                  <a:gd name="T4" fmla="*/ 0 w 2"/>
                  <a:gd name="T5" fmla="*/ 62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0" y="1"/>
                    </a:moveTo>
                    <a:cubicBezTo>
                      <a:pt x="1" y="1"/>
                      <a:pt x="2" y="3"/>
                      <a:pt x="1" y="0"/>
                    </a:cubicBezTo>
                    <a:cubicBezTo>
                      <a:pt x="0" y="1"/>
                      <a:pt x="1" y="1"/>
                      <a:pt x="0" y="3"/>
                    </a:cubicBezTo>
                  </a:path>
                </a:pathLst>
              </a:custGeom>
              <a:noFill/>
              <a:ln w="9525" cap="rnd">
                <a:solidFill>
                  <a:srgbClr val="937833"/>
                </a:solidFill>
                <a:round/>
                <a:headEnd/>
                <a:tailEnd/>
              </a:ln>
            </p:spPr>
            <p:txBody>
              <a:bodyPr/>
              <a:lstStyle/>
              <a:p>
                <a:endParaRPr lang="en-GB"/>
              </a:p>
            </p:txBody>
          </p:sp>
          <p:sp>
            <p:nvSpPr>
              <p:cNvPr id="31839" name="Freeform 868"/>
              <p:cNvSpPr>
                <a:spLocks/>
              </p:cNvSpPr>
              <p:nvPr/>
            </p:nvSpPr>
            <p:spPr bwMode="auto">
              <a:xfrm>
                <a:off x="2683" y="1880"/>
                <a:ext cx="1" cy="5"/>
              </a:xfrm>
              <a:custGeom>
                <a:avLst/>
                <a:gdLst>
                  <a:gd name="T0" fmla="*/ 1 w 1"/>
                  <a:gd name="T1" fmla="*/ 62 h 3"/>
                  <a:gd name="T2" fmla="*/ 1 w 1"/>
                  <a:gd name="T3" fmla="*/ 0 h 3"/>
                  <a:gd name="T4" fmla="*/ 0 60000 65536"/>
                  <a:gd name="T5" fmla="*/ 0 60000 65536"/>
                  <a:gd name="T6" fmla="*/ 0 w 1"/>
                  <a:gd name="T7" fmla="*/ 0 h 3"/>
                  <a:gd name="T8" fmla="*/ 1 w 1"/>
                  <a:gd name="T9" fmla="*/ 3 h 3"/>
                </a:gdLst>
                <a:ahLst/>
                <a:cxnLst>
                  <a:cxn ang="T4">
                    <a:pos x="T0" y="T1"/>
                  </a:cxn>
                  <a:cxn ang="T5">
                    <a:pos x="T2" y="T3"/>
                  </a:cxn>
                </a:cxnLst>
                <a:rect l="T6" t="T7" r="T8" b="T9"/>
                <a:pathLst>
                  <a:path w="1" h="3">
                    <a:moveTo>
                      <a:pt x="1" y="3"/>
                    </a:moveTo>
                    <a:cubicBezTo>
                      <a:pt x="0" y="1"/>
                      <a:pt x="0" y="0"/>
                      <a:pt x="1" y="0"/>
                    </a:cubicBezTo>
                  </a:path>
                </a:pathLst>
              </a:custGeom>
              <a:noFill/>
              <a:ln w="9525" cap="rnd">
                <a:solidFill>
                  <a:srgbClr val="937833"/>
                </a:solidFill>
                <a:round/>
                <a:headEnd/>
                <a:tailEnd/>
              </a:ln>
            </p:spPr>
            <p:txBody>
              <a:bodyPr/>
              <a:lstStyle/>
              <a:p>
                <a:endParaRPr lang="en-GB"/>
              </a:p>
            </p:txBody>
          </p:sp>
          <p:sp>
            <p:nvSpPr>
              <p:cNvPr id="31840" name="Freeform 869"/>
              <p:cNvSpPr>
                <a:spLocks/>
              </p:cNvSpPr>
              <p:nvPr/>
            </p:nvSpPr>
            <p:spPr bwMode="auto">
              <a:xfrm>
                <a:off x="2680" y="1836"/>
                <a:ext cx="9" cy="12"/>
              </a:xfrm>
              <a:custGeom>
                <a:avLst/>
                <a:gdLst>
                  <a:gd name="T0" fmla="*/ 27 w 6"/>
                  <a:gd name="T1" fmla="*/ 28 h 8"/>
                  <a:gd name="T2" fmla="*/ 0 w 6"/>
                  <a:gd name="T3" fmla="*/ 42 h 8"/>
                  <a:gd name="T4" fmla="*/ 27 w 6"/>
                  <a:gd name="T5" fmla="*/ 0 h 8"/>
                  <a:gd name="T6" fmla="*/ 0 60000 65536"/>
                  <a:gd name="T7" fmla="*/ 0 60000 65536"/>
                  <a:gd name="T8" fmla="*/ 0 60000 65536"/>
                  <a:gd name="T9" fmla="*/ 0 w 6"/>
                  <a:gd name="T10" fmla="*/ 0 h 8"/>
                  <a:gd name="T11" fmla="*/ 6 w 6"/>
                  <a:gd name="T12" fmla="*/ 8 h 8"/>
                </a:gdLst>
                <a:ahLst/>
                <a:cxnLst>
                  <a:cxn ang="T6">
                    <a:pos x="T0" y="T1"/>
                  </a:cxn>
                  <a:cxn ang="T7">
                    <a:pos x="T2" y="T3"/>
                  </a:cxn>
                  <a:cxn ang="T8">
                    <a:pos x="T4" y="T5"/>
                  </a:cxn>
                </a:cxnLst>
                <a:rect l="T9" t="T10" r="T11" b="T12"/>
                <a:pathLst>
                  <a:path w="6" h="8">
                    <a:moveTo>
                      <a:pt x="2" y="3"/>
                    </a:moveTo>
                    <a:cubicBezTo>
                      <a:pt x="1" y="3"/>
                      <a:pt x="1" y="3"/>
                      <a:pt x="0" y="4"/>
                    </a:cubicBezTo>
                    <a:cubicBezTo>
                      <a:pt x="2" y="8"/>
                      <a:pt x="6" y="3"/>
                      <a:pt x="2" y="0"/>
                    </a:cubicBezTo>
                  </a:path>
                </a:pathLst>
              </a:custGeom>
              <a:noFill/>
              <a:ln w="9525" cap="rnd">
                <a:solidFill>
                  <a:srgbClr val="937833"/>
                </a:solidFill>
                <a:round/>
                <a:headEnd/>
                <a:tailEnd/>
              </a:ln>
            </p:spPr>
            <p:txBody>
              <a:bodyPr/>
              <a:lstStyle/>
              <a:p>
                <a:endParaRPr lang="en-GB"/>
              </a:p>
            </p:txBody>
          </p:sp>
          <p:sp>
            <p:nvSpPr>
              <p:cNvPr id="31841" name="Freeform 870"/>
              <p:cNvSpPr>
                <a:spLocks/>
              </p:cNvSpPr>
              <p:nvPr/>
            </p:nvSpPr>
            <p:spPr bwMode="auto">
              <a:xfrm>
                <a:off x="2674" y="1812"/>
                <a:ext cx="4" cy="5"/>
              </a:xfrm>
              <a:custGeom>
                <a:avLst/>
                <a:gdLst>
                  <a:gd name="T0" fmla="*/ 1 w 3"/>
                  <a:gd name="T1" fmla="*/ 0 h 3"/>
                  <a:gd name="T2" fmla="*/ 12 w 3"/>
                  <a:gd name="T3" fmla="*/ 62 h 3"/>
                  <a:gd name="T4" fmla="*/ 16 w 3"/>
                  <a:gd name="T5" fmla="*/ 22 h 3"/>
                  <a:gd name="T6" fmla="*/ 12 w 3"/>
                  <a:gd name="T7" fmla="*/ 3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0"/>
                    </a:moveTo>
                    <a:cubicBezTo>
                      <a:pt x="0" y="1"/>
                      <a:pt x="1" y="3"/>
                      <a:pt x="2" y="3"/>
                    </a:cubicBezTo>
                    <a:cubicBezTo>
                      <a:pt x="3" y="2"/>
                      <a:pt x="3" y="2"/>
                      <a:pt x="3" y="1"/>
                    </a:cubicBezTo>
                    <a:cubicBezTo>
                      <a:pt x="2" y="0"/>
                      <a:pt x="3" y="1"/>
                      <a:pt x="2" y="2"/>
                    </a:cubicBezTo>
                  </a:path>
                </a:pathLst>
              </a:custGeom>
              <a:noFill/>
              <a:ln w="9525" cap="rnd">
                <a:solidFill>
                  <a:srgbClr val="937833"/>
                </a:solidFill>
                <a:round/>
                <a:headEnd/>
                <a:tailEnd/>
              </a:ln>
            </p:spPr>
            <p:txBody>
              <a:bodyPr/>
              <a:lstStyle/>
              <a:p>
                <a:endParaRPr lang="en-GB"/>
              </a:p>
            </p:txBody>
          </p:sp>
          <p:sp>
            <p:nvSpPr>
              <p:cNvPr id="31842" name="Freeform 871"/>
              <p:cNvSpPr>
                <a:spLocks/>
              </p:cNvSpPr>
              <p:nvPr/>
            </p:nvSpPr>
            <p:spPr bwMode="auto">
              <a:xfrm>
                <a:off x="2783" y="1812"/>
                <a:ext cx="2" cy="3"/>
              </a:xfrm>
              <a:custGeom>
                <a:avLst/>
                <a:gdLst>
                  <a:gd name="T0" fmla="*/ 0 w 1"/>
                  <a:gd name="T1" fmla="*/ 19 h 2"/>
                  <a:gd name="T2" fmla="*/ 64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0" y="1"/>
                      <a:pt x="0" y="1"/>
                      <a:pt x="1" y="0"/>
                    </a:cubicBezTo>
                  </a:path>
                </a:pathLst>
              </a:custGeom>
              <a:noFill/>
              <a:ln w="9525" cap="rnd">
                <a:solidFill>
                  <a:srgbClr val="937833"/>
                </a:solidFill>
                <a:round/>
                <a:headEnd/>
                <a:tailEnd/>
              </a:ln>
            </p:spPr>
            <p:txBody>
              <a:bodyPr/>
              <a:lstStyle/>
              <a:p>
                <a:endParaRPr lang="en-GB"/>
              </a:p>
            </p:txBody>
          </p:sp>
          <p:sp>
            <p:nvSpPr>
              <p:cNvPr id="31843" name="Freeform 872"/>
              <p:cNvSpPr>
                <a:spLocks/>
              </p:cNvSpPr>
              <p:nvPr/>
            </p:nvSpPr>
            <p:spPr bwMode="auto">
              <a:xfrm>
                <a:off x="2691" y="2009"/>
                <a:ext cx="3" cy="3"/>
              </a:xfrm>
              <a:custGeom>
                <a:avLst/>
                <a:gdLst>
                  <a:gd name="T0" fmla="*/ 0 w 2"/>
                  <a:gd name="T1" fmla="*/ 0 h 2"/>
                  <a:gd name="T2" fmla="*/ 19 w 2"/>
                  <a:gd name="T3" fmla="*/ 19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0" y="0"/>
                    </a:moveTo>
                    <a:cubicBezTo>
                      <a:pt x="0" y="1"/>
                      <a:pt x="1" y="2"/>
                      <a:pt x="2" y="2"/>
                    </a:cubicBezTo>
                  </a:path>
                </a:pathLst>
              </a:custGeom>
              <a:noFill/>
              <a:ln w="9525" cap="rnd">
                <a:solidFill>
                  <a:srgbClr val="937833"/>
                </a:solidFill>
                <a:round/>
                <a:headEnd/>
                <a:tailEnd/>
              </a:ln>
            </p:spPr>
            <p:txBody>
              <a:bodyPr/>
              <a:lstStyle/>
              <a:p>
                <a:endParaRPr lang="en-GB"/>
              </a:p>
            </p:txBody>
          </p:sp>
          <p:sp>
            <p:nvSpPr>
              <p:cNvPr id="31844" name="Freeform 873"/>
              <p:cNvSpPr>
                <a:spLocks/>
              </p:cNvSpPr>
              <p:nvPr/>
            </p:nvSpPr>
            <p:spPr bwMode="auto">
              <a:xfrm>
                <a:off x="2694" y="2060"/>
                <a:ext cx="1" cy="3"/>
              </a:xfrm>
              <a:custGeom>
                <a:avLst/>
                <a:gdLst>
                  <a:gd name="T0" fmla="*/ 1 w 1"/>
                  <a:gd name="T1" fmla="*/ 19 h 2"/>
                  <a:gd name="T2" fmla="*/ 0 w 1"/>
                  <a:gd name="T3" fmla="*/ 13 h 2"/>
                  <a:gd name="T4" fmla="*/ 1 w 1"/>
                  <a:gd name="T5" fmla="*/ 13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2"/>
                    </a:moveTo>
                    <a:cubicBezTo>
                      <a:pt x="1" y="2"/>
                      <a:pt x="0" y="1"/>
                      <a:pt x="0" y="1"/>
                    </a:cubicBezTo>
                    <a:cubicBezTo>
                      <a:pt x="0" y="0"/>
                      <a:pt x="1" y="0"/>
                      <a:pt x="1" y="1"/>
                    </a:cubicBezTo>
                  </a:path>
                </a:pathLst>
              </a:custGeom>
              <a:noFill/>
              <a:ln w="9525" cap="rnd">
                <a:solidFill>
                  <a:srgbClr val="937833"/>
                </a:solidFill>
                <a:round/>
                <a:headEnd/>
                <a:tailEnd/>
              </a:ln>
            </p:spPr>
            <p:txBody>
              <a:bodyPr/>
              <a:lstStyle/>
              <a:p>
                <a:endParaRPr lang="en-GB"/>
              </a:p>
            </p:txBody>
          </p:sp>
          <p:sp>
            <p:nvSpPr>
              <p:cNvPr id="31845" name="Freeform 874"/>
              <p:cNvSpPr>
                <a:spLocks/>
              </p:cNvSpPr>
              <p:nvPr/>
            </p:nvSpPr>
            <p:spPr bwMode="auto">
              <a:xfrm>
                <a:off x="2703" y="2186"/>
                <a:ext cx="3" cy="3"/>
              </a:xfrm>
              <a:custGeom>
                <a:avLst/>
                <a:gdLst>
                  <a:gd name="T0" fmla="*/ 13 w 2"/>
                  <a:gd name="T1" fmla="*/ 19 h 2"/>
                  <a:gd name="T2" fmla="*/ 0 w 2"/>
                  <a:gd name="T3" fmla="*/ 19 h 2"/>
                  <a:gd name="T4" fmla="*/ 19 w 2"/>
                  <a:gd name="T5" fmla="*/ 19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1" y="2"/>
                    </a:moveTo>
                    <a:cubicBezTo>
                      <a:pt x="0" y="2"/>
                      <a:pt x="0" y="2"/>
                      <a:pt x="0" y="2"/>
                    </a:cubicBezTo>
                    <a:cubicBezTo>
                      <a:pt x="2" y="0"/>
                      <a:pt x="1" y="2"/>
                      <a:pt x="2" y="2"/>
                    </a:cubicBezTo>
                  </a:path>
                </a:pathLst>
              </a:custGeom>
              <a:noFill/>
              <a:ln w="9525" cap="rnd">
                <a:solidFill>
                  <a:srgbClr val="937833"/>
                </a:solidFill>
                <a:round/>
                <a:headEnd/>
                <a:tailEnd/>
              </a:ln>
            </p:spPr>
            <p:txBody>
              <a:bodyPr/>
              <a:lstStyle/>
              <a:p>
                <a:endParaRPr lang="en-GB"/>
              </a:p>
            </p:txBody>
          </p:sp>
          <p:sp>
            <p:nvSpPr>
              <p:cNvPr id="31846" name="Freeform 875"/>
              <p:cNvSpPr>
                <a:spLocks/>
              </p:cNvSpPr>
              <p:nvPr/>
            </p:nvSpPr>
            <p:spPr bwMode="auto">
              <a:xfrm>
                <a:off x="2687" y="1973"/>
                <a:ext cx="2" cy="3"/>
              </a:xfrm>
              <a:custGeom>
                <a:avLst/>
                <a:gdLst>
                  <a:gd name="T0" fmla="*/ 0 w 1"/>
                  <a:gd name="T1" fmla="*/ 19 h 2"/>
                  <a:gd name="T2" fmla="*/ 64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0" y="1"/>
                      <a:pt x="0" y="0"/>
                      <a:pt x="1" y="0"/>
                    </a:cubicBezTo>
                  </a:path>
                </a:pathLst>
              </a:custGeom>
              <a:noFill/>
              <a:ln w="9525" cap="rnd">
                <a:solidFill>
                  <a:srgbClr val="937833"/>
                </a:solidFill>
                <a:round/>
                <a:headEnd/>
                <a:tailEnd/>
              </a:ln>
            </p:spPr>
            <p:txBody>
              <a:bodyPr/>
              <a:lstStyle/>
              <a:p>
                <a:endParaRPr lang="en-GB"/>
              </a:p>
            </p:txBody>
          </p:sp>
          <p:sp>
            <p:nvSpPr>
              <p:cNvPr id="31847" name="Freeform 876"/>
              <p:cNvSpPr>
                <a:spLocks/>
              </p:cNvSpPr>
              <p:nvPr/>
            </p:nvSpPr>
            <p:spPr bwMode="auto">
              <a:xfrm>
                <a:off x="2684" y="1927"/>
                <a:ext cx="2" cy="2"/>
              </a:xfrm>
              <a:custGeom>
                <a:avLst/>
                <a:gdLst>
                  <a:gd name="T0" fmla="*/ 0 w 1"/>
                  <a:gd name="T1" fmla="*/ 64 h 1"/>
                  <a:gd name="T2" fmla="*/ 64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1" y="1"/>
                      <a:pt x="1" y="0"/>
                      <a:pt x="1" y="0"/>
                    </a:cubicBezTo>
                  </a:path>
                </a:pathLst>
              </a:custGeom>
              <a:noFill/>
              <a:ln w="9525" cap="rnd">
                <a:solidFill>
                  <a:srgbClr val="937833"/>
                </a:solidFill>
                <a:round/>
                <a:headEnd/>
                <a:tailEnd/>
              </a:ln>
            </p:spPr>
            <p:txBody>
              <a:bodyPr/>
              <a:lstStyle/>
              <a:p>
                <a:endParaRPr lang="en-GB"/>
              </a:p>
            </p:txBody>
          </p:sp>
          <p:sp>
            <p:nvSpPr>
              <p:cNvPr id="31848" name="Freeform 877"/>
              <p:cNvSpPr>
                <a:spLocks/>
              </p:cNvSpPr>
              <p:nvPr/>
            </p:nvSpPr>
            <p:spPr bwMode="auto">
              <a:xfrm>
                <a:off x="2785" y="1870"/>
                <a:ext cx="3" cy="3"/>
              </a:xfrm>
              <a:custGeom>
                <a:avLst/>
                <a:gdLst>
                  <a:gd name="T0" fmla="*/ 0 w 2"/>
                  <a:gd name="T1" fmla="*/ 19 h 2"/>
                  <a:gd name="T2" fmla="*/ 19 w 2"/>
                  <a:gd name="T3" fmla="*/ 0 h 2"/>
                  <a:gd name="T4" fmla="*/ 13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2"/>
                    </a:moveTo>
                    <a:cubicBezTo>
                      <a:pt x="2" y="2"/>
                      <a:pt x="2" y="1"/>
                      <a:pt x="2" y="0"/>
                    </a:cubicBezTo>
                    <a:cubicBezTo>
                      <a:pt x="2" y="0"/>
                      <a:pt x="1" y="0"/>
                      <a:pt x="1" y="0"/>
                    </a:cubicBezTo>
                  </a:path>
                </a:pathLst>
              </a:custGeom>
              <a:noFill/>
              <a:ln w="9525" cap="rnd">
                <a:solidFill>
                  <a:srgbClr val="937833"/>
                </a:solidFill>
                <a:round/>
                <a:headEnd/>
                <a:tailEnd/>
              </a:ln>
            </p:spPr>
            <p:txBody>
              <a:bodyPr/>
              <a:lstStyle/>
              <a:p>
                <a:endParaRPr lang="en-GB"/>
              </a:p>
            </p:txBody>
          </p:sp>
          <p:sp>
            <p:nvSpPr>
              <p:cNvPr id="31849" name="Freeform 878"/>
              <p:cNvSpPr>
                <a:spLocks/>
              </p:cNvSpPr>
              <p:nvPr/>
            </p:nvSpPr>
            <p:spPr bwMode="auto">
              <a:xfrm>
                <a:off x="2712" y="2232"/>
                <a:ext cx="1" cy="9"/>
              </a:xfrm>
              <a:custGeom>
                <a:avLst/>
                <a:gdLst>
                  <a:gd name="T0" fmla="*/ 1 w 1"/>
                  <a:gd name="T1" fmla="*/ 0 h 6"/>
                  <a:gd name="T2" fmla="*/ 1 w 1"/>
                  <a:gd name="T3" fmla="*/ 72 h 6"/>
                  <a:gd name="T4" fmla="*/ 1 w 1"/>
                  <a:gd name="T5" fmla="*/ 48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1" y="0"/>
                    </a:moveTo>
                    <a:cubicBezTo>
                      <a:pt x="0" y="1"/>
                      <a:pt x="0" y="4"/>
                      <a:pt x="1" y="6"/>
                    </a:cubicBezTo>
                    <a:cubicBezTo>
                      <a:pt x="1" y="6"/>
                      <a:pt x="1" y="5"/>
                      <a:pt x="1" y="4"/>
                    </a:cubicBezTo>
                  </a:path>
                </a:pathLst>
              </a:custGeom>
              <a:noFill/>
              <a:ln w="19050" cap="rnd">
                <a:solidFill>
                  <a:srgbClr val="D1AA49"/>
                </a:solidFill>
                <a:round/>
                <a:headEnd/>
                <a:tailEnd/>
              </a:ln>
            </p:spPr>
            <p:txBody>
              <a:bodyPr/>
              <a:lstStyle/>
              <a:p>
                <a:endParaRPr lang="en-GB"/>
              </a:p>
            </p:txBody>
          </p:sp>
          <p:sp>
            <p:nvSpPr>
              <p:cNvPr id="31850" name="Freeform 879"/>
              <p:cNvSpPr>
                <a:spLocks/>
              </p:cNvSpPr>
              <p:nvPr/>
            </p:nvSpPr>
            <p:spPr bwMode="auto">
              <a:xfrm>
                <a:off x="2718" y="2272"/>
                <a:ext cx="1" cy="2"/>
              </a:xfrm>
              <a:custGeom>
                <a:avLst/>
                <a:gdLst>
                  <a:gd name="T0" fmla="*/ 0 w 1"/>
                  <a:gd name="T1" fmla="*/ 0 h 1"/>
                  <a:gd name="T2" fmla="*/ 1 w 1"/>
                  <a:gd name="T3" fmla="*/ 64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1"/>
                      <a:pt x="1" y="1"/>
                    </a:cubicBezTo>
                  </a:path>
                </a:pathLst>
              </a:custGeom>
              <a:noFill/>
              <a:ln w="19050" cap="rnd">
                <a:solidFill>
                  <a:srgbClr val="D1AA49"/>
                </a:solidFill>
                <a:round/>
                <a:headEnd/>
                <a:tailEnd/>
              </a:ln>
            </p:spPr>
            <p:txBody>
              <a:bodyPr/>
              <a:lstStyle/>
              <a:p>
                <a:endParaRPr lang="en-GB"/>
              </a:p>
            </p:txBody>
          </p:sp>
          <p:sp>
            <p:nvSpPr>
              <p:cNvPr id="31851" name="Freeform 880"/>
              <p:cNvSpPr>
                <a:spLocks/>
              </p:cNvSpPr>
              <p:nvPr/>
            </p:nvSpPr>
            <p:spPr bwMode="auto">
              <a:xfrm>
                <a:off x="2806" y="2183"/>
                <a:ext cx="2" cy="2"/>
              </a:xfrm>
              <a:custGeom>
                <a:avLst/>
                <a:gdLst>
                  <a:gd name="T0" fmla="*/ 0 w 1"/>
                  <a:gd name="T1" fmla="*/ 64 h 1"/>
                  <a:gd name="T2" fmla="*/ 64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1"/>
                      <a:pt x="0" y="1"/>
                      <a:pt x="1" y="0"/>
                    </a:cubicBezTo>
                  </a:path>
                </a:pathLst>
              </a:custGeom>
              <a:noFill/>
              <a:ln w="19050" cap="rnd">
                <a:solidFill>
                  <a:srgbClr val="D1AA49"/>
                </a:solidFill>
                <a:round/>
                <a:headEnd/>
                <a:tailEnd/>
              </a:ln>
            </p:spPr>
            <p:txBody>
              <a:bodyPr/>
              <a:lstStyle/>
              <a:p>
                <a:endParaRPr lang="en-GB"/>
              </a:p>
            </p:txBody>
          </p:sp>
          <p:sp>
            <p:nvSpPr>
              <p:cNvPr id="31852" name="Freeform 881"/>
              <p:cNvSpPr>
                <a:spLocks/>
              </p:cNvSpPr>
              <p:nvPr/>
            </p:nvSpPr>
            <p:spPr bwMode="auto">
              <a:xfrm>
                <a:off x="2808" y="2216"/>
                <a:ext cx="1" cy="6"/>
              </a:xfrm>
              <a:custGeom>
                <a:avLst/>
                <a:gdLst>
                  <a:gd name="T0" fmla="*/ 0 w 1"/>
                  <a:gd name="T1" fmla="*/ 0 h 4"/>
                  <a:gd name="T2" fmla="*/ 0 w 1"/>
                  <a:gd name="T3" fmla="*/ 42 h 4"/>
                  <a:gd name="T4" fmla="*/ 0 60000 65536"/>
                  <a:gd name="T5" fmla="*/ 0 60000 65536"/>
                  <a:gd name="T6" fmla="*/ 0 w 1"/>
                  <a:gd name="T7" fmla="*/ 0 h 4"/>
                  <a:gd name="T8" fmla="*/ 1 w 1"/>
                  <a:gd name="T9" fmla="*/ 4 h 4"/>
                </a:gdLst>
                <a:ahLst/>
                <a:cxnLst>
                  <a:cxn ang="T4">
                    <a:pos x="T0" y="T1"/>
                  </a:cxn>
                  <a:cxn ang="T5">
                    <a:pos x="T2" y="T3"/>
                  </a:cxn>
                </a:cxnLst>
                <a:rect l="T6" t="T7" r="T8" b="T9"/>
                <a:pathLst>
                  <a:path w="1" h="4">
                    <a:moveTo>
                      <a:pt x="0" y="0"/>
                    </a:moveTo>
                    <a:cubicBezTo>
                      <a:pt x="0" y="1"/>
                      <a:pt x="0" y="2"/>
                      <a:pt x="0" y="4"/>
                    </a:cubicBezTo>
                  </a:path>
                </a:pathLst>
              </a:custGeom>
              <a:noFill/>
              <a:ln w="19050" cap="rnd">
                <a:solidFill>
                  <a:srgbClr val="D1AA49"/>
                </a:solidFill>
                <a:round/>
                <a:headEnd/>
                <a:tailEnd/>
              </a:ln>
            </p:spPr>
            <p:txBody>
              <a:bodyPr/>
              <a:lstStyle/>
              <a:p>
                <a:endParaRPr lang="en-GB"/>
              </a:p>
            </p:txBody>
          </p:sp>
          <p:sp>
            <p:nvSpPr>
              <p:cNvPr id="31853" name="Freeform 882"/>
              <p:cNvSpPr>
                <a:spLocks/>
              </p:cNvSpPr>
              <p:nvPr/>
            </p:nvSpPr>
            <p:spPr bwMode="auto">
              <a:xfrm>
                <a:off x="2719" y="2295"/>
                <a:ext cx="3" cy="3"/>
              </a:xfrm>
              <a:custGeom>
                <a:avLst/>
                <a:gdLst>
                  <a:gd name="T0" fmla="*/ 0 w 2"/>
                  <a:gd name="T1" fmla="*/ 0 h 2"/>
                  <a:gd name="T2" fmla="*/ 19 w 2"/>
                  <a:gd name="T3" fmla="*/ 19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0" y="0"/>
                    </a:moveTo>
                    <a:cubicBezTo>
                      <a:pt x="1" y="1"/>
                      <a:pt x="2" y="1"/>
                      <a:pt x="2" y="2"/>
                    </a:cubicBezTo>
                  </a:path>
                </a:pathLst>
              </a:custGeom>
              <a:noFill/>
              <a:ln w="19050" cap="rnd">
                <a:solidFill>
                  <a:srgbClr val="D1AA49"/>
                </a:solidFill>
                <a:round/>
                <a:headEnd/>
                <a:tailEnd/>
              </a:ln>
            </p:spPr>
            <p:txBody>
              <a:bodyPr/>
              <a:lstStyle/>
              <a:p>
                <a:endParaRPr lang="en-GB"/>
              </a:p>
            </p:txBody>
          </p:sp>
          <p:sp>
            <p:nvSpPr>
              <p:cNvPr id="31854" name="Freeform 883"/>
              <p:cNvSpPr>
                <a:spLocks/>
              </p:cNvSpPr>
              <p:nvPr/>
            </p:nvSpPr>
            <p:spPr bwMode="auto">
              <a:xfrm>
                <a:off x="2722" y="2318"/>
                <a:ext cx="2" cy="3"/>
              </a:xfrm>
              <a:custGeom>
                <a:avLst/>
                <a:gdLst>
                  <a:gd name="T0" fmla="*/ 0 w 1"/>
                  <a:gd name="T1" fmla="*/ 0 h 2"/>
                  <a:gd name="T2" fmla="*/ 64 w 1"/>
                  <a:gd name="T3" fmla="*/ 19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0"/>
                    </a:moveTo>
                    <a:cubicBezTo>
                      <a:pt x="1" y="1"/>
                      <a:pt x="1" y="2"/>
                      <a:pt x="1" y="2"/>
                    </a:cubicBezTo>
                  </a:path>
                </a:pathLst>
              </a:custGeom>
              <a:noFill/>
              <a:ln w="9525" cap="rnd">
                <a:solidFill>
                  <a:srgbClr val="D1AA49"/>
                </a:solidFill>
                <a:round/>
                <a:headEnd/>
                <a:tailEnd/>
              </a:ln>
            </p:spPr>
            <p:txBody>
              <a:bodyPr/>
              <a:lstStyle/>
              <a:p>
                <a:endParaRPr lang="en-GB"/>
              </a:p>
            </p:txBody>
          </p:sp>
          <p:sp>
            <p:nvSpPr>
              <p:cNvPr id="31855" name="Freeform 884"/>
              <p:cNvSpPr>
                <a:spLocks/>
              </p:cNvSpPr>
              <p:nvPr/>
            </p:nvSpPr>
            <p:spPr bwMode="auto">
              <a:xfrm>
                <a:off x="2722" y="2341"/>
                <a:ext cx="3" cy="3"/>
              </a:xfrm>
              <a:custGeom>
                <a:avLst/>
                <a:gdLst>
                  <a:gd name="T0" fmla="*/ 19 w 2"/>
                  <a:gd name="T1" fmla="*/ 19 h 2"/>
                  <a:gd name="T2" fmla="*/ 13 w 2"/>
                  <a:gd name="T3" fmla="*/ 13 h 2"/>
                  <a:gd name="T4" fmla="*/ 13 w 2"/>
                  <a:gd name="T5" fmla="*/ 19 h 2"/>
                  <a:gd name="T6" fmla="*/ 13 w 2"/>
                  <a:gd name="T7" fmla="*/ 0 h 2"/>
                  <a:gd name="T8" fmla="*/ 13 w 2"/>
                  <a:gd name="T9" fmla="*/ 19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1"/>
                      <a:pt x="1" y="1"/>
                      <a:pt x="1" y="1"/>
                    </a:cubicBezTo>
                    <a:cubicBezTo>
                      <a:pt x="0" y="2"/>
                      <a:pt x="0" y="1"/>
                      <a:pt x="1" y="2"/>
                    </a:cubicBezTo>
                    <a:cubicBezTo>
                      <a:pt x="2" y="1"/>
                      <a:pt x="2" y="1"/>
                      <a:pt x="1" y="0"/>
                    </a:cubicBezTo>
                    <a:cubicBezTo>
                      <a:pt x="0" y="1"/>
                      <a:pt x="1" y="1"/>
                      <a:pt x="1" y="2"/>
                    </a:cubicBezTo>
                  </a:path>
                </a:pathLst>
              </a:custGeom>
              <a:noFill/>
              <a:ln w="9525" cap="rnd">
                <a:solidFill>
                  <a:srgbClr val="D1AA49"/>
                </a:solidFill>
                <a:round/>
                <a:headEnd/>
                <a:tailEnd/>
              </a:ln>
            </p:spPr>
            <p:txBody>
              <a:bodyPr/>
              <a:lstStyle/>
              <a:p>
                <a:endParaRPr lang="en-GB"/>
              </a:p>
            </p:txBody>
          </p:sp>
          <p:sp>
            <p:nvSpPr>
              <p:cNvPr id="31856" name="Freeform 885"/>
              <p:cNvSpPr>
                <a:spLocks/>
              </p:cNvSpPr>
              <p:nvPr/>
            </p:nvSpPr>
            <p:spPr bwMode="auto">
              <a:xfrm>
                <a:off x="2724" y="2363"/>
                <a:ext cx="3" cy="6"/>
              </a:xfrm>
              <a:custGeom>
                <a:avLst/>
                <a:gdLst>
                  <a:gd name="T0" fmla="*/ 19 w 2"/>
                  <a:gd name="T1" fmla="*/ 42 h 4"/>
                  <a:gd name="T2" fmla="*/ 0 w 2"/>
                  <a:gd name="T3" fmla="*/ 13 h 4"/>
                  <a:gd name="T4" fmla="*/ 13 w 2"/>
                  <a:gd name="T5" fmla="*/ 13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2" y="4"/>
                    </a:moveTo>
                    <a:cubicBezTo>
                      <a:pt x="1" y="3"/>
                      <a:pt x="0" y="2"/>
                      <a:pt x="0" y="1"/>
                    </a:cubicBezTo>
                    <a:cubicBezTo>
                      <a:pt x="0" y="0"/>
                      <a:pt x="0" y="0"/>
                      <a:pt x="1" y="1"/>
                    </a:cubicBezTo>
                  </a:path>
                </a:pathLst>
              </a:custGeom>
              <a:noFill/>
              <a:ln w="9525" cap="rnd">
                <a:solidFill>
                  <a:srgbClr val="D1AA49"/>
                </a:solidFill>
                <a:round/>
                <a:headEnd/>
                <a:tailEnd/>
              </a:ln>
            </p:spPr>
            <p:txBody>
              <a:bodyPr/>
              <a:lstStyle/>
              <a:p>
                <a:endParaRPr lang="en-GB"/>
              </a:p>
            </p:txBody>
          </p:sp>
          <p:sp>
            <p:nvSpPr>
              <p:cNvPr id="31857" name="Freeform 886"/>
              <p:cNvSpPr>
                <a:spLocks/>
              </p:cNvSpPr>
              <p:nvPr/>
            </p:nvSpPr>
            <p:spPr bwMode="auto">
              <a:xfrm>
                <a:off x="2725" y="2387"/>
                <a:ext cx="1" cy="4"/>
              </a:xfrm>
              <a:custGeom>
                <a:avLst/>
                <a:gdLst>
                  <a:gd name="T0" fmla="*/ 0 w 1"/>
                  <a:gd name="T1" fmla="*/ 64 h 2"/>
                  <a:gd name="T2" fmla="*/ 0 w 1"/>
                  <a:gd name="T3" fmla="*/ 0 h 2"/>
                  <a:gd name="T4" fmla="*/ 0 w 1"/>
                  <a:gd name="T5" fmla="*/ 128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1"/>
                    </a:moveTo>
                    <a:cubicBezTo>
                      <a:pt x="0" y="0"/>
                      <a:pt x="0" y="0"/>
                      <a:pt x="0" y="0"/>
                    </a:cubicBezTo>
                    <a:cubicBezTo>
                      <a:pt x="0" y="1"/>
                      <a:pt x="0" y="1"/>
                      <a:pt x="0" y="2"/>
                    </a:cubicBezTo>
                  </a:path>
                </a:pathLst>
              </a:custGeom>
              <a:noFill/>
              <a:ln w="9525" cap="rnd">
                <a:solidFill>
                  <a:srgbClr val="D1AA49"/>
                </a:solidFill>
                <a:round/>
                <a:headEnd/>
                <a:tailEnd/>
              </a:ln>
            </p:spPr>
            <p:txBody>
              <a:bodyPr/>
              <a:lstStyle/>
              <a:p>
                <a:endParaRPr lang="en-GB"/>
              </a:p>
            </p:txBody>
          </p:sp>
          <p:sp>
            <p:nvSpPr>
              <p:cNvPr id="31858" name="Freeform 887"/>
              <p:cNvSpPr>
                <a:spLocks/>
              </p:cNvSpPr>
              <p:nvPr/>
            </p:nvSpPr>
            <p:spPr bwMode="auto">
              <a:xfrm>
                <a:off x="2715" y="2254"/>
                <a:ext cx="1" cy="3"/>
              </a:xfrm>
              <a:custGeom>
                <a:avLst/>
                <a:gdLst>
                  <a:gd name="T0" fmla="*/ 1 w 1"/>
                  <a:gd name="T1" fmla="*/ 13 h 2"/>
                  <a:gd name="T2" fmla="*/ 0 w 1"/>
                  <a:gd name="T3" fmla="*/ 19 h 2"/>
                  <a:gd name="T4" fmla="*/ 0 w 1"/>
                  <a:gd name="T5" fmla="*/ 13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1"/>
                    </a:moveTo>
                    <a:cubicBezTo>
                      <a:pt x="1" y="1"/>
                      <a:pt x="0" y="2"/>
                      <a:pt x="0" y="2"/>
                    </a:cubicBezTo>
                    <a:cubicBezTo>
                      <a:pt x="1" y="1"/>
                      <a:pt x="0" y="0"/>
                      <a:pt x="0" y="1"/>
                    </a:cubicBezTo>
                  </a:path>
                </a:pathLst>
              </a:custGeom>
              <a:noFill/>
              <a:ln w="9525" cap="rnd">
                <a:solidFill>
                  <a:srgbClr val="D1AA49"/>
                </a:solidFill>
                <a:round/>
                <a:headEnd/>
                <a:tailEnd/>
              </a:ln>
            </p:spPr>
            <p:txBody>
              <a:bodyPr/>
              <a:lstStyle/>
              <a:p>
                <a:endParaRPr lang="en-GB"/>
              </a:p>
            </p:txBody>
          </p:sp>
          <p:sp>
            <p:nvSpPr>
              <p:cNvPr id="31859" name="Freeform 888"/>
              <p:cNvSpPr>
                <a:spLocks/>
              </p:cNvSpPr>
              <p:nvPr/>
            </p:nvSpPr>
            <p:spPr bwMode="auto">
              <a:xfrm>
                <a:off x="2812" y="2172"/>
                <a:ext cx="3" cy="2"/>
              </a:xfrm>
              <a:custGeom>
                <a:avLst/>
                <a:gdLst>
                  <a:gd name="T0" fmla="*/ 0 w 2"/>
                  <a:gd name="T1" fmla="*/ 0 h 1"/>
                  <a:gd name="T2" fmla="*/ 19 w 2"/>
                  <a:gd name="T3" fmla="*/ 64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0"/>
                    </a:moveTo>
                    <a:cubicBezTo>
                      <a:pt x="1" y="0"/>
                      <a:pt x="1" y="0"/>
                      <a:pt x="2" y="1"/>
                    </a:cubicBezTo>
                  </a:path>
                </a:pathLst>
              </a:custGeom>
              <a:noFill/>
              <a:ln w="9525" cap="rnd">
                <a:solidFill>
                  <a:srgbClr val="D1AA49"/>
                </a:solidFill>
                <a:round/>
                <a:headEnd/>
                <a:tailEnd/>
              </a:ln>
            </p:spPr>
            <p:txBody>
              <a:bodyPr/>
              <a:lstStyle/>
              <a:p>
                <a:endParaRPr lang="en-GB"/>
              </a:p>
            </p:txBody>
          </p:sp>
          <p:sp>
            <p:nvSpPr>
              <p:cNvPr id="31860" name="Freeform 889"/>
              <p:cNvSpPr>
                <a:spLocks/>
              </p:cNvSpPr>
              <p:nvPr/>
            </p:nvSpPr>
            <p:spPr bwMode="auto">
              <a:xfrm>
                <a:off x="2809" y="2194"/>
                <a:ext cx="9" cy="7"/>
              </a:xfrm>
              <a:custGeom>
                <a:avLst/>
                <a:gdLst>
                  <a:gd name="T0" fmla="*/ 72 w 6"/>
                  <a:gd name="T1" fmla="*/ 21 h 5"/>
                  <a:gd name="T2" fmla="*/ 18 w 6"/>
                  <a:gd name="T3" fmla="*/ 15 h 5"/>
                  <a:gd name="T4" fmla="*/ 48 w 6"/>
                  <a:gd name="T5" fmla="*/ 21 h 5"/>
                  <a:gd name="T6" fmla="*/ 0 60000 65536"/>
                  <a:gd name="T7" fmla="*/ 0 60000 65536"/>
                  <a:gd name="T8" fmla="*/ 0 60000 65536"/>
                  <a:gd name="T9" fmla="*/ 0 w 6"/>
                  <a:gd name="T10" fmla="*/ 0 h 5"/>
                  <a:gd name="T11" fmla="*/ 6 w 6"/>
                  <a:gd name="T12" fmla="*/ 5 h 5"/>
                </a:gdLst>
                <a:ahLst/>
                <a:cxnLst>
                  <a:cxn ang="T6">
                    <a:pos x="T0" y="T1"/>
                  </a:cxn>
                  <a:cxn ang="T7">
                    <a:pos x="T2" y="T3"/>
                  </a:cxn>
                  <a:cxn ang="T8">
                    <a:pos x="T4" y="T5"/>
                  </a:cxn>
                </a:cxnLst>
                <a:rect l="T9" t="T10" r="T11" b="T12"/>
                <a:pathLst>
                  <a:path w="6" h="5">
                    <a:moveTo>
                      <a:pt x="6" y="3"/>
                    </a:moveTo>
                    <a:cubicBezTo>
                      <a:pt x="5" y="2"/>
                      <a:pt x="3" y="0"/>
                      <a:pt x="1" y="2"/>
                    </a:cubicBezTo>
                    <a:cubicBezTo>
                      <a:pt x="0" y="4"/>
                      <a:pt x="3" y="5"/>
                      <a:pt x="4" y="3"/>
                    </a:cubicBezTo>
                  </a:path>
                </a:pathLst>
              </a:custGeom>
              <a:noFill/>
              <a:ln w="9525" cap="rnd">
                <a:solidFill>
                  <a:srgbClr val="D1AA49"/>
                </a:solidFill>
                <a:round/>
                <a:headEnd/>
                <a:tailEnd/>
              </a:ln>
            </p:spPr>
            <p:txBody>
              <a:bodyPr/>
              <a:lstStyle/>
              <a:p>
                <a:endParaRPr lang="en-GB"/>
              </a:p>
            </p:txBody>
          </p:sp>
          <p:sp>
            <p:nvSpPr>
              <p:cNvPr id="31861" name="Freeform 890"/>
              <p:cNvSpPr>
                <a:spLocks/>
              </p:cNvSpPr>
              <p:nvPr/>
            </p:nvSpPr>
            <p:spPr bwMode="auto">
              <a:xfrm>
                <a:off x="2811" y="2241"/>
                <a:ext cx="7" cy="10"/>
              </a:xfrm>
              <a:custGeom>
                <a:avLst/>
                <a:gdLst>
                  <a:gd name="T0" fmla="*/ 21 w 5"/>
                  <a:gd name="T1" fmla="*/ 56 h 7"/>
                  <a:gd name="T2" fmla="*/ 15 w 5"/>
                  <a:gd name="T3" fmla="*/ 27 h 7"/>
                  <a:gd name="T4" fmla="*/ 15 w 5"/>
                  <a:gd name="T5" fmla="*/ 59 h 7"/>
                  <a:gd name="T6" fmla="*/ 0 w 5"/>
                  <a:gd name="T7" fmla="*/ 0 h 7"/>
                  <a:gd name="T8" fmla="*/ 0 w 5"/>
                  <a:gd name="T9" fmla="*/ 27 h 7"/>
                  <a:gd name="T10" fmla="*/ 1 w 5"/>
                  <a:gd name="T11" fmla="*/ 19 h 7"/>
                  <a:gd name="T12" fmla="*/ 0 60000 65536"/>
                  <a:gd name="T13" fmla="*/ 0 60000 65536"/>
                  <a:gd name="T14" fmla="*/ 0 60000 65536"/>
                  <a:gd name="T15" fmla="*/ 0 60000 65536"/>
                  <a:gd name="T16" fmla="*/ 0 60000 65536"/>
                  <a:gd name="T17" fmla="*/ 0 60000 65536"/>
                  <a:gd name="T18" fmla="*/ 0 w 5"/>
                  <a:gd name="T19" fmla="*/ 0 h 7"/>
                  <a:gd name="T20" fmla="*/ 5 w 5"/>
                  <a:gd name="T21" fmla="*/ 7 h 7"/>
                </a:gdLst>
                <a:ahLst/>
                <a:cxnLst>
                  <a:cxn ang="T12">
                    <a:pos x="T0" y="T1"/>
                  </a:cxn>
                  <a:cxn ang="T13">
                    <a:pos x="T2" y="T3"/>
                  </a:cxn>
                  <a:cxn ang="T14">
                    <a:pos x="T4" y="T5"/>
                  </a:cxn>
                  <a:cxn ang="T15">
                    <a:pos x="T6" y="T7"/>
                  </a:cxn>
                  <a:cxn ang="T16">
                    <a:pos x="T8" y="T9"/>
                  </a:cxn>
                  <a:cxn ang="T17">
                    <a:pos x="T10" y="T11"/>
                  </a:cxn>
                </a:cxnLst>
                <a:rect l="T18" t="T19" r="T20" b="T21"/>
                <a:pathLst>
                  <a:path w="5" h="7">
                    <a:moveTo>
                      <a:pt x="3" y="6"/>
                    </a:moveTo>
                    <a:cubicBezTo>
                      <a:pt x="3" y="5"/>
                      <a:pt x="3" y="3"/>
                      <a:pt x="2" y="3"/>
                    </a:cubicBezTo>
                    <a:cubicBezTo>
                      <a:pt x="1" y="4"/>
                      <a:pt x="1" y="6"/>
                      <a:pt x="2" y="7"/>
                    </a:cubicBezTo>
                    <a:cubicBezTo>
                      <a:pt x="5" y="6"/>
                      <a:pt x="3" y="1"/>
                      <a:pt x="0" y="0"/>
                    </a:cubicBezTo>
                    <a:cubicBezTo>
                      <a:pt x="0" y="2"/>
                      <a:pt x="0" y="2"/>
                      <a:pt x="0" y="3"/>
                    </a:cubicBezTo>
                    <a:cubicBezTo>
                      <a:pt x="1" y="3"/>
                      <a:pt x="1" y="2"/>
                      <a:pt x="1" y="2"/>
                    </a:cubicBezTo>
                  </a:path>
                </a:pathLst>
              </a:custGeom>
              <a:noFill/>
              <a:ln w="9525" cap="rnd">
                <a:solidFill>
                  <a:srgbClr val="D1AA49"/>
                </a:solidFill>
                <a:round/>
                <a:headEnd/>
                <a:tailEnd/>
              </a:ln>
            </p:spPr>
            <p:txBody>
              <a:bodyPr/>
              <a:lstStyle/>
              <a:p>
                <a:endParaRPr lang="en-GB"/>
              </a:p>
            </p:txBody>
          </p:sp>
          <p:sp>
            <p:nvSpPr>
              <p:cNvPr id="31862" name="Freeform 891"/>
              <p:cNvSpPr>
                <a:spLocks/>
              </p:cNvSpPr>
              <p:nvPr/>
            </p:nvSpPr>
            <p:spPr bwMode="auto">
              <a:xfrm>
                <a:off x="2812" y="2271"/>
                <a:ext cx="6" cy="12"/>
              </a:xfrm>
              <a:custGeom>
                <a:avLst/>
                <a:gdLst>
                  <a:gd name="T0" fmla="*/ 42 w 4"/>
                  <a:gd name="T1" fmla="*/ 13 h 8"/>
                  <a:gd name="T2" fmla="*/ 28 w 4"/>
                  <a:gd name="T3" fmla="*/ 28 h 8"/>
                  <a:gd name="T4" fmla="*/ 42 w 4"/>
                  <a:gd name="T5" fmla="*/ 19 h 8"/>
                  <a:gd name="T6" fmla="*/ 13 w 4"/>
                  <a:gd name="T7" fmla="*/ 42 h 8"/>
                  <a:gd name="T8" fmla="*/ 19 w 4"/>
                  <a:gd name="T9" fmla="*/ 42 h 8"/>
                  <a:gd name="T10" fmla="*/ 19 w 4"/>
                  <a:gd name="T11" fmla="*/ 90 h 8"/>
                  <a:gd name="T12" fmla="*/ 19 w 4"/>
                  <a:gd name="T13" fmla="*/ 42 h 8"/>
                  <a:gd name="T14" fmla="*/ 13 w 4"/>
                  <a:gd name="T15" fmla="*/ 63 h 8"/>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8"/>
                  <a:gd name="T26" fmla="*/ 4 w 4"/>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8">
                    <a:moveTo>
                      <a:pt x="4" y="1"/>
                    </a:moveTo>
                    <a:cubicBezTo>
                      <a:pt x="4" y="2"/>
                      <a:pt x="3" y="2"/>
                      <a:pt x="3" y="3"/>
                    </a:cubicBezTo>
                    <a:cubicBezTo>
                      <a:pt x="4" y="3"/>
                      <a:pt x="4" y="3"/>
                      <a:pt x="4" y="2"/>
                    </a:cubicBezTo>
                    <a:cubicBezTo>
                      <a:pt x="3" y="0"/>
                      <a:pt x="0" y="1"/>
                      <a:pt x="1" y="4"/>
                    </a:cubicBezTo>
                    <a:cubicBezTo>
                      <a:pt x="1" y="4"/>
                      <a:pt x="2" y="4"/>
                      <a:pt x="2" y="4"/>
                    </a:cubicBezTo>
                    <a:cubicBezTo>
                      <a:pt x="1" y="5"/>
                      <a:pt x="1" y="7"/>
                      <a:pt x="2" y="8"/>
                    </a:cubicBezTo>
                    <a:cubicBezTo>
                      <a:pt x="3" y="7"/>
                      <a:pt x="3" y="5"/>
                      <a:pt x="2" y="4"/>
                    </a:cubicBezTo>
                    <a:cubicBezTo>
                      <a:pt x="1" y="5"/>
                      <a:pt x="1" y="5"/>
                      <a:pt x="1" y="6"/>
                    </a:cubicBezTo>
                  </a:path>
                </a:pathLst>
              </a:custGeom>
              <a:noFill/>
              <a:ln w="9525" cap="rnd">
                <a:solidFill>
                  <a:srgbClr val="D1AA49"/>
                </a:solidFill>
                <a:round/>
                <a:headEnd/>
                <a:tailEnd/>
              </a:ln>
            </p:spPr>
            <p:txBody>
              <a:bodyPr/>
              <a:lstStyle/>
              <a:p>
                <a:endParaRPr lang="en-GB"/>
              </a:p>
            </p:txBody>
          </p:sp>
          <p:sp>
            <p:nvSpPr>
              <p:cNvPr id="31863" name="Freeform 892"/>
              <p:cNvSpPr>
                <a:spLocks/>
              </p:cNvSpPr>
              <p:nvPr/>
            </p:nvSpPr>
            <p:spPr bwMode="auto">
              <a:xfrm>
                <a:off x="2817" y="2295"/>
                <a:ext cx="6" cy="9"/>
              </a:xfrm>
              <a:custGeom>
                <a:avLst/>
                <a:gdLst>
                  <a:gd name="T0" fmla="*/ 13 w 4"/>
                  <a:gd name="T1" fmla="*/ 48 h 6"/>
                  <a:gd name="T2" fmla="*/ 13 w 4"/>
                  <a:gd name="T3" fmla="*/ 0 h 6"/>
                  <a:gd name="T4" fmla="*/ 13 w 4"/>
                  <a:gd name="T5" fmla="*/ 48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1" y="4"/>
                    </a:moveTo>
                    <a:cubicBezTo>
                      <a:pt x="1" y="3"/>
                      <a:pt x="0" y="2"/>
                      <a:pt x="1" y="0"/>
                    </a:cubicBezTo>
                    <a:cubicBezTo>
                      <a:pt x="4" y="2"/>
                      <a:pt x="2" y="6"/>
                      <a:pt x="1" y="4"/>
                    </a:cubicBezTo>
                  </a:path>
                </a:pathLst>
              </a:custGeom>
              <a:noFill/>
              <a:ln w="9525" cap="rnd">
                <a:solidFill>
                  <a:srgbClr val="D1AA49"/>
                </a:solidFill>
                <a:round/>
                <a:headEnd/>
                <a:tailEnd/>
              </a:ln>
            </p:spPr>
            <p:txBody>
              <a:bodyPr/>
              <a:lstStyle/>
              <a:p>
                <a:endParaRPr lang="en-GB"/>
              </a:p>
            </p:txBody>
          </p:sp>
          <p:sp>
            <p:nvSpPr>
              <p:cNvPr id="31864" name="Freeform 893"/>
              <p:cNvSpPr>
                <a:spLocks/>
              </p:cNvSpPr>
              <p:nvPr/>
            </p:nvSpPr>
            <p:spPr bwMode="auto">
              <a:xfrm>
                <a:off x="2824" y="2283"/>
                <a:ext cx="2" cy="5"/>
              </a:xfrm>
              <a:custGeom>
                <a:avLst/>
                <a:gdLst>
                  <a:gd name="T0" fmla="*/ 0 w 1"/>
                  <a:gd name="T1" fmla="*/ 0 h 3"/>
                  <a:gd name="T2" fmla="*/ 64 w 1"/>
                  <a:gd name="T3" fmla="*/ 62 h 3"/>
                  <a:gd name="T4" fmla="*/ 0 60000 65536"/>
                  <a:gd name="T5" fmla="*/ 0 60000 65536"/>
                  <a:gd name="T6" fmla="*/ 0 w 1"/>
                  <a:gd name="T7" fmla="*/ 0 h 3"/>
                  <a:gd name="T8" fmla="*/ 1 w 1"/>
                  <a:gd name="T9" fmla="*/ 3 h 3"/>
                </a:gdLst>
                <a:ahLst/>
                <a:cxnLst>
                  <a:cxn ang="T4">
                    <a:pos x="T0" y="T1"/>
                  </a:cxn>
                  <a:cxn ang="T5">
                    <a:pos x="T2" y="T3"/>
                  </a:cxn>
                </a:cxnLst>
                <a:rect l="T6" t="T7" r="T8" b="T9"/>
                <a:pathLst>
                  <a:path w="1" h="3">
                    <a:moveTo>
                      <a:pt x="0" y="0"/>
                    </a:moveTo>
                    <a:cubicBezTo>
                      <a:pt x="0" y="1"/>
                      <a:pt x="0" y="2"/>
                      <a:pt x="1" y="3"/>
                    </a:cubicBezTo>
                  </a:path>
                </a:pathLst>
              </a:custGeom>
              <a:noFill/>
              <a:ln w="9525" cap="rnd">
                <a:solidFill>
                  <a:srgbClr val="D1AA49"/>
                </a:solidFill>
                <a:round/>
                <a:headEnd/>
                <a:tailEnd/>
              </a:ln>
            </p:spPr>
            <p:txBody>
              <a:bodyPr/>
              <a:lstStyle/>
              <a:p>
                <a:endParaRPr lang="en-GB"/>
              </a:p>
            </p:txBody>
          </p:sp>
          <p:sp>
            <p:nvSpPr>
              <p:cNvPr id="31865" name="Freeform 894"/>
              <p:cNvSpPr>
                <a:spLocks/>
              </p:cNvSpPr>
              <p:nvPr/>
            </p:nvSpPr>
            <p:spPr bwMode="auto">
              <a:xfrm>
                <a:off x="2728" y="2403"/>
                <a:ext cx="4" cy="4"/>
              </a:xfrm>
              <a:custGeom>
                <a:avLst/>
                <a:gdLst>
                  <a:gd name="T0" fmla="*/ 64 w 2"/>
                  <a:gd name="T1" fmla="*/ 0 h 3"/>
                  <a:gd name="T2" fmla="*/ 128 w 2"/>
                  <a:gd name="T3" fmla="*/ 12 h 3"/>
                  <a:gd name="T4" fmla="*/ 0 w 2"/>
                  <a:gd name="T5" fmla="*/ 1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1" y="0"/>
                    </a:moveTo>
                    <a:cubicBezTo>
                      <a:pt x="0" y="2"/>
                      <a:pt x="0" y="3"/>
                      <a:pt x="2" y="2"/>
                    </a:cubicBezTo>
                    <a:cubicBezTo>
                      <a:pt x="2" y="0"/>
                      <a:pt x="1" y="1"/>
                      <a:pt x="0" y="1"/>
                    </a:cubicBezTo>
                  </a:path>
                </a:pathLst>
              </a:custGeom>
              <a:noFill/>
              <a:ln w="9525" cap="rnd">
                <a:solidFill>
                  <a:srgbClr val="D1AA49"/>
                </a:solidFill>
                <a:round/>
                <a:headEnd/>
                <a:tailEnd/>
              </a:ln>
            </p:spPr>
            <p:txBody>
              <a:bodyPr/>
              <a:lstStyle/>
              <a:p>
                <a:endParaRPr lang="en-GB"/>
              </a:p>
            </p:txBody>
          </p:sp>
          <p:sp>
            <p:nvSpPr>
              <p:cNvPr id="31866" name="Freeform 895"/>
              <p:cNvSpPr>
                <a:spLocks/>
              </p:cNvSpPr>
              <p:nvPr/>
            </p:nvSpPr>
            <p:spPr bwMode="auto">
              <a:xfrm>
                <a:off x="2725" y="2421"/>
                <a:ext cx="3" cy="3"/>
              </a:xfrm>
              <a:custGeom>
                <a:avLst/>
                <a:gdLst>
                  <a:gd name="T0" fmla="*/ 13 w 2"/>
                  <a:gd name="T1" fmla="*/ 19 h 2"/>
                  <a:gd name="T2" fmla="*/ 0 w 2"/>
                  <a:gd name="T3" fmla="*/ 13 h 2"/>
                  <a:gd name="T4" fmla="*/ 19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1" y="2"/>
                    </a:moveTo>
                    <a:cubicBezTo>
                      <a:pt x="0" y="1"/>
                      <a:pt x="0" y="1"/>
                      <a:pt x="0" y="1"/>
                    </a:cubicBezTo>
                    <a:cubicBezTo>
                      <a:pt x="1" y="0"/>
                      <a:pt x="1" y="0"/>
                      <a:pt x="2" y="0"/>
                    </a:cubicBezTo>
                  </a:path>
                </a:pathLst>
              </a:custGeom>
              <a:noFill/>
              <a:ln w="9525" cap="rnd">
                <a:solidFill>
                  <a:srgbClr val="D1AA49"/>
                </a:solidFill>
                <a:round/>
                <a:headEnd/>
                <a:tailEnd/>
              </a:ln>
            </p:spPr>
            <p:txBody>
              <a:bodyPr/>
              <a:lstStyle/>
              <a:p>
                <a:endParaRPr lang="en-GB"/>
              </a:p>
            </p:txBody>
          </p:sp>
          <p:sp>
            <p:nvSpPr>
              <p:cNvPr id="31867" name="Freeform 896"/>
              <p:cNvSpPr>
                <a:spLocks/>
              </p:cNvSpPr>
              <p:nvPr/>
            </p:nvSpPr>
            <p:spPr bwMode="auto">
              <a:xfrm>
                <a:off x="2818" y="2315"/>
                <a:ext cx="5" cy="6"/>
              </a:xfrm>
              <a:custGeom>
                <a:avLst/>
                <a:gdLst>
                  <a:gd name="T0" fmla="*/ 62 w 3"/>
                  <a:gd name="T1" fmla="*/ 28 h 4"/>
                  <a:gd name="T2" fmla="*/ 22 w 3"/>
                  <a:gd name="T3" fmla="*/ 0 h 4"/>
                  <a:gd name="T4" fmla="*/ 37 w 3"/>
                  <a:gd name="T5" fmla="*/ 42 h 4"/>
                  <a:gd name="T6" fmla="*/ 0 60000 65536"/>
                  <a:gd name="T7" fmla="*/ 0 60000 65536"/>
                  <a:gd name="T8" fmla="*/ 0 60000 65536"/>
                  <a:gd name="T9" fmla="*/ 0 w 3"/>
                  <a:gd name="T10" fmla="*/ 0 h 4"/>
                  <a:gd name="T11" fmla="*/ 3 w 3"/>
                  <a:gd name="T12" fmla="*/ 4 h 4"/>
                </a:gdLst>
                <a:ahLst/>
                <a:cxnLst>
                  <a:cxn ang="T6">
                    <a:pos x="T0" y="T1"/>
                  </a:cxn>
                  <a:cxn ang="T7">
                    <a:pos x="T2" y="T3"/>
                  </a:cxn>
                  <a:cxn ang="T8">
                    <a:pos x="T4" y="T5"/>
                  </a:cxn>
                </a:cxnLst>
                <a:rect l="T9" t="T10" r="T11" b="T12"/>
                <a:pathLst>
                  <a:path w="3" h="4">
                    <a:moveTo>
                      <a:pt x="3" y="3"/>
                    </a:moveTo>
                    <a:cubicBezTo>
                      <a:pt x="2" y="2"/>
                      <a:pt x="2" y="1"/>
                      <a:pt x="1" y="0"/>
                    </a:cubicBezTo>
                    <a:cubicBezTo>
                      <a:pt x="0" y="2"/>
                      <a:pt x="0" y="3"/>
                      <a:pt x="2" y="4"/>
                    </a:cubicBezTo>
                  </a:path>
                </a:pathLst>
              </a:custGeom>
              <a:noFill/>
              <a:ln w="9525" cap="rnd">
                <a:solidFill>
                  <a:srgbClr val="D1AA49"/>
                </a:solidFill>
                <a:round/>
                <a:headEnd/>
                <a:tailEnd/>
              </a:ln>
            </p:spPr>
            <p:txBody>
              <a:bodyPr/>
              <a:lstStyle/>
              <a:p>
                <a:endParaRPr lang="en-GB"/>
              </a:p>
            </p:txBody>
          </p:sp>
          <p:sp>
            <p:nvSpPr>
              <p:cNvPr id="31868" name="Freeform 897"/>
              <p:cNvSpPr>
                <a:spLocks/>
              </p:cNvSpPr>
              <p:nvPr/>
            </p:nvSpPr>
            <p:spPr bwMode="auto">
              <a:xfrm>
                <a:off x="2826" y="2336"/>
                <a:ext cx="1" cy="2"/>
              </a:xfrm>
              <a:custGeom>
                <a:avLst/>
                <a:gdLst>
                  <a:gd name="T0" fmla="*/ 0 w 1"/>
                  <a:gd name="T1" fmla="*/ 0 h 1"/>
                  <a:gd name="T2" fmla="*/ 1 w 1"/>
                  <a:gd name="T3" fmla="*/ 64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1" y="0"/>
                      <a:pt x="1" y="1"/>
                      <a:pt x="1" y="1"/>
                    </a:cubicBezTo>
                  </a:path>
                </a:pathLst>
              </a:custGeom>
              <a:noFill/>
              <a:ln w="9525" cap="rnd">
                <a:solidFill>
                  <a:srgbClr val="D1AA49"/>
                </a:solidFill>
                <a:round/>
                <a:headEnd/>
                <a:tailEnd/>
              </a:ln>
            </p:spPr>
            <p:txBody>
              <a:bodyPr/>
              <a:lstStyle/>
              <a:p>
                <a:endParaRPr lang="en-GB"/>
              </a:p>
            </p:txBody>
          </p:sp>
          <p:sp>
            <p:nvSpPr>
              <p:cNvPr id="31869" name="Freeform 898"/>
              <p:cNvSpPr>
                <a:spLocks/>
              </p:cNvSpPr>
              <p:nvPr/>
            </p:nvSpPr>
            <p:spPr bwMode="auto">
              <a:xfrm>
                <a:off x="2814" y="2335"/>
                <a:ext cx="4" cy="4"/>
              </a:xfrm>
              <a:custGeom>
                <a:avLst/>
                <a:gdLst>
                  <a:gd name="T0" fmla="*/ 12 w 3"/>
                  <a:gd name="T1" fmla="*/ 0 h 3"/>
                  <a:gd name="T2" fmla="*/ 1 w 3"/>
                  <a:gd name="T3" fmla="*/ 16 h 3"/>
                  <a:gd name="T4" fmla="*/ 1 w 3"/>
                  <a:gd name="T5" fmla="*/ 0 h 3"/>
                  <a:gd name="T6" fmla="*/ 1 w 3"/>
                  <a:gd name="T7" fmla="*/ 1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2" y="0"/>
                    </a:moveTo>
                    <a:cubicBezTo>
                      <a:pt x="1" y="1"/>
                      <a:pt x="0" y="2"/>
                      <a:pt x="1" y="3"/>
                    </a:cubicBezTo>
                    <a:cubicBezTo>
                      <a:pt x="3" y="2"/>
                      <a:pt x="3" y="0"/>
                      <a:pt x="1" y="0"/>
                    </a:cubicBezTo>
                    <a:cubicBezTo>
                      <a:pt x="1" y="0"/>
                      <a:pt x="1" y="0"/>
                      <a:pt x="1" y="1"/>
                    </a:cubicBezTo>
                  </a:path>
                </a:pathLst>
              </a:custGeom>
              <a:noFill/>
              <a:ln w="9525" cap="rnd">
                <a:solidFill>
                  <a:srgbClr val="D1AA49"/>
                </a:solidFill>
                <a:round/>
                <a:headEnd/>
                <a:tailEnd/>
              </a:ln>
            </p:spPr>
            <p:txBody>
              <a:bodyPr/>
              <a:lstStyle/>
              <a:p>
                <a:endParaRPr lang="en-GB"/>
              </a:p>
            </p:txBody>
          </p:sp>
          <p:sp>
            <p:nvSpPr>
              <p:cNvPr id="31870" name="Freeform 899"/>
              <p:cNvSpPr>
                <a:spLocks/>
              </p:cNvSpPr>
              <p:nvPr/>
            </p:nvSpPr>
            <p:spPr bwMode="auto">
              <a:xfrm>
                <a:off x="2818" y="2351"/>
                <a:ext cx="3" cy="2"/>
              </a:xfrm>
              <a:custGeom>
                <a:avLst/>
                <a:gdLst>
                  <a:gd name="T0" fmla="*/ 0 w 2"/>
                  <a:gd name="T1" fmla="*/ 64 h 1"/>
                  <a:gd name="T2" fmla="*/ 19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1"/>
                    </a:moveTo>
                    <a:cubicBezTo>
                      <a:pt x="1" y="0"/>
                      <a:pt x="2" y="0"/>
                      <a:pt x="2" y="0"/>
                    </a:cubicBezTo>
                  </a:path>
                </a:pathLst>
              </a:custGeom>
              <a:noFill/>
              <a:ln w="9525" cap="rnd">
                <a:solidFill>
                  <a:srgbClr val="D1AA49"/>
                </a:solidFill>
                <a:round/>
                <a:headEnd/>
                <a:tailEnd/>
              </a:ln>
            </p:spPr>
            <p:txBody>
              <a:bodyPr/>
              <a:lstStyle/>
              <a:p>
                <a:endParaRPr lang="en-GB"/>
              </a:p>
            </p:txBody>
          </p:sp>
          <p:sp>
            <p:nvSpPr>
              <p:cNvPr id="31871" name="Freeform 900"/>
              <p:cNvSpPr>
                <a:spLocks/>
              </p:cNvSpPr>
              <p:nvPr/>
            </p:nvSpPr>
            <p:spPr bwMode="auto">
              <a:xfrm>
                <a:off x="2730" y="2437"/>
                <a:ext cx="3" cy="3"/>
              </a:xfrm>
              <a:custGeom>
                <a:avLst/>
                <a:gdLst>
                  <a:gd name="T0" fmla="*/ 13 w 2"/>
                  <a:gd name="T1" fmla="*/ 0 h 2"/>
                  <a:gd name="T2" fmla="*/ 13 w 2"/>
                  <a:gd name="T3" fmla="*/ 19 h 2"/>
                  <a:gd name="T4" fmla="*/ 13 w 2"/>
                  <a:gd name="T5" fmla="*/ 0 h 2"/>
                  <a:gd name="T6" fmla="*/ 0 w 2"/>
                  <a:gd name="T7" fmla="*/ 13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1" y="0"/>
                    </a:moveTo>
                    <a:cubicBezTo>
                      <a:pt x="0" y="1"/>
                      <a:pt x="1" y="2"/>
                      <a:pt x="1" y="2"/>
                    </a:cubicBezTo>
                    <a:cubicBezTo>
                      <a:pt x="2" y="1"/>
                      <a:pt x="1" y="1"/>
                      <a:pt x="1" y="0"/>
                    </a:cubicBezTo>
                    <a:cubicBezTo>
                      <a:pt x="1" y="0"/>
                      <a:pt x="0" y="1"/>
                      <a:pt x="0" y="1"/>
                    </a:cubicBezTo>
                  </a:path>
                </a:pathLst>
              </a:custGeom>
              <a:noFill/>
              <a:ln w="9525" cap="rnd">
                <a:solidFill>
                  <a:srgbClr val="D1AA49"/>
                </a:solidFill>
                <a:round/>
                <a:headEnd/>
                <a:tailEnd/>
              </a:ln>
            </p:spPr>
            <p:txBody>
              <a:bodyPr/>
              <a:lstStyle/>
              <a:p>
                <a:endParaRPr lang="en-GB"/>
              </a:p>
            </p:txBody>
          </p:sp>
          <p:sp>
            <p:nvSpPr>
              <p:cNvPr id="31872" name="Freeform 901"/>
              <p:cNvSpPr>
                <a:spLocks/>
              </p:cNvSpPr>
              <p:nvPr/>
            </p:nvSpPr>
            <p:spPr bwMode="auto">
              <a:xfrm>
                <a:off x="2730" y="2454"/>
                <a:ext cx="5" cy="6"/>
              </a:xfrm>
              <a:custGeom>
                <a:avLst/>
                <a:gdLst>
                  <a:gd name="T0" fmla="*/ 22 w 3"/>
                  <a:gd name="T1" fmla="*/ 19 h 4"/>
                  <a:gd name="T2" fmla="*/ 22 w 3"/>
                  <a:gd name="T3" fmla="*/ 42 h 4"/>
                  <a:gd name="T4" fmla="*/ 0 w 3"/>
                  <a:gd name="T5" fmla="*/ 0 h 4"/>
                  <a:gd name="T6" fmla="*/ 22 w 3"/>
                  <a:gd name="T7" fmla="*/ 28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1" y="2"/>
                    </a:moveTo>
                    <a:cubicBezTo>
                      <a:pt x="1" y="3"/>
                      <a:pt x="1" y="3"/>
                      <a:pt x="1" y="4"/>
                    </a:cubicBezTo>
                    <a:cubicBezTo>
                      <a:pt x="3" y="3"/>
                      <a:pt x="2" y="1"/>
                      <a:pt x="0" y="0"/>
                    </a:cubicBezTo>
                    <a:cubicBezTo>
                      <a:pt x="0" y="2"/>
                      <a:pt x="0" y="2"/>
                      <a:pt x="1" y="3"/>
                    </a:cubicBezTo>
                    <a:cubicBezTo>
                      <a:pt x="2" y="2"/>
                      <a:pt x="1" y="0"/>
                      <a:pt x="0" y="0"/>
                    </a:cubicBezTo>
                  </a:path>
                </a:pathLst>
              </a:custGeom>
              <a:noFill/>
              <a:ln w="9525" cap="rnd">
                <a:solidFill>
                  <a:srgbClr val="D1AA49"/>
                </a:solidFill>
                <a:round/>
                <a:headEnd/>
                <a:tailEnd/>
              </a:ln>
            </p:spPr>
            <p:txBody>
              <a:bodyPr/>
              <a:lstStyle/>
              <a:p>
                <a:endParaRPr lang="en-GB"/>
              </a:p>
            </p:txBody>
          </p:sp>
          <p:sp>
            <p:nvSpPr>
              <p:cNvPr id="31873" name="Freeform 902"/>
              <p:cNvSpPr>
                <a:spLocks/>
              </p:cNvSpPr>
              <p:nvPr/>
            </p:nvSpPr>
            <p:spPr bwMode="auto">
              <a:xfrm>
                <a:off x="2730" y="2471"/>
                <a:ext cx="2" cy="1"/>
              </a:xfrm>
              <a:custGeom>
                <a:avLst/>
                <a:gdLst>
                  <a:gd name="T0" fmla="*/ 0 w 1"/>
                  <a:gd name="T1" fmla="*/ 1 h 1"/>
                  <a:gd name="T2" fmla="*/ 64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1"/>
                      <a:pt x="0" y="1"/>
                      <a:pt x="1" y="0"/>
                    </a:cubicBezTo>
                  </a:path>
                </a:pathLst>
              </a:custGeom>
              <a:noFill/>
              <a:ln w="9525" cap="rnd">
                <a:solidFill>
                  <a:srgbClr val="D1AA49"/>
                </a:solidFill>
                <a:round/>
                <a:headEnd/>
                <a:tailEnd/>
              </a:ln>
            </p:spPr>
            <p:txBody>
              <a:bodyPr/>
              <a:lstStyle/>
              <a:p>
                <a:endParaRPr lang="en-GB"/>
              </a:p>
            </p:txBody>
          </p:sp>
          <p:sp>
            <p:nvSpPr>
              <p:cNvPr id="31874" name="Freeform 903"/>
              <p:cNvSpPr>
                <a:spLocks/>
              </p:cNvSpPr>
              <p:nvPr/>
            </p:nvSpPr>
            <p:spPr bwMode="auto">
              <a:xfrm>
                <a:off x="2733" y="2484"/>
                <a:ext cx="6" cy="6"/>
              </a:xfrm>
              <a:custGeom>
                <a:avLst/>
                <a:gdLst>
                  <a:gd name="T0" fmla="*/ 28 w 4"/>
                  <a:gd name="T1" fmla="*/ 19 h 4"/>
                  <a:gd name="T2" fmla="*/ 19 w 4"/>
                  <a:gd name="T3" fmla="*/ 13 h 4"/>
                  <a:gd name="T4" fmla="*/ 19 w 4"/>
                  <a:gd name="T5" fmla="*/ 42 h 4"/>
                  <a:gd name="T6" fmla="*/ 13 w 4"/>
                  <a:gd name="T7" fmla="*/ 0 h 4"/>
                  <a:gd name="T8" fmla="*/ 42 w 4"/>
                  <a:gd name="T9" fmla="*/ 19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1"/>
                      <a:pt x="3" y="1"/>
                      <a:pt x="2" y="1"/>
                    </a:cubicBezTo>
                    <a:cubicBezTo>
                      <a:pt x="2" y="2"/>
                      <a:pt x="1" y="3"/>
                      <a:pt x="2" y="4"/>
                    </a:cubicBezTo>
                    <a:cubicBezTo>
                      <a:pt x="3" y="3"/>
                      <a:pt x="3" y="1"/>
                      <a:pt x="1" y="0"/>
                    </a:cubicBezTo>
                    <a:cubicBezTo>
                      <a:pt x="0" y="2"/>
                      <a:pt x="2" y="4"/>
                      <a:pt x="4" y="2"/>
                    </a:cubicBezTo>
                  </a:path>
                </a:pathLst>
              </a:custGeom>
              <a:noFill/>
              <a:ln w="9525" cap="rnd">
                <a:solidFill>
                  <a:srgbClr val="D1AA49"/>
                </a:solidFill>
                <a:round/>
                <a:headEnd/>
                <a:tailEnd/>
              </a:ln>
            </p:spPr>
            <p:txBody>
              <a:bodyPr/>
              <a:lstStyle/>
              <a:p>
                <a:endParaRPr lang="en-GB"/>
              </a:p>
            </p:txBody>
          </p:sp>
          <p:sp>
            <p:nvSpPr>
              <p:cNvPr id="31875" name="Freeform 904"/>
              <p:cNvSpPr>
                <a:spLocks/>
              </p:cNvSpPr>
              <p:nvPr/>
            </p:nvSpPr>
            <p:spPr bwMode="auto">
              <a:xfrm>
                <a:off x="2727" y="2493"/>
                <a:ext cx="1" cy="2"/>
              </a:xfrm>
              <a:custGeom>
                <a:avLst/>
                <a:gdLst>
                  <a:gd name="T0" fmla="*/ 0 w 1"/>
                  <a:gd name="T1" fmla="*/ 64 h 1"/>
                  <a:gd name="T2" fmla="*/ 1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1"/>
                      <a:pt x="1" y="0"/>
                      <a:pt x="1" y="0"/>
                    </a:cubicBezTo>
                  </a:path>
                </a:pathLst>
              </a:custGeom>
              <a:noFill/>
              <a:ln w="9525" cap="rnd">
                <a:solidFill>
                  <a:srgbClr val="D1AA49"/>
                </a:solidFill>
                <a:round/>
                <a:headEnd/>
                <a:tailEnd/>
              </a:ln>
            </p:spPr>
            <p:txBody>
              <a:bodyPr/>
              <a:lstStyle/>
              <a:p>
                <a:endParaRPr lang="en-GB"/>
              </a:p>
            </p:txBody>
          </p:sp>
          <p:sp>
            <p:nvSpPr>
              <p:cNvPr id="31876" name="Freeform 905"/>
              <p:cNvSpPr>
                <a:spLocks/>
              </p:cNvSpPr>
              <p:nvPr/>
            </p:nvSpPr>
            <p:spPr bwMode="auto">
              <a:xfrm>
                <a:off x="2736" y="2504"/>
                <a:ext cx="3" cy="5"/>
              </a:xfrm>
              <a:custGeom>
                <a:avLst/>
                <a:gdLst>
                  <a:gd name="T0" fmla="*/ 13 w 2"/>
                  <a:gd name="T1" fmla="*/ 22 h 3"/>
                  <a:gd name="T2" fmla="*/ 13 w 2"/>
                  <a:gd name="T3" fmla="*/ 62 h 3"/>
                  <a:gd name="T4" fmla="*/ 19 w 2"/>
                  <a:gd name="T5" fmla="*/ 0 h 3"/>
                  <a:gd name="T6" fmla="*/ 13 w 2"/>
                  <a:gd name="T7" fmla="*/ 37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1" y="1"/>
                    </a:moveTo>
                    <a:cubicBezTo>
                      <a:pt x="0" y="2"/>
                      <a:pt x="0" y="2"/>
                      <a:pt x="1" y="3"/>
                    </a:cubicBezTo>
                    <a:cubicBezTo>
                      <a:pt x="2" y="3"/>
                      <a:pt x="2" y="1"/>
                      <a:pt x="2" y="0"/>
                    </a:cubicBezTo>
                    <a:cubicBezTo>
                      <a:pt x="1" y="1"/>
                      <a:pt x="1" y="1"/>
                      <a:pt x="1" y="2"/>
                    </a:cubicBezTo>
                  </a:path>
                </a:pathLst>
              </a:custGeom>
              <a:noFill/>
              <a:ln w="9525" cap="rnd">
                <a:solidFill>
                  <a:srgbClr val="D1AA49"/>
                </a:solidFill>
                <a:round/>
                <a:headEnd/>
                <a:tailEnd/>
              </a:ln>
            </p:spPr>
            <p:txBody>
              <a:bodyPr/>
              <a:lstStyle/>
              <a:p>
                <a:endParaRPr lang="en-GB"/>
              </a:p>
            </p:txBody>
          </p:sp>
          <p:sp>
            <p:nvSpPr>
              <p:cNvPr id="31877" name="Freeform 906"/>
              <p:cNvSpPr>
                <a:spLocks/>
              </p:cNvSpPr>
              <p:nvPr/>
            </p:nvSpPr>
            <p:spPr bwMode="auto">
              <a:xfrm>
                <a:off x="2736" y="2522"/>
                <a:ext cx="2" cy="2"/>
              </a:xfrm>
              <a:custGeom>
                <a:avLst/>
                <a:gdLst>
                  <a:gd name="T0" fmla="*/ 0 w 1"/>
                  <a:gd name="T1" fmla="*/ 64 h 1"/>
                  <a:gd name="T2" fmla="*/ 64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1" y="0"/>
                      <a:pt x="1" y="0"/>
                      <a:pt x="1" y="0"/>
                    </a:cubicBezTo>
                  </a:path>
                </a:pathLst>
              </a:custGeom>
              <a:noFill/>
              <a:ln w="9525" cap="rnd">
                <a:solidFill>
                  <a:srgbClr val="D1AA49"/>
                </a:solidFill>
                <a:round/>
                <a:headEnd/>
                <a:tailEnd/>
              </a:ln>
            </p:spPr>
            <p:txBody>
              <a:bodyPr/>
              <a:lstStyle/>
              <a:p>
                <a:endParaRPr lang="en-GB"/>
              </a:p>
            </p:txBody>
          </p:sp>
          <p:sp>
            <p:nvSpPr>
              <p:cNvPr id="31878" name="Freeform 907"/>
              <p:cNvSpPr>
                <a:spLocks/>
              </p:cNvSpPr>
              <p:nvPr/>
            </p:nvSpPr>
            <p:spPr bwMode="auto">
              <a:xfrm>
                <a:off x="2739" y="2534"/>
                <a:ext cx="2" cy="9"/>
              </a:xfrm>
              <a:custGeom>
                <a:avLst/>
                <a:gdLst>
                  <a:gd name="T0" fmla="*/ 0 w 1"/>
                  <a:gd name="T1" fmla="*/ 40 h 6"/>
                  <a:gd name="T2" fmla="*/ 0 w 1"/>
                  <a:gd name="T3" fmla="*/ 72 h 6"/>
                  <a:gd name="T4" fmla="*/ 0 w 1"/>
                  <a:gd name="T5" fmla="*/ 0 h 6"/>
                  <a:gd name="T6" fmla="*/ 0 w 1"/>
                  <a:gd name="T7" fmla="*/ 40 h 6"/>
                  <a:gd name="T8" fmla="*/ 0 60000 65536"/>
                  <a:gd name="T9" fmla="*/ 0 60000 65536"/>
                  <a:gd name="T10" fmla="*/ 0 60000 65536"/>
                  <a:gd name="T11" fmla="*/ 0 60000 65536"/>
                  <a:gd name="T12" fmla="*/ 0 w 1"/>
                  <a:gd name="T13" fmla="*/ 0 h 6"/>
                  <a:gd name="T14" fmla="*/ 1 w 1"/>
                  <a:gd name="T15" fmla="*/ 6 h 6"/>
                </a:gdLst>
                <a:ahLst/>
                <a:cxnLst>
                  <a:cxn ang="T8">
                    <a:pos x="T0" y="T1"/>
                  </a:cxn>
                  <a:cxn ang="T9">
                    <a:pos x="T2" y="T3"/>
                  </a:cxn>
                  <a:cxn ang="T10">
                    <a:pos x="T4" y="T5"/>
                  </a:cxn>
                  <a:cxn ang="T11">
                    <a:pos x="T6" y="T7"/>
                  </a:cxn>
                </a:cxnLst>
                <a:rect l="T12" t="T13" r="T14" b="T15"/>
                <a:pathLst>
                  <a:path w="1" h="6">
                    <a:moveTo>
                      <a:pt x="0" y="3"/>
                    </a:moveTo>
                    <a:cubicBezTo>
                      <a:pt x="0" y="4"/>
                      <a:pt x="0" y="5"/>
                      <a:pt x="0" y="6"/>
                    </a:cubicBezTo>
                    <a:cubicBezTo>
                      <a:pt x="1" y="4"/>
                      <a:pt x="1" y="2"/>
                      <a:pt x="0" y="0"/>
                    </a:cubicBezTo>
                    <a:cubicBezTo>
                      <a:pt x="0" y="1"/>
                      <a:pt x="0" y="2"/>
                      <a:pt x="0" y="3"/>
                    </a:cubicBezTo>
                  </a:path>
                </a:pathLst>
              </a:custGeom>
              <a:noFill/>
              <a:ln w="9525" cap="rnd">
                <a:solidFill>
                  <a:srgbClr val="D1AA49"/>
                </a:solidFill>
                <a:round/>
                <a:headEnd/>
                <a:tailEnd/>
              </a:ln>
            </p:spPr>
            <p:txBody>
              <a:bodyPr/>
              <a:lstStyle/>
              <a:p>
                <a:endParaRPr lang="en-GB"/>
              </a:p>
            </p:txBody>
          </p:sp>
          <p:sp>
            <p:nvSpPr>
              <p:cNvPr id="31879" name="Freeform 908"/>
              <p:cNvSpPr>
                <a:spLocks/>
              </p:cNvSpPr>
              <p:nvPr/>
            </p:nvSpPr>
            <p:spPr bwMode="auto">
              <a:xfrm>
                <a:off x="2823" y="2492"/>
                <a:ext cx="7" cy="12"/>
              </a:xfrm>
              <a:custGeom>
                <a:avLst/>
                <a:gdLst>
                  <a:gd name="T0" fmla="*/ 0 w 5"/>
                  <a:gd name="T1" fmla="*/ 49 h 8"/>
                  <a:gd name="T2" fmla="*/ 1 w 5"/>
                  <a:gd name="T3" fmla="*/ 90 h 8"/>
                  <a:gd name="T4" fmla="*/ 1 w 5"/>
                  <a:gd name="T5" fmla="*/ 42 h 8"/>
                  <a:gd name="T6" fmla="*/ 0 w 5"/>
                  <a:gd name="T7" fmla="*/ 49 h 8"/>
                  <a:gd name="T8" fmla="*/ 1 w 5"/>
                  <a:gd name="T9" fmla="*/ 0 h 8"/>
                  <a:gd name="T10" fmla="*/ 0 w 5"/>
                  <a:gd name="T11" fmla="*/ 28 h 8"/>
                  <a:gd name="T12" fmla="*/ 0 60000 65536"/>
                  <a:gd name="T13" fmla="*/ 0 60000 65536"/>
                  <a:gd name="T14" fmla="*/ 0 60000 65536"/>
                  <a:gd name="T15" fmla="*/ 0 60000 65536"/>
                  <a:gd name="T16" fmla="*/ 0 60000 65536"/>
                  <a:gd name="T17" fmla="*/ 0 60000 65536"/>
                  <a:gd name="T18" fmla="*/ 0 w 5"/>
                  <a:gd name="T19" fmla="*/ 0 h 8"/>
                  <a:gd name="T20" fmla="*/ 5 w 5"/>
                  <a:gd name="T21" fmla="*/ 8 h 8"/>
                </a:gdLst>
                <a:ahLst/>
                <a:cxnLst>
                  <a:cxn ang="T12">
                    <a:pos x="T0" y="T1"/>
                  </a:cxn>
                  <a:cxn ang="T13">
                    <a:pos x="T2" y="T3"/>
                  </a:cxn>
                  <a:cxn ang="T14">
                    <a:pos x="T4" y="T5"/>
                  </a:cxn>
                  <a:cxn ang="T15">
                    <a:pos x="T6" y="T7"/>
                  </a:cxn>
                  <a:cxn ang="T16">
                    <a:pos x="T8" y="T9"/>
                  </a:cxn>
                  <a:cxn ang="T17">
                    <a:pos x="T10" y="T11"/>
                  </a:cxn>
                </a:cxnLst>
                <a:rect l="T18" t="T19" r="T20" b="T21"/>
                <a:pathLst>
                  <a:path w="5" h="8">
                    <a:moveTo>
                      <a:pt x="0" y="5"/>
                    </a:moveTo>
                    <a:cubicBezTo>
                      <a:pt x="0" y="6"/>
                      <a:pt x="0" y="7"/>
                      <a:pt x="1" y="8"/>
                    </a:cubicBezTo>
                    <a:cubicBezTo>
                      <a:pt x="2" y="6"/>
                      <a:pt x="2" y="5"/>
                      <a:pt x="1" y="4"/>
                    </a:cubicBezTo>
                    <a:cubicBezTo>
                      <a:pt x="0" y="5"/>
                      <a:pt x="0" y="4"/>
                      <a:pt x="0" y="5"/>
                    </a:cubicBezTo>
                    <a:cubicBezTo>
                      <a:pt x="4" y="7"/>
                      <a:pt x="5" y="1"/>
                      <a:pt x="1" y="0"/>
                    </a:cubicBezTo>
                    <a:cubicBezTo>
                      <a:pt x="0" y="1"/>
                      <a:pt x="0" y="2"/>
                      <a:pt x="0" y="3"/>
                    </a:cubicBezTo>
                  </a:path>
                </a:pathLst>
              </a:custGeom>
              <a:noFill/>
              <a:ln w="9525" cap="rnd">
                <a:solidFill>
                  <a:srgbClr val="D1AA49"/>
                </a:solidFill>
                <a:round/>
                <a:headEnd/>
                <a:tailEnd/>
              </a:ln>
            </p:spPr>
            <p:txBody>
              <a:bodyPr/>
              <a:lstStyle/>
              <a:p>
                <a:endParaRPr lang="en-GB"/>
              </a:p>
            </p:txBody>
          </p:sp>
          <p:sp>
            <p:nvSpPr>
              <p:cNvPr id="31880" name="Freeform 909"/>
              <p:cNvSpPr>
                <a:spLocks/>
              </p:cNvSpPr>
              <p:nvPr/>
            </p:nvSpPr>
            <p:spPr bwMode="auto">
              <a:xfrm>
                <a:off x="2832" y="2546"/>
                <a:ext cx="1" cy="2"/>
              </a:xfrm>
              <a:custGeom>
                <a:avLst/>
                <a:gdLst>
                  <a:gd name="T0" fmla="*/ 0 w 1"/>
                  <a:gd name="T1" fmla="*/ 64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1"/>
                      <a:pt x="0" y="1"/>
                      <a:pt x="0" y="0"/>
                    </a:cubicBezTo>
                  </a:path>
                </a:pathLst>
              </a:custGeom>
              <a:noFill/>
              <a:ln w="9525" cap="rnd">
                <a:solidFill>
                  <a:srgbClr val="D1AA49"/>
                </a:solidFill>
                <a:round/>
                <a:headEnd/>
                <a:tailEnd/>
              </a:ln>
            </p:spPr>
            <p:txBody>
              <a:bodyPr/>
              <a:lstStyle/>
              <a:p>
                <a:endParaRPr lang="en-GB"/>
              </a:p>
            </p:txBody>
          </p:sp>
          <p:sp>
            <p:nvSpPr>
              <p:cNvPr id="31881" name="Freeform 910"/>
              <p:cNvSpPr>
                <a:spLocks/>
              </p:cNvSpPr>
              <p:nvPr/>
            </p:nvSpPr>
            <p:spPr bwMode="auto">
              <a:xfrm>
                <a:off x="2826" y="2515"/>
                <a:ext cx="4" cy="7"/>
              </a:xfrm>
              <a:custGeom>
                <a:avLst/>
                <a:gdLst>
                  <a:gd name="T0" fmla="*/ 1 w 3"/>
                  <a:gd name="T1" fmla="*/ 21 h 5"/>
                  <a:gd name="T2" fmla="*/ 0 w 3"/>
                  <a:gd name="T3" fmla="*/ 39 h 5"/>
                  <a:gd name="T4" fmla="*/ 1 w 3"/>
                  <a:gd name="T5" fmla="*/ 0 h 5"/>
                  <a:gd name="T6" fmla="*/ 1 w 3"/>
                  <a:gd name="T7" fmla="*/ 39 h 5"/>
                  <a:gd name="T8" fmla="*/ 0 60000 65536"/>
                  <a:gd name="T9" fmla="*/ 0 60000 65536"/>
                  <a:gd name="T10" fmla="*/ 0 60000 65536"/>
                  <a:gd name="T11" fmla="*/ 0 60000 65536"/>
                  <a:gd name="T12" fmla="*/ 0 w 3"/>
                  <a:gd name="T13" fmla="*/ 0 h 5"/>
                  <a:gd name="T14" fmla="*/ 3 w 3"/>
                  <a:gd name="T15" fmla="*/ 5 h 5"/>
                </a:gdLst>
                <a:ahLst/>
                <a:cxnLst>
                  <a:cxn ang="T8">
                    <a:pos x="T0" y="T1"/>
                  </a:cxn>
                  <a:cxn ang="T9">
                    <a:pos x="T2" y="T3"/>
                  </a:cxn>
                  <a:cxn ang="T10">
                    <a:pos x="T4" y="T5"/>
                  </a:cxn>
                  <a:cxn ang="T11">
                    <a:pos x="T6" y="T7"/>
                  </a:cxn>
                </a:cxnLst>
                <a:rect l="T12" t="T13" r="T14" b="T15"/>
                <a:pathLst>
                  <a:path w="3" h="5">
                    <a:moveTo>
                      <a:pt x="1" y="3"/>
                    </a:moveTo>
                    <a:cubicBezTo>
                      <a:pt x="0" y="3"/>
                      <a:pt x="0" y="4"/>
                      <a:pt x="0" y="5"/>
                    </a:cubicBezTo>
                    <a:cubicBezTo>
                      <a:pt x="3" y="5"/>
                      <a:pt x="3" y="2"/>
                      <a:pt x="1" y="0"/>
                    </a:cubicBezTo>
                    <a:cubicBezTo>
                      <a:pt x="0" y="1"/>
                      <a:pt x="0" y="3"/>
                      <a:pt x="1" y="5"/>
                    </a:cubicBezTo>
                  </a:path>
                </a:pathLst>
              </a:custGeom>
              <a:noFill/>
              <a:ln w="9525" cap="rnd">
                <a:solidFill>
                  <a:srgbClr val="D1AA49"/>
                </a:solidFill>
                <a:round/>
                <a:headEnd/>
                <a:tailEnd/>
              </a:ln>
            </p:spPr>
            <p:txBody>
              <a:bodyPr/>
              <a:lstStyle/>
              <a:p>
                <a:endParaRPr lang="en-GB"/>
              </a:p>
            </p:txBody>
          </p:sp>
          <p:sp>
            <p:nvSpPr>
              <p:cNvPr id="31882" name="Freeform 911"/>
              <p:cNvSpPr>
                <a:spLocks/>
              </p:cNvSpPr>
              <p:nvPr/>
            </p:nvSpPr>
            <p:spPr bwMode="auto">
              <a:xfrm>
                <a:off x="2827" y="2536"/>
                <a:ext cx="2" cy="1"/>
              </a:xfrm>
              <a:custGeom>
                <a:avLst/>
                <a:gdLst>
                  <a:gd name="T0" fmla="*/ 0 w 1"/>
                  <a:gd name="T1" fmla="*/ 1 h 1"/>
                  <a:gd name="T2" fmla="*/ 64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0"/>
                      <a:pt x="1" y="0"/>
                      <a:pt x="1" y="0"/>
                    </a:cubicBezTo>
                  </a:path>
                </a:pathLst>
              </a:custGeom>
              <a:noFill/>
              <a:ln w="9525" cap="rnd">
                <a:solidFill>
                  <a:srgbClr val="D1AA49"/>
                </a:solidFill>
                <a:round/>
                <a:headEnd/>
                <a:tailEnd/>
              </a:ln>
            </p:spPr>
            <p:txBody>
              <a:bodyPr/>
              <a:lstStyle/>
              <a:p>
                <a:endParaRPr lang="en-GB"/>
              </a:p>
            </p:txBody>
          </p:sp>
          <p:sp>
            <p:nvSpPr>
              <p:cNvPr id="31883" name="Freeform 912"/>
              <p:cNvSpPr>
                <a:spLocks/>
              </p:cNvSpPr>
              <p:nvPr/>
            </p:nvSpPr>
            <p:spPr bwMode="auto">
              <a:xfrm>
                <a:off x="2818" y="2365"/>
                <a:ext cx="9" cy="9"/>
              </a:xfrm>
              <a:custGeom>
                <a:avLst/>
                <a:gdLst>
                  <a:gd name="T0" fmla="*/ 40 w 6"/>
                  <a:gd name="T1" fmla="*/ 40 h 6"/>
                  <a:gd name="T2" fmla="*/ 27 w 6"/>
                  <a:gd name="T3" fmla="*/ 72 h 6"/>
                  <a:gd name="T4" fmla="*/ 18 w 6"/>
                  <a:gd name="T5" fmla="*/ 48 h 6"/>
                  <a:gd name="T6" fmla="*/ 0 60000 65536"/>
                  <a:gd name="T7" fmla="*/ 0 60000 65536"/>
                  <a:gd name="T8" fmla="*/ 0 60000 65536"/>
                  <a:gd name="T9" fmla="*/ 0 w 6"/>
                  <a:gd name="T10" fmla="*/ 0 h 6"/>
                  <a:gd name="T11" fmla="*/ 6 w 6"/>
                  <a:gd name="T12" fmla="*/ 6 h 6"/>
                </a:gdLst>
                <a:ahLst/>
                <a:cxnLst>
                  <a:cxn ang="T6">
                    <a:pos x="T0" y="T1"/>
                  </a:cxn>
                  <a:cxn ang="T7">
                    <a:pos x="T2" y="T3"/>
                  </a:cxn>
                  <a:cxn ang="T8">
                    <a:pos x="T4" y="T5"/>
                  </a:cxn>
                </a:cxnLst>
                <a:rect l="T9" t="T10" r="T11" b="T12"/>
                <a:pathLst>
                  <a:path w="6" h="6">
                    <a:moveTo>
                      <a:pt x="3" y="3"/>
                    </a:moveTo>
                    <a:cubicBezTo>
                      <a:pt x="2" y="5"/>
                      <a:pt x="2" y="5"/>
                      <a:pt x="2" y="6"/>
                    </a:cubicBezTo>
                    <a:cubicBezTo>
                      <a:pt x="6" y="3"/>
                      <a:pt x="0" y="0"/>
                      <a:pt x="1" y="4"/>
                    </a:cubicBezTo>
                  </a:path>
                </a:pathLst>
              </a:custGeom>
              <a:noFill/>
              <a:ln w="9525" cap="rnd">
                <a:solidFill>
                  <a:srgbClr val="D1AA49"/>
                </a:solidFill>
                <a:round/>
                <a:headEnd/>
                <a:tailEnd/>
              </a:ln>
            </p:spPr>
            <p:txBody>
              <a:bodyPr/>
              <a:lstStyle/>
              <a:p>
                <a:endParaRPr lang="en-GB"/>
              </a:p>
            </p:txBody>
          </p:sp>
          <p:sp>
            <p:nvSpPr>
              <p:cNvPr id="31884" name="Freeform 913"/>
              <p:cNvSpPr>
                <a:spLocks/>
              </p:cNvSpPr>
              <p:nvPr/>
            </p:nvSpPr>
            <p:spPr bwMode="auto">
              <a:xfrm>
                <a:off x="2818" y="2391"/>
                <a:ext cx="8" cy="9"/>
              </a:xfrm>
              <a:custGeom>
                <a:avLst/>
                <a:gdLst>
                  <a:gd name="T0" fmla="*/ 34 w 5"/>
                  <a:gd name="T1" fmla="*/ 18 h 6"/>
                  <a:gd name="T2" fmla="*/ 21 w 5"/>
                  <a:gd name="T3" fmla="*/ 72 h 6"/>
                  <a:gd name="T4" fmla="*/ 34 w 5"/>
                  <a:gd name="T5" fmla="*/ 0 h 6"/>
                  <a:gd name="T6" fmla="*/ 0 60000 65536"/>
                  <a:gd name="T7" fmla="*/ 0 60000 65536"/>
                  <a:gd name="T8" fmla="*/ 0 60000 65536"/>
                  <a:gd name="T9" fmla="*/ 0 w 5"/>
                  <a:gd name="T10" fmla="*/ 0 h 6"/>
                  <a:gd name="T11" fmla="*/ 5 w 5"/>
                  <a:gd name="T12" fmla="*/ 6 h 6"/>
                </a:gdLst>
                <a:ahLst/>
                <a:cxnLst>
                  <a:cxn ang="T6">
                    <a:pos x="T0" y="T1"/>
                  </a:cxn>
                  <a:cxn ang="T7">
                    <a:pos x="T2" y="T3"/>
                  </a:cxn>
                  <a:cxn ang="T8">
                    <a:pos x="T4" y="T5"/>
                  </a:cxn>
                </a:cxnLst>
                <a:rect l="T9" t="T10" r="T11" b="T12"/>
                <a:pathLst>
                  <a:path w="5" h="6">
                    <a:moveTo>
                      <a:pt x="2" y="1"/>
                    </a:moveTo>
                    <a:cubicBezTo>
                      <a:pt x="0" y="3"/>
                      <a:pt x="0" y="4"/>
                      <a:pt x="1" y="6"/>
                    </a:cubicBezTo>
                    <a:cubicBezTo>
                      <a:pt x="5" y="6"/>
                      <a:pt x="3" y="2"/>
                      <a:pt x="2" y="0"/>
                    </a:cubicBezTo>
                  </a:path>
                </a:pathLst>
              </a:custGeom>
              <a:noFill/>
              <a:ln w="9525" cap="rnd">
                <a:solidFill>
                  <a:srgbClr val="D1AA49"/>
                </a:solidFill>
                <a:round/>
                <a:headEnd/>
                <a:tailEnd/>
              </a:ln>
            </p:spPr>
            <p:txBody>
              <a:bodyPr/>
              <a:lstStyle/>
              <a:p>
                <a:endParaRPr lang="en-GB"/>
              </a:p>
            </p:txBody>
          </p:sp>
          <p:sp>
            <p:nvSpPr>
              <p:cNvPr id="31885" name="Freeform 914"/>
              <p:cNvSpPr>
                <a:spLocks/>
              </p:cNvSpPr>
              <p:nvPr/>
            </p:nvSpPr>
            <p:spPr bwMode="auto">
              <a:xfrm>
                <a:off x="2827" y="2383"/>
                <a:ext cx="3" cy="4"/>
              </a:xfrm>
              <a:custGeom>
                <a:avLst/>
                <a:gdLst>
                  <a:gd name="T0" fmla="*/ 0 w 2"/>
                  <a:gd name="T1" fmla="*/ 16 h 3"/>
                  <a:gd name="T2" fmla="*/ 19 w 2"/>
                  <a:gd name="T3" fmla="*/ 0 h 3"/>
                  <a:gd name="T4" fmla="*/ 0 60000 65536"/>
                  <a:gd name="T5" fmla="*/ 0 60000 65536"/>
                  <a:gd name="T6" fmla="*/ 0 w 2"/>
                  <a:gd name="T7" fmla="*/ 0 h 3"/>
                  <a:gd name="T8" fmla="*/ 2 w 2"/>
                  <a:gd name="T9" fmla="*/ 3 h 3"/>
                </a:gdLst>
                <a:ahLst/>
                <a:cxnLst>
                  <a:cxn ang="T4">
                    <a:pos x="T0" y="T1"/>
                  </a:cxn>
                  <a:cxn ang="T5">
                    <a:pos x="T2" y="T3"/>
                  </a:cxn>
                </a:cxnLst>
                <a:rect l="T6" t="T7" r="T8" b="T9"/>
                <a:pathLst>
                  <a:path w="2" h="3">
                    <a:moveTo>
                      <a:pt x="0" y="3"/>
                    </a:moveTo>
                    <a:cubicBezTo>
                      <a:pt x="1" y="2"/>
                      <a:pt x="1" y="1"/>
                      <a:pt x="2" y="0"/>
                    </a:cubicBezTo>
                  </a:path>
                </a:pathLst>
              </a:custGeom>
              <a:noFill/>
              <a:ln w="9525" cap="rnd">
                <a:solidFill>
                  <a:srgbClr val="D1AA49"/>
                </a:solidFill>
                <a:round/>
                <a:headEnd/>
                <a:tailEnd/>
              </a:ln>
            </p:spPr>
            <p:txBody>
              <a:bodyPr/>
              <a:lstStyle/>
              <a:p>
                <a:endParaRPr lang="en-GB"/>
              </a:p>
            </p:txBody>
          </p:sp>
          <p:sp>
            <p:nvSpPr>
              <p:cNvPr id="31886" name="Freeform 915"/>
              <p:cNvSpPr>
                <a:spLocks/>
              </p:cNvSpPr>
              <p:nvPr/>
            </p:nvSpPr>
            <p:spPr bwMode="auto">
              <a:xfrm>
                <a:off x="2817" y="2413"/>
                <a:ext cx="6" cy="14"/>
              </a:xfrm>
              <a:custGeom>
                <a:avLst/>
                <a:gdLst>
                  <a:gd name="T0" fmla="*/ 13 w 4"/>
                  <a:gd name="T1" fmla="*/ 73 h 9"/>
                  <a:gd name="T2" fmla="*/ 13 w 4"/>
                  <a:gd name="T3" fmla="*/ 128 h 9"/>
                  <a:gd name="T4" fmla="*/ 19 w 4"/>
                  <a:gd name="T5" fmla="*/ 19 h 9"/>
                  <a:gd name="T6" fmla="*/ 13 w 4"/>
                  <a:gd name="T7" fmla="*/ 82 h 9"/>
                  <a:gd name="T8" fmla="*/ 19 w 4"/>
                  <a:gd name="T9" fmla="*/ 0 h 9"/>
                  <a:gd name="T10" fmla="*/ 0 w 4"/>
                  <a:gd name="T11" fmla="*/ 82 h 9"/>
                  <a:gd name="T12" fmla="*/ 0 60000 65536"/>
                  <a:gd name="T13" fmla="*/ 0 60000 65536"/>
                  <a:gd name="T14" fmla="*/ 0 60000 65536"/>
                  <a:gd name="T15" fmla="*/ 0 60000 65536"/>
                  <a:gd name="T16" fmla="*/ 0 60000 65536"/>
                  <a:gd name="T17" fmla="*/ 0 60000 65536"/>
                  <a:gd name="T18" fmla="*/ 0 w 4"/>
                  <a:gd name="T19" fmla="*/ 0 h 9"/>
                  <a:gd name="T20" fmla="*/ 4 w 4"/>
                  <a:gd name="T21" fmla="*/ 9 h 9"/>
                </a:gdLst>
                <a:ahLst/>
                <a:cxnLst>
                  <a:cxn ang="T12">
                    <a:pos x="T0" y="T1"/>
                  </a:cxn>
                  <a:cxn ang="T13">
                    <a:pos x="T2" y="T3"/>
                  </a:cxn>
                  <a:cxn ang="T14">
                    <a:pos x="T4" y="T5"/>
                  </a:cxn>
                  <a:cxn ang="T15">
                    <a:pos x="T6" y="T7"/>
                  </a:cxn>
                  <a:cxn ang="T16">
                    <a:pos x="T8" y="T9"/>
                  </a:cxn>
                  <a:cxn ang="T17">
                    <a:pos x="T10" y="T11"/>
                  </a:cxn>
                </a:cxnLst>
                <a:rect l="T18" t="T19" r="T20" b="T21"/>
                <a:pathLst>
                  <a:path w="4" h="9">
                    <a:moveTo>
                      <a:pt x="1" y="5"/>
                    </a:moveTo>
                    <a:cubicBezTo>
                      <a:pt x="1" y="6"/>
                      <a:pt x="0" y="7"/>
                      <a:pt x="1" y="9"/>
                    </a:cubicBezTo>
                    <a:cubicBezTo>
                      <a:pt x="4" y="8"/>
                      <a:pt x="3" y="3"/>
                      <a:pt x="2" y="1"/>
                    </a:cubicBezTo>
                    <a:cubicBezTo>
                      <a:pt x="0" y="2"/>
                      <a:pt x="0" y="4"/>
                      <a:pt x="1" y="6"/>
                    </a:cubicBezTo>
                    <a:cubicBezTo>
                      <a:pt x="4" y="5"/>
                      <a:pt x="3" y="1"/>
                      <a:pt x="2" y="0"/>
                    </a:cubicBezTo>
                    <a:cubicBezTo>
                      <a:pt x="0" y="1"/>
                      <a:pt x="0" y="4"/>
                      <a:pt x="0" y="6"/>
                    </a:cubicBezTo>
                  </a:path>
                </a:pathLst>
              </a:custGeom>
              <a:noFill/>
              <a:ln w="9525" cap="rnd">
                <a:solidFill>
                  <a:srgbClr val="D1AA49"/>
                </a:solidFill>
                <a:round/>
                <a:headEnd/>
                <a:tailEnd/>
              </a:ln>
            </p:spPr>
            <p:txBody>
              <a:bodyPr/>
              <a:lstStyle/>
              <a:p>
                <a:endParaRPr lang="en-GB"/>
              </a:p>
            </p:txBody>
          </p:sp>
          <p:sp>
            <p:nvSpPr>
              <p:cNvPr id="31887" name="Freeform 916"/>
              <p:cNvSpPr>
                <a:spLocks/>
              </p:cNvSpPr>
              <p:nvPr/>
            </p:nvSpPr>
            <p:spPr bwMode="auto">
              <a:xfrm>
                <a:off x="2826" y="2410"/>
                <a:ext cx="1" cy="2"/>
              </a:xfrm>
              <a:custGeom>
                <a:avLst/>
                <a:gdLst>
                  <a:gd name="T0" fmla="*/ 0 w 1"/>
                  <a:gd name="T1" fmla="*/ 0 h 1"/>
                  <a:gd name="T2" fmla="*/ 1 w 1"/>
                  <a:gd name="T3" fmla="*/ 64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1"/>
                      <a:pt x="1" y="1"/>
                    </a:cubicBezTo>
                  </a:path>
                </a:pathLst>
              </a:custGeom>
              <a:noFill/>
              <a:ln w="9525" cap="rnd">
                <a:solidFill>
                  <a:srgbClr val="D1AA49"/>
                </a:solidFill>
                <a:round/>
                <a:headEnd/>
                <a:tailEnd/>
              </a:ln>
            </p:spPr>
            <p:txBody>
              <a:bodyPr/>
              <a:lstStyle/>
              <a:p>
                <a:endParaRPr lang="en-GB"/>
              </a:p>
            </p:txBody>
          </p:sp>
          <p:sp>
            <p:nvSpPr>
              <p:cNvPr id="31888" name="Freeform 917"/>
              <p:cNvSpPr>
                <a:spLocks/>
              </p:cNvSpPr>
              <p:nvPr/>
            </p:nvSpPr>
            <p:spPr bwMode="auto">
              <a:xfrm>
                <a:off x="2817" y="2439"/>
                <a:ext cx="6" cy="8"/>
              </a:xfrm>
              <a:custGeom>
                <a:avLst/>
                <a:gdLst>
                  <a:gd name="T0" fmla="*/ 13 w 4"/>
                  <a:gd name="T1" fmla="*/ 54 h 5"/>
                  <a:gd name="T2" fmla="*/ 13 w 4"/>
                  <a:gd name="T3" fmla="*/ 86 h 5"/>
                  <a:gd name="T4" fmla="*/ 13 w 4"/>
                  <a:gd name="T5" fmla="*/ 0 h 5"/>
                  <a:gd name="T6" fmla="*/ 13 w 4"/>
                  <a:gd name="T7" fmla="*/ 54 h 5"/>
                  <a:gd name="T8" fmla="*/ 19 w 4"/>
                  <a:gd name="T9" fmla="*/ 21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1" y="3"/>
                    </a:moveTo>
                    <a:cubicBezTo>
                      <a:pt x="1" y="4"/>
                      <a:pt x="1" y="5"/>
                      <a:pt x="1" y="5"/>
                    </a:cubicBezTo>
                    <a:cubicBezTo>
                      <a:pt x="4" y="5"/>
                      <a:pt x="3" y="2"/>
                      <a:pt x="1" y="0"/>
                    </a:cubicBezTo>
                    <a:cubicBezTo>
                      <a:pt x="0" y="2"/>
                      <a:pt x="0" y="2"/>
                      <a:pt x="1" y="3"/>
                    </a:cubicBezTo>
                    <a:cubicBezTo>
                      <a:pt x="2" y="3"/>
                      <a:pt x="2" y="2"/>
                      <a:pt x="2" y="1"/>
                    </a:cubicBezTo>
                  </a:path>
                </a:pathLst>
              </a:custGeom>
              <a:noFill/>
              <a:ln w="9525" cap="rnd">
                <a:solidFill>
                  <a:srgbClr val="D1AA49"/>
                </a:solidFill>
                <a:round/>
                <a:headEnd/>
                <a:tailEnd/>
              </a:ln>
            </p:spPr>
            <p:txBody>
              <a:bodyPr/>
              <a:lstStyle/>
              <a:p>
                <a:endParaRPr lang="en-GB"/>
              </a:p>
            </p:txBody>
          </p:sp>
          <p:sp>
            <p:nvSpPr>
              <p:cNvPr id="31889" name="Freeform 918"/>
              <p:cNvSpPr>
                <a:spLocks/>
              </p:cNvSpPr>
              <p:nvPr/>
            </p:nvSpPr>
            <p:spPr bwMode="auto">
              <a:xfrm>
                <a:off x="2824" y="2434"/>
                <a:ext cx="2" cy="2"/>
              </a:xfrm>
              <a:custGeom>
                <a:avLst/>
                <a:gdLst>
                  <a:gd name="T0" fmla="*/ 0 w 1"/>
                  <a:gd name="T1" fmla="*/ 0 h 1"/>
                  <a:gd name="T2" fmla="*/ 64 w 1"/>
                  <a:gd name="T3" fmla="*/ 64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1" y="0"/>
                      <a:pt x="1" y="0"/>
                      <a:pt x="1" y="1"/>
                    </a:cubicBezTo>
                  </a:path>
                </a:pathLst>
              </a:custGeom>
              <a:noFill/>
              <a:ln w="9525" cap="rnd">
                <a:solidFill>
                  <a:srgbClr val="D1AA49"/>
                </a:solidFill>
                <a:round/>
                <a:headEnd/>
                <a:tailEnd/>
              </a:ln>
            </p:spPr>
            <p:txBody>
              <a:bodyPr/>
              <a:lstStyle/>
              <a:p>
                <a:endParaRPr lang="en-GB"/>
              </a:p>
            </p:txBody>
          </p:sp>
          <p:sp>
            <p:nvSpPr>
              <p:cNvPr id="31890" name="Freeform 919"/>
              <p:cNvSpPr>
                <a:spLocks/>
              </p:cNvSpPr>
              <p:nvPr/>
            </p:nvSpPr>
            <p:spPr bwMode="auto">
              <a:xfrm>
                <a:off x="2817" y="2460"/>
                <a:ext cx="6" cy="6"/>
              </a:xfrm>
              <a:custGeom>
                <a:avLst/>
                <a:gdLst>
                  <a:gd name="T0" fmla="*/ 28 w 4"/>
                  <a:gd name="T1" fmla="*/ 13 h 4"/>
                  <a:gd name="T2" fmla="*/ 19 w 4"/>
                  <a:gd name="T3" fmla="*/ 42 h 4"/>
                  <a:gd name="T4" fmla="*/ 28 w 4"/>
                  <a:gd name="T5" fmla="*/ 13 h 4"/>
                  <a:gd name="T6" fmla="*/ 13 w 4"/>
                  <a:gd name="T7" fmla="*/ 19 h 4"/>
                  <a:gd name="T8" fmla="*/ 19 w 4"/>
                  <a:gd name="T9" fmla="*/ 28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1"/>
                    </a:moveTo>
                    <a:cubicBezTo>
                      <a:pt x="1" y="0"/>
                      <a:pt x="0" y="2"/>
                      <a:pt x="2" y="4"/>
                    </a:cubicBezTo>
                    <a:cubicBezTo>
                      <a:pt x="3" y="3"/>
                      <a:pt x="4" y="2"/>
                      <a:pt x="3" y="1"/>
                    </a:cubicBezTo>
                    <a:cubicBezTo>
                      <a:pt x="2" y="1"/>
                      <a:pt x="2" y="1"/>
                      <a:pt x="1" y="2"/>
                    </a:cubicBezTo>
                    <a:cubicBezTo>
                      <a:pt x="1" y="2"/>
                      <a:pt x="1" y="3"/>
                      <a:pt x="2" y="3"/>
                    </a:cubicBezTo>
                  </a:path>
                </a:pathLst>
              </a:custGeom>
              <a:noFill/>
              <a:ln w="9525" cap="rnd">
                <a:solidFill>
                  <a:srgbClr val="D1AA49"/>
                </a:solidFill>
                <a:round/>
                <a:headEnd/>
                <a:tailEnd/>
              </a:ln>
            </p:spPr>
            <p:txBody>
              <a:bodyPr/>
              <a:lstStyle/>
              <a:p>
                <a:endParaRPr lang="en-GB"/>
              </a:p>
            </p:txBody>
          </p:sp>
          <p:sp>
            <p:nvSpPr>
              <p:cNvPr id="31891" name="Freeform 920"/>
              <p:cNvSpPr>
                <a:spLocks/>
              </p:cNvSpPr>
              <p:nvPr/>
            </p:nvSpPr>
            <p:spPr bwMode="auto">
              <a:xfrm>
                <a:off x="2826" y="2454"/>
                <a:ext cx="1" cy="2"/>
              </a:xfrm>
              <a:custGeom>
                <a:avLst/>
                <a:gdLst>
                  <a:gd name="T0" fmla="*/ 0 w 1"/>
                  <a:gd name="T1" fmla="*/ 64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0"/>
                      <a:pt x="0" y="0"/>
                      <a:pt x="0" y="0"/>
                    </a:cubicBezTo>
                  </a:path>
                </a:pathLst>
              </a:custGeom>
              <a:noFill/>
              <a:ln w="9525" cap="rnd">
                <a:solidFill>
                  <a:srgbClr val="D1AA49"/>
                </a:solidFill>
                <a:round/>
                <a:headEnd/>
                <a:tailEnd/>
              </a:ln>
            </p:spPr>
            <p:txBody>
              <a:bodyPr/>
              <a:lstStyle/>
              <a:p>
                <a:endParaRPr lang="en-GB"/>
              </a:p>
            </p:txBody>
          </p:sp>
          <p:sp>
            <p:nvSpPr>
              <p:cNvPr id="31892" name="Freeform 921"/>
              <p:cNvSpPr>
                <a:spLocks/>
              </p:cNvSpPr>
              <p:nvPr/>
            </p:nvSpPr>
            <p:spPr bwMode="auto">
              <a:xfrm>
                <a:off x="2821" y="2477"/>
                <a:ext cx="2" cy="3"/>
              </a:xfrm>
              <a:custGeom>
                <a:avLst/>
                <a:gdLst>
                  <a:gd name="T0" fmla="*/ 0 w 1"/>
                  <a:gd name="T1" fmla="*/ 0 h 2"/>
                  <a:gd name="T2" fmla="*/ 64 w 1"/>
                  <a:gd name="T3" fmla="*/ 19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0"/>
                    </a:moveTo>
                    <a:cubicBezTo>
                      <a:pt x="0" y="1"/>
                      <a:pt x="0" y="2"/>
                      <a:pt x="1" y="2"/>
                    </a:cubicBezTo>
                  </a:path>
                </a:pathLst>
              </a:custGeom>
              <a:noFill/>
              <a:ln w="9525" cap="rnd">
                <a:solidFill>
                  <a:srgbClr val="D1AA49"/>
                </a:solidFill>
                <a:round/>
                <a:headEnd/>
                <a:tailEnd/>
              </a:ln>
            </p:spPr>
            <p:txBody>
              <a:bodyPr/>
              <a:lstStyle/>
              <a:p>
                <a:endParaRPr lang="en-GB"/>
              </a:p>
            </p:txBody>
          </p:sp>
          <p:sp>
            <p:nvSpPr>
              <p:cNvPr id="31893" name="Freeform 922"/>
              <p:cNvSpPr>
                <a:spLocks/>
              </p:cNvSpPr>
              <p:nvPr/>
            </p:nvSpPr>
            <p:spPr bwMode="auto">
              <a:xfrm>
                <a:off x="2804" y="2183"/>
                <a:ext cx="5" cy="5"/>
              </a:xfrm>
              <a:custGeom>
                <a:avLst/>
                <a:gdLst>
                  <a:gd name="T0" fmla="*/ 22 w 3"/>
                  <a:gd name="T1" fmla="*/ 0 h 3"/>
                  <a:gd name="T2" fmla="*/ 0 w 3"/>
                  <a:gd name="T3" fmla="*/ 37 h 3"/>
                  <a:gd name="T4" fmla="*/ 62 w 3"/>
                  <a:gd name="T5" fmla="*/ 0 h 3"/>
                  <a:gd name="T6" fmla="*/ 22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0"/>
                    </a:moveTo>
                    <a:cubicBezTo>
                      <a:pt x="0" y="1"/>
                      <a:pt x="0" y="1"/>
                      <a:pt x="0" y="2"/>
                    </a:cubicBezTo>
                    <a:cubicBezTo>
                      <a:pt x="2" y="3"/>
                      <a:pt x="3" y="2"/>
                      <a:pt x="3" y="0"/>
                    </a:cubicBezTo>
                    <a:cubicBezTo>
                      <a:pt x="2" y="0"/>
                      <a:pt x="2" y="0"/>
                      <a:pt x="1" y="0"/>
                    </a:cubicBezTo>
                  </a:path>
                </a:pathLst>
              </a:custGeom>
              <a:noFill/>
              <a:ln w="9525" cap="rnd">
                <a:solidFill>
                  <a:srgbClr val="937833"/>
                </a:solidFill>
                <a:round/>
                <a:headEnd/>
                <a:tailEnd/>
              </a:ln>
            </p:spPr>
            <p:txBody>
              <a:bodyPr/>
              <a:lstStyle/>
              <a:p>
                <a:endParaRPr lang="en-GB"/>
              </a:p>
            </p:txBody>
          </p:sp>
          <p:sp>
            <p:nvSpPr>
              <p:cNvPr id="31894" name="Freeform 923"/>
              <p:cNvSpPr>
                <a:spLocks/>
              </p:cNvSpPr>
              <p:nvPr/>
            </p:nvSpPr>
            <p:spPr bwMode="auto">
              <a:xfrm>
                <a:off x="2808" y="2213"/>
                <a:ext cx="4" cy="5"/>
              </a:xfrm>
              <a:custGeom>
                <a:avLst/>
                <a:gdLst>
                  <a:gd name="T0" fmla="*/ 0 w 3"/>
                  <a:gd name="T1" fmla="*/ 62 h 3"/>
                  <a:gd name="T2" fmla="*/ 0 w 3"/>
                  <a:gd name="T3" fmla="*/ 22 h 3"/>
                  <a:gd name="T4" fmla="*/ 16 w 3"/>
                  <a:gd name="T5" fmla="*/ 62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3"/>
                    </a:moveTo>
                    <a:cubicBezTo>
                      <a:pt x="0" y="2"/>
                      <a:pt x="0" y="1"/>
                      <a:pt x="0" y="1"/>
                    </a:cubicBezTo>
                    <a:cubicBezTo>
                      <a:pt x="2" y="0"/>
                      <a:pt x="3" y="1"/>
                      <a:pt x="3" y="3"/>
                    </a:cubicBezTo>
                  </a:path>
                </a:pathLst>
              </a:custGeom>
              <a:noFill/>
              <a:ln w="9525" cap="rnd">
                <a:solidFill>
                  <a:srgbClr val="937833"/>
                </a:solidFill>
                <a:round/>
                <a:headEnd/>
                <a:tailEnd/>
              </a:ln>
            </p:spPr>
            <p:txBody>
              <a:bodyPr/>
              <a:lstStyle/>
              <a:p>
                <a:endParaRPr lang="en-GB"/>
              </a:p>
            </p:txBody>
          </p:sp>
          <p:sp>
            <p:nvSpPr>
              <p:cNvPr id="31895" name="Freeform 924"/>
              <p:cNvSpPr>
                <a:spLocks/>
              </p:cNvSpPr>
              <p:nvPr/>
            </p:nvSpPr>
            <p:spPr bwMode="auto">
              <a:xfrm>
                <a:off x="2811" y="2241"/>
                <a:ext cx="1" cy="3"/>
              </a:xfrm>
              <a:custGeom>
                <a:avLst/>
                <a:gdLst>
                  <a:gd name="T0" fmla="*/ 0 w 1"/>
                  <a:gd name="T1" fmla="*/ 19 h 2"/>
                  <a:gd name="T2" fmla="*/ 1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0" y="1"/>
                      <a:pt x="0" y="0"/>
                      <a:pt x="1" y="0"/>
                    </a:cubicBezTo>
                  </a:path>
                </a:pathLst>
              </a:custGeom>
              <a:noFill/>
              <a:ln w="9525" cap="rnd">
                <a:solidFill>
                  <a:srgbClr val="937833"/>
                </a:solidFill>
                <a:round/>
                <a:headEnd/>
                <a:tailEnd/>
              </a:ln>
            </p:spPr>
            <p:txBody>
              <a:bodyPr/>
              <a:lstStyle/>
              <a:p>
                <a:endParaRPr lang="en-GB"/>
              </a:p>
            </p:txBody>
          </p:sp>
          <p:sp>
            <p:nvSpPr>
              <p:cNvPr id="31896" name="Freeform 925"/>
              <p:cNvSpPr>
                <a:spLocks/>
              </p:cNvSpPr>
              <p:nvPr/>
            </p:nvSpPr>
            <p:spPr bwMode="auto">
              <a:xfrm>
                <a:off x="2811" y="2275"/>
                <a:ext cx="4" cy="3"/>
              </a:xfrm>
              <a:custGeom>
                <a:avLst/>
                <a:gdLst>
                  <a:gd name="T0" fmla="*/ 1 w 3"/>
                  <a:gd name="T1" fmla="*/ 0 h 2"/>
                  <a:gd name="T2" fmla="*/ 1 w 3"/>
                  <a:gd name="T3" fmla="*/ 19 h 2"/>
                  <a:gd name="T4" fmla="*/ 16 w 3"/>
                  <a:gd name="T5" fmla="*/ 13 h 2"/>
                  <a:gd name="T6" fmla="*/ 1 w 3"/>
                  <a:gd name="T7" fmla="*/ 13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1" y="0"/>
                    </a:moveTo>
                    <a:cubicBezTo>
                      <a:pt x="1" y="1"/>
                      <a:pt x="0" y="1"/>
                      <a:pt x="1" y="2"/>
                    </a:cubicBezTo>
                    <a:cubicBezTo>
                      <a:pt x="2" y="2"/>
                      <a:pt x="2" y="2"/>
                      <a:pt x="3" y="1"/>
                    </a:cubicBezTo>
                    <a:cubicBezTo>
                      <a:pt x="2" y="0"/>
                      <a:pt x="2" y="1"/>
                      <a:pt x="1" y="1"/>
                    </a:cubicBezTo>
                  </a:path>
                </a:pathLst>
              </a:custGeom>
              <a:noFill/>
              <a:ln w="9525" cap="rnd">
                <a:solidFill>
                  <a:srgbClr val="937833"/>
                </a:solidFill>
                <a:round/>
                <a:headEnd/>
                <a:tailEnd/>
              </a:ln>
            </p:spPr>
            <p:txBody>
              <a:bodyPr/>
              <a:lstStyle/>
              <a:p>
                <a:endParaRPr lang="en-GB"/>
              </a:p>
            </p:txBody>
          </p:sp>
          <p:sp>
            <p:nvSpPr>
              <p:cNvPr id="31897" name="Freeform 926"/>
              <p:cNvSpPr>
                <a:spLocks/>
              </p:cNvSpPr>
              <p:nvPr/>
            </p:nvSpPr>
            <p:spPr bwMode="auto">
              <a:xfrm>
                <a:off x="2815" y="2300"/>
                <a:ext cx="3" cy="3"/>
              </a:xfrm>
              <a:custGeom>
                <a:avLst/>
                <a:gdLst>
                  <a:gd name="T0" fmla="*/ 13 w 2"/>
                  <a:gd name="T1" fmla="*/ 0 h 2"/>
                  <a:gd name="T2" fmla="*/ 13 w 2"/>
                  <a:gd name="T3" fmla="*/ 19 h 2"/>
                  <a:gd name="T4" fmla="*/ 19 w 2"/>
                  <a:gd name="T5" fmla="*/ 13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1" y="0"/>
                    </a:moveTo>
                    <a:cubicBezTo>
                      <a:pt x="0" y="1"/>
                      <a:pt x="1" y="2"/>
                      <a:pt x="1" y="2"/>
                    </a:cubicBezTo>
                    <a:cubicBezTo>
                      <a:pt x="2" y="2"/>
                      <a:pt x="2" y="2"/>
                      <a:pt x="2" y="1"/>
                    </a:cubicBezTo>
                  </a:path>
                </a:pathLst>
              </a:custGeom>
              <a:noFill/>
              <a:ln w="9525" cap="rnd">
                <a:solidFill>
                  <a:srgbClr val="937833"/>
                </a:solidFill>
                <a:round/>
                <a:headEnd/>
                <a:tailEnd/>
              </a:ln>
            </p:spPr>
            <p:txBody>
              <a:bodyPr/>
              <a:lstStyle/>
              <a:p>
                <a:endParaRPr lang="en-GB"/>
              </a:p>
            </p:txBody>
          </p:sp>
          <p:sp>
            <p:nvSpPr>
              <p:cNvPr id="31898" name="Freeform 927"/>
              <p:cNvSpPr>
                <a:spLocks/>
              </p:cNvSpPr>
              <p:nvPr/>
            </p:nvSpPr>
            <p:spPr bwMode="auto">
              <a:xfrm>
                <a:off x="2817" y="2313"/>
                <a:ext cx="3" cy="3"/>
              </a:xfrm>
              <a:custGeom>
                <a:avLst/>
                <a:gdLst>
                  <a:gd name="T0" fmla="*/ 0 w 2"/>
                  <a:gd name="T1" fmla="*/ 19 h 2"/>
                  <a:gd name="T2" fmla="*/ 19 w 2"/>
                  <a:gd name="T3" fmla="*/ 0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0" y="2"/>
                    </a:moveTo>
                    <a:cubicBezTo>
                      <a:pt x="0" y="1"/>
                      <a:pt x="1" y="0"/>
                      <a:pt x="2" y="0"/>
                    </a:cubicBezTo>
                  </a:path>
                </a:pathLst>
              </a:custGeom>
              <a:noFill/>
              <a:ln w="9525" cap="rnd">
                <a:solidFill>
                  <a:srgbClr val="937833"/>
                </a:solidFill>
                <a:round/>
                <a:headEnd/>
                <a:tailEnd/>
              </a:ln>
            </p:spPr>
            <p:txBody>
              <a:bodyPr/>
              <a:lstStyle/>
              <a:p>
                <a:endParaRPr lang="en-GB"/>
              </a:p>
            </p:txBody>
          </p:sp>
          <p:sp>
            <p:nvSpPr>
              <p:cNvPr id="31899" name="Freeform 928"/>
              <p:cNvSpPr>
                <a:spLocks/>
              </p:cNvSpPr>
              <p:nvPr/>
            </p:nvSpPr>
            <p:spPr bwMode="auto">
              <a:xfrm>
                <a:off x="2817" y="2335"/>
                <a:ext cx="1" cy="1"/>
              </a:xfrm>
              <a:custGeom>
                <a:avLst/>
                <a:gdLst>
                  <a:gd name="T0" fmla="*/ 0 w 1"/>
                  <a:gd name="T1" fmla="*/ 1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0"/>
                      <a:pt x="0" y="0"/>
                      <a:pt x="0" y="0"/>
                    </a:cubicBezTo>
                  </a:path>
                </a:pathLst>
              </a:custGeom>
              <a:noFill/>
              <a:ln w="9525" cap="rnd">
                <a:solidFill>
                  <a:srgbClr val="937833"/>
                </a:solidFill>
                <a:round/>
                <a:headEnd/>
                <a:tailEnd/>
              </a:ln>
            </p:spPr>
            <p:txBody>
              <a:bodyPr/>
              <a:lstStyle/>
              <a:p>
                <a:endParaRPr lang="en-GB"/>
              </a:p>
            </p:txBody>
          </p:sp>
          <p:sp>
            <p:nvSpPr>
              <p:cNvPr id="31900" name="Freeform 929"/>
              <p:cNvSpPr>
                <a:spLocks/>
              </p:cNvSpPr>
              <p:nvPr/>
            </p:nvSpPr>
            <p:spPr bwMode="auto">
              <a:xfrm>
                <a:off x="2818" y="2368"/>
                <a:ext cx="3" cy="4"/>
              </a:xfrm>
              <a:custGeom>
                <a:avLst/>
                <a:gdLst>
                  <a:gd name="T0" fmla="*/ 0 w 2"/>
                  <a:gd name="T1" fmla="*/ 16 h 3"/>
                  <a:gd name="T2" fmla="*/ 19 w 2"/>
                  <a:gd name="T3" fmla="*/ 0 h 3"/>
                  <a:gd name="T4" fmla="*/ 0 60000 65536"/>
                  <a:gd name="T5" fmla="*/ 0 60000 65536"/>
                  <a:gd name="T6" fmla="*/ 0 w 2"/>
                  <a:gd name="T7" fmla="*/ 0 h 3"/>
                  <a:gd name="T8" fmla="*/ 2 w 2"/>
                  <a:gd name="T9" fmla="*/ 3 h 3"/>
                </a:gdLst>
                <a:ahLst/>
                <a:cxnLst>
                  <a:cxn ang="T4">
                    <a:pos x="T0" y="T1"/>
                  </a:cxn>
                  <a:cxn ang="T5">
                    <a:pos x="T2" y="T3"/>
                  </a:cxn>
                </a:cxnLst>
                <a:rect l="T6" t="T7" r="T8" b="T9"/>
                <a:pathLst>
                  <a:path w="2" h="3">
                    <a:moveTo>
                      <a:pt x="0" y="3"/>
                    </a:moveTo>
                    <a:cubicBezTo>
                      <a:pt x="1" y="2"/>
                      <a:pt x="1" y="1"/>
                      <a:pt x="2" y="0"/>
                    </a:cubicBezTo>
                  </a:path>
                </a:pathLst>
              </a:custGeom>
              <a:noFill/>
              <a:ln w="9525" cap="rnd">
                <a:solidFill>
                  <a:srgbClr val="937833"/>
                </a:solidFill>
                <a:round/>
                <a:headEnd/>
                <a:tailEnd/>
              </a:ln>
            </p:spPr>
            <p:txBody>
              <a:bodyPr/>
              <a:lstStyle/>
              <a:p>
                <a:endParaRPr lang="en-GB"/>
              </a:p>
            </p:txBody>
          </p:sp>
          <p:sp>
            <p:nvSpPr>
              <p:cNvPr id="31901" name="Freeform 930"/>
              <p:cNvSpPr>
                <a:spLocks/>
              </p:cNvSpPr>
              <p:nvPr/>
            </p:nvSpPr>
            <p:spPr bwMode="auto">
              <a:xfrm>
                <a:off x="2820" y="2391"/>
                <a:ext cx="1" cy="3"/>
              </a:xfrm>
              <a:custGeom>
                <a:avLst/>
                <a:gdLst>
                  <a:gd name="T0" fmla="*/ 0 w 1"/>
                  <a:gd name="T1" fmla="*/ 19 h 2"/>
                  <a:gd name="T2" fmla="*/ 1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0" y="1"/>
                      <a:pt x="0" y="0"/>
                      <a:pt x="1" y="0"/>
                    </a:cubicBezTo>
                  </a:path>
                </a:pathLst>
              </a:custGeom>
              <a:noFill/>
              <a:ln w="9525" cap="rnd">
                <a:solidFill>
                  <a:srgbClr val="937833"/>
                </a:solidFill>
                <a:round/>
                <a:headEnd/>
                <a:tailEnd/>
              </a:ln>
            </p:spPr>
            <p:txBody>
              <a:bodyPr/>
              <a:lstStyle/>
              <a:p>
                <a:endParaRPr lang="en-GB"/>
              </a:p>
            </p:txBody>
          </p:sp>
          <p:sp>
            <p:nvSpPr>
              <p:cNvPr id="31902" name="Freeform 931"/>
              <p:cNvSpPr>
                <a:spLocks/>
              </p:cNvSpPr>
              <p:nvPr/>
            </p:nvSpPr>
            <p:spPr bwMode="auto">
              <a:xfrm>
                <a:off x="2815" y="2413"/>
                <a:ext cx="5" cy="5"/>
              </a:xfrm>
              <a:custGeom>
                <a:avLst/>
                <a:gdLst>
                  <a:gd name="T0" fmla="*/ 37 w 3"/>
                  <a:gd name="T1" fmla="*/ 22 h 3"/>
                  <a:gd name="T2" fmla="*/ 0 w 3"/>
                  <a:gd name="T3" fmla="*/ 62 h 3"/>
                  <a:gd name="T4" fmla="*/ 37 w 3"/>
                  <a:gd name="T5" fmla="*/ 22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2" y="1"/>
                    </a:moveTo>
                    <a:cubicBezTo>
                      <a:pt x="1" y="0"/>
                      <a:pt x="0" y="1"/>
                      <a:pt x="0" y="3"/>
                    </a:cubicBezTo>
                    <a:cubicBezTo>
                      <a:pt x="2" y="3"/>
                      <a:pt x="3" y="3"/>
                      <a:pt x="2" y="1"/>
                    </a:cubicBezTo>
                  </a:path>
                </a:pathLst>
              </a:custGeom>
              <a:noFill/>
              <a:ln w="9525" cap="rnd">
                <a:solidFill>
                  <a:srgbClr val="937833"/>
                </a:solidFill>
                <a:round/>
                <a:headEnd/>
                <a:tailEnd/>
              </a:ln>
            </p:spPr>
            <p:txBody>
              <a:bodyPr/>
              <a:lstStyle/>
              <a:p>
                <a:endParaRPr lang="en-GB"/>
              </a:p>
            </p:txBody>
          </p:sp>
          <p:sp>
            <p:nvSpPr>
              <p:cNvPr id="31903" name="Freeform 932"/>
              <p:cNvSpPr>
                <a:spLocks/>
              </p:cNvSpPr>
              <p:nvPr/>
            </p:nvSpPr>
            <p:spPr bwMode="auto">
              <a:xfrm>
                <a:off x="2818" y="2439"/>
                <a:ext cx="2" cy="1"/>
              </a:xfrm>
              <a:custGeom>
                <a:avLst/>
                <a:gdLst>
                  <a:gd name="T0" fmla="*/ 64 w 1"/>
                  <a:gd name="T1" fmla="*/ 1 h 1"/>
                  <a:gd name="T2" fmla="*/ 64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1"/>
                    </a:moveTo>
                    <a:cubicBezTo>
                      <a:pt x="0" y="0"/>
                      <a:pt x="0" y="0"/>
                      <a:pt x="1" y="0"/>
                    </a:cubicBezTo>
                  </a:path>
                </a:pathLst>
              </a:custGeom>
              <a:noFill/>
              <a:ln w="9525" cap="rnd">
                <a:solidFill>
                  <a:srgbClr val="937833"/>
                </a:solidFill>
                <a:round/>
                <a:headEnd/>
                <a:tailEnd/>
              </a:ln>
            </p:spPr>
            <p:txBody>
              <a:bodyPr/>
              <a:lstStyle/>
              <a:p>
                <a:endParaRPr lang="en-GB"/>
              </a:p>
            </p:txBody>
          </p:sp>
          <p:sp>
            <p:nvSpPr>
              <p:cNvPr id="31904" name="Freeform 933"/>
              <p:cNvSpPr>
                <a:spLocks/>
              </p:cNvSpPr>
              <p:nvPr/>
            </p:nvSpPr>
            <p:spPr bwMode="auto">
              <a:xfrm>
                <a:off x="2817" y="2460"/>
                <a:ext cx="1" cy="3"/>
              </a:xfrm>
              <a:custGeom>
                <a:avLst/>
                <a:gdLst>
                  <a:gd name="T0" fmla="*/ 0 w 1"/>
                  <a:gd name="T1" fmla="*/ 19 h 2"/>
                  <a:gd name="T2" fmla="*/ 1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1" y="1"/>
                      <a:pt x="1" y="1"/>
                      <a:pt x="1" y="0"/>
                    </a:cubicBezTo>
                  </a:path>
                </a:pathLst>
              </a:custGeom>
              <a:noFill/>
              <a:ln w="9525" cap="rnd">
                <a:solidFill>
                  <a:srgbClr val="937833"/>
                </a:solidFill>
                <a:round/>
                <a:headEnd/>
                <a:tailEnd/>
              </a:ln>
            </p:spPr>
            <p:txBody>
              <a:bodyPr/>
              <a:lstStyle/>
              <a:p>
                <a:endParaRPr lang="en-GB"/>
              </a:p>
            </p:txBody>
          </p:sp>
          <p:sp>
            <p:nvSpPr>
              <p:cNvPr id="31905" name="Freeform 934"/>
              <p:cNvSpPr>
                <a:spLocks/>
              </p:cNvSpPr>
              <p:nvPr/>
            </p:nvSpPr>
            <p:spPr bwMode="auto">
              <a:xfrm>
                <a:off x="2820" y="2493"/>
                <a:ext cx="1" cy="5"/>
              </a:xfrm>
              <a:custGeom>
                <a:avLst/>
                <a:gdLst>
                  <a:gd name="T0" fmla="*/ 0 w 1"/>
                  <a:gd name="T1" fmla="*/ 37 h 3"/>
                  <a:gd name="T2" fmla="*/ 1 w 1"/>
                  <a:gd name="T3" fmla="*/ 37 h 3"/>
                  <a:gd name="T4" fmla="*/ 1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2"/>
                    </a:moveTo>
                    <a:cubicBezTo>
                      <a:pt x="0" y="3"/>
                      <a:pt x="0" y="3"/>
                      <a:pt x="1" y="2"/>
                    </a:cubicBezTo>
                    <a:cubicBezTo>
                      <a:pt x="1" y="2"/>
                      <a:pt x="1" y="1"/>
                      <a:pt x="1" y="0"/>
                    </a:cubicBezTo>
                  </a:path>
                </a:pathLst>
              </a:custGeom>
              <a:noFill/>
              <a:ln w="9525" cap="rnd">
                <a:solidFill>
                  <a:srgbClr val="937833"/>
                </a:solidFill>
                <a:round/>
                <a:headEnd/>
                <a:tailEnd/>
              </a:ln>
            </p:spPr>
            <p:txBody>
              <a:bodyPr/>
              <a:lstStyle/>
              <a:p>
                <a:endParaRPr lang="en-GB"/>
              </a:p>
            </p:txBody>
          </p:sp>
          <p:sp>
            <p:nvSpPr>
              <p:cNvPr id="31906" name="Freeform 935"/>
              <p:cNvSpPr>
                <a:spLocks/>
              </p:cNvSpPr>
              <p:nvPr/>
            </p:nvSpPr>
            <p:spPr bwMode="auto">
              <a:xfrm>
                <a:off x="2736" y="2536"/>
                <a:ext cx="5" cy="3"/>
              </a:xfrm>
              <a:custGeom>
                <a:avLst/>
                <a:gdLst>
                  <a:gd name="T0" fmla="*/ 0 w 3"/>
                  <a:gd name="T1" fmla="*/ 19 h 2"/>
                  <a:gd name="T2" fmla="*/ 62 w 3"/>
                  <a:gd name="T3" fmla="*/ 0 h 2"/>
                  <a:gd name="T4" fmla="*/ 0 60000 65536"/>
                  <a:gd name="T5" fmla="*/ 0 60000 65536"/>
                  <a:gd name="T6" fmla="*/ 0 w 3"/>
                  <a:gd name="T7" fmla="*/ 0 h 2"/>
                  <a:gd name="T8" fmla="*/ 3 w 3"/>
                  <a:gd name="T9" fmla="*/ 2 h 2"/>
                </a:gdLst>
                <a:ahLst/>
                <a:cxnLst>
                  <a:cxn ang="T4">
                    <a:pos x="T0" y="T1"/>
                  </a:cxn>
                  <a:cxn ang="T5">
                    <a:pos x="T2" y="T3"/>
                  </a:cxn>
                </a:cxnLst>
                <a:rect l="T6" t="T7" r="T8" b="T9"/>
                <a:pathLst>
                  <a:path w="3" h="2">
                    <a:moveTo>
                      <a:pt x="0" y="2"/>
                    </a:moveTo>
                    <a:cubicBezTo>
                      <a:pt x="1" y="1"/>
                      <a:pt x="2" y="1"/>
                      <a:pt x="3" y="0"/>
                    </a:cubicBezTo>
                  </a:path>
                </a:pathLst>
              </a:custGeom>
              <a:noFill/>
              <a:ln w="9525" cap="rnd">
                <a:solidFill>
                  <a:srgbClr val="937833"/>
                </a:solidFill>
                <a:round/>
                <a:headEnd/>
                <a:tailEnd/>
              </a:ln>
            </p:spPr>
            <p:txBody>
              <a:bodyPr/>
              <a:lstStyle/>
              <a:p>
                <a:endParaRPr lang="en-GB"/>
              </a:p>
            </p:txBody>
          </p:sp>
          <p:sp>
            <p:nvSpPr>
              <p:cNvPr id="31907" name="Freeform 936"/>
              <p:cNvSpPr>
                <a:spLocks/>
              </p:cNvSpPr>
              <p:nvPr/>
            </p:nvSpPr>
            <p:spPr bwMode="auto">
              <a:xfrm>
                <a:off x="2735" y="2484"/>
                <a:ext cx="1" cy="3"/>
              </a:xfrm>
              <a:custGeom>
                <a:avLst/>
                <a:gdLst>
                  <a:gd name="T0" fmla="*/ 0 w 1"/>
                  <a:gd name="T1" fmla="*/ 19 h 2"/>
                  <a:gd name="T2" fmla="*/ 1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0" y="2"/>
                      <a:pt x="0" y="1"/>
                      <a:pt x="1" y="0"/>
                    </a:cubicBezTo>
                  </a:path>
                </a:pathLst>
              </a:custGeom>
              <a:noFill/>
              <a:ln w="9525" cap="rnd">
                <a:solidFill>
                  <a:srgbClr val="937833"/>
                </a:solidFill>
                <a:round/>
                <a:headEnd/>
                <a:tailEnd/>
              </a:ln>
            </p:spPr>
            <p:txBody>
              <a:bodyPr/>
              <a:lstStyle/>
              <a:p>
                <a:endParaRPr lang="en-GB"/>
              </a:p>
            </p:txBody>
          </p:sp>
          <p:sp>
            <p:nvSpPr>
              <p:cNvPr id="31908" name="Freeform 937"/>
              <p:cNvSpPr>
                <a:spLocks/>
              </p:cNvSpPr>
              <p:nvPr/>
            </p:nvSpPr>
            <p:spPr bwMode="auto">
              <a:xfrm>
                <a:off x="2736" y="2506"/>
                <a:ext cx="3" cy="1"/>
              </a:xfrm>
              <a:custGeom>
                <a:avLst/>
                <a:gdLst>
                  <a:gd name="T0" fmla="*/ 0 w 2"/>
                  <a:gd name="T1" fmla="*/ 0 h 1"/>
                  <a:gd name="T2" fmla="*/ 19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0"/>
                    </a:moveTo>
                    <a:cubicBezTo>
                      <a:pt x="1" y="0"/>
                      <a:pt x="2" y="0"/>
                      <a:pt x="2" y="0"/>
                    </a:cubicBezTo>
                  </a:path>
                </a:pathLst>
              </a:custGeom>
              <a:noFill/>
              <a:ln w="9525" cap="rnd">
                <a:solidFill>
                  <a:srgbClr val="937833"/>
                </a:solidFill>
                <a:round/>
                <a:headEnd/>
                <a:tailEnd/>
              </a:ln>
            </p:spPr>
            <p:txBody>
              <a:bodyPr/>
              <a:lstStyle/>
              <a:p>
                <a:endParaRPr lang="en-GB"/>
              </a:p>
            </p:txBody>
          </p:sp>
          <p:sp>
            <p:nvSpPr>
              <p:cNvPr id="31909" name="Freeform 938"/>
              <p:cNvSpPr>
                <a:spLocks/>
              </p:cNvSpPr>
              <p:nvPr/>
            </p:nvSpPr>
            <p:spPr bwMode="auto">
              <a:xfrm>
                <a:off x="2725" y="2419"/>
                <a:ext cx="2" cy="2"/>
              </a:xfrm>
              <a:custGeom>
                <a:avLst/>
                <a:gdLst>
                  <a:gd name="T0" fmla="*/ 0 w 1"/>
                  <a:gd name="T1" fmla="*/ 64 h 1"/>
                  <a:gd name="T2" fmla="*/ 64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1"/>
                      <a:pt x="0" y="0"/>
                      <a:pt x="1" y="0"/>
                    </a:cubicBezTo>
                  </a:path>
                </a:pathLst>
              </a:custGeom>
              <a:noFill/>
              <a:ln w="9525" cap="rnd">
                <a:solidFill>
                  <a:srgbClr val="937833"/>
                </a:solidFill>
                <a:round/>
                <a:headEnd/>
                <a:tailEnd/>
              </a:ln>
            </p:spPr>
            <p:txBody>
              <a:bodyPr/>
              <a:lstStyle/>
              <a:p>
                <a:endParaRPr lang="en-GB"/>
              </a:p>
            </p:txBody>
          </p:sp>
          <p:sp>
            <p:nvSpPr>
              <p:cNvPr id="31910" name="Freeform 939"/>
              <p:cNvSpPr>
                <a:spLocks/>
              </p:cNvSpPr>
              <p:nvPr/>
            </p:nvSpPr>
            <p:spPr bwMode="auto">
              <a:xfrm>
                <a:off x="2722" y="2341"/>
                <a:ext cx="2" cy="1"/>
              </a:xfrm>
              <a:custGeom>
                <a:avLst/>
                <a:gdLst>
                  <a:gd name="T0" fmla="*/ 0 w 1"/>
                  <a:gd name="T1" fmla="*/ 1 h 1"/>
                  <a:gd name="T2" fmla="*/ 64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1"/>
                      <a:pt x="0" y="0"/>
                      <a:pt x="1" y="0"/>
                    </a:cubicBezTo>
                  </a:path>
                </a:pathLst>
              </a:custGeom>
              <a:noFill/>
              <a:ln w="9525" cap="rnd">
                <a:solidFill>
                  <a:srgbClr val="937833"/>
                </a:solidFill>
                <a:round/>
                <a:headEnd/>
                <a:tailEnd/>
              </a:ln>
            </p:spPr>
            <p:txBody>
              <a:bodyPr/>
              <a:lstStyle/>
              <a:p>
                <a:endParaRPr lang="en-GB"/>
              </a:p>
            </p:txBody>
          </p:sp>
          <p:sp>
            <p:nvSpPr>
              <p:cNvPr id="31911" name="Freeform 940"/>
              <p:cNvSpPr>
                <a:spLocks/>
              </p:cNvSpPr>
              <p:nvPr/>
            </p:nvSpPr>
            <p:spPr bwMode="auto">
              <a:xfrm>
                <a:off x="2718" y="2292"/>
                <a:ext cx="3" cy="5"/>
              </a:xfrm>
              <a:custGeom>
                <a:avLst/>
                <a:gdLst>
                  <a:gd name="T0" fmla="*/ 0 w 2"/>
                  <a:gd name="T1" fmla="*/ 22 h 3"/>
                  <a:gd name="T2" fmla="*/ 13 w 2"/>
                  <a:gd name="T3" fmla="*/ 0 h 3"/>
                  <a:gd name="T4" fmla="*/ 0 w 2"/>
                  <a:gd name="T5" fmla="*/ 62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0" y="1"/>
                    </a:moveTo>
                    <a:cubicBezTo>
                      <a:pt x="1" y="1"/>
                      <a:pt x="2" y="3"/>
                      <a:pt x="1" y="0"/>
                    </a:cubicBezTo>
                    <a:cubicBezTo>
                      <a:pt x="0" y="1"/>
                      <a:pt x="1" y="2"/>
                      <a:pt x="0" y="3"/>
                    </a:cubicBezTo>
                  </a:path>
                </a:pathLst>
              </a:custGeom>
              <a:noFill/>
              <a:ln w="9525" cap="rnd">
                <a:solidFill>
                  <a:srgbClr val="937833"/>
                </a:solidFill>
                <a:round/>
                <a:headEnd/>
                <a:tailEnd/>
              </a:ln>
            </p:spPr>
            <p:txBody>
              <a:bodyPr/>
              <a:lstStyle/>
              <a:p>
                <a:endParaRPr lang="en-GB"/>
              </a:p>
            </p:txBody>
          </p:sp>
          <p:sp>
            <p:nvSpPr>
              <p:cNvPr id="31912" name="Freeform 941"/>
              <p:cNvSpPr>
                <a:spLocks/>
              </p:cNvSpPr>
              <p:nvPr/>
            </p:nvSpPr>
            <p:spPr bwMode="auto">
              <a:xfrm>
                <a:off x="2718" y="2271"/>
                <a:ext cx="1" cy="3"/>
              </a:xfrm>
              <a:custGeom>
                <a:avLst/>
                <a:gdLst>
                  <a:gd name="T0" fmla="*/ 1 w 1"/>
                  <a:gd name="T1" fmla="*/ 19 h 2"/>
                  <a:gd name="T2" fmla="*/ 1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1" y="2"/>
                    </a:moveTo>
                    <a:cubicBezTo>
                      <a:pt x="0" y="1"/>
                      <a:pt x="0" y="0"/>
                      <a:pt x="1" y="0"/>
                    </a:cubicBezTo>
                  </a:path>
                </a:pathLst>
              </a:custGeom>
              <a:noFill/>
              <a:ln w="9525" cap="rnd">
                <a:solidFill>
                  <a:srgbClr val="937833"/>
                </a:solidFill>
                <a:round/>
                <a:headEnd/>
                <a:tailEnd/>
              </a:ln>
            </p:spPr>
            <p:txBody>
              <a:bodyPr/>
              <a:lstStyle/>
              <a:p>
                <a:endParaRPr lang="en-GB"/>
              </a:p>
            </p:txBody>
          </p:sp>
          <p:sp>
            <p:nvSpPr>
              <p:cNvPr id="31913" name="Freeform 942"/>
              <p:cNvSpPr>
                <a:spLocks/>
              </p:cNvSpPr>
              <p:nvPr/>
            </p:nvSpPr>
            <p:spPr bwMode="auto">
              <a:xfrm>
                <a:off x="2710" y="2229"/>
                <a:ext cx="8" cy="12"/>
              </a:xfrm>
              <a:custGeom>
                <a:avLst/>
                <a:gdLst>
                  <a:gd name="T0" fmla="*/ 34 w 5"/>
                  <a:gd name="T1" fmla="*/ 28 h 8"/>
                  <a:gd name="T2" fmla="*/ 0 w 5"/>
                  <a:gd name="T3" fmla="*/ 42 h 8"/>
                  <a:gd name="T4" fmla="*/ 21 w 5"/>
                  <a:gd name="T5" fmla="*/ 0 h 8"/>
                  <a:gd name="T6" fmla="*/ 0 60000 65536"/>
                  <a:gd name="T7" fmla="*/ 0 60000 65536"/>
                  <a:gd name="T8" fmla="*/ 0 60000 65536"/>
                  <a:gd name="T9" fmla="*/ 0 w 5"/>
                  <a:gd name="T10" fmla="*/ 0 h 8"/>
                  <a:gd name="T11" fmla="*/ 5 w 5"/>
                  <a:gd name="T12" fmla="*/ 8 h 8"/>
                </a:gdLst>
                <a:ahLst/>
                <a:cxnLst>
                  <a:cxn ang="T6">
                    <a:pos x="T0" y="T1"/>
                  </a:cxn>
                  <a:cxn ang="T7">
                    <a:pos x="T2" y="T3"/>
                  </a:cxn>
                  <a:cxn ang="T8">
                    <a:pos x="T4" y="T5"/>
                  </a:cxn>
                </a:cxnLst>
                <a:rect l="T9" t="T10" r="T11" b="T12"/>
                <a:pathLst>
                  <a:path w="5" h="8">
                    <a:moveTo>
                      <a:pt x="2" y="3"/>
                    </a:moveTo>
                    <a:cubicBezTo>
                      <a:pt x="1" y="3"/>
                      <a:pt x="0" y="3"/>
                      <a:pt x="0" y="4"/>
                    </a:cubicBezTo>
                    <a:cubicBezTo>
                      <a:pt x="2" y="8"/>
                      <a:pt x="5" y="3"/>
                      <a:pt x="1" y="0"/>
                    </a:cubicBezTo>
                  </a:path>
                </a:pathLst>
              </a:custGeom>
              <a:noFill/>
              <a:ln w="9525" cap="rnd">
                <a:solidFill>
                  <a:srgbClr val="937833"/>
                </a:solidFill>
                <a:round/>
                <a:headEnd/>
                <a:tailEnd/>
              </a:ln>
            </p:spPr>
            <p:txBody>
              <a:bodyPr/>
              <a:lstStyle/>
              <a:p>
                <a:endParaRPr lang="en-GB"/>
              </a:p>
            </p:txBody>
          </p:sp>
          <p:sp>
            <p:nvSpPr>
              <p:cNvPr id="31914" name="Freeform 943"/>
              <p:cNvSpPr>
                <a:spLocks/>
              </p:cNvSpPr>
              <p:nvPr/>
            </p:nvSpPr>
            <p:spPr bwMode="auto">
              <a:xfrm>
                <a:off x="2727" y="2400"/>
                <a:ext cx="3" cy="3"/>
              </a:xfrm>
              <a:custGeom>
                <a:avLst/>
                <a:gdLst>
                  <a:gd name="T0" fmla="*/ 0 w 2"/>
                  <a:gd name="T1" fmla="*/ 0 h 2"/>
                  <a:gd name="T2" fmla="*/ 19 w 2"/>
                  <a:gd name="T3" fmla="*/ 19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0" y="0"/>
                    </a:moveTo>
                    <a:cubicBezTo>
                      <a:pt x="0" y="1"/>
                      <a:pt x="1" y="2"/>
                      <a:pt x="2" y="2"/>
                    </a:cubicBezTo>
                  </a:path>
                </a:pathLst>
              </a:custGeom>
              <a:noFill/>
              <a:ln w="9525" cap="rnd">
                <a:solidFill>
                  <a:srgbClr val="937833"/>
                </a:solidFill>
                <a:round/>
                <a:headEnd/>
                <a:tailEnd/>
              </a:ln>
            </p:spPr>
            <p:txBody>
              <a:bodyPr/>
              <a:lstStyle/>
              <a:p>
                <a:endParaRPr lang="en-GB"/>
              </a:p>
            </p:txBody>
          </p:sp>
          <p:sp>
            <p:nvSpPr>
              <p:cNvPr id="31915" name="Freeform 944"/>
              <p:cNvSpPr>
                <a:spLocks/>
              </p:cNvSpPr>
              <p:nvPr/>
            </p:nvSpPr>
            <p:spPr bwMode="auto">
              <a:xfrm>
                <a:off x="2730" y="2451"/>
                <a:ext cx="2" cy="3"/>
              </a:xfrm>
              <a:custGeom>
                <a:avLst/>
                <a:gdLst>
                  <a:gd name="T0" fmla="*/ 64 w 1"/>
                  <a:gd name="T1" fmla="*/ 19 h 2"/>
                  <a:gd name="T2" fmla="*/ 0 w 1"/>
                  <a:gd name="T3" fmla="*/ 13 h 2"/>
                  <a:gd name="T4" fmla="*/ 64 w 1"/>
                  <a:gd name="T5" fmla="*/ 13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2"/>
                    </a:moveTo>
                    <a:cubicBezTo>
                      <a:pt x="1" y="2"/>
                      <a:pt x="0" y="1"/>
                      <a:pt x="0" y="1"/>
                    </a:cubicBezTo>
                    <a:cubicBezTo>
                      <a:pt x="0" y="0"/>
                      <a:pt x="1" y="0"/>
                      <a:pt x="1" y="1"/>
                    </a:cubicBezTo>
                  </a:path>
                </a:pathLst>
              </a:custGeom>
              <a:noFill/>
              <a:ln w="9525" cap="rnd">
                <a:solidFill>
                  <a:srgbClr val="937833"/>
                </a:solidFill>
                <a:round/>
                <a:headEnd/>
                <a:tailEnd/>
              </a:ln>
            </p:spPr>
            <p:txBody>
              <a:bodyPr/>
              <a:lstStyle/>
              <a:p>
                <a:endParaRPr lang="en-GB"/>
              </a:p>
            </p:txBody>
          </p:sp>
          <p:sp>
            <p:nvSpPr>
              <p:cNvPr id="31916" name="Freeform 945"/>
              <p:cNvSpPr>
                <a:spLocks/>
              </p:cNvSpPr>
              <p:nvPr/>
            </p:nvSpPr>
            <p:spPr bwMode="auto">
              <a:xfrm>
                <a:off x="2830" y="2575"/>
                <a:ext cx="6" cy="6"/>
              </a:xfrm>
              <a:custGeom>
                <a:avLst/>
                <a:gdLst>
                  <a:gd name="T0" fmla="*/ 19 w 4"/>
                  <a:gd name="T1" fmla="*/ 19 h 4"/>
                  <a:gd name="T2" fmla="*/ 19 w 4"/>
                  <a:gd name="T3" fmla="*/ 42 h 4"/>
                  <a:gd name="T4" fmla="*/ 13 w 4"/>
                  <a:gd name="T5" fmla="*/ 0 h 4"/>
                  <a:gd name="T6" fmla="*/ 19 w 4"/>
                  <a:gd name="T7" fmla="*/ 42 h 4"/>
                  <a:gd name="T8" fmla="*/ 13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2"/>
                    </a:moveTo>
                    <a:cubicBezTo>
                      <a:pt x="2" y="3"/>
                      <a:pt x="2" y="4"/>
                      <a:pt x="2" y="4"/>
                    </a:cubicBezTo>
                    <a:cubicBezTo>
                      <a:pt x="4" y="3"/>
                      <a:pt x="3" y="1"/>
                      <a:pt x="1" y="0"/>
                    </a:cubicBezTo>
                    <a:cubicBezTo>
                      <a:pt x="0" y="2"/>
                      <a:pt x="1" y="3"/>
                      <a:pt x="2" y="4"/>
                    </a:cubicBezTo>
                    <a:cubicBezTo>
                      <a:pt x="2" y="2"/>
                      <a:pt x="2" y="1"/>
                      <a:pt x="1" y="0"/>
                    </a:cubicBezTo>
                  </a:path>
                </a:pathLst>
              </a:custGeom>
              <a:noFill/>
              <a:ln w="9525" cap="rnd">
                <a:solidFill>
                  <a:srgbClr val="D1AA49"/>
                </a:solidFill>
                <a:round/>
                <a:headEnd/>
                <a:tailEnd/>
              </a:ln>
            </p:spPr>
            <p:txBody>
              <a:bodyPr/>
              <a:lstStyle/>
              <a:p>
                <a:endParaRPr lang="en-GB"/>
              </a:p>
            </p:txBody>
          </p:sp>
          <p:sp>
            <p:nvSpPr>
              <p:cNvPr id="31917" name="Freeform 946"/>
              <p:cNvSpPr>
                <a:spLocks/>
              </p:cNvSpPr>
              <p:nvPr/>
            </p:nvSpPr>
            <p:spPr bwMode="auto">
              <a:xfrm>
                <a:off x="2833" y="2595"/>
                <a:ext cx="2" cy="1"/>
              </a:xfrm>
              <a:custGeom>
                <a:avLst/>
                <a:gdLst>
                  <a:gd name="T0" fmla="*/ 0 w 1"/>
                  <a:gd name="T1" fmla="*/ 1 h 1"/>
                  <a:gd name="T2" fmla="*/ 64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1" y="0"/>
                      <a:pt x="1" y="0"/>
                      <a:pt x="1" y="0"/>
                    </a:cubicBezTo>
                  </a:path>
                </a:pathLst>
              </a:custGeom>
              <a:noFill/>
              <a:ln w="9525" cap="rnd">
                <a:solidFill>
                  <a:srgbClr val="D1AA49"/>
                </a:solidFill>
                <a:round/>
                <a:headEnd/>
                <a:tailEnd/>
              </a:ln>
            </p:spPr>
            <p:txBody>
              <a:bodyPr/>
              <a:lstStyle/>
              <a:p>
                <a:endParaRPr lang="en-GB"/>
              </a:p>
            </p:txBody>
          </p:sp>
          <p:sp>
            <p:nvSpPr>
              <p:cNvPr id="31918" name="Freeform 947"/>
              <p:cNvSpPr>
                <a:spLocks/>
              </p:cNvSpPr>
              <p:nvPr/>
            </p:nvSpPr>
            <p:spPr bwMode="auto">
              <a:xfrm>
                <a:off x="2833" y="2607"/>
                <a:ext cx="6" cy="8"/>
              </a:xfrm>
              <a:custGeom>
                <a:avLst/>
                <a:gdLst>
                  <a:gd name="T0" fmla="*/ 28 w 4"/>
                  <a:gd name="T1" fmla="*/ 34 h 5"/>
                  <a:gd name="T2" fmla="*/ 19 w 4"/>
                  <a:gd name="T3" fmla="*/ 34 h 5"/>
                  <a:gd name="T4" fmla="*/ 19 w 4"/>
                  <a:gd name="T5" fmla="*/ 67 h 5"/>
                  <a:gd name="T6" fmla="*/ 13 w 4"/>
                  <a:gd name="T7" fmla="*/ 0 h 5"/>
                  <a:gd name="T8" fmla="*/ 42 w 4"/>
                  <a:gd name="T9" fmla="*/ 54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3" y="2"/>
                    </a:moveTo>
                    <a:cubicBezTo>
                      <a:pt x="3" y="2"/>
                      <a:pt x="3" y="2"/>
                      <a:pt x="2" y="2"/>
                    </a:cubicBezTo>
                    <a:cubicBezTo>
                      <a:pt x="2" y="3"/>
                      <a:pt x="1" y="3"/>
                      <a:pt x="2" y="4"/>
                    </a:cubicBezTo>
                    <a:cubicBezTo>
                      <a:pt x="3" y="3"/>
                      <a:pt x="3" y="1"/>
                      <a:pt x="1" y="0"/>
                    </a:cubicBezTo>
                    <a:cubicBezTo>
                      <a:pt x="0" y="2"/>
                      <a:pt x="2" y="5"/>
                      <a:pt x="4" y="3"/>
                    </a:cubicBezTo>
                  </a:path>
                </a:pathLst>
              </a:custGeom>
              <a:noFill/>
              <a:ln w="9525" cap="rnd">
                <a:solidFill>
                  <a:srgbClr val="D1AA49"/>
                </a:solidFill>
                <a:round/>
                <a:headEnd/>
                <a:tailEnd/>
              </a:ln>
            </p:spPr>
            <p:txBody>
              <a:bodyPr/>
              <a:lstStyle/>
              <a:p>
                <a:endParaRPr lang="en-GB"/>
              </a:p>
            </p:txBody>
          </p:sp>
          <p:sp>
            <p:nvSpPr>
              <p:cNvPr id="31919" name="Freeform 948"/>
              <p:cNvSpPr>
                <a:spLocks/>
              </p:cNvSpPr>
              <p:nvPr/>
            </p:nvSpPr>
            <p:spPr bwMode="auto">
              <a:xfrm>
                <a:off x="2839" y="2677"/>
                <a:ext cx="2" cy="1"/>
              </a:xfrm>
              <a:custGeom>
                <a:avLst/>
                <a:gdLst>
                  <a:gd name="T0" fmla="*/ 0 w 1"/>
                  <a:gd name="T1" fmla="*/ 1 h 1"/>
                  <a:gd name="T2" fmla="*/ 64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1"/>
                      <a:pt x="1" y="0"/>
                      <a:pt x="1" y="0"/>
                    </a:cubicBezTo>
                  </a:path>
                </a:pathLst>
              </a:custGeom>
              <a:noFill/>
              <a:ln w="9525" cap="rnd">
                <a:solidFill>
                  <a:srgbClr val="D1AA49"/>
                </a:solidFill>
                <a:round/>
                <a:headEnd/>
                <a:tailEnd/>
              </a:ln>
            </p:spPr>
            <p:txBody>
              <a:bodyPr/>
              <a:lstStyle/>
              <a:p>
                <a:endParaRPr lang="en-GB"/>
              </a:p>
            </p:txBody>
          </p:sp>
          <p:sp>
            <p:nvSpPr>
              <p:cNvPr id="31920" name="Freeform 949"/>
              <p:cNvSpPr>
                <a:spLocks/>
              </p:cNvSpPr>
              <p:nvPr/>
            </p:nvSpPr>
            <p:spPr bwMode="auto">
              <a:xfrm>
                <a:off x="2836" y="2627"/>
                <a:ext cx="3" cy="6"/>
              </a:xfrm>
              <a:custGeom>
                <a:avLst/>
                <a:gdLst>
                  <a:gd name="T0" fmla="*/ 13 w 2"/>
                  <a:gd name="T1" fmla="*/ 13 h 4"/>
                  <a:gd name="T2" fmla="*/ 13 w 2"/>
                  <a:gd name="T3" fmla="*/ 42 h 4"/>
                  <a:gd name="T4" fmla="*/ 19 w 2"/>
                  <a:gd name="T5" fmla="*/ 0 h 4"/>
                  <a:gd name="T6" fmla="*/ 13 w 2"/>
                  <a:gd name="T7" fmla="*/ 19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1" y="1"/>
                    </a:moveTo>
                    <a:cubicBezTo>
                      <a:pt x="0" y="2"/>
                      <a:pt x="0" y="2"/>
                      <a:pt x="1" y="4"/>
                    </a:cubicBezTo>
                    <a:cubicBezTo>
                      <a:pt x="2" y="3"/>
                      <a:pt x="2" y="2"/>
                      <a:pt x="2" y="0"/>
                    </a:cubicBezTo>
                    <a:cubicBezTo>
                      <a:pt x="1" y="1"/>
                      <a:pt x="1" y="2"/>
                      <a:pt x="1" y="2"/>
                    </a:cubicBezTo>
                  </a:path>
                </a:pathLst>
              </a:custGeom>
              <a:noFill/>
              <a:ln w="9525" cap="rnd">
                <a:solidFill>
                  <a:srgbClr val="D1AA49"/>
                </a:solidFill>
                <a:round/>
                <a:headEnd/>
                <a:tailEnd/>
              </a:ln>
            </p:spPr>
            <p:txBody>
              <a:bodyPr/>
              <a:lstStyle/>
              <a:p>
                <a:endParaRPr lang="en-GB"/>
              </a:p>
            </p:txBody>
          </p:sp>
          <p:sp>
            <p:nvSpPr>
              <p:cNvPr id="31921" name="Freeform 950"/>
              <p:cNvSpPr>
                <a:spLocks/>
              </p:cNvSpPr>
              <p:nvPr/>
            </p:nvSpPr>
            <p:spPr bwMode="auto">
              <a:xfrm>
                <a:off x="2836" y="2645"/>
                <a:ext cx="2" cy="1"/>
              </a:xfrm>
              <a:custGeom>
                <a:avLst/>
                <a:gdLst>
                  <a:gd name="T0" fmla="*/ 0 w 1"/>
                  <a:gd name="T1" fmla="*/ 1 h 1"/>
                  <a:gd name="T2" fmla="*/ 64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1" y="1"/>
                      <a:pt x="1" y="1"/>
                      <a:pt x="1" y="0"/>
                    </a:cubicBezTo>
                  </a:path>
                </a:pathLst>
              </a:custGeom>
              <a:noFill/>
              <a:ln w="9525" cap="rnd">
                <a:solidFill>
                  <a:srgbClr val="D1AA49"/>
                </a:solidFill>
                <a:round/>
                <a:headEnd/>
                <a:tailEnd/>
              </a:ln>
            </p:spPr>
            <p:txBody>
              <a:bodyPr/>
              <a:lstStyle/>
              <a:p>
                <a:endParaRPr lang="en-GB"/>
              </a:p>
            </p:txBody>
          </p:sp>
          <p:sp>
            <p:nvSpPr>
              <p:cNvPr id="31922" name="Freeform 951"/>
              <p:cNvSpPr>
                <a:spLocks/>
              </p:cNvSpPr>
              <p:nvPr/>
            </p:nvSpPr>
            <p:spPr bwMode="auto">
              <a:xfrm>
                <a:off x="2839" y="2659"/>
                <a:ext cx="2" cy="7"/>
              </a:xfrm>
              <a:custGeom>
                <a:avLst/>
                <a:gdLst>
                  <a:gd name="T0" fmla="*/ 0 w 1"/>
                  <a:gd name="T1" fmla="*/ 21 h 5"/>
                  <a:gd name="T2" fmla="*/ 0 w 1"/>
                  <a:gd name="T3" fmla="*/ 39 h 5"/>
                  <a:gd name="T4" fmla="*/ 0 w 1"/>
                  <a:gd name="T5" fmla="*/ 0 h 5"/>
                  <a:gd name="T6" fmla="*/ 0 w 1"/>
                  <a:gd name="T7" fmla="*/ 21 h 5"/>
                  <a:gd name="T8" fmla="*/ 0 60000 65536"/>
                  <a:gd name="T9" fmla="*/ 0 60000 65536"/>
                  <a:gd name="T10" fmla="*/ 0 60000 65536"/>
                  <a:gd name="T11" fmla="*/ 0 60000 65536"/>
                  <a:gd name="T12" fmla="*/ 0 w 1"/>
                  <a:gd name="T13" fmla="*/ 0 h 5"/>
                  <a:gd name="T14" fmla="*/ 1 w 1"/>
                  <a:gd name="T15" fmla="*/ 5 h 5"/>
                </a:gdLst>
                <a:ahLst/>
                <a:cxnLst>
                  <a:cxn ang="T8">
                    <a:pos x="T0" y="T1"/>
                  </a:cxn>
                  <a:cxn ang="T9">
                    <a:pos x="T2" y="T3"/>
                  </a:cxn>
                  <a:cxn ang="T10">
                    <a:pos x="T4" y="T5"/>
                  </a:cxn>
                  <a:cxn ang="T11">
                    <a:pos x="T6" y="T7"/>
                  </a:cxn>
                </a:cxnLst>
                <a:rect l="T12" t="T13" r="T14" b="T15"/>
                <a:pathLst>
                  <a:path w="1" h="5">
                    <a:moveTo>
                      <a:pt x="0" y="3"/>
                    </a:moveTo>
                    <a:cubicBezTo>
                      <a:pt x="0" y="4"/>
                      <a:pt x="0" y="4"/>
                      <a:pt x="0" y="5"/>
                    </a:cubicBezTo>
                    <a:cubicBezTo>
                      <a:pt x="1" y="3"/>
                      <a:pt x="1" y="1"/>
                      <a:pt x="0" y="0"/>
                    </a:cubicBezTo>
                    <a:cubicBezTo>
                      <a:pt x="0" y="1"/>
                      <a:pt x="0" y="2"/>
                      <a:pt x="0" y="3"/>
                    </a:cubicBezTo>
                  </a:path>
                </a:pathLst>
              </a:custGeom>
              <a:noFill/>
              <a:ln w="9525" cap="rnd">
                <a:solidFill>
                  <a:srgbClr val="D1AA49"/>
                </a:solidFill>
                <a:round/>
                <a:headEnd/>
                <a:tailEnd/>
              </a:ln>
            </p:spPr>
            <p:txBody>
              <a:bodyPr/>
              <a:lstStyle/>
              <a:p>
                <a:endParaRPr lang="en-GB"/>
              </a:p>
            </p:txBody>
          </p:sp>
          <p:sp>
            <p:nvSpPr>
              <p:cNvPr id="31923" name="Freeform 952"/>
              <p:cNvSpPr>
                <a:spLocks/>
              </p:cNvSpPr>
              <p:nvPr/>
            </p:nvSpPr>
            <p:spPr bwMode="auto">
              <a:xfrm>
                <a:off x="2836" y="2659"/>
                <a:ext cx="5" cy="3"/>
              </a:xfrm>
              <a:custGeom>
                <a:avLst/>
                <a:gdLst>
                  <a:gd name="T0" fmla="*/ 0 w 3"/>
                  <a:gd name="T1" fmla="*/ 19 h 2"/>
                  <a:gd name="T2" fmla="*/ 62 w 3"/>
                  <a:gd name="T3" fmla="*/ 0 h 2"/>
                  <a:gd name="T4" fmla="*/ 0 60000 65536"/>
                  <a:gd name="T5" fmla="*/ 0 60000 65536"/>
                  <a:gd name="T6" fmla="*/ 0 w 3"/>
                  <a:gd name="T7" fmla="*/ 0 h 2"/>
                  <a:gd name="T8" fmla="*/ 3 w 3"/>
                  <a:gd name="T9" fmla="*/ 2 h 2"/>
                </a:gdLst>
                <a:ahLst/>
                <a:cxnLst>
                  <a:cxn ang="T4">
                    <a:pos x="T0" y="T1"/>
                  </a:cxn>
                  <a:cxn ang="T5">
                    <a:pos x="T2" y="T3"/>
                  </a:cxn>
                </a:cxnLst>
                <a:rect l="T6" t="T7" r="T8" b="T9"/>
                <a:pathLst>
                  <a:path w="3" h="2">
                    <a:moveTo>
                      <a:pt x="0" y="2"/>
                    </a:moveTo>
                    <a:cubicBezTo>
                      <a:pt x="1" y="2"/>
                      <a:pt x="2" y="1"/>
                      <a:pt x="3" y="0"/>
                    </a:cubicBezTo>
                  </a:path>
                </a:pathLst>
              </a:custGeom>
              <a:noFill/>
              <a:ln w="9525" cap="rnd">
                <a:solidFill>
                  <a:srgbClr val="937833"/>
                </a:solidFill>
                <a:round/>
                <a:headEnd/>
                <a:tailEnd/>
              </a:ln>
            </p:spPr>
            <p:txBody>
              <a:bodyPr/>
              <a:lstStyle/>
              <a:p>
                <a:endParaRPr lang="en-GB"/>
              </a:p>
            </p:txBody>
          </p:sp>
          <p:sp>
            <p:nvSpPr>
              <p:cNvPr id="31924" name="Freeform 953"/>
              <p:cNvSpPr>
                <a:spLocks/>
              </p:cNvSpPr>
              <p:nvPr/>
            </p:nvSpPr>
            <p:spPr bwMode="auto">
              <a:xfrm>
                <a:off x="2835" y="2607"/>
                <a:ext cx="1" cy="5"/>
              </a:xfrm>
              <a:custGeom>
                <a:avLst/>
                <a:gdLst>
                  <a:gd name="T0" fmla="*/ 0 w 1"/>
                  <a:gd name="T1" fmla="*/ 62 h 3"/>
                  <a:gd name="T2" fmla="*/ 1 w 1"/>
                  <a:gd name="T3" fmla="*/ 0 h 3"/>
                  <a:gd name="T4" fmla="*/ 0 60000 65536"/>
                  <a:gd name="T5" fmla="*/ 0 60000 65536"/>
                  <a:gd name="T6" fmla="*/ 0 w 1"/>
                  <a:gd name="T7" fmla="*/ 0 h 3"/>
                  <a:gd name="T8" fmla="*/ 1 w 1"/>
                  <a:gd name="T9" fmla="*/ 3 h 3"/>
                </a:gdLst>
                <a:ahLst/>
                <a:cxnLst>
                  <a:cxn ang="T4">
                    <a:pos x="T0" y="T1"/>
                  </a:cxn>
                  <a:cxn ang="T5">
                    <a:pos x="T2" y="T3"/>
                  </a:cxn>
                </a:cxnLst>
                <a:rect l="T6" t="T7" r="T8" b="T9"/>
                <a:pathLst>
                  <a:path w="1" h="3">
                    <a:moveTo>
                      <a:pt x="0" y="3"/>
                    </a:moveTo>
                    <a:cubicBezTo>
                      <a:pt x="0" y="2"/>
                      <a:pt x="0" y="1"/>
                      <a:pt x="1" y="0"/>
                    </a:cubicBezTo>
                  </a:path>
                </a:pathLst>
              </a:custGeom>
              <a:noFill/>
              <a:ln w="9525" cap="rnd">
                <a:solidFill>
                  <a:srgbClr val="937833"/>
                </a:solidFill>
                <a:round/>
                <a:headEnd/>
                <a:tailEnd/>
              </a:ln>
            </p:spPr>
            <p:txBody>
              <a:bodyPr/>
              <a:lstStyle/>
              <a:p>
                <a:endParaRPr lang="en-GB"/>
              </a:p>
            </p:txBody>
          </p:sp>
          <p:sp>
            <p:nvSpPr>
              <p:cNvPr id="31925" name="Freeform 954"/>
              <p:cNvSpPr>
                <a:spLocks/>
              </p:cNvSpPr>
              <p:nvPr/>
            </p:nvSpPr>
            <p:spPr bwMode="auto">
              <a:xfrm>
                <a:off x="2836" y="2628"/>
                <a:ext cx="3" cy="2"/>
              </a:xfrm>
              <a:custGeom>
                <a:avLst/>
                <a:gdLst>
                  <a:gd name="T0" fmla="*/ 0 w 2"/>
                  <a:gd name="T1" fmla="*/ 64 h 1"/>
                  <a:gd name="T2" fmla="*/ 19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1"/>
                    </a:moveTo>
                    <a:cubicBezTo>
                      <a:pt x="1" y="0"/>
                      <a:pt x="2" y="0"/>
                      <a:pt x="2" y="0"/>
                    </a:cubicBezTo>
                  </a:path>
                </a:pathLst>
              </a:custGeom>
              <a:noFill/>
              <a:ln w="9525" cap="rnd">
                <a:solidFill>
                  <a:srgbClr val="937833"/>
                </a:solidFill>
                <a:round/>
                <a:headEnd/>
                <a:tailEnd/>
              </a:ln>
            </p:spPr>
            <p:txBody>
              <a:bodyPr/>
              <a:lstStyle/>
              <a:p>
                <a:endParaRPr lang="en-GB"/>
              </a:p>
            </p:txBody>
          </p:sp>
          <p:sp>
            <p:nvSpPr>
              <p:cNvPr id="31926" name="Freeform 955"/>
              <p:cNvSpPr>
                <a:spLocks/>
              </p:cNvSpPr>
              <p:nvPr/>
            </p:nvSpPr>
            <p:spPr bwMode="auto">
              <a:xfrm>
                <a:off x="2832" y="2574"/>
                <a:ext cx="1" cy="3"/>
              </a:xfrm>
              <a:custGeom>
                <a:avLst/>
                <a:gdLst>
                  <a:gd name="T0" fmla="*/ 0 w 1"/>
                  <a:gd name="T1" fmla="*/ 19 h 2"/>
                  <a:gd name="T2" fmla="*/ 0 w 1"/>
                  <a:gd name="T3" fmla="*/ 0 h 2"/>
                  <a:gd name="T4" fmla="*/ 1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2"/>
                    </a:moveTo>
                    <a:cubicBezTo>
                      <a:pt x="0" y="1"/>
                      <a:pt x="0" y="1"/>
                      <a:pt x="0" y="0"/>
                    </a:cubicBezTo>
                    <a:cubicBezTo>
                      <a:pt x="0" y="0"/>
                      <a:pt x="0" y="0"/>
                      <a:pt x="1" y="0"/>
                    </a:cubicBezTo>
                  </a:path>
                </a:pathLst>
              </a:custGeom>
              <a:noFill/>
              <a:ln w="9525" cap="rnd">
                <a:solidFill>
                  <a:srgbClr val="937833"/>
                </a:solidFill>
                <a:round/>
                <a:headEnd/>
                <a:tailEnd/>
              </a:ln>
            </p:spPr>
            <p:txBody>
              <a:bodyPr/>
              <a:lstStyle/>
              <a:p>
                <a:endParaRPr lang="en-GB"/>
              </a:p>
            </p:txBody>
          </p:sp>
          <p:sp>
            <p:nvSpPr>
              <p:cNvPr id="31927" name="Freeform 956"/>
              <p:cNvSpPr>
                <a:spLocks/>
              </p:cNvSpPr>
              <p:nvPr/>
            </p:nvSpPr>
            <p:spPr bwMode="auto">
              <a:xfrm>
                <a:off x="2824" y="2516"/>
                <a:ext cx="3" cy="2"/>
              </a:xfrm>
              <a:custGeom>
                <a:avLst/>
                <a:gdLst>
                  <a:gd name="T0" fmla="*/ 13 w 2"/>
                  <a:gd name="T1" fmla="*/ 64 h 1"/>
                  <a:gd name="T2" fmla="*/ 0 w 2"/>
                  <a:gd name="T3" fmla="*/ 64 h 1"/>
                  <a:gd name="T4" fmla="*/ 19 w 2"/>
                  <a:gd name="T5" fmla="*/ 64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1" y="1"/>
                    </a:moveTo>
                    <a:cubicBezTo>
                      <a:pt x="0" y="1"/>
                      <a:pt x="0" y="1"/>
                      <a:pt x="0" y="1"/>
                    </a:cubicBezTo>
                    <a:cubicBezTo>
                      <a:pt x="2" y="0"/>
                      <a:pt x="1" y="1"/>
                      <a:pt x="2" y="1"/>
                    </a:cubicBezTo>
                  </a:path>
                </a:pathLst>
              </a:custGeom>
              <a:noFill/>
              <a:ln w="9525" cap="rnd">
                <a:solidFill>
                  <a:srgbClr val="937833"/>
                </a:solidFill>
                <a:round/>
                <a:headEnd/>
                <a:tailEnd/>
              </a:ln>
            </p:spPr>
            <p:txBody>
              <a:bodyPr/>
              <a:lstStyle/>
              <a:p>
                <a:endParaRPr lang="en-GB"/>
              </a:p>
            </p:txBody>
          </p:sp>
          <p:sp>
            <p:nvSpPr>
              <p:cNvPr id="31928" name="Freeform 957"/>
              <p:cNvSpPr>
                <a:spLocks/>
              </p:cNvSpPr>
              <p:nvPr/>
            </p:nvSpPr>
            <p:spPr bwMode="auto">
              <a:xfrm>
                <a:off x="2724" y="2363"/>
                <a:ext cx="1" cy="3"/>
              </a:xfrm>
              <a:custGeom>
                <a:avLst/>
                <a:gdLst>
                  <a:gd name="T0" fmla="*/ 0 w 1"/>
                  <a:gd name="T1" fmla="*/ 19 h 2"/>
                  <a:gd name="T2" fmla="*/ 1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0" y="1"/>
                      <a:pt x="0" y="0"/>
                      <a:pt x="1" y="0"/>
                    </a:cubicBezTo>
                  </a:path>
                </a:pathLst>
              </a:custGeom>
              <a:noFill/>
              <a:ln w="9525" cap="rnd">
                <a:solidFill>
                  <a:srgbClr val="937833"/>
                </a:solidFill>
                <a:round/>
                <a:headEnd/>
                <a:tailEnd/>
              </a:ln>
            </p:spPr>
            <p:txBody>
              <a:bodyPr/>
              <a:lstStyle/>
              <a:p>
                <a:endParaRPr lang="en-GB"/>
              </a:p>
            </p:txBody>
          </p:sp>
          <p:sp>
            <p:nvSpPr>
              <p:cNvPr id="31929" name="Freeform 958"/>
              <p:cNvSpPr>
                <a:spLocks/>
              </p:cNvSpPr>
              <p:nvPr/>
            </p:nvSpPr>
            <p:spPr bwMode="auto">
              <a:xfrm>
                <a:off x="2721" y="2318"/>
                <a:ext cx="1" cy="1"/>
              </a:xfrm>
              <a:custGeom>
                <a:avLst/>
                <a:gdLst>
                  <a:gd name="T0" fmla="*/ 0 w 1"/>
                  <a:gd name="T1" fmla="*/ 1 h 1"/>
                  <a:gd name="T2" fmla="*/ 1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1" y="1"/>
                      <a:pt x="1" y="0"/>
                      <a:pt x="1" y="0"/>
                    </a:cubicBezTo>
                  </a:path>
                </a:pathLst>
              </a:custGeom>
              <a:noFill/>
              <a:ln w="9525" cap="rnd">
                <a:solidFill>
                  <a:srgbClr val="937833"/>
                </a:solidFill>
                <a:round/>
                <a:headEnd/>
                <a:tailEnd/>
              </a:ln>
            </p:spPr>
            <p:txBody>
              <a:bodyPr/>
              <a:lstStyle/>
              <a:p>
                <a:endParaRPr lang="en-GB"/>
              </a:p>
            </p:txBody>
          </p:sp>
          <p:sp>
            <p:nvSpPr>
              <p:cNvPr id="31930" name="Freeform 959"/>
              <p:cNvSpPr>
                <a:spLocks/>
              </p:cNvSpPr>
              <p:nvPr/>
            </p:nvSpPr>
            <p:spPr bwMode="auto">
              <a:xfrm>
                <a:off x="2809" y="2195"/>
                <a:ext cx="3" cy="3"/>
              </a:xfrm>
              <a:custGeom>
                <a:avLst/>
                <a:gdLst>
                  <a:gd name="T0" fmla="*/ 0 w 2"/>
                  <a:gd name="T1" fmla="*/ 19 h 2"/>
                  <a:gd name="T2" fmla="*/ 19 w 2"/>
                  <a:gd name="T3" fmla="*/ 13 h 2"/>
                  <a:gd name="T4" fmla="*/ 13 w 2"/>
                  <a:gd name="T5" fmla="*/ 13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2"/>
                    </a:moveTo>
                    <a:cubicBezTo>
                      <a:pt x="1" y="2"/>
                      <a:pt x="2" y="2"/>
                      <a:pt x="2" y="1"/>
                    </a:cubicBezTo>
                    <a:cubicBezTo>
                      <a:pt x="1" y="0"/>
                      <a:pt x="1" y="0"/>
                      <a:pt x="1" y="1"/>
                    </a:cubicBezTo>
                  </a:path>
                </a:pathLst>
              </a:custGeom>
              <a:noFill/>
              <a:ln w="9525" cap="rnd">
                <a:solidFill>
                  <a:srgbClr val="937833"/>
                </a:solidFill>
                <a:round/>
                <a:headEnd/>
                <a:tailEnd/>
              </a:ln>
            </p:spPr>
            <p:txBody>
              <a:bodyPr/>
              <a:lstStyle/>
              <a:p>
                <a:endParaRPr lang="en-GB"/>
              </a:p>
            </p:txBody>
          </p:sp>
          <p:sp>
            <p:nvSpPr>
              <p:cNvPr id="31931" name="Freeform 960"/>
              <p:cNvSpPr>
                <a:spLocks/>
              </p:cNvSpPr>
              <p:nvPr/>
            </p:nvSpPr>
            <p:spPr bwMode="auto">
              <a:xfrm>
                <a:off x="2792" y="1833"/>
                <a:ext cx="2" cy="3"/>
              </a:xfrm>
              <a:custGeom>
                <a:avLst/>
                <a:gdLst>
                  <a:gd name="T0" fmla="*/ 0 w 1"/>
                  <a:gd name="T1" fmla="*/ 13 h 2"/>
                  <a:gd name="T2" fmla="*/ 64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1"/>
                    </a:moveTo>
                    <a:cubicBezTo>
                      <a:pt x="1" y="2"/>
                      <a:pt x="1" y="1"/>
                      <a:pt x="1" y="0"/>
                    </a:cubicBezTo>
                  </a:path>
                </a:pathLst>
              </a:custGeom>
              <a:noFill/>
              <a:ln w="9525" cap="rnd">
                <a:solidFill>
                  <a:srgbClr val="937833"/>
                </a:solidFill>
                <a:round/>
                <a:headEnd/>
                <a:tailEnd/>
              </a:ln>
            </p:spPr>
            <p:txBody>
              <a:bodyPr/>
              <a:lstStyle/>
              <a:p>
                <a:endParaRPr lang="en-GB"/>
              </a:p>
            </p:txBody>
          </p:sp>
          <p:sp>
            <p:nvSpPr>
              <p:cNvPr id="31932" name="Freeform 961"/>
              <p:cNvSpPr>
                <a:spLocks/>
              </p:cNvSpPr>
              <p:nvPr/>
            </p:nvSpPr>
            <p:spPr bwMode="auto">
              <a:xfrm>
                <a:off x="2686" y="1730"/>
                <a:ext cx="36" cy="26"/>
              </a:xfrm>
              <a:custGeom>
                <a:avLst/>
                <a:gdLst>
                  <a:gd name="T0" fmla="*/ 230 w 24"/>
                  <a:gd name="T1" fmla="*/ 28 h 17"/>
                  <a:gd name="T2" fmla="*/ 221 w 24"/>
                  <a:gd name="T3" fmla="*/ 115 h 17"/>
                  <a:gd name="T4" fmla="*/ 198 w 24"/>
                  <a:gd name="T5" fmla="*/ 28 h 17"/>
                  <a:gd name="T6" fmla="*/ 147 w 24"/>
                  <a:gd name="T7" fmla="*/ 127 h 17"/>
                  <a:gd name="T8" fmla="*/ 183 w 24"/>
                  <a:gd name="T9" fmla="*/ 115 h 17"/>
                  <a:gd name="T10" fmla="*/ 108 w 24"/>
                  <a:gd name="T11" fmla="*/ 168 h 17"/>
                  <a:gd name="T12" fmla="*/ 203 w 24"/>
                  <a:gd name="T13" fmla="*/ 93 h 17"/>
                  <a:gd name="T14" fmla="*/ 0 60000 65536"/>
                  <a:gd name="T15" fmla="*/ 0 60000 65536"/>
                  <a:gd name="T16" fmla="*/ 0 60000 65536"/>
                  <a:gd name="T17" fmla="*/ 0 60000 65536"/>
                  <a:gd name="T18" fmla="*/ 0 60000 65536"/>
                  <a:gd name="T19" fmla="*/ 0 60000 65536"/>
                  <a:gd name="T20" fmla="*/ 0 60000 65536"/>
                  <a:gd name="T21" fmla="*/ 0 w 24"/>
                  <a:gd name="T22" fmla="*/ 0 h 17"/>
                  <a:gd name="T23" fmla="*/ 24 w 24"/>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7">
                    <a:moveTo>
                      <a:pt x="20" y="2"/>
                    </a:moveTo>
                    <a:cubicBezTo>
                      <a:pt x="18" y="4"/>
                      <a:pt x="18" y="6"/>
                      <a:pt x="19" y="9"/>
                    </a:cubicBezTo>
                    <a:cubicBezTo>
                      <a:pt x="24" y="8"/>
                      <a:pt x="22" y="0"/>
                      <a:pt x="17" y="2"/>
                    </a:cubicBezTo>
                    <a:cubicBezTo>
                      <a:pt x="14" y="2"/>
                      <a:pt x="10" y="7"/>
                      <a:pt x="13" y="10"/>
                    </a:cubicBezTo>
                    <a:cubicBezTo>
                      <a:pt x="14" y="11"/>
                      <a:pt x="17" y="11"/>
                      <a:pt x="16" y="9"/>
                    </a:cubicBezTo>
                    <a:cubicBezTo>
                      <a:pt x="16" y="2"/>
                      <a:pt x="0" y="7"/>
                      <a:pt x="9" y="13"/>
                    </a:cubicBezTo>
                    <a:cubicBezTo>
                      <a:pt x="16" y="17"/>
                      <a:pt x="18" y="11"/>
                      <a:pt x="18" y="7"/>
                    </a:cubicBezTo>
                  </a:path>
                </a:pathLst>
              </a:custGeom>
              <a:noFill/>
              <a:ln w="19050" cap="rnd">
                <a:solidFill>
                  <a:srgbClr val="D1AA49"/>
                </a:solidFill>
                <a:round/>
                <a:headEnd/>
                <a:tailEnd/>
              </a:ln>
            </p:spPr>
            <p:txBody>
              <a:bodyPr/>
              <a:lstStyle/>
              <a:p>
                <a:endParaRPr lang="en-GB"/>
              </a:p>
            </p:txBody>
          </p:sp>
          <p:sp>
            <p:nvSpPr>
              <p:cNvPr id="31933" name="Freeform 962"/>
              <p:cNvSpPr>
                <a:spLocks/>
              </p:cNvSpPr>
              <p:nvPr/>
            </p:nvSpPr>
            <p:spPr bwMode="auto">
              <a:xfrm>
                <a:off x="2710" y="1755"/>
                <a:ext cx="5" cy="7"/>
              </a:xfrm>
              <a:custGeom>
                <a:avLst/>
                <a:gdLst>
                  <a:gd name="T0" fmla="*/ 22 w 3"/>
                  <a:gd name="T1" fmla="*/ 0 h 5"/>
                  <a:gd name="T2" fmla="*/ 22 w 3"/>
                  <a:gd name="T3" fmla="*/ 39 h 5"/>
                  <a:gd name="T4" fmla="*/ 37 w 3"/>
                  <a:gd name="T5" fmla="*/ 1 h 5"/>
                  <a:gd name="T6" fmla="*/ 0 60000 65536"/>
                  <a:gd name="T7" fmla="*/ 0 60000 65536"/>
                  <a:gd name="T8" fmla="*/ 0 60000 65536"/>
                  <a:gd name="T9" fmla="*/ 0 w 3"/>
                  <a:gd name="T10" fmla="*/ 0 h 5"/>
                  <a:gd name="T11" fmla="*/ 3 w 3"/>
                  <a:gd name="T12" fmla="*/ 5 h 5"/>
                </a:gdLst>
                <a:ahLst/>
                <a:cxnLst>
                  <a:cxn ang="T6">
                    <a:pos x="T0" y="T1"/>
                  </a:cxn>
                  <a:cxn ang="T7">
                    <a:pos x="T2" y="T3"/>
                  </a:cxn>
                  <a:cxn ang="T8">
                    <a:pos x="T4" y="T5"/>
                  </a:cxn>
                </a:cxnLst>
                <a:rect l="T9" t="T10" r="T11" b="T12"/>
                <a:pathLst>
                  <a:path w="3" h="5">
                    <a:moveTo>
                      <a:pt x="1" y="0"/>
                    </a:moveTo>
                    <a:cubicBezTo>
                      <a:pt x="0" y="1"/>
                      <a:pt x="0" y="4"/>
                      <a:pt x="1" y="5"/>
                    </a:cubicBezTo>
                    <a:cubicBezTo>
                      <a:pt x="3" y="5"/>
                      <a:pt x="3" y="3"/>
                      <a:pt x="2" y="1"/>
                    </a:cubicBezTo>
                  </a:path>
                </a:pathLst>
              </a:custGeom>
              <a:noFill/>
              <a:ln w="19050" cap="rnd">
                <a:solidFill>
                  <a:srgbClr val="D1AA49"/>
                </a:solidFill>
                <a:round/>
                <a:headEnd/>
                <a:tailEnd/>
              </a:ln>
            </p:spPr>
            <p:txBody>
              <a:bodyPr/>
              <a:lstStyle/>
              <a:p>
                <a:endParaRPr lang="en-GB"/>
              </a:p>
            </p:txBody>
          </p:sp>
          <p:sp>
            <p:nvSpPr>
              <p:cNvPr id="31934" name="Freeform 963"/>
              <p:cNvSpPr>
                <a:spLocks/>
              </p:cNvSpPr>
              <p:nvPr/>
            </p:nvSpPr>
            <p:spPr bwMode="auto">
              <a:xfrm>
                <a:off x="2706" y="1738"/>
                <a:ext cx="6" cy="6"/>
              </a:xfrm>
              <a:custGeom>
                <a:avLst/>
                <a:gdLst>
                  <a:gd name="T0" fmla="*/ 0 w 4"/>
                  <a:gd name="T1" fmla="*/ 13 h 4"/>
                  <a:gd name="T2" fmla="*/ 13 w 4"/>
                  <a:gd name="T3" fmla="*/ 42 h 4"/>
                  <a:gd name="T4" fmla="*/ 42 w 4"/>
                  <a:gd name="T5" fmla="*/ 19 h 4"/>
                  <a:gd name="T6" fmla="*/ 0 w 4"/>
                  <a:gd name="T7" fmla="*/ 19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1"/>
                    </a:moveTo>
                    <a:cubicBezTo>
                      <a:pt x="0" y="2"/>
                      <a:pt x="0" y="3"/>
                      <a:pt x="1" y="4"/>
                    </a:cubicBezTo>
                    <a:cubicBezTo>
                      <a:pt x="3" y="4"/>
                      <a:pt x="3" y="3"/>
                      <a:pt x="4" y="2"/>
                    </a:cubicBezTo>
                    <a:cubicBezTo>
                      <a:pt x="3" y="0"/>
                      <a:pt x="1" y="0"/>
                      <a:pt x="0" y="2"/>
                    </a:cubicBezTo>
                  </a:path>
                </a:pathLst>
              </a:custGeom>
              <a:noFill/>
              <a:ln w="19050" cap="rnd">
                <a:solidFill>
                  <a:srgbClr val="937833"/>
                </a:solidFill>
                <a:round/>
                <a:headEnd/>
                <a:tailEnd/>
              </a:ln>
            </p:spPr>
            <p:txBody>
              <a:bodyPr/>
              <a:lstStyle/>
              <a:p>
                <a:endParaRPr lang="en-GB"/>
              </a:p>
            </p:txBody>
          </p:sp>
          <p:sp>
            <p:nvSpPr>
              <p:cNvPr id="31935" name="Freeform 964"/>
              <p:cNvSpPr>
                <a:spLocks/>
              </p:cNvSpPr>
              <p:nvPr/>
            </p:nvSpPr>
            <p:spPr bwMode="auto">
              <a:xfrm>
                <a:off x="2701" y="1749"/>
                <a:ext cx="2" cy="3"/>
              </a:xfrm>
              <a:custGeom>
                <a:avLst/>
                <a:gdLst>
                  <a:gd name="T0" fmla="*/ 64 w 1"/>
                  <a:gd name="T1" fmla="*/ 13 h 2"/>
                  <a:gd name="T2" fmla="*/ 0 w 1"/>
                  <a:gd name="T3" fmla="*/ 13 h 2"/>
                  <a:gd name="T4" fmla="*/ 0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1"/>
                    </a:moveTo>
                    <a:cubicBezTo>
                      <a:pt x="0" y="1"/>
                      <a:pt x="1" y="2"/>
                      <a:pt x="0" y="1"/>
                    </a:cubicBezTo>
                    <a:cubicBezTo>
                      <a:pt x="0" y="1"/>
                      <a:pt x="0" y="0"/>
                      <a:pt x="0" y="0"/>
                    </a:cubicBezTo>
                  </a:path>
                </a:pathLst>
              </a:custGeom>
              <a:noFill/>
              <a:ln w="19050" cap="rnd">
                <a:solidFill>
                  <a:srgbClr val="937833"/>
                </a:solidFill>
                <a:round/>
                <a:headEnd/>
                <a:tailEnd/>
              </a:ln>
            </p:spPr>
            <p:txBody>
              <a:bodyPr/>
              <a:lstStyle/>
              <a:p>
                <a:endParaRPr lang="en-GB"/>
              </a:p>
            </p:txBody>
          </p:sp>
          <p:sp>
            <p:nvSpPr>
              <p:cNvPr id="31936" name="Freeform 965"/>
              <p:cNvSpPr>
                <a:spLocks/>
              </p:cNvSpPr>
              <p:nvPr/>
            </p:nvSpPr>
            <p:spPr bwMode="auto">
              <a:xfrm>
                <a:off x="2712" y="1759"/>
                <a:ext cx="1" cy="3"/>
              </a:xfrm>
              <a:custGeom>
                <a:avLst/>
                <a:gdLst>
                  <a:gd name="T0" fmla="*/ 0 w 1"/>
                  <a:gd name="T1" fmla="*/ 19 h 2"/>
                  <a:gd name="T2" fmla="*/ 0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0" y="1"/>
                      <a:pt x="0" y="1"/>
                      <a:pt x="0" y="0"/>
                    </a:cubicBezTo>
                  </a:path>
                </a:pathLst>
              </a:custGeom>
              <a:noFill/>
              <a:ln w="19050" cap="rnd">
                <a:solidFill>
                  <a:srgbClr val="937833"/>
                </a:solidFill>
                <a:round/>
                <a:headEnd/>
                <a:tailEnd/>
              </a:ln>
            </p:spPr>
            <p:txBody>
              <a:bodyPr/>
              <a:lstStyle/>
              <a:p>
                <a:endParaRPr lang="en-GB"/>
              </a:p>
            </p:txBody>
          </p:sp>
          <p:sp>
            <p:nvSpPr>
              <p:cNvPr id="31937" name="Freeform 966"/>
              <p:cNvSpPr>
                <a:spLocks/>
              </p:cNvSpPr>
              <p:nvPr/>
            </p:nvSpPr>
            <p:spPr bwMode="auto">
              <a:xfrm>
                <a:off x="2703" y="1742"/>
                <a:ext cx="6" cy="5"/>
              </a:xfrm>
              <a:custGeom>
                <a:avLst/>
                <a:gdLst>
                  <a:gd name="T0" fmla="*/ 19 w 4"/>
                  <a:gd name="T1" fmla="*/ 22 h 3"/>
                  <a:gd name="T2" fmla="*/ 19 w 4"/>
                  <a:gd name="T3" fmla="*/ 62 h 3"/>
                  <a:gd name="T4" fmla="*/ 19 w 4"/>
                  <a:gd name="T5" fmla="*/ 0 h 3"/>
                  <a:gd name="T6" fmla="*/ 19 w 4"/>
                  <a:gd name="T7" fmla="*/ 62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1"/>
                    </a:moveTo>
                    <a:cubicBezTo>
                      <a:pt x="1" y="1"/>
                      <a:pt x="1" y="2"/>
                      <a:pt x="2" y="3"/>
                    </a:cubicBezTo>
                    <a:cubicBezTo>
                      <a:pt x="4" y="2"/>
                      <a:pt x="4" y="1"/>
                      <a:pt x="2" y="0"/>
                    </a:cubicBezTo>
                    <a:cubicBezTo>
                      <a:pt x="0" y="1"/>
                      <a:pt x="0" y="2"/>
                      <a:pt x="2" y="3"/>
                    </a:cubicBezTo>
                  </a:path>
                </a:pathLst>
              </a:custGeom>
              <a:noFill/>
              <a:ln w="19050" cap="rnd">
                <a:solidFill>
                  <a:srgbClr val="534114"/>
                </a:solidFill>
                <a:round/>
                <a:headEnd/>
                <a:tailEnd/>
              </a:ln>
            </p:spPr>
            <p:txBody>
              <a:bodyPr/>
              <a:lstStyle/>
              <a:p>
                <a:endParaRPr lang="en-GB"/>
              </a:p>
            </p:txBody>
          </p:sp>
          <p:sp>
            <p:nvSpPr>
              <p:cNvPr id="31938" name="Freeform 967"/>
              <p:cNvSpPr>
                <a:spLocks/>
              </p:cNvSpPr>
              <p:nvPr/>
            </p:nvSpPr>
            <p:spPr bwMode="auto">
              <a:xfrm>
                <a:off x="2716" y="1762"/>
                <a:ext cx="1" cy="2"/>
              </a:xfrm>
              <a:custGeom>
                <a:avLst/>
                <a:gdLst>
                  <a:gd name="T0" fmla="*/ 0 w 1"/>
                  <a:gd name="T1" fmla="*/ 64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1"/>
                      <a:pt x="0" y="0"/>
                      <a:pt x="0" y="0"/>
                    </a:cubicBezTo>
                  </a:path>
                </a:pathLst>
              </a:custGeom>
              <a:noFill/>
              <a:ln w="19050" cap="rnd">
                <a:solidFill>
                  <a:srgbClr val="534114"/>
                </a:solidFill>
                <a:round/>
                <a:headEnd/>
                <a:tailEnd/>
              </a:ln>
            </p:spPr>
            <p:txBody>
              <a:bodyPr/>
              <a:lstStyle/>
              <a:p>
                <a:endParaRPr lang="en-GB"/>
              </a:p>
            </p:txBody>
          </p:sp>
          <p:sp>
            <p:nvSpPr>
              <p:cNvPr id="31939" name="Freeform 968"/>
              <p:cNvSpPr>
                <a:spLocks/>
              </p:cNvSpPr>
              <p:nvPr/>
            </p:nvSpPr>
            <p:spPr bwMode="auto">
              <a:xfrm>
                <a:off x="2738" y="2483"/>
                <a:ext cx="48" cy="59"/>
              </a:xfrm>
              <a:custGeom>
                <a:avLst/>
                <a:gdLst>
                  <a:gd name="T0" fmla="*/ 94 w 32"/>
                  <a:gd name="T1" fmla="*/ 467 h 39"/>
                  <a:gd name="T2" fmla="*/ 184 w 32"/>
                  <a:gd name="T3" fmla="*/ 401 h 39"/>
                  <a:gd name="T4" fmla="*/ 202 w 32"/>
                  <a:gd name="T5" fmla="*/ 263 h 39"/>
                  <a:gd name="T6" fmla="*/ 211 w 32"/>
                  <a:gd name="T7" fmla="*/ 236 h 39"/>
                  <a:gd name="T8" fmla="*/ 364 w 32"/>
                  <a:gd name="T9" fmla="*/ 62 h 39"/>
                  <a:gd name="T10" fmla="*/ 316 w 32"/>
                  <a:gd name="T11" fmla="*/ 0 h 39"/>
                  <a:gd name="T12" fmla="*/ 271 w 32"/>
                  <a:gd name="T13" fmla="*/ 48 h 39"/>
                  <a:gd name="T14" fmla="*/ 0 w 32"/>
                  <a:gd name="T15" fmla="*/ 236 h 39"/>
                  <a:gd name="T16" fmla="*/ 13 w 32"/>
                  <a:gd name="T17" fmla="*/ 336 h 39"/>
                  <a:gd name="T18" fmla="*/ 94 w 32"/>
                  <a:gd name="T19" fmla="*/ 298 h 39"/>
                  <a:gd name="T20" fmla="*/ 94 w 32"/>
                  <a:gd name="T21" fmla="*/ 467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39"/>
                  <a:gd name="T35" fmla="*/ 32 w 32"/>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39">
                    <a:moveTo>
                      <a:pt x="9" y="39"/>
                    </a:moveTo>
                    <a:cubicBezTo>
                      <a:pt x="11" y="37"/>
                      <a:pt x="14" y="36"/>
                      <a:pt x="17" y="34"/>
                    </a:cubicBezTo>
                    <a:cubicBezTo>
                      <a:pt x="16" y="30"/>
                      <a:pt x="17" y="25"/>
                      <a:pt x="18" y="22"/>
                    </a:cubicBezTo>
                    <a:cubicBezTo>
                      <a:pt x="19" y="21"/>
                      <a:pt x="19" y="21"/>
                      <a:pt x="19" y="20"/>
                    </a:cubicBezTo>
                    <a:cubicBezTo>
                      <a:pt x="26" y="16"/>
                      <a:pt x="32" y="11"/>
                      <a:pt x="32" y="5"/>
                    </a:cubicBezTo>
                    <a:cubicBezTo>
                      <a:pt x="32" y="2"/>
                      <a:pt x="31" y="0"/>
                      <a:pt x="28" y="0"/>
                    </a:cubicBezTo>
                    <a:cubicBezTo>
                      <a:pt x="26" y="0"/>
                      <a:pt x="24" y="2"/>
                      <a:pt x="24" y="4"/>
                    </a:cubicBezTo>
                    <a:cubicBezTo>
                      <a:pt x="24" y="8"/>
                      <a:pt x="19" y="13"/>
                      <a:pt x="0" y="20"/>
                    </a:cubicBezTo>
                    <a:cubicBezTo>
                      <a:pt x="0" y="22"/>
                      <a:pt x="0" y="25"/>
                      <a:pt x="1" y="28"/>
                    </a:cubicBezTo>
                    <a:cubicBezTo>
                      <a:pt x="3" y="27"/>
                      <a:pt x="6" y="26"/>
                      <a:pt x="9" y="25"/>
                    </a:cubicBezTo>
                    <a:cubicBezTo>
                      <a:pt x="8" y="29"/>
                      <a:pt x="8" y="34"/>
                      <a:pt x="9" y="39"/>
                    </a:cubicBezTo>
                    <a:close/>
                  </a:path>
                </a:pathLst>
              </a:custGeom>
              <a:solidFill>
                <a:srgbClr val="22ACCD"/>
              </a:solidFill>
              <a:ln w="9525">
                <a:noFill/>
                <a:round/>
                <a:headEnd/>
                <a:tailEnd/>
              </a:ln>
            </p:spPr>
            <p:txBody>
              <a:bodyPr/>
              <a:lstStyle/>
              <a:p>
                <a:endParaRPr lang="en-GB"/>
              </a:p>
            </p:txBody>
          </p:sp>
          <p:sp>
            <p:nvSpPr>
              <p:cNvPr id="31940" name="Freeform 969"/>
              <p:cNvSpPr>
                <a:spLocks/>
              </p:cNvSpPr>
              <p:nvPr/>
            </p:nvSpPr>
            <p:spPr bwMode="auto">
              <a:xfrm>
                <a:off x="2738" y="2483"/>
                <a:ext cx="48" cy="59"/>
              </a:xfrm>
              <a:custGeom>
                <a:avLst/>
                <a:gdLst>
                  <a:gd name="T0" fmla="*/ 94 w 32"/>
                  <a:gd name="T1" fmla="*/ 467 h 39"/>
                  <a:gd name="T2" fmla="*/ 184 w 32"/>
                  <a:gd name="T3" fmla="*/ 401 h 39"/>
                  <a:gd name="T4" fmla="*/ 202 w 32"/>
                  <a:gd name="T5" fmla="*/ 263 h 39"/>
                  <a:gd name="T6" fmla="*/ 211 w 32"/>
                  <a:gd name="T7" fmla="*/ 236 h 39"/>
                  <a:gd name="T8" fmla="*/ 364 w 32"/>
                  <a:gd name="T9" fmla="*/ 62 h 39"/>
                  <a:gd name="T10" fmla="*/ 316 w 32"/>
                  <a:gd name="T11" fmla="*/ 0 h 39"/>
                  <a:gd name="T12" fmla="*/ 271 w 32"/>
                  <a:gd name="T13" fmla="*/ 48 h 39"/>
                  <a:gd name="T14" fmla="*/ 0 w 32"/>
                  <a:gd name="T15" fmla="*/ 236 h 39"/>
                  <a:gd name="T16" fmla="*/ 13 w 32"/>
                  <a:gd name="T17" fmla="*/ 336 h 39"/>
                  <a:gd name="T18" fmla="*/ 94 w 32"/>
                  <a:gd name="T19" fmla="*/ 298 h 39"/>
                  <a:gd name="T20" fmla="*/ 94 w 32"/>
                  <a:gd name="T21" fmla="*/ 467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39"/>
                  <a:gd name="T35" fmla="*/ 32 w 32"/>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39">
                    <a:moveTo>
                      <a:pt x="9" y="39"/>
                    </a:moveTo>
                    <a:cubicBezTo>
                      <a:pt x="11" y="37"/>
                      <a:pt x="14" y="36"/>
                      <a:pt x="17" y="34"/>
                    </a:cubicBezTo>
                    <a:cubicBezTo>
                      <a:pt x="16" y="30"/>
                      <a:pt x="17" y="25"/>
                      <a:pt x="18" y="22"/>
                    </a:cubicBezTo>
                    <a:cubicBezTo>
                      <a:pt x="19" y="21"/>
                      <a:pt x="19" y="21"/>
                      <a:pt x="19" y="20"/>
                    </a:cubicBezTo>
                    <a:cubicBezTo>
                      <a:pt x="26" y="16"/>
                      <a:pt x="32" y="11"/>
                      <a:pt x="32" y="5"/>
                    </a:cubicBezTo>
                    <a:cubicBezTo>
                      <a:pt x="32" y="2"/>
                      <a:pt x="31" y="0"/>
                      <a:pt x="28" y="0"/>
                    </a:cubicBezTo>
                    <a:cubicBezTo>
                      <a:pt x="26" y="0"/>
                      <a:pt x="24" y="2"/>
                      <a:pt x="24" y="4"/>
                    </a:cubicBezTo>
                    <a:cubicBezTo>
                      <a:pt x="24" y="8"/>
                      <a:pt x="19" y="13"/>
                      <a:pt x="0" y="20"/>
                    </a:cubicBezTo>
                    <a:cubicBezTo>
                      <a:pt x="0" y="22"/>
                      <a:pt x="0" y="25"/>
                      <a:pt x="1" y="28"/>
                    </a:cubicBezTo>
                    <a:cubicBezTo>
                      <a:pt x="3" y="27"/>
                      <a:pt x="6" y="26"/>
                      <a:pt x="9" y="25"/>
                    </a:cubicBezTo>
                    <a:cubicBezTo>
                      <a:pt x="8" y="29"/>
                      <a:pt x="8" y="34"/>
                      <a:pt x="9" y="39"/>
                    </a:cubicBezTo>
                    <a:close/>
                  </a:path>
                </a:pathLst>
              </a:custGeom>
              <a:solidFill>
                <a:srgbClr val="22ACCD"/>
              </a:solidFill>
              <a:ln w="3175" cap="rnd">
                <a:solidFill>
                  <a:srgbClr val="333333"/>
                </a:solidFill>
                <a:round/>
                <a:headEnd/>
                <a:tailEnd/>
              </a:ln>
            </p:spPr>
            <p:txBody>
              <a:bodyPr/>
              <a:lstStyle/>
              <a:p>
                <a:endParaRPr lang="en-GB"/>
              </a:p>
            </p:txBody>
          </p:sp>
          <p:sp>
            <p:nvSpPr>
              <p:cNvPr id="31941" name="Freeform 970"/>
              <p:cNvSpPr>
                <a:spLocks/>
              </p:cNvSpPr>
              <p:nvPr/>
            </p:nvSpPr>
            <p:spPr bwMode="auto">
              <a:xfrm>
                <a:off x="2728" y="1788"/>
                <a:ext cx="98" cy="748"/>
              </a:xfrm>
              <a:custGeom>
                <a:avLst/>
                <a:gdLst>
                  <a:gd name="T0" fmla="*/ 142 w 64"/>
                  <a:gd name="T1" fmla="*/ 980 h 494"/>
                  <a:gd name="T2" fmla="*/ 127 w 64"/>
                  <a:gd name="T3" fmla="*/ 1105 h 494"/>
                  <a:gd name="T4" fmla="*/ 168 w 64"/>
                  <a:gd name="T5" fmla="*/ 1451 h 494"/>
                  <a:gd name="T6" fmla="*/ 217 w 64"/>
                  <a:gd name="T7" fmla="*/ 1673 h 494"/>
                  <a:gd name="T8" fmla="*/ 242 w 64"/>
                  <a:gd name="T9" fmla="*/ 2277 h 494"/>
                  <a:gd name="T10" fmla="*/ 297 w 64"/>
                  <a:gd name="T11" fmla="*/ 2689 h 494"/>
                  <a:gd name="T12" fmla="*/ 332 w 64"/>
                  <a:gd name="T13" fmla="*/ 2956 h 494"/>
                  <a:gd name="T14" fmla="*/ 318 w 64"/>
                  <a:gd name="T15" fmla="*/ 3464 h 494"/>
                  <a:gd name="T16" fmla="*/ 312 w 64"/>
                  <a:gd name="T17" fmla="*/ 3701 h 494"/>
                  <a:gd name="T18" fmla="*/ 345 w 64"/>
                  <a:gd name="T19" fmla="*/ 4152 h 494"/>
                  <a:gd name="T20" fmla="*/ 371 w 64"/>
                  <a:gd name="T21" fmla="*/ 4315 h 494"/>
                  <a:gd name="T22" fmla="*/ 384 w 64"/>
                  <a:gd name="T23" fmla="*/ 4641 h 494"/>
                  <a:gd name="T24" fmla="*/ 427 w 64"/>
                  <a:gd name="T25" fmla="*/ 5133 h 494"/>
                  <a:gd name="T26" fmla="*/ 539 w 64"/>
                  <a:gd name="T27" fmla="*/ 5764 h 494"/>
                  <a:gd name="T28" fmla="*/ 539 w 64"/>
                  <a:gd name="T29" fmla="*/ 5913 h 494"/>
                  <a:gd name="T30" fmla="*/ 697 w 64"/>
                  <a:gd name="T31" fmla="*/ 5957 h 494"/>
                  <a:gd name="T32" fmla="*/ 697 w 64"/>
                  <a:gd name="T33" fmla="*/ 5764 h 494"/>
                  <a:gd name="T34" fmla="*/ 683 w 64"/>
                  <a:gd name="T35" fmla="*/ 5515 h 494"/>
                  <a:gd name="T36" fmla="*/ 808 w 64"/>
                  <a:gd name="T37" fmla="*/ 5578 h 494"/>
                  <a:gd name="T38" fmla="*/ 825 w 64"/>
                  <a:gd name="T39" fmla="*/ 5578 h 494"/>
                  <a:gd name="T40" fmla="*/ 798 w 64"/>
                  <a:gd name="T41" fmla="*/ 5468 h 494"/>
                  <a:gd name="T42" fmla="*/ 654 w 64"/>
                  <a:gd name="T43" fmla="*/ 5387 h 494"/>
                  <a:gd name="T44" fmla="*/ 582 w 64"/>
                  <a:gd name="T45" fmla="*/ 5092 h 494"/>
                  <a:gd name="T46" fmla="*/ 539 w 64"/>
                  <a:gd name="T47" fmla="*/ 4641 h 494"/>
                  <a:gd name="T48" fmla="*/ 528 w 64"/>
                  <a:gd name="T49" fmla="*/ 4293 h 494"/>
                  <a:gd name="T50" fmla="*/ 507 w 64"/>
                  <a:gd name="T51" fmla="*/ 4132 h 494"/>
                  <a:gd name="T52" fmla="*/ 464 w 64"/>
                  <a:gd name="T53" fmla="*/ 3822 h 494"/>
                  <a:gd name="T54" fmla="*/ 732 w 64"/>
                  <a:gd name="T55" fmla="*/ 4106 h 494"/>
                  <a:gd name="T56" fmla="*/ 732 w 64"/>
                  <a:gd name="T57" fmla="*/ 4099 h 494"/>
                  <a:gd name="T58" fmla="*/ 732 w 64"/>
                  <a:gd name="T59" fmla="*/ 3990 h 494"/>
                  <a:gd name="T60" fmla="*/ 528 w 64"/>
                  <a:gd name="T61" fmla="*/ 3732 h 494"/>
                  <a:gd name="T62" fmla="*/ 464 w 64"/>
                  <a:gd name="T63" fmla="*/ 3611 h 494"/>
                  <a:gd name="T64" fmla="*/ 478 w 64"/>
                  <a:gd name="T65" fmla="*/ 3469 h 494"/>
                  <a:gd name="T66" fmla="*/ 487 w 64"/>
                  <a:gd name="T67" fmla="*/ 2937 h 494"/>
                  <a:gd name="T68" fmla="*/ 478 w 64"/>
                  <a:gd name="T69" fmla="*/ 2844 h 494"/>
                  <a:gd name="T70" fmla="*/ 654 w 64"/>
                  <a:gd name="T71" fmla="*/ 2956 h 494"/>
                  <a:gd name="T72" fmla="*/ 649 w 64"/>
                  <a:gd name="T73" fmla="*/ 2844 h 494"/>
                  <a:gd name="T74" fmla="*/ 455 w 64"/>
                  <a:gd name="T75" fmla="*/ 2645 h 494"/>
                  <a:gd name="T76" fmla="*/ 394 w 64"/>
                  <a:gd name="T77" fmla="*/ 2277 h 494"/>
                  <a:gd name="T78" fmla="*/ 371 w 64"/>
                  <a:gd name="T79" fmla="*/ 1660 h 494"/>
                  <a:gd name="T80" fmla="*/ 318 w 64"/>
                  <a:gd name="T81" fmla="*/ 1410 h 494"/>
                  <a:gd name="T82" fmla="*/ 286 w 64"/>
                  <a:gd name="T83" fmla="*/ 1120 h 494"/>
                  <a:gd name="T84" fmla="*/ 297 w 64"/>
                  <a:gd name="T85" fmla="*/ 1004 h 494"/>
                  <a:gd name="T86" fmla="*/ 318 w 64"/>
                  <a:gd name="T87" fmla="*/ 634 h 494"/>
                  <a:gd name="T88" fmla="*/ 455 w 64"/>
                  <a:gd name="T89" fmla="*/ 709 h 494"/>
                  <a:gd name="T90" fmla="*/ 464 w 64"/>
                  <a:gd name="T91" fmla="*/ 615 h 494"/>
                  <a:gd name="T92" fmla="*/ 312 w 64"/>
                  <a:gd name="T93" fmla="*/ 494 h 494"/>
                  <a:gd name="T94" fmla="*/ 237 w 64"/>
                  <a:gd name="T95" fmla="*/ 351 h 494"/>
                  <a:gd name="T96" fmla="*/ 155 w 64"/>
                  <a:gd name="T97" fmla="*/ 27 h 494"/>
                  <a:gd name="T98" fmla="*/ 0 w 64"/>
                  <a:gd name="T99" fmla="*/ 0 h 494"/>
                  <a:gd name="T100" fmla="*/ 93 w 64"/>
                  <a:gd name="T101" fmla="*/ 406 h 494"/>
                  <a:gd name="T102" fmla="*/ 142 w 64"/>
                  <a:gd name="T103" fmla="*/ 559 h 494"/>
                  <a:gd name="T104" fmla="*/ 142 w 64"/>
                  <a:gd name="T105" fmla="*/ 980 h 4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4"/>
                  <a:gd name="T160" fmla="*/ 0 h 494"/>
                  <a:gd name="T161" fmla="*/ 64 w 64"/>
                  <a:gd name="T162" fmla="*/ 494 h 4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4" h="494">
                    <a:moveTo>
                      <a:pt x="11" y="81"/>
                    </a:moveTo>
                    <a:cubicBezTo>
                      <a:pt x="10" y="92"/>
                      <a:pt x="10" y="92"/>
                      <a:pt x="10" y="92"/>
                    </a:cubicBezTo>
                    <a:cubicBezTo>
                      <a:pt x="9" y="101"/>
                      <a:pt x="11" y="111"/>
                      <a:pt x="13" y="120"/>
                    </a:cubicBezTo>
                    <a:cubicBezTo>
                      <a:pt x="15" y="126"/>
                      <a:pt x="16" y="132"/>
                      <a:pt x="17" y="139"/>
                    </a:cubicBezTo>
                    <a:cubicBezTo>
                      <a:pt x="19" y="189"/>
                      <a:pt x="19" y="189"/>
                      <a:pt x="19" y="189"/>
                    </a:cubicBezTo>
                    <a:cubicBezTo>
                      <a:pt x="20" y="201"/>
                      <a:pt x="22" y="212"/>
                      <a:pt x="23" y="223"/>
                    </a:cubicBezTo>
                    <a:cubicBezTo>
                      <a:pt x="26" y="245"/>
                      <a:pt x="26" y="245"/>
                      <a:pt x="26" y="245"/>
                    </a:cubicBezTo>
                    <a:cubicBezTo>
                      <a:pt x="27" y="258"/>
                      <a:pt x="26" y="273"/>
                      <a:pt x="25" y="287"/>
                    </a:cubicBezTo>
                    <a:cubicBezTo>
                      <a:pt x="24" y="307"/>
                      <a:pt x="24" y="307"/>
                      <a:pt x="24" y="307"/>
                    </a:cubicBezTo>
                    <a:cubicBezTo>
                      <a:pt x="23" y="322"/>
                      <a:pt x="25" y="333"/>
                      <a:pt x="27" y="345"/>
                    </a:cubicBezTo>
                    <a:cubicBezTo>
                      <a:pt x="29" y="358"/>
                      <a:pt x="29" y="358"/>
                      <a:pt x="29" y="358"/>
                    </a:cubicBezTo>
                    <a:cubicBezTo>
                      <a:pt x="30" y="367"/>
                      <a:pt x="30" y="375"/>
                      <a:pt x="30" y="385"/>
                    </a:cubicBezTo>
                    <a:cubicBezTo>
                      <a:pt x="29" y="398"/>
                      <a:pt x="29" y="412"/>
                      <a:pt x="33" y="426"/>
                    </a:cubicBezTo>
                    <a:cubicBezTo>
                      <a:pt x="39" y="445"/>
                      <a:pt x="42" y="461"/>
                      <a:pt x="42" y="478"/>
                    </a:cubicBezTo>
                    <a:cubicBezTo>
                      <a:pt x="42" y="482"/>
                      <a:pt x="42" y="487"/>
                      <a:pt x="42" y="491"/>
                    </a:cubicBezTo>
                    <a:cubicBezTo>
                      <a:pt x="46" y="491"/>
                      <a:pt x="50" y="492"/>
                      <a:pt x="54" y="494"/>
                    </a:cubicBezTo>
                    <a:cubicBezTo>
                      <a:pt x="54" y="489"/>
                      <a:pt x="54" y="483"/>
                      <a:pt x="54" y="478"/>
                    </a:cubicBezTo>
                    <a:cubicBezTo>
                      <a:pt x="54" y="471"/>
                      <a:pt x="54" y="465"/>
                      <a:pt x="53" y="458"/>
                    </a:cubicBezTo>
                    <a:cubicBezTo>
                      <a:pt x="56" y="460"/>
                      <a:pt x="59" y="461"/>
                      <a:pt x="63" y="463"/>
                    </a:cubicBezTo>
                    <a:cubicBezTo>
                      <a:pt x="64" y="463"/>
                      <a:pt x="64" y="463"/>
                      <a:pt x="64" y="463"/>
                    </a:cubicBezTo>
                    <a:cubicBezTo>
                      <a:pt x="63" y="460"/>
                      <a:pt x="63" y="457"/>
                      <a:pt x="62" y="454"/>
                    </a:cubicBezTo>
                    <a:cubicBezTo>
                      <a:pt x="58" y="452"/>
                      <a:pt x="54" y="450"/>
                      <a:pt x="51" y="447"/>
                    </a:cubicBezTo>
                    <a:cubicBezTo>
                      <a:pt x="49" y="439"/>
                      <a:pt x="47" y="431"/>
                      <a:pt x="45" y="423"/>
                    </a:cubicBezTo>
                    <a:cubicBezTo>
                      <a:pt x="41" y="411"/>
                      <a:pt x="41" y="398"/>
                      <a:pt x="42" y="385"/>
                    </a:cubicBezTo>
                    <a:cubicBezTo>
                      <a:pt x="42" y="376"/>
                      <a:pt x="42" y="366"/>
                      <a:pt x="41" y="356"/>
                    </a:cubicBezTo>
                    <a:cubicBezTo>
                      <a:pt x="39" y="343"/>
                      <a:pt x="39" y="343"/>
                      <a:pt x="39" y="343"/>
                    </a:cubicBezTo>
                    <a:cubicBezTo>
                      <a:pt x="37" y="334"/>
                      <a:pt x="36" y="326"/>
                      <a:pt x="36" y="317"/>
                    </a:cubicBezTo>
                    <a:cubicBezTo>
                      <a:pt x="41" y="327"/>
                      <a:pt x="48" y="336"/>
                      <a:pt x="57" y="341"/>
                    </a:cubicBezTo>
                    <a:cubicBezTo>
                      <a:pt x="57" y="340"/>
                      <a:pt x="57" y="340"/>
                      <a:pt x="57" y="340"/>
                    </a:cubicBezTo>
                    <a:cubicBezTo>
                      <a:pt x="57" y="337"/>
                      <a:pt x="57" y="334"/>
                      <a:pt x="57" y="331"/>
                    </a:cubicBezTo>
                    <a:cubicBezTo>
                      <a:pt x="51" y="326"/>
                      <a:pt x="46" y="318"/>
                      <a:pt x="41" y="310"/>
                    </a:cubicBezTo>
                    <a:cubicBezTo>
                      <a:pt x="40" y="307"/>
                      <a:pt x="38" y="304"/>
                      <a:pt x="36" y="300"/>
                    </a:cubicBezTo>
                    <a:cubicBezTo>
                      <a:pt x="37" y="288"/>
                      <a:pt x="37" y="288"/>
                      <a:pt x="37" y="288"/>
                    </a:cubicBezTo>
                    <a:cubicBezTo>
                      <a:pt x="38" y="273"/>
                      <a:pt x="39" y="258"/>
                      <a:pt x="38" y="244"/>
                    </a:cubicBezTo>
                    <a:cubicBezTo>
                      <a:pt x="37" y="236"/>
                      <a:pt x="37" y="236"/>
                      <a:pt x="37" y="236"/>
                    </a:cubicBezTo>
                    <a:cubicBezTo>
                      <a:pt x="41" y="240"/>
                      <a:pt x="45" y="243"/>
                      <a:pt x="51" y="245"/>
                    </a:cubicBezTo>
                    <a:cubicBezTo>
                      <a:pt x="51" y="242"/>
                      <a:pt x="50" y="239"/>
                      <a:pt x="50" y="236"/>
                    </a:cubicBezTo>
                    <a:cubicBezTo>
                      <a:pt x="43" y="233"/>
                      <a:pt x="38" y="226"/>
                      <a:pt x="35" y="219"/>
                    </a:cubicBezTo>
                    <a:cubicBezTo>
                      <a:pt x="33" y="209"/>
                      <a:pt x="32" y="199"/>
                      <a:pt x="31" y="189"/>
                    </a:cubicBezTo>
                    <a:cubicBezTo>
                      <a:pt x="29" y="138"/>
                      <a:pt x="29" y="138"/>
                      <a:pt x="29" y="138"/>
                    </a:cubicBezTo>
                    <a:cubicBezTo>
                      <a:pt x="28" y="131"/>
                      <a:pt x="27" y="124"/>
                      <a:pt x="25" y="117"/>
                    </a:cubicBezTo>
                    <a:cubicBezTo>
                      <a:pt x="23" y="109"/>
                      <a:pt x="21" y="101"/>
                      <a:pt x="22" y="93"/>
                    </a:cubicBezTo>
                    <a:cubicBezTo>
                      <a:pt x="23" y="83"/>
                      <a:pt x="23" y="83"/>
                      <a:pt x="23" y="83"/>
                    </a:cubicBezTo>
                    <a:cubicBezTo>
                      <a:pt x="25" y="73"/>
                      <a:pt x="26" y="63"/>
                      <a:pt x="25" y="53"/>
                    </a:cubicBezTo>
                    <a:cubicBezTo>
                      <a:pt x="28" y="56"/>
                      <a:pt x="31" y="58"/>
                      <a:pt x="35" y="59"/>
                    </a:cubicBezTo>
                    <a:cubicBezTo>
                      <a:pt x="36" y="57"/>
                      <a:pt x="36" y="54"/>
                      <a:pt x="36" y="51"/>
                    </a:cubicBezTo>
                    <a:cubicBezTo>
                      <a:pt x="31" y="49"/>
                      <a:pt x="26" y="44"/>
                      <a:pt x="24" y="41"/>
                    </a:cubicBezTo>
                    <a:cubicBezTo>
                      <a:pt x="22" y="38"/>
                      <a:pt x="19" y="33"/>
                      <a:pt x="18" y="29"/>
                    </a:cubicBezTo>
                    <a:cubicBezTo>
                      <a:pt x="17" y="25"/>
                      <a:pt x="12" y="11"/>
                      <a:pt x="12" y="2"/>
                    </a:cubicBezTo>
                    <a:cubicBezTo>
                      <a:pt x="8" y="1"/>
                      <a:pt x="4" y="0"/>
                      <a:pt x="0" y="0"/>
                    </a:cubicBezTo>
                    <a:cubicBezTo>
                      <a:pt x="0" y="11"/>
                      <a:pt x="3" y="23"/>
                      <a:pt x="7" y="34"/>
                    </a:cubicBezTo>
                    <a:cubicBezTo>
                      <a:pt x="11" y="46"/>
                      <a:pt x="11" y="46"/>
                      <a:pt x="11" y="46"/>
                    </a:cubicBezTo>
                    <a:cubicBezTo>
                      <a:pt x="15" y="59"/>
                      <a:pt x="13" y="69"/>
                      <a:pt x="11" y="81"/>
                    </a:cubicBezTo>
                    <a:close/>
                  </a:path>
                </a:pathLst>
              </a:custGeom>
              <a:solidFill>
                <a:srgbClr val="22ACCD"/>
              </a:solidFill>
              <a:ln w="3175" cap="rnd">
                <a:solidFill>
                  <a:srgbClr val="333333"/>
                </a:solidFill>
                <a:round/>
                <a:headEnd/>
                <a:tailEnd/>
              </a:ln>
            </p:spPr>
            <p:txBody>
              <a:bodyPr/>
              <a:lstStyle/>
              <a:p>
                <a:endParaRPr lang="en-GB"/>
              </a:p>
            </p:txBody>
          </p:sp>
          <p:sp>
            <p:nvSpPr>
              <p:cNvPr id="31942" name="Freeform 971"/>
              <p:cNvSpPr>
                <a:spLocks/>
              </p:cNvSpPr>
              <p:nvPr/>
            </p:nvSpPr>
            <p:spPr bwMode="auto">
              <a:xfrm>
                <a:off x="2684" y="1788"/>
                <a:ext cx="137" cy="746"/>
              </a:xfrm>
              <a:custGeom>
                <a:avLst/>
                <a:gdLst>
                  <a:gd name="T0" fmla="*/ 749 w 90"/>
                  <a:gd name="T1" fmla="*/ 5596 h 493"/>
                  <a:gd name="T2" fmla="*/ 793 w 90"/>
                  <a:gd name="T3" fmla="*/ 5894 h 493"/>
                  <a:gd name="T4" fmla="*/ 897 w 90"/>
                  <a:gd name="T5" fmla="*/ 5596 h 493"/>
                  <a:gd name="T6" fmla="*/ 763 w 90"/>
                  <a:gd name="T7" fmla="*/ 4474 h 493"/>
                  <a:gd name="T8" fmla="*/ 933 w 90"/>
                  <a:gd name="T9" fmla="*/ 4698 h 493"/>
                  <a:gd name="T10" fmla="*/ 1108 w 90"/>
                  <a:gd name="T11" fmla="*/ 4965 h 493"/>
                  <a:gd name="T12" fmla="*/ 1079 w 90"/>
                  <a:gd name="T13" fmla="*/ 4779 h 493"/>
                  <a:gd name="T14" fmla="*/ 999 w 90"/>
                  <a:gd name="T15" fmla="*/ 4609 h 493"/>
                  <a:gd name="T16" fmla="*/ 1096 w 90"/>
                  <a:gd name="T17" fmla="*/ 4546 h 493"/>
                  <a:gd name="T18" fmla="*/ 737 w 90"/>
                  <a:gd name="T19" fmla="*/ 4131 h 493"/>
                  <a:gd name="T20" fmla="*/ 688 w 90"/>
                  <a:gd name="T21" fmla="*/ 3267 h 493"/>
                  <a:gd name="T22" fmla="*/ 831 w 90"/>
                  <a:gd name="T23" fmla="*/ 3412 h 493"/>
                  <a:gd name="T24" fmla="*/ 1047 w 90"/>
                  <a:gd name="T25" fmla="*/ 3538 h 493"/>
                  <a:gd name="T26" fmla="*/ 1020 w 90"/>
                  <a:gd name="T27" fmla="*/ 3293 h 493"/>
                  <a:gd name="T28" fmla="*/ 816 w 90"/>
                  <a:gd name="T29" fmla="*/ 3267 h 493"/>
                  <a:gd name="T30" fmla="*/ 709 w 90"/>
                  <a:gd name="T31" fmla="*/ 3043 h 493"/>
                  <a:gd name="T32" fmla="*/ 589 w 90"/>
                  <a:gd name="T33" fmla="*/ 2061 h 493"/>
                  <a:gd name="T34" fmla="*/ 661 w 90"/>
                  <a:gd name="T35" fmla="*/ 1736 h 493"/>
                  <a:gd name="T36" fmla="*/ 973 w 90"/>
                  <a:gd name="T37" fmla="*/ 2601 h 493"/>
                  <a:gd name="T38" fmla="*/ 831 w 90"/>
                  <a:gd name="T39" fmla="*/ 1944 h 493"/>
                  <a:gd name="T40" fmla="*/ 973 w 90"/>
                  <a:gd name="T41" fmla="*/ 1991 h 493"/>
                  <a:gd name="T42" fmla="*/ 811 w 90"/>
                  <a:gd name="T43" fmla="*/ 1761 h 493"/>
                  <a:gd name="T44" fmla="*/ 521 w 90"/>
                  <a:gd name="T45" fmla="*/ 1164 h 493"/>
                  <a:gd name="T46" fmla="*/ 875 w 90"/>
                  <a:gd name="T47" fmla="*/ 1264 h 493"/>
                  <a:gd name="T48" fmla="*/ 533 w 90"/>
                  <a:gd name="T49" fmla="*/ 1049 h 493"/>
                  <a:gd name="T50" fmla="*/ 298 w 90"/>
                  <a:gd name="T51" fmla="*/ 0 h 493"/>
                  <a:gd name="T52" fmla="*/ 332 w 90"/>
                  <a:gd name="T53" fmla="*/ 728 h 493"/>
                  <a:gd name="T54" fmla="*/ 0 w 90"/>
                  <a:gd name="T55" fmla="*/ 838 h 493"/>
                  <a:gd name="T56" fmla="*/ 49 w 90"/>
                  <a:gd name="T57" fmla="*/ 1164 h 493"/>
                  <a:gd name="T58" fmla="*/ 49 w 90"/>
                  <a:gd name="T59" fmla="*/ 1248 h 493"/>
                  <a:gd name="T60" fmla="*/ 359 w 90"/>
                  <a:gd name="T61" fmla="*/ 973 h 493"/>
                  <a:gd name="T62" fmla="*/ 403 w 90"/>
                  <a:gd name="T63" fmla="*/ 1587 h 493"/>
                  <a:gd name="T64" fmla="*/ 75 w 90"/>
                  <a:gd name="T65" fmla="*/ 1964 h 493"/>
                  <a:gd name="T66" fmla="*/ 248 w 90"/>
                  <a:gd name="T67" fmla="*/ 1960 h 493"/>
                  <a:gd name="T68" fmla="*/ 484 w 90"/>
                  <a:gd name="T69" fmla="*/ 2439 h 493"/>
                  <a:gd name="T70" fmla="*/ 425 w 90"/>
                  <a:gd name="T71" fmla="*/ 2721 h 493"/>
                  <a:gd name="T72" fmla="*/ 329 w 90"/>
                  <a:gd name="T73" fmla="*/ 2872 h 493"/>
                  <a:gd name="T74" fmla="*/ 143 w 90"/>
                  <a:gd name="T75" fmla="*/ 2966 h 493"/>
                  <a:gd name="T76" fmla="*/ 187 w 90"/>
                  <a:gd name="T77" fmla="*/ 3229 h 493"/>
                  <a:gd name="T78" fmla="*/ 452 w 90"/>
                  <a:gd name="T79" fmla="*/ 2951 h 493"/>
                  <a:gd name="T80" fmla="*/ 533 w 90"/>
                  <a:gd name="T81" fmla="*/ 2674 h 493"/>
                  <a:gd name="T82" fmla="*/ 521 w 90"/>
                  <a:gd name="T83" fmla="*/ 3739 h 493"/>
                  <a:gd name="T84" fmla="*/ 595 w 90"/>
                  <a:gd name="T85" fmla="*/ 4751 h 493"/>
                  <a:gd name="T86" fmla="*/ 409 w 90"/>
                  <a:gd name="T87" fmla="*/ 4983 h 493"/>
                  <a:gd name="T88" fmla="*/ 505 w 90"/>
                  <a:gd name="T89" fmla="*/ 5163 h 493"/>
                  <a:gd name="T90" fmla="*/ 452 w 90"/>
                  <a:gd name="T91" fmla="*/ 5363 h 4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0"/>
                  <a:gd name="T139" fmla="*/ 0 h 493"/>
                  <a:gd name="T140" fmla="*/ 90 w 90"/>
                  <a:gd name="T141" fmla="*/ 493 h 4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0" h="493">
                    <a:moveTo>
                      <a:pt x="52" y="424"/>
                    </a:moveTo>
                    <a:cubicBezTo>
                      <a:pt x="53" y="426"/>
                      <a:pt x="54" y="429"/>
                      <a:pt x="54" y="432"/>
                    </a:cubicBezTo>
                    <a:cubicBezTo>
                      <a:pt x="57" y="444"/>
                      <a:pt x="60" y="455"/>
                      <a:pt x="60" y="466"/>
                    </a:cubicBezTo>
                    <a:cubicBezTo>
                      <a:pt x="60" y="471"/>
                      <a:pt x="58" y="476"/>
                      <a:pt x="57" y="481"/>
                    </a:cubicBezTo>
                    <a:cubicBezTo>
                      <a:pt x="56" y="484"/>
                      <a:pt x="55" y="488"/>
                      <a:pt x="54" y="493"/>
                    </a:cubicBezTo>
                    <a:cubicBezTo>
                      <a:pt x="57" y="492"/>
                      <a:pt x="60" y="491"/>
                      <a:pt x="64" y="491"/>
                    </a:cubicBezTo>
                    <a:cubicBezTo>
                      <a:pt x="65" y="491"/>
                      <a:pt x="66" y="491"/>
                      <a:pt x="67" y="490"/>
                    </a:cubicBezTo>
                    <a:cubicBezTo>
                      <a:pt x="67" y="488"/>
                      <a:pt x="68" y="486"/>
                      <a:pt x="68" y="484"/>
                    </a:cubicBezTo>
                    <a:cubicBezTo>
                      <a:pt x="70" y="478"/>
                      <a:pt x="72" y="473"/>
                      <a:pt x="72" y="466"/>
                    </a:cubicBezTo>
                    <a:cubicBezTo>
                      <a:pt x="72" y="453"/>
                      <a:pt x="69" y="441"/>
                      <a:pt x="66" y="429"/>
                    </a:cubicBezTo>
                    <a:cubicBezTo>
                      <a:pt x="63" y="415"/>
                      <a:pt x="60" y="403"/>
                      <a:pt x="60" y="390"/>
                    </a:cubicBezTo>
                    <a:cubicBezTo>
                      <a:pt x="61" y="384"/>
                      <a:pt x="61" y="379"/>
                      <a:pt x="61" y="373"/>
                    </a:cubicBezTo>
                    <a:cubicBezTo>
                      <a:pt x="61" y="374"/>
                      <a:pt x="61" y="374"/>
                      <a:pt x="62" y="375"/>
                    </a:cubicBezTo>
                    <a:cubicBezTo>
                      <a:pt x="64" y="377"/>
                      <a:pt x="67" y="379"/>
                      <a:pt x="70" y="380"/>
                    </a:cubicBezTo>
                    <a:cubicBezTo>
                      <a:pt x="71" y="384"/>
                      <a:pt x="73" y="388"/>
                      <a:pt x="75" y="391"/>
                    </a:cubicBezTo>
                    <a:cubicBezTo>
                      <a:pt x="78" y="396"/>
                      <a:pt x="78" y="396"/>
                      <a:pt x="78" y="396"/>
                    </a:cubicBezTo>
                    <a:cubicBezTo>
                      <a:pt x="78" y="396"/>
                      <a:pt x="79" y="400"/>
                      <a:pt x="79" y="400"/>
                    </a:cubicBezTo>
                    <a:cubicBezTo>
                      <a:pt x="81" y="405"/>
                      <a:pt x="83" y="411"/>
                      <a:pt x="89" y="414"/>
                    </a:cubicBezTo>
                    <a:cubicBezTo>
                      <a:pt x="90" y="414"/>
                      <a:pt x="90" y="414"/>
                      <a:pt x="90" y="414"/>
                    </a:cubicBezTo>
                    <a:cubicBezTo>
                      <a:pt x="90" y="411"/>
                      <a:pt x="90" y="407"/>
                      <a:pt x="89" y="404"/>
                    </a:cubicBezTo>
                    <a:cubicBezTo>
                      <a:pt x="88" y="402"/>
                      <a:pt x="88" y="401"/>
                      <a:pt x="87" y="398"/>
                    </a:cubicBezTo>
                    <a:cubicBezTo>
                      <a:pt x="85" y="393"/>
                      <a:pt x="85" y="393"/>
                      <a:pt x="85" y="393"/>
                    </a:cubicBezTo>
                    <a:cubicBezTo>
                      <a:pt x="82" y="387"/>
                      <a:pt x="82" y="387"/>
                      <a:pt x="82" y="387"/>
                    </a:cubicBezTo>
                    <a:cubicBezTo>
                      <a:pt x="81" y="386"/>
                      <a:pt x="81" y="385"/>
                      <a:pt x="80" y="384"/>
                    </a:cubicBezTo>
                    <a:cubicBezTo>
                      <a:pt x="82" y="384"/>
                      <a:pt x="84" y="385"/>
                      <a:pt x="85" y="386"/>
                    </a:cubicBezTo>
                    <a:cubicBezTo>
                      <a:pt x="86" y="387"/>
                      <a:pt x="87" y="387"/>
                      <a:pt x="89" y="387"/>
                    </a:cubicBezTo>
                    <a:cubicBezTo>
                      <a:pt x="88" y="384"/>
                      <a:pt x="88" y="381"/>
                      <a:pt x="88" y="379"/>
                    </a:cubicBezTo>
                    <a:cubicBezTo>
                      <a:pt x="85" y="377"/>
                      <a:pt x="82" y="376"/>
                      <a:pt x="79" y="375"/>
                    </a:cubicBezTo>
                    <a:cubicBezTo>
                      <a:pt x="74" y="373"/>
                      <a:pt x="70" y="372"/>
                      <a:pt x="67" y="369"/>
                    </a:cubicBezTo>
                    <a:cubicBezTo>
                      <a:pt x="63" y="364"/>
                      <a:pt x="60" y="351"/>
                      <a:pt x="59" y="344"/>
                    </a:cubicBezTo>
                    <a:cubicBezTo>
                      <a:pt x="58" y="335"/>
                      <a:pt x="56" y="326"/>
                      <a:pt x="55" y="317"/>
                    </a:cubicBezTo>
                    <a:cubicBezTo>
                      <a:pt x="54" y="309"/>
                      <a:pt x="54" y="309"/>
                      <a:pt x="54" y="309"/>
                    </a:cubicBezTo>
                    <a:cubicBezTo>
                      <a:pt x="53" y="297"/>
                      <a:pt x="54" y="285"/>
                      <a:pt x="55" y="272"/>
                    </a:cubicBezTo>
                    <a:cubicBezTo>
                      <a:pt x="55" y="272"/>
                      <a:pt x="55" y="272"/>
                      <a:pt x="55" y="272"/>
                    </a:cubicBezTo>
                    <a:cubicBezTo>
                      <a:pt x="56" y="273"/>
                      <a:pt x="57" y="274"/>
                      <a:pt x="58" y="276"/>
                    </a:cubicBezTo>
                    <a:cubicBezTo>
                      <a:pt x="67" y="284"/>
                      <a:pt x="67" y="284"/>
                      <a:pt x="67" y="284"/>
                    </a:cubicBezTo>
                    <a:cubicBezTo>
                      <a:pt x="78" y="295"/>
                      <a:pt x="78" y="295"/>
                      <a:pt x="78" y="295"/>
                    </a:cubicBezTo>
                    <a:cubicBezTo>
                      <a:pt x="80" y="297"/>
                      <a:pt x="82" y="297"/>
                      <a:pt x="84" y="296"/>
                    </a:cubicBezTo>
                    <a:cubicBezTo>
                      <a:pt x="84" y="296"/>
                      <a:pt x="84" y="296"/>
                      <a:pt x="84" y="295"/>
                    </a:cubicBezTo>
                    <a:cubicBezTo>
                      <a:pt x="84" y="293"/>
                      <a:pt x="84" y="291"/>
                      <a:pt x="84" y="290"/>
                    </a:cubicBezTo>
                    <a:cubicBezTo>
                      <a:pt x="74" y="280"/>
                      <a:pt x="74" y="280"/>
                      <a:pt x="74" y="280"/>
                    </a:cubicBezTo>
                    <a:cubicBezTo>
                      <a:pt x="77" y="279"/>
                      <a:pt x="80" y="277"/>
                      <a:pt x="82" y="274"/>
                    </a:cubicBezTo>
                    <a:cubicBezTo>
                      <a:pt x="82" y="272"/>
                      <a:pt x="81" y="269"/>
                      <a:pt x="81" y="267"/>
                    </a:cubicBezTo>
                    <a:cubicBezTo>
                      <a:pt x="79" y="266"/>
                      <a:pt x="77" y="267"/>
                      <a:pt x="76" y="269"/>
                    </a:cubicBezTo>
                    <a:cubicBezTo>
                      <a:pt x="75" y="271"/>
                      <a:pt x="70" y="274"/>
                      <a:pt x="66" y="272"/>
                    </a:cubicBezTo>
                    <a:cubicBezTo>
                      <a:pt x="64" y="270"/>
                      <a:pt x="64" y="270"/>
                      <a:pt x="64" y="270"/>
                    </a:cubicBezTo>
                    <a:cubicBezTo>
                      <a:pt x="60" y="266"/>
                      <a:pt x="59" y="261"/>
                      <a:pt x="58" y="255"/>
                    </a:cubicBezTo>
                    <a:cubicBezTo>
                      <a:pt x="57" y="253"/>
                      <a:pt x="57" y="253"/>
                      <a:pt x="57" y="253"/>
                    </a:cubicBezTo>
                    <a:cubicBezTo>
                      <a:pt x="57" y="247"/>
                      <a:pt x="57" y="241"/>
                      <a:pt x="57" y="235"/>
                    </a:cubicBezTo>
                    <a:cubicBezTo>
                      <a:pt x="56" y="226"/>
                      <a:pt x="54" y="217"/>
                      <a:pt x="52" y="209"/>
                    </a:cubicBezTo>
                    <a:cubicBezTo>
                      <a:pt x="49" y="196"/>
                      <a:pt x="47" y="185"/>
                      <a:pt x="47" y="172"/>
                    </a:cubicBezTo>
                    <a:cubicBezTo>
                      <a:pt x="47" y="160"/>
                      <a:pt x="46" y="148"/>
                      <a:pt x="44" y="136"/>
                    </a:cubicBezTo>
                    <a:cubicBezTo>
                      <a:pt x="44" y="133"/>
                      <a:pt x="44" y="131"/>
                      <a:pt x="44" y="128"/>
                    </a:cubicBezTo>
                    <a:cubicBezTo>
                      <a:pt x="46" y="134"/>
                      <a:pt x="49" y="139"/>
                      <a:pt x="53" y="145"/>
                    </a:cubicBezTo>
                    <a:cubicBezTo>
                      <a:pt x="54" y="146"/>
                      <a:pt x="57" y="154"/>
                      <a:pt x="57" y="155"/>
                    </a:cubicBezTo>
                    <a:cubicBezTo>
                      <a:pt x="60" y="165"/>
                      <a:pt x="62" y="174"/>
                      <a:pt x="64" y="185"/>
                    </a:cubicBezTo>
                    <a:cubicBezTo>
                      <a:pt x="66" y="194"/>
                      <a:pt x="68" y="209"/>
                      <a:pt x="78" y="217"/>
                    </a:cubicBezTo>
                    <a:cubicBezTo>
                      <a:pt x="77" y="212"/>
                      <a:pt x="77" y="208"/>
                      <a:pt x="77" y="203"/>
                    </a:cubicBezTo>
                    <a:cubicBezTo>
                      <a:pt x="75" y="198"/>
                      <a:pt x="73" y="191"/>
                      <a:pt x="72" y="184"/>
                    </a:cubicBezTo>
                    <a:cubicBezTo>
                      <a:pt x="71" y="176"/>
                      <a:pt x="69" y="169"/>
                      <a:pt x="67" y="162"/>
                    </a:cubicBezTo>
                    <a:cubicBezTo>
                      <a:pt x="67" y="162"/>
                      <a:pt x="67" y="162"/>
                      <a:pt x="68" y="162"/>
                    </a:cubicBezTo>
                    <a:cubicBezTo>
                      <a:pt x="72" y="166"/>
                      <a:pt x="76" y="170"/>
                      <a:pt x="78" y="175"/>
                    </a:cubicBezTo>
                    <a:cubicBezTo>
                      <a:pt x="78" y="172"/>
                      <a:pt x="78" y="169"/>
                      <a:pt x="78" y="166"/>
                    </a:cubicBezTo>
                    <a:cubicBezTo>
                      <a:pt x="78" y="165"/>
                      <a:pt x="78" y="163"/>
                      <a:pt x="78" y="162"/>
                    </a:cubicBezTo>
                    <a:cubicBezTo>
                      <a:pt x="77" y="160"/>
                      <a:pt x="75" y="158"/>
                      <a:pt x="73" y="157"/>
                    </a:cubicBezTo>
                    <a:cubicBezTo>
                      <a:pt x="70" y="154"/>
                      <a:pt x="67" y="150"/>
                      <a:pt x="65" y="147"/>
                    </a:cubicBezTo>
                    <a:cubicBezTo>
                      <a:pt x="64" y="146"/>
                      <a:pt x="64" y="146"/>
                      <a:pt x="64" y="146"/>
                    </a:cubicBezTo>
                    <a:cubicBezTo>
                      <a:pt x="59" y="140"/>
                      <a:pt x="54" y="133"/>
                      <a:pt x="51" y="125"/>
                    </a:cubicBezTo>
                    <a:cubicBezTo>
                      <a:pt x="51" y="125"/>
                      <a:pt x="43" y="97"/>
                      <a:pt x="42" y="97"/>
                    </a:cubicBezTo>
                    <a:cubicBezTo>
                      <a:pt x="42" y="97"/>
                      <a:pt x="42" y="97"/>
                      <a:pt x="42" y="97"/>
                    </a:cubicBezTo>
                    <a:cubicBezTo>
                      <a:pt x="50" y="102"/>
                      <a:pt x="63" y="105"/>
                      <a:pt x="70" y="105"/>
                    </a:cubicBezTo>
                    <a:cubicBezTo>
                      <a:pt x="70" y="105"/>
                      <a:pt x="70" y="105"/>
                      <a:pt x="70" y="105"/>
                    </a:cubicBezTo>
                    <a:cubicBezTo>
                      <a:pt x="70" y="102"/>
                      <a:pt x="69" y="99"/>
                      <a:pt x="68" y="97"/>
                    </a:cubicBezTo>
                    <a:cubicBezTo>
                      <a:pt x="62" y="97"/>
                      <a:pt x="50" y="93"/>
                      <a:pt x="44" y="89"/>
                    </a:cubicBezTo>
                    <a:cubicBezTo>
                      <a:pt x="44" y="88"/>
                      <a:pt x="43" y="87"/>
                      <a:pt x="43" y="87"/>
                    </a:cubicBezTo>
                    <a:cubicBezTo>
                      <a:pt x="42" y="86"/>
                      <a:pt x="41" y="83"/>
                      <a:pt x="41" y="81"/>
                    </a:cubicBezTo>
                    <a:cubicBezTo>
                      <a:pt x="40" y="66"/>
                      <a:pt x="39" y="51"/>
                      <a:pt x="33" y="36"/>
                    </a:cubicBezTo>
                    <a:cubicBezTo>
                      <a:pt x="29" y="23"/>
                      <a:pt x="25" y="13"/>
                      <a:pt x="24" y="0"/>
                    </a:cubicBezTo>
                    <a:cubicBezTo>
                      <a:pt x="20" y="1"/>
                      <a:pt x="16" y="2"/>
                      <a:pt x="13" y="5"/>
                    </a:cubicBezTo>
                    <a:cubicBezTo>
                      <a:pt x="14" y="17"/>
                      <a:pt x="18" y="27"/>
                      <a:pt x="22" y="40"/>
                    </a:cubicBezTo>
                    <a:cubicBezTo>
                      <a:pt x="24" y="47"/>
                      <a:pt x="26" y="54"/>
                      <a:pt x="27" y="61"/>
                    </a:cubicBezTo>
                    <a:cubicBezTo>
                      <a:pt x="28" y="68"/>
                      <a:pt x="24" y="75"/>
                      <a:pt x="21" y="80"/>
                    </a:cubicBezTo>
                    <a:cubicBezTo>
                      <a:pt x="18" y="80"/>
                      <a:pt x="11" y="77"/>
                      <a:pt x="0" y="64"/>
                    </a:cubicBezTo>
                    <a:cubicBezTo>
                      <a:pt x="0" y="70"/>
                      <a:pt x="0" y="70"/>
                      <a:pt x="0" y="70"/>
                    </a:cubicBezTo>
                    <a:cubicBezTo>
                      <a:pt x="0" y="72"/>
                      <a:pt x="0" y="74"/>
                      <a:pt x="1" y="76"/>
                    </a:cubicBezTo>
                    <a:cubicBezTo>
                      <a:pt x="6" y="82"/>
                      <a:pt x="12" y="85"/>
                      <a:pt x="16" y="87"/>
                    </a:cubicBezTo>
                    <a:cubicBezTo>
                      <a:pt x="13" y="91"/>
                      <a:pt x="9" y="95"/>
                      <a:pt x="4" y="97"/>
                    </a:cubicBezTo>
                    <a:cubicBezTo>
                      <a:pt x="4" y="97"/>
                      <a:pt x="4" y="98"/>
                      <a:pt x="4" y="98"/>
                    </a:cubicBezTo>
                    <a:cubicBezTo>
                      <a:pt x="4" y="100"/>
                      <a:pt x="4" y="102"/>
                      <a:pt x="4" y="102"/>
                    </a:cubicBezTo>
                    <a:cubicBezTo>
                      <a:pt x="4" y="102"/>
                      <a:pt x="4" y="103"/>
                      <a:pt x="4" y="104"/>
                    </a:cubicBezTo>
                    <a:cubicBezTo>
                      <a:pt x="5" y="105"/>
                      <a:pt x="7" y="105"/>
                      <a:pt x="8" y="104"/>
                    </a:cubicBezTo>
                    <a:cubicBezTo>
                      <a:pt x="15" y="100"/>
                      <a:pt x="21" y="94"/>
                      <a:pt x="26" y="87"/>
                    </a:cubicBezTo>
                    <a:cubicBezTo>
                      <a:pt x="27" y="87"/>
                      <a:pt x="29" y="82"/>
                      <a:pt x="29" y="81"/>
                    </a:cubicBezTo>
                    <a:cubicBezTo>
                      <a:pt x="30" y="87"/>
                      <a:pt x="30" y="94"/>
                      <a:pt x="30" y="101"/>
                    </a:cubicBezTo>
                    <a:cubicBezTo>
                      <a:pt x="30" y="105"/>
                      <a:pt x="30" y="105"/>
                      <a:pt x="30" y="105"/>
                    </a:cubicBezTo>
                    <a:cubicBezTo>
                      <a:pt x="30" y="114"/>
                      <a:pt x="31" y="123"/>
                      <a:pt x="32" y="132"/>
                    </a:cubicBezTo>
                    <a:cubicBezTo>
                      <a:pt x="32" y="134"/>
                      <a:pt x="32" y="138"/>
                      <a:pt x="31" y="140"/>
                    </a:cubicBezTo>
                    <a:cubicBezTo>
                      <a:pt x="28" y="146"/>
                      <a:pt x="22" y="151"/>
                      <a:pt x="15" y="157"/>
                    </a:cubicBezTo>
                    <a:cubicBezTo>
                      <a:pt x="12" y="159"/>
                      <a:pt x="9" y="162"/>
                      <a:pt x="6" y="164"/>
                    </a:cubicBezTo>
                    <a:cubicBezTo>
                      <a:pt x="6" y="167"/>
                      <a:pt x="6" y="170"/>
                      <a:pt x="6" y="172"/>
                    </a:cubicBezTo>
                    <a:cubicBezTo>
                      <a:pt x="6" y="173"/>
                      <a:pt x="6" y="174"/>
                      <a:pt x="6" y="176"/>
                    </a:cubicBezTo>
                    <a:cubicBezTo>
                      <a:pt x="10" y="171"/>
                      <a:pt x="15" y="167"/>
                      <a:pt x="20" y="163"/>
                    </a:cubicBezTo>
                    <a:cubicBezTo>
                      <a:pt x="25" y="159"/>
                      <a:pt x="30" y="155"/>
                      <a:pt x="34" y="150"/>
                    </a:cubicBezTo>
                    <a:cubicBezTo>
                      <a:pt x="34" y="157"/>
                      <a:pt x="35" y="165"/>
                      <a:pt x="35" y="172"/>
                    </a:cubicBezTo>
                    <a:cubicBezTo>
                      <a:pt x="35" y="183"/>
                      <a:pt x="37" y="193"/>
                      <a:pt x="39" y="203"/>
                    </a:cubicBezTo>
                    <a:cubicBezTo>
                      <a:pt x="39" y="205"/>
                      <a:pt x="39" y="210"/>
                      <a:pt x="38" y="211"/>
                    </a:cubicBezTo>
                    <a:cubicBezTo>
                      <a:pt x="35" y="219"/>
                      <a:pt x="35" y="219"/>
                      <a:pt x="35" y="219"/>
                    </a:cubicBezTo>
                    <a:cubicBezTo>
                      <a:pt x="34" y="227"/>
                      <a:pt x="34" y="227"/>
                      <a:pt x="34" y="227"/>
                    </a:cubicBezTo>
                    <a:cubicBezTo>
                      <a:pt x="33" y="229"/>
                      <a:pt x="33" y="231"/>
                      <a:pt x="33" y="233"/>
                    </a:cubicBezTo>
                    <a:cubicBezTo>
                      <a:pt x="32" y="237"/>
                      <a:pt x="30" y="238"/>
                      <a:pt x="29" y="238"/>
                    </a:cubicBezTo>
                    <a:cubicBezTo>
                      <a:pt x="28" y="238"/>
                      <a:pt x="27" y="239"/>
                      <a:pt x="26" y="239"/>
                    </a:cubicBezTo>
                    <a:cubicBezTo>
                      <a:pt x="24" y="240"/>
                      <a:pt x="22" y="241"/>
                      <a:pt x="21" y="241"/>
                    </a:cubicBezTo>
                    <a:cubicBezTo>
                      <a:pt x="18" y="241"/>
                      <a:pt x="15" y="240"/>
                      <a:pt x="12" y="239"/>
                    </a:cubicBezTo>
                    <a:cubicBezTo>
                      <a:pt x="12" y="241"/>
                      <a:pt x="12" y="244"/>
                      <a:pt x="12" y="247"/>
                    </a:cubicBezTo>
                    <a:cubicBezTo>
                      <a:pt x="14" y="248"/>
                      <a:pt x="17" y="249"/>
                      <a:pt x="20" y="249"/>
                    </a:cubicBezTo>
                    <a:cubicBezTo>
                      <a:pt x="18" y="251"/>
                      <a:pt x="15" y="252"/>
                      <a:pt x="12" y="255"/>
                    </a:cubicBezTo>
                    <a:cubicBezTo>
                      <a:pt x="13" y="260"/>
                      <a:pt x="14" y="265"/>
                      <a:pt x="15" y="269"/>
                    </a:cubicBezTo>
                    <a:cubicBezTo>
                      <a:pt x="15" y="267"/>
                      <a:pt x="16" y="265"/>
                      <a:pt x="17" y="263"/>
                    </a:cubicBezTo>
                    <a:cubicBezTo>
                      <a:pt x="19" y="259"/>
                      <a:pt x="22" y="257"/>
                      <a:pt x="25" y="255"/>
                    </a:cubicBezTo>
                    <a:cubicBezTo>
                      <a:pt x="29" y="253"/>
                      <a:pt x="33" y="250"/>
                      <a:pt x="36" y="246"/>
                    </a:cubicBezTo>
                    <a:cubicBezTo>
                      <a:pt x="36" y="246"/>
                      <a:pt x="39" y="241"/>
                      <a:pt x="39" y="241"/>
                    </a:cubicBezTo>
                    <a:cubicBezTo>
                      <a:pt x="40" y="237"/>
                      <a:pt x="41" y="232"/>
                      <a:pt x="42" y="228"/>
                    </a:cubicBezTo>
                    <a:cubicBezTo>
                      <a:pt x="43" y="223"/>
                      <a:pt x="43" y="223"/>
                      <a:pt x="43" y="223"/>
                    </a:cubicBezTo>
                    <a:cubicBezTo>
                      <a:pt x="44" y="228"/>
                      <a:pt x="44" y="232"/>
                      <a:pt x="45" y="236"/>
                    </a:cubicBezTo>
                    <a:cubicBezTo>
                      <a:pt x="46" y="248"/>
                      <a:pt x="45" y="259"/>
                      <a:pt x="43" y="271"/>
                    </a:cubicBezTo>
                    <a:cubicBezTo>
                      <a:pt x="42" y="284"/>
                      <a:pt x="41" y="297"/>
                      <a:pt x="42" y="311"/>
                    </a:cubicBezTo>
                    <a:cubicBezTo>
                      <a:pt x="43" y="319"/>
                      <a:pt x="43" y="319"/>
                      <a:pt x="43" y="319"/>
                    </a:cubicBezTo>
                    <a:cubicBezTo>
                      <a:pt x="47" y="342"/>
                      <a:pt x="49" y="365"/>
                      <a:pt x="48" y="389"/>
                    </a:cubicBezTo>
                    <a:cubicBezTo>
                      <a:pt x="48" y="392"/>
                      <a:pt x="48" y="394"/>
                      <a:pt x="48" y="396"/>
                    </a:cubicBezTo>
                    <a:cubicBezTo>
                      <a:pt x="49" y="400"/>
                      <a:pt x="48" y="413"/>
                      <a:pt x="47" y="416"/>
                    </a:cubicBezTo>
                    <a:cubicBezTo>
                      <a:pt x="46" y="418"/>
                      <a:pt x="45" y="420"/>
                      <a:pt x="44" y="423"/>
                    </a:cubicBezTo>
                    <a:cubicBezTo>
                      <a:pt x="40" y="423"/>
                      <a:pt x="35" y="419"/>
                      <a:pt x="33" y="415"/>
                    </a:cubicBezTo>
                    <a:cubicBezTo>
                      <a:pt x="32" y="414"/>
                      <a:pt x="32" y="414"/>
                      <a:pt x="32" y="414"/>
                    </a:cubicBezTo>
                    <a:cubicBezTo>
                      <a:pt x="32" y="419"/>
                      <a:pt x="33" y="423"/>
                      <a:pt x="33" y="427"/>
                    </a:cubicBezTo>
                    <a:cubicBezTo>
                      <a:pt x="36" y="429"/>
                      <a:pt x="38" y="430"/>
                      <a:pt x="41" y="430"/>
                    </a:cubicBezTo>
                    <a:cubicBezTo>
                      <a:pt x="39" y="434"/>
                      <a:pt x="37" y="436"/>
                      <a:pt x="34" y="439"/>
                    </a:cubicBezTo>
                    <a:cubicBezTo>
                      <a:pt x="35" y="442"/>
                      <a:pt x="35" y="445"/>
                      <a:pt x="35" y="448"/>
                    </a:cubicBezTo>
                    <a:cubicBezTo>
                      <a:pt x="36" y="448"/>
                      <a:pt x="36" y="447"/>
                      <a:pt x="36" y="447"/>
                    </a:cubicBezTo>
                    <a:cubicBezTo>
                      <a:pt x="46" y="441"/>
                      <a:pt x="52" y="424"/>
                      <a:pt x="52" y="424"/>
                    </a:cubicBezTo>
                    <a:close/>
                  </a:path>
                </a:pathLst>
              </a:custGeom>
              <a:solidFill>
                <a:srgbClr val="FF0000"/>
              </a:solidFill>
              <a:ln w="3175" cap="rnd">
                <a:solidFill>
                  <a:srgbClr val="333333"/>
                </a:solidFill>
                <a:round/>
                <a:headEnd/>
                <a:tailEnd/>
              </a:ln>
            </p:spPr>
            <p:txBody>
              <a:bodyPr/>
              <a:lstStyle/>
              <a:p>
                <a:endParaRPr lang="en-GB"/>
              </a:p>
            </p:txBody>
          </p:sp>
          <p:sp>
            <p:nvSpPr>
              <p:cNvPr id="31943" name="Freeform 972"/>
              <p:cNvSpPr>
                <a:spLocks/>
              </p:cNvSpPr>
              <p:nvPr/>
            </p:nvSpPr>
            <p:spPr bwMode="auto">
              <a:xfrm>
                <a:off x="2719" y="2224"/>
                <a:ext cx="61" cy="97"/>
              </a:xfrm>
              <a:custGeom>
                <a:avLst/>
                <a:gdLst>
                  <a:gd name="T0" fmla="*/ 486 w 40"/>
                  <a:gd name="T1" fmla="*/ 74 h 64"/>
                  <a:gd name="T2" fmla="*/ 461 w 40"/>
                  <a:gd name="T3" fmla="*/ 18 h 64"/>
                  <a:gd name="T4" fmla="*/ 390 w 40"/>
                  <a:gd name="T5" fmla="*/ 41 h 64"/>
                  <a:gd name="T6" fmla="*/ 146 w 40"/>
                  <a:gd name="T7" fmla="*/ 311 h 64"/>
                  <a:gd name="T8" fmla="*/ 93 w 40"/>
                  <a:gd name="T9" fmla="*/ 326 h 64"/>
                  <a:gd name="T10" fmla="*/ 0 w 40"/>
                  <a:gd name="T11" fmla="*/ 356 h 64"/>
                  <a:gd name="T12" fmla="*/ 18 w 40"/>
                  <a:gd name="T13" fmla="*/ 450 h 64"/>
                  <a:gd name="T14" fmla="*/ 75 w 40"/>
                  <a:gd name="T15" fmla="*/ 420 h 64"/>
                  <a:gd name="T16" fmla="*/ 75 w 40"/>
                  <a:gd name="T17" fmla="*/ 471 h 64"/>
                  <a:gd name="T18" fmla="*/ 63 w 40"/>
                  <a:gd name="T19" fmla="*/ 512 h 64"/>
                  <a:gd name="T20" fmla="*/ 18 w 40"/>
                  <a:gd name="T21" fmla="*/ 634 h 64"/>
                  <a:gd name="T22" fmla="*/ 18 w 40"/>
                  <a:gd name="T23" fmla="*/ 682 h 64"/>
                  <a:gd name="T24" fmla="*/ 27 w 40"/>
                  <a:gd name="T25" fmla="*/ 776 h 64"/>
                  <a:gd name="T26" fmla="*/ 163 w 40"/>
                  <a:gd name="T27" fmla="*/ 540 h 64"/>
                  <a:gd name="T28" fmla="*/ 163 w 40"/>
                  <a:gd name="T29" fmla="*/ 485 h 64"/>
                  <a:gd name="T30" fmla="*/ 198 w 40"/>
                  <a:gd name="T31" fmla="*/ 400 h 64"/>
                  <a:gd name="T32" fmla="*/ 198 w 40"/>
                  <a:gd name="T33" fmla="*/ 400 h 64"/>
                  <a:gd name="T34" fmla="*/ 486 w 40"/>
                  <a:gd name="T35" fmla="*/ 74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64"/>
                  <a:gd name="T56" fmla="*/ 40 w 40"/>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64">
                    <a:moveTo>
                      <a:pt x="39" y="6"/>
                    </a:moveTo>
                    <a:cubicBezTo>
                      <a:pt x="40" y="4"/>
                      <a:pt x="39" y="1"/>
                      <a:pt x="37" y="1"/>
                    </a:cubicBezTo>
                    <a:cubicBezTo>
                      <a:pt x="35" y="0"/>
                      <a:pt x="32" y="1"/>
                      <a:pt x="31" y="3"/>
                    </a:cubicBezTo>
                    <a:cubicBezTo>
                      <a:pt x="28" y="12"/>
                      <a:pt x="22" y="23"/>
                      <a:pt x="12" y="26"/>
                    </a:cubicBezTo>
                    <a:cubicBezTo>
                      <a:pt x="7" y="27"/>
                      <a:pt x="7" y="27"/>
                      <a:pt x="7" y="27"/>
                    </a:cubicBezTo>
                    <a:cubicBezTo>
                      <a:pt x="5" y="28"/>
                      <a:pt x="2" y="28"/>
                      <a:pt x="0" y="29"/>
                    </a:cubicBezTo>
                    <a:cubicBezTo>
                      <a:pt x="0" y="32"/>
                      <a:pt x="1" y="35"/>
                      <a:pt x="1" y="37"/>
                    </a:cubicBezTo>
                    <a:cubicBezTo>
                      <a:pt x="2" y="36"/>
                      <a:pt x="4" y="36"/>
                      <a:pt x="6" y="35"/>
                    </a:cubicBezTo>
                    <a:cubicBezTo>
                      <a:pt x="6" y="37"/>
                      <a:pt x="6" y="38"/>
                      <a:pt x="6" y="39"/>
                    </a:cubicBezTo>
                    <a:cubicBezTo>
                      <a:pt x="5" y="42"/>
                      <a:pt x="5" y="42"/>
                      <a:pt x="5" y="42"/>
                    </a:cubicBezTo>
                    <a:cubicBezTo>
                      <a:pt x="4" y="46"/>
                      <a:pt x="3" y="49"/>
                      <a:pt x="1" y="52"/>
                    </a:cubicBezTo>
                    <a:cubicBezTo>
                      <a:pt x="1" y="53"/>
                      <a:pt x="1" y="54"/>
                      <a:pt x="1" y="56"/>
                    </a:cubicBezTo>
                    <a:cubicBezTo>
                      <a:pt x="1" y="59"/>
                      <a:pt x="1" y="61"/>
                      <a:pt x="2" y="64"/>
                    </a:cubicBezTo>
                    <a:cubicBezTo>
                      <a:pt x="7" y="58"/>
                      <a:pt x="11" y="52"/>
                      <a:pt x="13" y="44"/>
                    </a:cubicBezTo>
                    <a:cubicBezTo>
                      <a:pt x="13" y="40"/>
                      <a:pt x="13" y="40"/>
                      <a:pt x="13" y="40"/>
                    </a:cubicBezTo>
                    <a:cubicBezTo>
                      <a:pt x="14" y="38"/>
                      <a:pt x="14" y="35"/>
                      <a:pt x="16" y="33"/>
                    </a:cubicBezTo>
                    <a:cubicBezTo>
                      <a:pt x="16" y="33"/>
                      <a:pt x="16" y="33"/>
                      <a:pt x="16" y="33"/>
                    </a:cubicBezTo>
                    <a:cubicBezTo>
                      <a:pt x="25" y="29"/>
                      <a:pt x="33" y="20"/>
                      <a:pt x="39" y="6"/>
                    </a:cubicBezTo>
                    <a:close/>
                  </a:path>
                </a:pathLst>
              </a:custGeom>
              <a:solidFill>
                <a:srgbClr val="22ACCD"/>
              </a:solidFill>
              <a:ln w="9525">
                <a:noFill/>
                <a:round/>
                <a:headEnd/>
                <a:tailEnd/>
              </a:ln>
            </p:spPr>
            <p:txBody>
              <a:bodyPr/>
              <a:lstStyle/>
              <a:p>
                <a:endParaRPr lang="en-GB"/>
              </a:p>
            </p:txBody>
          </p:sp>
          <p:sp>
            <p:nvSpPr>
              <p:cNvPr id="31944" name="Freeform 973"/>
              <p:cNvSpPr>
                <a:spLocks/>
              </p:cNvSpPr>
              <p:nvPr/>
            </p:nvSpPr>
            <p:spPr bwMode="auto">
              <a:xfrm>
                <a:off x="2695" y="2023"/>
                <a:ext cx="75" cy="84"/>
              </a:xfrm>
              <a:custGeom>
                <a:avLst/>
                <a:gdLst>
                  <a:gd name="T0" fmla="*/ 631 w 49"/>
                  <a:gd name="T1" fmla="*/ 48 h 56"/>
                  <a:gd name="T2" fmla="*/ 582 w 49"/>
                  <a:gd name="T3" fmla="*/ 0 h 56"/>
                  <a:gd name="T4" fmla="*/ 527 w 49"/>
                  <a:gd name="T5" fmla="*/ 62 h 56"/>
                  <a:gd name="T6" fmla="*/ 427 w 49"/>
                  <a:gd name="T7" fmla="*/ 169 h 56"/>
                  <a:gd name="T8" fmla="*/ 204 w 49"/>
                  <a:gd name="T9" fmla="*/ 351 h 56"/>
                  <a:gd name="T10" fmla="*/ 49 w 49"/>
                  <a:gd name="T11" fmla="*/ 332 h 56"/>
                  <a:gd name="T12" fmla="*/ 0 w 49"/>
                  <a:gd name="T13" fmla="*/ 318 h 56"/>
                  <a:gd name="T14" fmla="*/ 28 w 49"/>
                  <a:gd name="T15" fmla="*/ 426 h 56"/>
                  <a:gd name="T16" fmla="*/ 155 w 49"/>
                  <a:gd name="T17" fmla="*/ 446 h 56"/>
                  <a:gd name="T18" fmla="*/ 101 w 49"/>
                  <a:gd name="T19" fmla="*/ 527 h 56"/>
                  <a:gd name="T20" fmla="*/ 43 w 49"/>
                  <a:gd name="T21" fmla="*/ 546 h 56"/>
                  <a:gd name="T22" fmla="*/ 49 w 49"/>
                  <a:gd name="T23" fmla="*/ 639 h 56"/>
                  <a:gd name="T24" fmla="*/ 155 w 49"/>
                  <a:gd name="T25" fmla="*/ 608 h 56"/>
                  <a:gd name="T26" fmla="*/ 257 w 49"/>
                  <a:gd name="T27" fmla="*/ 477 h 56"/>
                  <a:gd name="T28" fmla="*/ 269 w 49"/>
                  <a:gd name="T29" fmla="*/ 426 h 56"/>
                  <a:gd name="T30" fmla="*/ 269 w 49"/>
                  <a:gd name="T31" fmla="*/ 426 h 56"/>
                  <a:gd name="T32" fmla="*/ 286 w 49"/>
                  <a:gd name="T33" fmla="*/ 413 h 56"/>
                  <a:gd name="T34" fmla="*/ 478 w 49"/>
                  <a:gd name="T35" fmla="*/ 243 h 56"/>
                  <a:gd name="T36" fmla="*/ 631 w 49"/>
                  <a:gd name="T37" fmla="*/ 48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56"/>
                  <a:gd name="T59" fmla="*/ 49 w 49"/>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56">
                    <a:moveTo>
                      <a:pt x="49" y="4"/>
                    </a:moveTo>
                    <a:cubicBezTo>
                      <a:pt x="49" y="2"/>
                      <a:pt x="47" y="0"/>
                      <a:pt x="45" y="0"/>
                    </a:cubicBezTo>
                    <a:cubicBezTo>
                      <a:pt x="42" y="0"/>
                      <a:pt x="41" y="2"/>
                      <a:pt x="41" y="5"/>
                    </a:cubicBezTo>
                    <a:cubicBezTo>
                      <a:pt x="41" y="10"/>
                      <a:pt x="38" y="11"/>
                      <a:pt x="33" y="15"/>
                    </a:cubicBezTo>
                    <a:cubicBezTo>
                      <a:pt x="26" y="19"/>
                      <a:pt x="20" y="23"/>
                      <a:pt x="16" y="31"/>
                    </a:cubicBezTo>
                    <a:cubicBezTo>
                      <a:pt x="12" y="32"/>
                      <a:pt x="8" y="30"/>
                      <a:pt x="4" y="29"/>
                    </a:cubicBezTo>
                    <a:cubicBezTo>
                      <a:pt x="3" y="29"/>
                      <a:pt x="1" y="28"/>
                      <a:pt x="0" y="28"/>
                    </a:cubicBezTo>
                    <a:cubicBezTo>
                      <a:pt x="1" y="31"/>
                      <a:pt x="1" y="34"/>
                      <a:pt x="2" y="37"/>
                    </a:cubicBezTo>
                    <a:cubicBezTo>
                      <a:pt x="5" y="38"/>
                      <a:pt x="8" y="39"/>
                      <a:pt x="12" y="39"/>
                    </a:cubicBezTo>
                    <a:cubicBezTo>
                      <a:pt x="11" y="43"/>
                      <a:pt x="10" y="45"/>
                      <a:pt x="8" y="46"/>
                    </a:cubicBezTo>
                    <a:cubicBezTo>
                      <a:pt x="7" y="47"/>
                      <a:pt x="5" y="47"/>
                      <a:pt x="3" y="48"/>
                    </a:cubicBezTo>
                    <a:cubicBezTo>
                      <a:pt x="4" y="51"/>
                      <a:pt x="4" y="53"/>
                      <a:pt x="4" y="56"/>
                    </a:cubicBezTo>
                    <a:cubicBezTo>
                      <a:pt x="7" y="55"/>
                      <a:pt x="10" y="54"/>
                      <a:pt x="12" y="53"/>
                    </a:cubicBezTo>
                    <a:cubicBezTo>
                      <a:pt x="17" y="50"/>
                      <a:pt x="18" y="46"/>
                      <a:pt x="20" y="42"/>
                    </a:cubicBezTo>
                    <a:cubicBezTo>
                      <a:pt x="21" y="37"/>
                      <a:pt x="21" y="37"/>
                      <a:pt x="21" y="37"/>
                    </a:cubicBezTo>
                    <a:cubicBezTo>
                      <a:pt x="21" y="37"/>
                      <a:pt x="21" y="37"/>
                      <a:pt x="21" y="37"/>
                    </a:cubicBezTo>
                    <a:cubicBezTo>
                      <a:pt x="22" y="37"/>
                      <a:pt x="22" y="37"/>
                      <a:pt x="22" y="36"/>
                    </a:cubicBezTo>
                    <a:cubicBezTo>
                      <a:pt x="25" y="30"/>
                      <a:pt x="29" y="26"/>
                      <a:pt x="37" y="21"/>
                    </a:cubicBezTo>
                    <a:cubicBezTo>
                      <a:pt x="44" y="16"/>
                      <a:pt x="49" y="13"/>
                      <a:pt x="49" y="4"/>
                    </a:cubicBezTo>
                    <a:close/>
                  </a:path>
                </a:pathLst>
              </a:custGeom>
              <a:solidFill>
                <a:srgbClr val="22ACCD"/>
              </a:solidFill>
              <a:ln w="9525">
                <a:noFill/>
                <a:round/>
                <a:headEnd/>
                <a:tailEnd/>
              </a:ln>
            </p:spPr>
            <p:txBody>
              <a:bodyPr/>
              <a:lstStyle/>
              <a:p>
                <a:endParaRPr lang="en-GB"/>
              </a:p>
            </p:txBody>
          </p:sp>
          <p:sp>
            <p:nvSpPr>
              <p:cNvPr id="31945" name="Freeform 974"/>
              <p:cNvSpPr>
                <a:spLocks/>
              </p:cNvSpPr>
              <p:nvPr/>
            </p:nvSpPr>
            <p:spPr bwMode="auto">
              <a:xfrm>
                <a:off x="2684" y="1794"/>
                <a:ext cx="57" cy="120"/>
              </a:xfrm>
              <a:custGeom>
                <a:avLst/>
                <a:gdLst>
                  <a:gd name="T0" fmla="*/ 447 w 37"/>
                  <a:gd name="T1" fmla="*/ 0 h 79"/>
                  <a:gd name="T2" fmla="*/ 387 w 37"/>
                  <a:gd name="T3" fmla="*/ 49 h 79"/>
                  <a:gd name="T4" fmla="*/ 324 w 37"/>
                  <a:gd name="T5" fmla="*/ 330 h 79"/>
                  <a:gd name="T6" fmla="*/ 176 w 37"/>
                  <a:gd name="T7" fmla="*/ 494 h 79"/>
                  <a:gd name="T8" fmla="*/ 43 w 37"/>
                  <a:gd name="T9" fmla="*/ 526 h 79"/>
                  <a:gd name="T10" fmla="*/ 0 w 37"/>
                  <a:gd name="T11" fmla="*/ 542 h 79"/>
                  <a:gd name="T12" fmla="*/ 0 w 37"/>
                  <a:gd name="T13" fmla="*/ 655 h 79"/>
                  <a:gd name="T14" fmla="*/ 66 w 37"/>
                  <a:gd name="T15" fmla="*/ 623 h 79"/>
                  <a:gd name="T16" fmla="*/ 102 w 37"/>
                  <a:gd name="T17" fmla="*/ 614 h 79"/>
                  <a:gd name="T18" fmla="*/ 102 w 37"/>
                  <a:gd name="T19" fmla="*/ 623 h 79"/>
                  <a:gd name="T20" fmla="*/ 80 w 37"/>
                  <a:gd name="T21" fmla="*/ 688 h 79"/>
                  <a:gd name="T22" fmla="*/ 0 w 37"/>
                  <a:gd name="T23" fmla="*/ 823 h 79"/>
                  <a:gd name="T24" fmla="*/ 18 w 37"/>
                  <a:gd name="T25" fmla="*/ 966 h 79"/>
                  <a:gd name="T26" fmla="*/ 176 w 37"/>
                  <a:gd name="T27" fmla="*/ 737 h 79"/>
                  <a:gd name="T28" fmla="*/ 219 w 37"/>
                  <a:gd name="T29" fmla="*/ 655 h 79"/>
                  <a:gd name="T30" fmla="*/ 251 w 37"/>
                  <a:gd name="T31" fmla="*/ 547 h 79"/>
                  <a:gd name="T32" fmla="*/ 271 w 37"/>
                  <a:gd name="T33" fmla="*/ 547 h 79"/>
                  <a:gd name="T34" fmla="*/ 417 w 37"/>
                  <a:gd name="T35" fmla="*/ 378 h 79"/>
                  <a:gd name="T36" fmla="*/ 499 w 37"/>
                  <a:gd name="T37" fmla="*/ 49 h 79"/>
                  <a:gd name="T38" fmla="*/ 447 w 37"/>
                  <a:gd name="T39" fmla="*/ 0 h 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
                  <a:gd name="T61" fmla="*/ 0 h 79"/>
                  <a:gd name="T62" fmla="*/ 37 w 37"/>
                  <a:gd name="T63" fmla="*/ 79 h 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 h="79">
                    <a:moveTo>
                      <a:pt x="33" y="0"/>
                    </a:moveTo>
                    <a:cubicBezTo>
                      <a:pt x="31" y="0"/>
                      <a:pt x="29" y="1"/>
                      <a:pt x="29" y="4"/>
                    </a:cubicBezTo>
                    <a:cubicBezTo>
                      <a:pt x="29" y="13"/>
                      <a:pt x="28" y="19"/>
                      <a:pt x="24" y="27"/>
                    </a:cubicBezTo>
                    <a:cubicBezTo>
                      <a:pt x="21" y="33"/>
                      <a:pt x="17" y="38"/>
                      <a:pt x="13" y="40"/>
                    </a:cubicBezTo>
                    <a:cubicBezTo>
                      <a:pt x="10" y="41"/>
                      <a:pt x="6" y="42"/>
                      <a:pt x="3" y="43"/>
                    </a:cubicBezTo>
                    <a:cubicBezTo>
                      <a:pt x="2" y="44"/>
                      <a:pt x="1" y="44"/>
                      <a:pt x="0" y="44"/>
                    </a:cubicBezTo>
                    <a:cubicBezTo>
                      <a:pt x="0" y="53"/>
                      <a:pt x="0" y="53"/>
                      <a:pt x="0" y="53"/>
                    </a:cubicBezTo>
                    <a:cubicBezTo>
                      <a:pt x="2" y="52"/>
                      <a:pt x="3" y="52"/>
                      <a:pt x="5" y="51"/>
                    </a:cubicBezTo>
                    <a:cubicBezTo>
                      <a:pt x="6" y="51"/>
                      <a:pt x="7" y="50"/>
                      <a:pt x="8" y="50"/>
                    </a:cubicBezTo>
                    <a:cubicBezTo>
                      <a:pt x="8" y="50"/>
                      <a:pt x="8" y="50"/>
                      <a:pt x="8" y="51"/>
                    </a:cubicBezTo>
                    <a:cubicBezTo>
                      <a:pt x="6" y="56"/>
                      <a:pt x="6" y="56"/>
                      <a:pt x="6" y="56"/>
                    </a:cubicBezTo>
                    <a:cubicBezTo>
                      <a:pt x="4" y="60"/>
                      <a:pt x="2" y="63"/>
                      <a:pt x="0" y="67"/>
                    </a:cubicBezTo>
                    <a:cubicBezTo>
                      <a:pt x="0" y="70"/>
                      <a:pt x="1" y="75"/>
                      <a:pt x="1" y="79"/>
                    </a:cubicBezTo>
                    <a:cubicBezTo>
                      <a:pt x="6" y="73"/>
                      <a:pt x="10" y="66"/>
                      <a:pt x="13" y="60"/>
                    </a:cubicBezTo>
                    <a:cubicBezTo>
                      <a:pt x="16" y="53"/>
                      <a:pt x="16" y="53"/>
                      <a:pt x="16" y="53"/>
                    </a:cubicBezTo>
                    <a:cubicBezTo>
                      <a:pt x="17" y="50"/>
                      <a:pt x="18" y="47"/>
                      <a:pt x="19" y="45"/>
                    </a:cubicBezTo>
                    <a:cubicBezTo>
                      <a:pt x="19" y="45"/>
                      <a:pt x="19" y="45"/>
                      <a:pt x="20" y="45"/>
                    </a:cubicBezTo>
                    <a:cubicBezTo>
                      <a:pt x="24" y="42"/>
                      <a:pt x="28" y="37"/>
                      <a:pt x="31" y="31"/>
                    </a:cubicBezTo>
                    <a:cubicBezTo>
                      <a:pt x="36" y="22"/>
                      <a:pt x="37" y="14"/>
                      <a:pt x="37" y="4"/>
                    </a:cubicBezTo>
                    <a:cubicBezTo>
                      <a:pt x="37" y="2"/>
                      <a:pt x="36" y="0"/>
                      <a:pt x="33" y="0"/>
                    </a:cubicBezTo>
                    <a:close/>
                  </a:path>
                </a:pathLst>
              </a:custGeom>
              <a:solidFill>
                <a:srgbClr val="22ACCD"/>
              </a:solidFill>
              <a:ln w="9525">
                <a:noFill/>
                <a:round/>
                <a:headEnd/>
                <a:tailEnd/>
              </a:ln>
            </p:spPr>
            <p:txBody>
              <a:bodyPr/>
              <a:lstStyle/>
              <a:p>
                <a:endParaRPr lang="en-GB"/>
              </a:p>
            </p:txBody>
          </p:sp>
          <p:sp>
            <p:nvSpPr>
              <p:cNvPr id="31946" name="Freeform 975"/>
              <p:cNvSpPr>
                <a:spLocks/>
              </p:cNvSpPr>
              <p:nvPr/>
            </p:nvSpPr>
            <p:spPr bwMode="auto">
              <a:xfrm>
                <a:off x="2719" y="2229"/>
                <a:ext cx="60" cy="92"/>
              </a:xfrm>
              <a:custGeom>
                <a:avLst/>
                <a:gdLst>
                  <a:gd name="T0" fmla="*/ 414 w 39"/>
                  <a:gd name="T1" fmla="*/ 0 h 61"/>
                  <a:gd name="T2" fmla="*/ 157 w 39"/>
                  <a:gd name="T3" fmla="*/ 274 h 61"/>
                  <a:gd name="T4" fmla="*/ 95 w 39"/>
                  <a:gd name="T5" fmla="*/ 278 h 61"/>
                  <a:gd name="T6" fmla="*/ 0 w 39"/>
                  <a:gd name="T7" fmla="*/ 305 h 61"/>
                  <a:gd name="T8" fmla="*/ 18 w 39"/>
                  <a:gd name="T9" fmla="*/ 398 h 61"/>
                  <a:gd name="T10" fmla="*/ 80 w 39"/>
                  <a:gd name="T11" fmla="*/ 373 h 61"/>
                  <a:gd name="T12" fmla="*/ 80 w 39"/>
                  <a:gd name="T13" fmla="*/ 419 h 61"/>
                  <a:gd name="T14" fmla="*/ 66 w 39"/>
                  <a:gd name="T15" fmla="*/ 460 h 61"/>
                  <a:gd name="T16" fmla="*/ 18 w 39"/>
                  <a:gd name="T17" fmla="*/ 581 h 61"/>
                  <a:gd name="T18" fmla="*/ 18 w 39"/>
                  <a:gd name="T19" fmla="*/ 623 h 61"/>
                  <a:gd name="T20" fmla="*/ 28 w 39"/>
                  <a:gd name="T21" fmla="*/ 721 h 61"/>
                  <a:gd name="T22" fmla="*/ 175 w 39"/>
                  <a:gd name="T23" fmla="*/ 487 h 61"/>
                  <a:gd name="T24" fmla="*/ 175 w 39"/>
                  <a:gd name="T25" fmla="*/ 437 h 61"/>
                  <a:gd name="T26" fmla="*/ 211 w 39"/>
                  <a:gd name="T27" fmla="*/ 353 h 61"/>
                  <a:gd name="T28" fmla="*/ 211 w 39"/>
                  <a:gd name="T29" fmla="*/ 353 h 61"/>
                  <a:gd name="T30" fmla="*/ 515 w 39"/>
                  <a:gd name="T31" fmla="*/ 41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61"/>
                  <a:gd name="T50" fmla="*/ 39 w 39"/>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61">
                    <a:moveTo>
                      <a:pt x="31" y="0"/>
                    </a:moveTo>
                    <a:cubicBezTo>
                      <a:pt x="28" y="9"/>
                      <a:pt x="22" y="20"/>
                      <a:pt x="12" y="23"/>
                    </a:cubicBezTo>
                    <a:cubicBezTo>
                      <a:pt x="7" y="24"/>
                      <a:pt x="7" y="24"/>
                      <a:pt x="7" y="24"/>
                    </a:cubicBezTo>
                    <a:cubicBezTo>
                      <a:pt x="5" y="25"/>
                      <a:pt x="2" y="25"/>
                      <a:pt x="0" y="26"/>
                    </a:cubicBezTo>
                    <a:cubicBezTo>
                      <a:pt x="0" y="29"/>
                      <a:pt x="1" y="32"/>
                      <a:pt x="1" y="34"/>
                    </a:cubicBezTo>
                    <a:cubicBezTo>
                      <a:pt x="2" y="33"/>
                      <a:pt x="4" y="33"/>
                      <a:pt x="6" y="32"/>
                    </a:cubicBezTo>
                    <a:cubicBezTo>
                      <a:pt x="6" y="34"/>
                      <a:pt x="6" y="35"/>
                      <a:pt x="6" y="36"/>
                    </a:cubicBezTo>
                    <a:cubicBezTo>
                      <a:pt x="5" y="39"/>
                      <a:pt x="5" y="39"/>
                      <a:pt x="5" y="39"/>
                    </a:cubicBezTo>
                    <a:cubicBezTo>
                      <a:pt x="4" y="43"/>
                      <a:pt x="3" y="46"/>
                      <a:pt x="1" y="49"/>
                    </a:cubicBezTo>
                    <a:cubicBezTo>
                      <a:pt x="1" y="50"/>
                      <a:pt x="1" y="51"/>
                      <a:pt x="1" y="53"/>
                    </a:cubicBezTo>
                    <a:cubicBezTo>
                      <a:pt x="1" y="56"/>
                      <a:pt x="1" y="58"/>
                      <a:pt x="2" y="61"/>
                    </a:cubicBezTo>
                    <a:cubicBezTo>
                      <a:pt x="7" y="55"/>
                      <a:pt x="11" y="49"/>
                      <a:pt x="13" y="41"/>
                    </a:cubicBezTo>
                    <a:cubicBezTo>
                      <a:pt x="13" y="37"/>
                      <a:pt x="13" y="37"/>
                      <a:pt x="13" y="37"/>
                    </a:cubicBezTo>
                    <a:cubicBezTo>
                      <a:pt x="14" y="35"/>
                      <a:pt x="14" y="32"/>
                      <a:pt x="16" y="30"/>
                    </a:cubicBezTo>
                    <a:cubicBezTo>
                      <a:pt x="16" y="30"/>
                      <a:pt x="16" y="30"/>
                      <a:pt x="16" y="30"/>
                    </a:cubicBezTo>
                    <a:cubicBezTo>
                      <a:pt x="25" y="26"/>
                      <a:pt x="33" y="17"/>
                      <a:pt x="39" y="3"/>
                    </a:cubicBezTo>
                  </a:path>
                </a:pathLst>
              </a:custGeom>
              <a:noFill/>
              <a:ln w="3175" cap="rnd">
                <a:solidFill>
                  <a:srgbClr val="333333"/>
                </a:solidFill>
                <a:round/>
                <a:headEnd/>
                <a:tailEnd/>
              </a:ln>
            </p:spPr>
            <p:txBody>
              <a:bodyPr/>
              <a:lstStyle/>
              <a:p>
                <a:endParaRPr lang="en-GB"/>
              </a:p>
            </p:txBody>
          </p:sp>
          <p:sp>
            <p:nvSpPr>
              <p:cNvPr id="31947" name="Freeform 976"/>
              <p:cNvSpPr>
                <a:spLocks/>
              </p:cNvSpPr>
              <p:nvPr/>
            </p:nvSpPr>
            <p:spPr bwMode="auto">
              <a:xfrm>
                <a:off x="2695" y="2029"/>
                <a:ext cx="75" cy="78"/>
              </a:xfrm>
              <a:custGeom>
                <a:avLst/>
                <a:gdLst>
                  <a:gd name="T0" fmla="*/ 527 w 49"/>
                  <a:gd name="T1" fmla="*/ 18 h 52"/>
                  <a:gd name="T2" fmla="*/ 427 w 49"/>
                  <a:gd name="T3" fmla="*/ 132 h 52"/>
                  <a:gd name="T4" fmla="*/ 217 w 49"/>
                  <a:gd name="T5" fmla="*/ 275 h 52"/>
                  <a:gd name="T6" fmla="*/ 176 w 49"/>
                  <a:gd name="T7" fmla="*/ 305 h 52"/>
                  <a:gd name="T8" fmla="*/ 49 w 49"/>
                  <a:gd name="T9" fmla="*/ 288 h 52"/>
                  <a:gd name="T10" fmla="*/ 0 w 49"/>
                  <a:gd name="T11" fmla="*/ 275 h 52"/>
                  <a:gd name="T12" fmla="*/ 28 w 49"/>
                  <a:gd name="T13" fmla="*/ 381 h 52"/>
                  <a:gd name="T14" fmla="*/ 155 w 49"/>
                  <a:gd name="T15" fmla="*/ 401 h 52"/>
                  <a:gd name="T16" fmla="*/ 101 w 49"/>
                  <a:gd name="T17" fmla="*/ 477 h 52"/>
                  <a:gd name="T18" fmla="*/ 43 w 49"/>
                  <a:gd name="T19" fmla="*/ 504 h 52"/>
                  <a:gd name="T20" fmla="*/ 49 w 49"/>
                  <a:gd name="T21" fmla="*/ 593 h 52"/>
                  <a:gd name="T22" fmla="*/ 155 w 49"/>
                  <a:gd name="T23" fmla="*/ 560 h 52"/>
                  <a:gd name="T24" fmla="*/ 257 w 49"/>
                  <a:gd name="T25" fmla="*/ 432 h 52"/>
                  <a:gd name="T26" fmla="*/ 269 w 49"/>
                  <a:gd name="T27" fmla="*/ 381 h 52"/>
                  <a:gd name="T28" fmla="*/ 269 w 49"/>
                  <a:gd name="T29" fmla="*/ 381 h 52"/>
                  <a:gd name="T30" fmla="*/ 286 w 49"/>
                  <a:gd name="T31" fmla="*/ 364 h 52"/>
                  <a:gd name="T32" fmla="*/ 478 w 49"/>
                  <a:gd name="T33" fmla="*/ 198 h 52"/>
                  <a:gd name="T34" fmla="*/ 631 w 49"/>
                  <a:gd name="T35" fmla="*/ 0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52"/>
                  <a:gd name="T56" fmla="*/ 49 w 49"/>
                  <a:gd name="T57" fmla="*/ 52 h 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52">
                    <a:moveTo>
                      <a:pt x="41" y="1"/>
                    </a:moveTo>
                    <a:cubicBezTo>
                      <a:pt x="41" y="6"/>
                      <a:pt x="38" y="7"/>
                      <a:pt x="33" y="11"/>
                    </a:cubicBezTo>
                    <a:cubicBezTo>
                      <a:pt x="27" y="14"/>
                      <a:pt x="22" y="18"/>
                      <a:pt x="17" y="24"/>
                    </a:cubicBezTo>
                    <a:cubicBezTo>
                      <a:pt x="17" y="25"/>
                      <a:pt x="16" y="27"/>
                      <a:pt x="14" y="27"/>
                    </a:cubicBezTo>
                    <a:cubicBezTo>
                      <a:pt x="11" y="27"/>
                      <a:pt x="7" y="26"/>
                      <a:pt x="4" y="25"/>
                    </a:cubicBezTo>
                    <a:cubicBezTo>
                      <a:pt x="3" y="25"/>
                      <a:pt x="1" y="24"/>
                      <a:pt x="0" y="24"/>
                    </a:cubicBezTo>
                    <a:cubicBezTo>
                      <a:pt x="1" y="27"/>
                      <a:pt x="1" y="30"/>
                      <a:pt x="2" y="33"/>
                    </a:cubicBezTo>
                    <a:cubicBezTo>
                      <a:pt x="5" y="34"/>
                      <a:pt x="8" y="35"/>
                      <a:pt x="12" y="35"/>
                    </a:cubicBezTo>
                    <a:cubicBezTo>
                      <a:pt x="11" y="39"/>
                      <a:pt x="10" y="41"/>
                      <a:pt x="8" y="42"/>
                    </a:cubicBezTo>
                    <a:cubicBezTo>
                      <a:pt x="7" y="43"/>
                      <a:pt x="5" y="43"/>
                      <a:pt x="3" y="44"/>
                    </a:cubicBezTo>
                    <a:cubicBezTo>
                      <a:pt x="4" y="47"/>
                      <a:pt x="4" y="49"/>
                      <a:pt x="4" y="52"/>
                    </a:cubicBezTo>
                    <a:cubicBezTo>
                      <a:pt x="7" y="51"/>
                      <a:pt x="10" y="50"/>
                      <a:pt x="12" y="49"/>
                    </a:cubicBezTo>
                    <a:cubicBezTo>
                      <a:pt x="17" y="46"/>
                      <a:pt x="18" y="42"/>
                      <a:pt x="20" y="38"/>
                    </a:cubicBezTo>
                    <a:cubicBezTo>
                      <a:pt x="21" y="33"/>
                      <a:pt x="21" y="33"/>
                      <a:pt x="21" y="33"/>
                    </a:cubicBezTo>
                    <a:cubicBezTo>
                      <a:pt x="21" y="33"/>
                      <a:pt x="21" y="33"/>
                      <a:pt x="21" y="33"/>
                    </a:cubicBezTo>
                    <a:cubicBezTo>
                      <a:pt x="22" y="33"/>
                      <a:pt x="22" y="33"/>
                      <a:pt x="22" y="32"/>
                    </a:cubicBezTo>
                    <a:cubicBezTo>
                      <a:pt x="25" y="26"/>
                      <a:pt x="29" y="22"/>
                      <a:pt x="37" y="17"/>
                    </a:cubicBezTo>
                    <a:cubicBezTo>
                      <a:pt x="44" y="12"/>
                      <a:pt x="49" y="9"/>
                      <a:pt x="49" y="0"/>
                    </a:cubicBezTo>
                  </a:path>
                </a:pathLst>
              </a:custGeom>
              <a:noFill/>
              <a:ln w="3175" cap="rnd">
                <a:solidFill>
                  <a:srgbClr val="333333"/>
                </a:solidFill>
                <a:round/>
                <a:headEnd/>
                <a:tailEnd/>
              </a:ln>
            </p:spPr>
            <p:txBody>
              <a:bodyPr/>
              <a:lstStyle/>
              <a:p>
                <a:endParaRPr lang="en-GB"/>
              </a:p>
            </p:txBody>
          </p:sp>
          <p:sp>
            <p:nvSpPr>
              <p:cNvPr id="31948" name="Freeform 977"/>
              <p:cNvSpPr>
                <a:spLocks/>
              </p:cNvSpPr>
              <p:nvPr/>
            </p:nvSpPr>
            <p:spPr bwMode="auto">
              <a:xfrm>
                <a:off x="2684" y="1794"/>
                <a:ext cx="57" cy="120"/>
              </a:xfrm>
              <a:custGeom>
                <a:avLst/>
                <a:gdLst>
                  <a:gd name="T0" fmla="*/ 499 w 37"/>
                  <a:gd name="T1" fmla="*/ 49 h 79"/>
                  <a:gd name="T2" fmla="*/ 417 w 37"/>
                  <a:gd name="T3" fmla="*/ 378 h 79"/>
                  <a:gd name="T4" fmla="*/ 271 w 37"/>
                  <a:gd name="T5" fmla="*/ 547 h 79"/>
                  <a:gd name="T6" fmla="*/ 251 w 37"/>
                  <a:gd name="T7" fmla="*/ 547 h 79"/>
                  <a:gd name="T8" fmla="*/ 219 w 37"/>
                  <a:gd name="T9" fmla="*/ 655 h 79"/>
                  <a:gd name="T10" fmla="*/ 176 w 37"/>
                  <a:gd name="T11" fmla="*/ 737 h 79"/>
                  <a:gd name="T12" fmla="*/ 18 w 37"/>
                  <a:gd name="T13" fmla="*/ 966 h 79"/>
                  <a:gd name="T14" fmla="*/ 0 w 37"/>
                  <a:gd name="T15" fmla="*/ 823 h 79"/>
                  <a:gd name="T16" fmla="*/ 80 w 37"/>
                  <a:gd name="T17" fmla="*/ 688 h 79"/>
                  <a:gd name="T18" fmla="*/ 102 w 37"/>
                  <a:gd name="T19" fmla="*/ 623 h 79"/>
                  <a:gd name="T20" fmla="*/ 102 w 37"/>
                  <a:gd name="T21" fmla="*/ 614 h 79"/>
                  <a:gd name="T22" fmla="*/ 66 w 37"/>
                  <a:gd name="T23" fmla="*/ 623 h 79"/>
                  <a:gd name="T24" fmla="*/ 0 w 37"/>
                  <a:gd name="T25" fmla="*/ 655 h 79"/>
                  <a:gd name="T26" fmla="*/ 0 w 37"/>
                  <a:gd name="T27" fmla="*/ 542 h 79"/>
                  <a:gd name="T28" fmla="*/ 43 w 37"/>
                  <a:gd name="T29" fmla="*/ 526 h 79"/>
                  <a:gd name="T30" fmla="*/ 176 w 37"/>
                  <a:gd name="T31" fmla="*/ 494 h 79"/>
                  <a:gd name="T32" fmla="*/ 324 w 37"/>
                  <a:gd name="T33" fmla="*/ 330 h 79"/>
                  <a:gd name="T34" fmla="*/ 387 w 37"/>
                  <a:gd name="T35" fmla="*/ 49 h 79"/>
                  <a:gd name="T36" fmla="*/ 399 w 37"/>
                  <a:gd name="T37" fmla="*/ 0 h 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79"/>
                  <a:gd name="T59" fmla="*/ 37 w 37"/>
                  <a:gd name="T60" fmla="*/ 79 h 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79">
                    <a:moveTo>
                      <a:pt x="37" y="4"/>
                    </a:moveTo>
                    <a:cubicBezTo>
                      <a:pt x="37" y="14"/>
                      <a:pt x="36" y="22"/>
                      <a:pt x="31" y="31"/>
                    </a:cubicBezTo>
                    <a:cubicBezTo>
                      <a:pt x="28" y="37"/>
                      <a:pt x="24" y="42"/>
                      <a:pt x="20" y="45"/>
                    </a:cubicBezTo>
                    <a:cubicBezTo>
                      <a:pt x="19" y="45"/>
                      <a:pt x="19" y="45"/>
                      <a:pt x="19" y="45"/>
                    </a:cubicBezTo>
                    <a:cubicBezTo>
                      <a:pt x="18" y="47"/>
                      <a:pt x="17" y="50"/>
                      <a:pt x="16" y="53"/>
                    </a:cubicBezTo>
                    <a:cubicBezTo>
                      <a:pt x="13" y="60"/>
                      <a:pt x="13" y="60"/>
                      <a:pt x="13" y="60"/>
                    </a:cubicBezTo>
                    <a:cubicBezTo>
                      <a:pt x="10" y="66"/>
                      <a:pt x="6" y="73"/>
                      <a:pt x="1" y="79"/>
                    </a:cubicBezTo>
                    <a:cubicBezTo>
                      <a:pt x="1" y="75"/>
                      <a:pt x="0" y="70"/>
                      <a:pt x="0" y="67"/>
                    </a:cubicBezTo>
                    <a:cubicBezTo>
                      <a:pt x="2" y="63"/>
                      <a:pt x="4" y="60"/>
                      <a:pt x="6" y="56"/>
                    </a:cubicBezTo>
                    <a:cubicBezTo>
                      <a:pt x="8" y="51"/>
                      <a:pt x="8" y="51"/>
                      <a:pt x="8" y="51"/>
                    </a:cubicBezTo>
                    <a:cubicBezTo>
                      <a:pt x="8" y="50"/>
                      <a:pt x="8" y="50"/>
                      <a:pt x="8" y="50"/>
                    </a:cubicBezTo>
                    <a:cubicBezTo>
                      <a:pt x="7" y="50"/>
                      <a:pt x="6" y="51"/>
                      <a:pt x="5" y="51"/>
                    </a:cubicBezTo>
                    <a:cubicBezTo>
                      <a:pt x="3" y="52"/>
                      <a:pt x="2" y="52"/>
                      <a:pt x="0" y="53"/>
                    </a:cubicBezTo>
                    <a:cubicBezTo>
                      <a:pt x="0" y="44"/>
                      <a:pt x="0" y="44"/>
                      <a:pt x="0" y="44"/>
                    </a:cubicBezTo>
                    <a:cubicBezTo>
                      <a:pt x="1" y="44"/>
                      <a:pt x="2" y="44"/>
                      <a:pt x="3" y="43"/>
                    </a:cubicBezTo>
                    <a:cubicBezTo>
                      <a:pt x="6" y="42"/>
                      <a:pt x="10" y="41"/>
                      <a:pt x="13" y="40"/>
                    </a:cubicBezTo>
                    <a:cubicBezTo>
                      <a:pt x="17" y="38"/>
                      <a:pt x="21" y="33"/>
                      <a:pt x="24" y="27"/>
                    </a:cubicBezTo>
                    <a:cubicBezTo>
                      <a:pt x="28" y="19"/>
                      <a:pt x="29" y="13"/>
                      <a:pt x="29" y="4"/>
                    </a:cubicBezTo>
                    <a:cubicBezTo>
                      <a:pt x="30" y="0"/>
                      <a:pt x="30" y="0"/>
                      <a:pt x="30" y="0"/>
                    </a:cubicBezTo>
                  </a:path>
                </a:pathLst>
              </a:custGeom>
              <a:noFill/>
              <a:ln w="3175" cap="rnd">
                <a:solidFill>
                  <a:srgbClr val="333333"/>
                </a:solidFill>
                <a:round/>
                <a:headEnd/>
                <a:tailEnd/>
              </a:ln>
            </p:spPr>
            <p:txBody>
              <a:bodyPr/>
              <a:lstStyle/>
              <a:p>
                <a:endParaRPr lang="en-GB"/>
              </a:p>
            </p:txBody>
          </p:sp>
          <p:sp>
            <p:nvSpPr>
              <p:cNvPr id="31949" name="Freeform 978"/>
              <p:cNvSpPr>
                <a:spLocks/>
              </p:cNvSpPr>
              <p:nvPr/>
            </p:nvSpPr>
            <p:spPr bwMode="auto">
              <a:xfrm>
                <a:off x="2747" y="1956"/>
                <a:ext cx="4" cy="26"/>
              </a:xfrm>
              <a:custGeom>
                <a:avLst/>
                <a:gdLst>
                  <a:gd name="T0" fmla="*/ 0 w 3"/>
                  <a:gd name="T1" fmla="*/ 0 h 17"/>
                  <a:gd name="T2" fmla="*/ 16 w 3"/>
                  <a:gd name="T3" fmla="*/ 217 h 17"/>
                  <a:gd name="T4" fmla="*/ 0 60000 65536"/>
                  <a:gd name="T5" fmla="*/ 0 60000 65536"/>
                  <a:gd name="T6" fmla="*/ 0 w 3"/>
                  <a:gd name="T7" fmla="*/ 0 h 17"/>
                  <a:gd name="T8" fmla="*/ 3 w 3"/>
                  <a:gd name="T9" fmla="*/ 17 h 17"/>
                </a:gdLst>
                <a:ahLst/>
                <a:cxnLst>
                  <a:cxn ang="T4">
                    <a:pos x="T0" y="T1"/>
                  </a:cxn>
                  <a:cxn ang="T5">
                    <a:pos x="T2" y="T3"/>
                  </a:cxn>
                </a:cxnLst>
                <a:rect l="T6" t="T7" r="T8" b="T9"/>
                <a:pathLst>
                  <a:path w="3" h="17">
                    <a:moveTo>
                      <a:pt x="0" y="0"/>
                    </a:moveTo>
                    <a:cubicBezTo>
                      <a:pt x="1" y="4"/>
                      <a:pt x="2" y="12"/>
                      <a:pt x="3" y="17"/>
                    </a:cubicBezTo>
                  </a:path>
                </a:pathLst>
              </a:custGeom>
              <a:solidFill>
                <a:srgbClr val="FF0000"/>
              </a:solidFill>
              <a:ln w="3175" cap="rnd">
                <a:solidFill>
                  <a:srgbClr val="333333"/>
                </a:solidFill>
                <a:round/>
                <a:headEnd/>
                <a:tailEnd/>
              </a:ln>
            </p:spPr>
            <p:txBody>
              <a:bodyPr/>
              <a:lstStyle/>
              <a:p>
                <a:endParaRPr lang="en-GB"/>
              </a:p>
            </p:txBody>
          </p:sp>
          <p:sp>
            <p:nvSpPr>
              <p:cNvPr id="31950" name="Freeform 979"/>
              <p:cNvSpPr>
                <a:spLocks/>
              </p:cNvSpPr>
              <p:nvPr/>
            </p:nvSpPr>
            <p:spPr bwMode="auto">
              <a:xfrm>
                <a:off x="2747" y="1956"/>
                <a:ext cx="4" cy="26"/>
              </a:xfrm>
              <a:custGeom>
                <a:avLst/>
                <a:gdLst>
                  <a:gd name="T0" fmla="*/ 0 w 3"/>
                  <a:gd name="T1" fmla="*/ 0 h 17"/>
                  <a:gd name="T2" fmla="*/ 16 w 3"/>
                  <a:gd name="T3" fmla="*/ 217 h 17"/>
                  <a:gd name="T4" fmla="*/ 0 60000 65536"/>
                  <a:gd name="T5" fmla="*/ 0 60000 65536"/>
                  <a:gd name="T6" fmla="*/ 0 w 3"/>
                  <a:gd name="T7" fmla="*/ 0 h 17"/>
                  <a:gd name="T8" fmla="*/ 3 w 3"/>
                  <a:gd name="T9" fmla="*/ 17 h 17"/>
                </a:gdLst>
                <a:ahLst/>
                <a:cxnLst>
                  <a:cxn ang="T4">
                    <a:pos x="T0" y="T1"/>
                  </a:cxn>
                  <a:cxn ang="T5">
                    <a:pos x="T2" y="T3"/>
                  </a:cxn>
                </a:cxnLst>
                <a:rect l="T6" t="T7" r="T8" b="T9"/>
                <a:pathLst>
                  <a:path w="3" h="17">
                    <a:moveTo>
                      <a:pt x="0" y="0"/>
                    </a:moveTo>
                    <a:cubicBezTo>
                      <a:pt x="1" y="4"/>
                      <a:pt x="2" y="12"/>
                      <a:pt x="3" y="17"/>
                    </a:cubicBezTo>
                  </a:path>
                </a:pathLst>
              </a:custGeom>
              <a:noFill/>
              <a:ln w="3175" cap="rnd">
                <a:solidFill>
                  <a:srgbClr val="333333"/>
                </a:solidFill>
                <a:round/>
                <a:headEnd/>
                <a:tailEnd/>
              </a:ln>
            </p:spPr>
            <p:txBody>
              <a:bodyPr/>
              <a:lstStyle/>
              <a:p>
                <a:endParaRPr lang="en-GB"/>
              </a:p>
            </p:txBody>
          </p:sp>
          <p:sp>
            <p:nvSpPr>
              <p:cNvPr id="31951" name="Freeform 980"/>
              <p:cNvSpPr>
                <a:spLocks/>
              </p:cNvSpPr>
              <p:nvPr/>
            </p:nvSpPr>
            <p:spPr bwMode="auto">
              <a:xfrm>
                <a:off x="2672" y="1765"/>
                <a:ext cx="154" cy="781"/>
              </a:xfrm>
              <a:custGeom>
                <a:avLst/>
                <a:gdLst>
                  <a:gd name="T0" fmla="*/ 579 w 101"/>
                  <a:gd name="T1" fmla="*/ 6204 h 516"/>
                  <a:gd name="T2" fmla="*/ 553 w 101"/>
                  <a:gd name="T3" fmla="*/ 6092 h 516"/>
                  <a:gd name="T4" fmla="*/ 546 w 101"/>
                  <a:gd name="T5" fmla="*/ 5617 h 516"/>
                  <a:gd name="T6" fmla="*/ 486 w 101"/>
                  <a:gd name="T7" fmla="*/ 4872 h 516"/>
                  <a:gd name="T8" fmla="*/ 404 w 101"/>
                  <a:gd name="T9" fmla="*/ 4314 h 516"/>
                  <a:gd name="T10" fmla="*/ 380 w 101"/>
                  <a:gd name="T11" fmla="*/ 3882 h 516"/>
                  <a:gd name="T12" fmla="*/ 249 w 101"/>
                  <a:gd name="T13" fmla="*/ 3045 h 516"/>
                  <a:gd name="T14" fmla="*/ 174 w 101"/>
                  <a:gd name="T15" fmla="*/ 2248 h 516"/>
                  <a:gd name="T16" fmla="*/ 146 w 101"/>
                  <a:gd name="T17" fmla="*/ 1409 h 516"/>
                  <a:gd name="T18" fmla="*/ 96 w 101"/>
                  <a:gd name="T19" fmla="*/ 1025 h 516"/>
                  <a:gd name="T20" fmla="*/ 96 w 101"/>
                  <a:gd name="T21" fmla="*/ 661 h 516"/>
                  <a:gd name="T22" fmla="*/ 883 w 101"/>
                  <a:gd name="T23" fmla="*/ 540 h 516"/>
                  <a:gd name="T24" fmla="*/ 927 w 101"/>
                  <a:gd name="T25" fmla="*/ 1264 h 516"/>
                  <a:gd name="T26" fmla="*/ 1081 w 101"/>
                  <a:gd name="T27" fmla="*/ 2178 h 516"/>
                  <a:gd name="T28" fmla="*/ 1081 w 101"/>
                  <a:gd name="T29" fmla="*/ 2876 h 516"/>
                  <a:gd name="T30" fmla="*/ 1130 w 101"/>
                  <a:gd name="T31" fmla="*/ 3496 h 516"/>
                  <a:gd name="T32" fmla="*/ 1177 w 101"/>
                  <a:gd name="T33" fmla="*/ 4268 h 516"/>
                  <a:gd name="T34" fmla="*/ 1227 w 101"/>
                  <a:gd name="T35" fmla="*/ 5379 h 516"/>
                  <a:gd name="T36" fmla="*/ 1270 w 101"/>
                  <a:gd name="T37" fmla="*/ 5733 h 5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1"/>
                  <a:gd name="T58" fmla="*/ 0 h 516"/>
                  <a:gd name="T59" fmla="*/ 101 w 101"/>
                  <a:gd name="T60" fmla="*/ 516 h 5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1" h="516">
                    <a:moveTo>
                      <a:pt x="46" y="516"/>
                    </a:moveTo>
                    <a:cubicBezTo>
                      <a:pt x="45" y="513"/>
                      <a:pt x="45" y="510"/>
                      <a:pt x="44" y="507"/>
                    </a:cubicBezTo>
                    <a:cubicBezTo>
                      <a:pt x="42" y="495"/>
                      <a:pt x="43" y="481"/>
                      <a:pt x="43" y="467"/>
                    </a:cubicBezTo>
                    <a:cubicBezTo>
                      <a:pt x="43" y="453"/>
                      <a:pt x="39" y="425"/>
                      <a:pt x="39" y="405"/>
                    </a:cubicBezTo>
                    <a:cubicBezTo>
                      <a:pt x="39" y="385"/>
                      <a:pt x="32" y="377"/>
                      <a:pt x="32" y="359"/>
                    </a:cubicBezTo>
                    <a:cubicBezTo>
                      <a:pt x="32" y="341"/>
                      <a:pt x="32" y="343"/>
                      <a:pt x="30" y="323"/>
                    </a:cubicBezTo>
                    <a:cubicBezTo>
                      <a:pt x="28" y="303"/>
                      <a:pt x="18" y="279"/>
                      <a:pt x="20" y="253"/>
                    </a:cubicBezTo>
                    <a:cubicBezTo>
                      <a:pt x="22" y="227"/>
                      <a:pt x="14" y="201"/>
                      <a:pt x="14" y="187"/>
                    </a:cubicBezTo>
                    <a:cubicBezTo>
                      <a:pt x="14" y="173"/>
                      <a:pt x="12" y="117"/>
                      <a:pt x="12" y="117"/>
                    </a:cubicBezTo>
                    <a:cubicBezTo>
                      <a:pt x="12" y="117"/>
                      <a:pt x="8" y="95"/>
                      <a:pt x="8" y="85"/>
                    </a:cubicBezTo>
                    <a:cubicBezTo>
                      <a:pt x="8" y="75"/>
                      <a:pt x="8" y="55"/>
                      <a:pt x="8" y="55"/>
                    </a:cubicBezTo>
                    <a:cubicBezTo>
                      <a:pt x="0" y="7"/>
                      <a:pt x="62" y="0"/>
                      <a:pt x="70" y="45"/>
                    </a:cubicBezTo>
                    <a:cubicBezTo>
                      <a:pt x="76" y="75"/>
                      <a:pt x="68" y="89"/>
                      <a:pt x="74" y="105"/>
                    </a:cubicBezTo>
                    <a:cubicBezTo>
                      <a:pt x="80" y="121"/>
                      <a:pt x="86" y="163"/>
                      <a:pt x="86" y="181"/>
                    </a:cubicBezTo>
                    <a:cubicBezTo>
                      <a:pt x="86" y="199"/>
                      <a:pt x="84" y="217"/>
                      <a:pt x="86" y="239"/>
                    </a:cubicBezTo>
                    <a:cubicBezTo>
                      <a:pt x="88" y="261"/>
                      <a:pt x="88" y="275"/>
                      <a:pt x="90" y="291"/>
                    </a:cubicBezTo>
                    <a:cubicBezTo>
                      <a:pt x="92" y="307"/>
                      <a:pt x="94" y="335"/>
                      <a:pt x="94" y="355"/>
                    </a:cubicBezTo>
                    <a:cubicBezTo>
                      <a:pt x="94" y="379"/>
                      <a:pt x="100" y="431"/>
                      <a:pt x="98" y="447"/>
                    </a:cubicBezTo>
                    <a:cubicBezTo>
                      <a:pt x="96" y="457"/>
                      <a:pt x="99" y="467"/>
                      <a:pt x="101" y="477"/>
                    </a:cubicBezTo>
                  </a:path>
                </a:pathLst>
              </a:custGeom>
              <a:noFill/>
              <a:ln w="3175" cap="rnd">
                <a:solidFill>
                  <a:srgbClr val="333333"/>
                </a:solidFill>
                <a:round/>
                <a:headEnd/>
                <a:tailEnd/>
              </a:ln>
            </p:spPr>
            <p:txBody>
              <a:bodyPr/>
              <a:lstStyle/>
              <a:p>
                <a:endParaRPr lang="en-GB"/>
              </a:p>
            </p:txBody>
          </p:sp>
          <p:sp>
            <p:nvSpPr>
              <p:cNvPr id="31952" name="Freeform 981"/>
              <p:cNvSpPr>
                <a:spLocks/>
              </p:cNvSpPr>
              <p:nvPr/>
            </p:nvSpPr>
            <p:spPr bwMode="auto">
              <a:xfrm>
                <a:off x="2672" y="1765"/>
                <a:ext cx="107" cy="83"/>
              </a:xfrm>
              <a:custGeom>
                <a:avLst/>
                <a:gdLst>
                  <a:gd name="T0" fmla="*/ 101 w 70"/>
                  <a:gd name="T1" fmla="*/ 649 h 55"/>
                  <a:gd name="T2" fmla="*/ 897 w 70"/>
                  <a:gd name="T3" fmla="*/ 533 h 55"/>
                  <a:gd name="T4" fmla="*/ 0 60000 65536"/>
                  <a:gd name="T5" fmla="*/ 0 60000 65536"/>
                  <a:gd name="T6" fmla="*/ 0 w 70"/>
                  <a:gd name="T7" fmla="*/ 0 h 55"/>
                  <a:gd name="T8" fmla="*/ 70 w 70"/>
                  <a:gd name="T9" fmla="*/ 55 h 55"/>
                </a:gdLst>
                <a:ahLst/>
                <a:cxnLst>
                  <a:cxn ang="T4">
                    <a:pos x="T0" y="T1"/>
                  </a:cxn>
                  <a:cxn ang="T5">
                    <a:pos x="T2" y="T3"/>
                  </a:cxn>
                </a:cxnLst>
                <a:rect l="T6" t="T7" r="T8" b="T9"/>
                <a:pathLst>
                  <a:path w="70" h="55">
                    <a:moveTo>
                      <a:pt x="8" y="55"/>
                    </a:moveTo>
                    <a:cubicBezTo>
                      <a:pt x="0" y="7"/>
                      <a:pt x="62" y="0"/>
                      <a:pt x="70" y="45"/>
                    </a:cubicBezTo>
                  </a:path>
                </a:pathLst>
              </a:custGeom>
              <a:noFill/>
              <a:ln w="4763" cap="rnd">
                <a:solidFill>
                  <a:srgbClr val="333333"/>
                </a:solidFill>
                <a:round/>
                <a:headEnd/>
                <a:tailEnd/>
              </a:ln>
            </p:spPr>
            <p:txBody>
              <a:bodyPr/>
              <a:lstStyle/>
              <a:p>
                <a:endParaRPr lang="en-GB"/>
              </a:p>
            </p:txBody>
          </p:sp>
          <p:sp>
            <p:nvSpPr>
              <p:cNvPr id="31953" name="Freeform 982"/>
              <p:cNvSpPr>
                <a:spLocks/>
              </p:cNvSpPr>
              <p:nvPr/>
            </p:nvSpPr>
            <p:spPr bwMode="auto">
              <a:xfrm>
                <a:off x="2727" y="2045"/>
                <a:ext cx="24" cy="18"/>
              </a:xfrm>
              <a:custGeom>
                <a:avLst/>
                <a:gdLst>
                  <a:gd name="T0" fmla="*/ 0 w 16"/>
                  <a:gd name="T1" fmla="*/ 135 h 12"/>
                  <a:gd name="T2" fmla="*/ 181 w 16"/>
                  <a:gd name="T3" fmla="*/ 0 h 12"/>
                  <a:gd name="T4" fmla="*/ 0 60000 65536"/>
                  <a:gd name="T5" fmla="*/ 0 60000 65536"/>
                  <a:gd name="T6" fmla="*/ 0 w 16"/>
                  <a:gd name="T7" fmla="*/ 0 h 12"/>
                  <a:gd name="T8" fmla="*/ 16 w 16"/>
                  <a:gd name="T9" fmla="*/ 12 h 12"/>
                </a:gdLst>
                <a:ahLst/>
                <a:cxnLst>
                  <a:cxn ang="T4">
                    <a:pos x="T0" y="T1"/>
                  </a:cxn>
                  <a:cxn ang="T5">
                    <a:pos x="T2" y="T3"/>
                  </a:cxn>
                </a:cxnLst>
                <a:rect l="T6" t="T7" r="T8" b="T9"/>
                <a:pathLst>
                  <a:path w="16" h="12">
                    <a:moveTo>
                      <a:pt x="0" y="12"/>
                    </a:moveTo>
                    <a:cubicBezTo>
                      <a:pt x="4" y="6"/>
                      <a:pt x="12" y="1"/>
                      <a:pt x="16" y="0"/>
                    </a:cubicBezTo>
                  </a:path>
                </a:pathLst>
              </a:custGeom>
              <a:solidFill>
                <a:srgbClr val="FFFFFF"/>
              </a:solidFill>
              <a:ln w="9525">
                <a:noFill/>
                <a:round/>
                <a:headEnd/>
                <a:tailEnd/>
              </a:ln>
            </p:spPr>
            <p:txBody>
              <a:bodyPr/>
              <a:lstStyle/>
              <a:p>
                <a:endParaRPr lang="en-GB"/>
              </a:p>
            </p:txBody>
          </p:sp>
          <p:sp>
            <p:nvSpPr>
              <p:cNvPr id="31954" name="Freeform 983"/>
              <p:cNvSpPr>
                <a:spLocks/>
              </p:cNvSpPr>
              <p:nvPr/>
            </p:nvSpPr>
            <p:spPr bwMode="auto">
              <a:xfrm>
                <a:off x="2779" y="2038"/>
                <a:ext cx="15" cy="63"/>
              </a:xfrm>
              <a:custGeom>
                <a:avLst/>
                <a:gdLst>
                  <a:gd name="T0" fmla="*/ 0 w 10"/>
                  <a:gd name="T1" fmla="*/ 0 h 42"/>
                  <a:gd name="T2" fmla="*/ 113 w 10"/>
                  <a:gd name="T3" fmla="*/ 477 h 42"/>
                  <a:gd name="T4" fmla="*/ 0 60000 65536"/>
                  <a:gd name="T5" fmla="*/ 0 60000 65536"/>
                  <a:gd name="T6" fmla="*/ 0 w 10"/>
                  <a:gd name="T7" fmla="*/ 0 h 42"/>
                  <a:gd name="T8" fmla="*/ 10 w 10"/>
                  <a:gd name="T9" fmla="*/ 42 h 42"/>
                </a:gdLst>
                <a:ahLst/>
                <a:cxnLst>
                  <a:cxn ang="T4">
                    <a:pos x="T0" y="T1"/>
                  </a:cxn>
                  <a:cxn ang="T5">
                    <a:pos x="T2" y="T3"/>
                  </a:cxn>
                </a:cxnLst>
                <a:rect l="T6" t="T7" r="T8" b="T9"/>
                <a:pathLst>
                  <a:path w="10" h="42">
                    <a:moveTo>
                      <a:pt x="0" y="0"/>
                    </a:moveTo>
                    <a:cubicBezTo>
                      <a:pt x="2" y="7"/>
                      <a:pt x="6" y="35"/>
                      <a:pt x="10" y="42"/>
                    </a:cubicBezTo>
                  </a:path>
                </a:pathLst>
              </a:custGeom>
              <a:solidFill>
                <a:srgbClr val="FFFFFF"/>
              </a:solidFill>
              <a:ln w="9525">
                <a:noFill/>
                <a:round/>
                <a:headEnd/>
                <a:tailEnd/>
              </a:ln>
            </p:spPr>
            <p:txBody>
              <a:bodyPr/>
              <a:lstStyle/>
              <a:p>
                <a:endParaRPr lang="en-GB"/>
              </a:p>
            </p:txBody>
          </p:sp>
          <p:sp>
            <p:nvSpPr>
              <p:cNvPr id="31955" name="Freeform 984"/>
              <p:cNvSpPr>
                <a:spLocks/>
              </p:cNvSpPr>
              <p:nvPr/>
            </p:nvSpPr>
            <p:spPr bwMode="auto">
              <a:xfrm>
                <a:off x="2751" y="2133"/>
                <a:ext cx="11" cy="115"/>
              </a:xfrm>
              <a:custGeom>
                <a:avLst/>
                <a:gdLst>
                  <a:gd name="T0" fmla="*/ 49 w 7"/>
                  <a:gd name="T1" fmla="*/ 0 h 76"/>
                  <a:gd name="T2" fmla="*/ 49 w 7"/>
                  <a:gd name="T3" fmla="*/ 531 h 76"/>
                  <a:gd name="T4" fmla="*/ 0 w 7"/>
                  <a:gd name="T5" fmla="*/ 911 h 76"/>
                  <a:gd name="T6" fmla="*/ 77 w 7"/>
                  <a:gd name="T7" fmla="*/ 492 h 76"/>
                  <a:gd name="T8" fmla="*/ 49 w 7"/>
                  <a:gd name="T9" fmla="*/ 0 h 76"/>
                  <a:gd name="T10" fmla="*/ 0 60000 65536"/>
                  <a:gd name="T11" fmla="*/ 0 60000 65536"/>
                  <a:gd name="T12" fmla="*/ 0 60000 65536"/>
                  <a:gd name="T13" fmla="*/ 0 60000 65536"/>
                  <a:gd name="T14" fmla="*/ 0 60000 65536"/>
                  <a:gd name="T15" fmla="*/ 0 w 7"/>
                  <a:gd name="T16" fmla="*/ 0 h 76"/>
                  <a:gd name="T17" fmla="*/ 7 w 7"/>
                  <a:gd name="T18" fmla="*/ 76 h 76"/>
                </a:gdLst>
                <a:ahLst/>
                <a:cxnLst>
                  <a:cxn ang="T10">
                    <a:pos x="T0" y="T1"/>
                  </a:cxn>
                  <a:cxn ang="T11">
                    <a:pos x="T2" y="T3"/>
                  </a:cxn>
                  <a:cxn ang="T12">
                    <a:pos x="T4" y="T5"/>
                  </a:cxn>
                  <a:cxn ang="T13">
                    <a:pos x="T6" y="T7"/>
                  </a:cxn>
                  <a:cxn ang="T14">
                    <a:pos x="T8" y="T9"/>
                  </a:cxn>
                </a:cxnLst>
                <a:rect l="T15" t="T16" r="T17" b="T18"/>
                <a:pathLst>
                  <a:path w="7" h="76">
                    <a:moveTo>
                      <a:pt x="3" y="0"/>
                    </a:moveTo>
                    <a:cubicBezTo>
                      <a:pt x="6" y="8"/>
                      <a:pt x="5" y="28"/>
                      <a:pt x="3" y="44"/>
                    </a:cubicBezTo>
                    <a:cubicBezTo>
                      <a:pt x="0" y="60"/>
                      <a:pt x="0" y="76"/>
                      <a:pt x="0" y="76"/>
                    </a:cubicBezTo>
                    <a:cubicBezTo>
                      <a:pt x="0" y="69"/>
                      <a:pt x="3" y="50"/>
                      <a:pt x="5" y="41"/>
                    </a:cubicBezTo>
                    <a:cubicBezTo>
                      <a:pt x="7" y="32"/>
                      <a:pt x="6" y="8"/>
                      <a:pt x="3" y="0"/>
                    </a:cubicBezTo>
                    <a:close/>
                  </a:path>
                </a:pathLst>
              </a:custGeom>
              <a:solidFill>
                <a:srgbClr val="FFFFFF"/>
              </a:solidFill>
              <a:ln w="9525">
                <a:noFill/>
                <a:round/>
                <a:headEnd/>
                <a:tailEnd/>
              </a:ln>
            </p:spPr>
            <p:txBody>
              <a:bodyPr/>
              <a:lstStyle/>
              <a:p>
                <a:endParaRPr lang="en-GB"/>
              </a:p>
            </p:txBody>
          </p:sp>
          <p:sp>
            <p:nvSpPr>
              <p:cNvPr id="31956" name="Freeform 985"/>
              <p:cNvSpPr>
                <a:spLocks/>
              </p:cNvSpPr>
              <p:nvPr/>
            </p:nvSpPr>
            <p:spPr bwMode="auto">
              <a:xfrm>
                <a:off x="2742" y="2244"/>
                <a:ext cx="24" cy="21"/>
              </a:xfrm>
              <a:custGeom>
                <a:avLst/>
                <a:gdLst>
                  <a:gd name="T0" fmla="*/ 0 w 16"/>
                  <a:gd name="T1" fmla="*/ 162 h 14"/>
                  <a:gd name="T2" fmla="*/ 181 w 16"/>
                  <a:gd name="T3" fmla="*/ 0 h 14"/>
                  <a:gd name="T4" fmla="*/ 0 w 16"/>
                  <a:gd name="T5" fmla="*/ 162 h 14"/>
                  <a:gd name="T6" fmla="*/ 0 60000 65536"/>
                  <a:gd name="T7" fmla="*/ 0 60000 65536"/>
                  <a:gd name="T8" fmla="*/ 0 60000 65536"/>
                  <a:gd name="T9" fmla="*/ 0 w 16"/>
                  <a:gd name="T10" fmla="*/ 0 h 14"/>
                  <a:gd name="T11" fmla="*/ 16 w 16"/>
                  <a:gd name="T12" fmla="*/ 14 h 14"/>
                </a:gdLst>
                <a:ahLst/>
                <a:cxnLst>
                  <a:cxn ang="T6">
                    <a:pos x="T0" y="T1"/>
                  </a:cxn>
                  <a:cxn ang="T7">
                    <a:pos x="T2" y="T3"/>
                  </a:cxn>
                  <a:cxn ang="T8">
                    <a:pos x="T4" y="T5"/>
                  </a:cxn>
                </a:cxnLst>
                <a:rect l="T9" t="T10" r="T11" b="T12"/>
                <a:pathLst>
                  <a:path w="16" h="14">
                    <a:moveTo>
                      <a:pt x="0" y="14"/>
                    </a:moveTo>
                    <a:cubicBezTo>
                      <a:pt x="6" y="11"/>
                      <a:pt x="13" y="4"/>
                      <a:pt x="16" y="0"/>
                    </a:cubicBezTo>
                    <a:cubicBezTo>
                      <a:pt x="14" y="2"/>
                      <a:pt x="3" y="14"/>
                      <a:pt x="0" y="14"/>
                    </a:cubicBezTo>
                    <a:close/>
                  </a:path>
                </a:pathLst>
              </a:custGeom>
              <a:solidFill>
                <a:srgbClr val="FFFFFF"/>
              </a:solidFill>
              <a:ln w="9525">
                <a:noFill/>
                <a:round/>
                <a:headEnd/>
                <a:tailEnd/>
              </a:ln>
            </p:spPr>
            <p:txBody>
              <a:bodyPr/>
              <a:lstStyle/>
              <a:p>
                <a:endParaRPr lang="en-GB"/>
              </a:p>
            </p:txBody>
          </p:sp>
          <p:sp>
            <p:nvSpPr>
              <p:cNvPr id="31957" name="Freeform 986"/>
              <p:cNvSpPr>
                <a:spLocks/>
              </p:cNvSpPr>
              <p:nvPr/>
            </p:nvSpPr>
            <p:spPr bwMode="auto">
              <a:xfrm>
                <a:off x="2757" y="2295"/>
                <a:ext cx="14" cy="112"/>
              </a:xfrm>
              <a:custGeom>
                <a:avLst/>
                <a:gdLst>
                  <a:gd name="T0" fmla="*/ 0 w 9"/>
                  <a:gd name="T1" fmla="*/ 0 h 74"/>
                  <a:gd name="T2" fmla="*/ 30 w 9"/>
                  <a:gd name="T3" fmla="*/ 891 h 74"/>
                  <a:gd name="T4" fmla="*/ 0 w 9"/>
                  <a:gd name="T5" fmla="*/ 0 h 74"/>
                  <a:gd name="T6" fmla="*/ 0 60000 65536"/>
                  <a:gd name="T7" fmla="*/ 0 60000 65536"/>
                  <a:gd name="T8" fmla="*/ 0 60000 65536"/>
                  <a:gd name="T9" fmla="*/ 0 w 9"/>
                  <a:gd name="T10" fmla="*/ 0 h 74"/>
                  <a:gd name="T11" fmla="*/ 9 w 9"/>
                  <a:gd name="T12" fmla="*/ 74 h 74"/>
                </a:gdLst>
                <a:ahLst/>
                <a:cxnLst>
                  <a:cxn ang="T6">
                    <a:pos x="T0" y="T1"/>
                  </a:cxn>
                  <a:cxn ang="T7">
                    <a:pos x="T2" y="T3"/>
                  </a:cxn>
                  <a:cxn ang="T8">
                    <a:pos x="T4" y="T5"/>
                  </a:cxn>
                </a:cxnLst>
                <a:rect l="T9" t="T10" r="T11" b="T12"/>
                <a:pathLst>
                  <a:path w="9" h="74">
                    <a:moveTo>
                      <a:pt x="0" y="0"/>
                    </a:moveTo>
                    <a:cubicBezTo>
                      <a:pt x="3" y="13"/>
                      <a:pt x="5" y="57"/>
                      <a:pt x="2" y="74"/>
                    </a:cubicBezTo>
                    <a:cubicBezTo>
                      <a:pt x="5" y="65"/>
                      <a:pt x="9" y="30"/>
                      <a:pt x="0" y="0"/>
                    </a:cubicBezTo>
                    <a:close/>
                  </a:path>
                </a:pathLst>
              </a:custGeom>
              <a:solidFill>
                <a:srgbClr val="FFFFFF"/>
              </a:solidFill>
              <a:ln w="9525">
                <a:noFill/>
                <a:round/>
                <a:headEnd/>
                <a:tailEnd/>
              </a:ln>
            </p:spPr>
            <p:txBody>
              <a:bodyPr/>
              <a:lstStyle/>
              <a:p>
                <a:endParaRPr lang="en-GB"/>
              </a:p>
            </p:txBody>
          </p:sp>
          <p:sp>
            <p:nvSpPr>
              <p:cNvPr id="31958" name="Freeform 987"/>
              <p:cNvSpPr>
                <a:spLocks/>
              </p:cNvSpPr>
              <p:nvPr/>
            </p:nvSpPr>
            <p:spPr bwMode="auto">
              <a:xfrm>
                <a:off x="2770" y="2440"/>
                <a:ext cx="16" cy="75"/>
              </a:xfrm>
              <a:custGeom>
                <a:avLst/>
                <a:gdLst>
                  <a:gd name="T0" fmla="*/ 0 w 11"/>
                  <a:gd name="T1" fmla="*/ 0 h 49"/>
                  <a:gd name="T2" fmla="*/ 41 w 11"/>
                  <a:gd name="T3" fmla="*/ 631 h 49"/>
                  <a:gd name="T4" fmla="*/ 0 w 11"/>
                  <a:gd name="T5" fmla="*/ 0 h 49"/>
                  <a:gd name="T6" fmla="*/ 0 60000 65536"/>
                  <a:gd name="T7" fmla="*/ 0 60000 65536"/>
                  <a:gd name="T8" fmla="*/ 0 60000 65536"/>
                  <a:gd name="T9" fmla="*/ 0 w 11"/>
                  <a:gd name="T10" fmla="*/ 0 h 49"/>
                  <a:gd name="T11" fmla="*/ 11 w 11"/>
                  <a:gd name="T12" fmla="*/ 49 h 49"/>
                </a:gdLst>
                <a:ahLst/>
                <a:cxnLst>
                  <a:cxn ang="T6">
                    <a:pos x="T0" y="T1"/>
                  </a:cxn>
                  <a:cxn ang="T7">
                    <a:pos x="T2" y="T3"/>
                  </a:cxn>
                  <a:cxn ang="T8">
                    <a:pos x="T4" y="T5"/>
                  </a:cxn>
                </a:cxnLst>
                <a:rect l="T9" t="T10" r="T11" b="T12"/>
                <a:pathLst>
                  <a:path w="11" h="49">
                    <a:moveTo>
                      <a:pt x="0" y="0"/>
                    </a:moveTo>
                    <a:cubicBezTo>
                      <a:pt x="3" y="10"/>
                      <a:pt x="10" y="33"/>
                      <a:pt x="4" y="49"/>
                    </a:cubicBezTo>
                    <a:cubicBezTo>
                      <a:pt x="8" y="37"/>
                      <a:pt x="11" y="24"/>
                      <a:pt x="0" y="0"/>
                    </a:cubicBezTo>
                    <a:close/>
                  </a:path>
                </a:pathLst>
              </a:custGeom>
              <a:solidFill>
                <a:srgbClr val="FFFFFF"/>
              </a:solidFill>
              <a:ln w="9525">
                <a:noFill/>
                <a:round/>
                <a:headEnd/>
                <a:tailEnd/>
              </a:ln>
            </p:spPr>
            <p:txBody>
              <a:bodyPr/>
              <a:lstStyle/>
              <a:p>
                <a:endParaRPr lang="en-GB"/>
              </a:p>
            </p:txBody>
          </p:sp>
          <p:sp>
            <p:nvSpPr>
              <p:cNvPr id="31959" name="Freeform 988"/>
              <p:cNvSpPr>
                <a:spLocks/>
              </p:cNvSpPr>
              <p:nvPr/>
            </p:nvSpPr>
            <p:spPr bwMode="auto">
              <a:xfrm>
                <a:off x="2733" y="1915"/>
                <a:ext cx="5" cy="73"/>
              </a:xfrm>
              <a:custGeom>
                <a:avLst/>
                <a:gdLst>
                  <a:gd name="T0" fmla="*/ 0 w 3"/>
                  <a:gd name="T1" fmla="*/ 0 h 48"/>
                  <a:gd name="T2" fmla="*/ 62 w 3"/>
                  <a:gd name="T3" fmla="*/ 595 h 48"/>
                  <a:gd name="T4" fmla="*/ 0 60000 65536"/>
                  <a:gd name="T5" fmla="*/ 0 60000 65536"/>
                  <a:gd name="T6" fmla="*/ 0 w 3"/>
                  <a:gd name="T7" fmla="*/ 0 h 48"/>
                  <a:gd name="T8" fmla="*/ 3 w 3"/>
                  <a:gd name="T9" fmla="*/ 48 h 48"/>
                </a:gdLst>
                <a:ahLst/>
                <a:cxnLst>
                  <a:cxn ang="T4">
                    <a:pos x="T0" y="T1"/>
                  </a:cxn>
                  <a:cxn ang="T5">
                    <a:pos x="T2" y="T3"/>
                  </a:cxn>
                </a:cxnLst>
                <a:rect l="T6" t="T7" r="T8" b="T9"/>
                <a:pathLst>
                  <a:path w="3" h="48">
                    <a:moveTo>
                      <a:pt x="0" y="0"/>
                    </a:moveTo>
                    <a:cubicBezTo>
                      <a:pt x="0" y="8"/>
                      <a:pt x="0" y="35"/>
                      <a:pt x="3" y="48"/>
                    </a:cubicBezTo>
                  </a:path>
                </a:pathLst>
              </a:custGeom>
              <a:solidFill>
                <a:srgbClr val="FFFFFF"/>
              </a:solidFill>
              <a:ln w="9525">
                <a:noFill/>
                <a:round/>
                <a:headEnd/>
                <a:tailEnd/>
              </a:ln>
            </p:spPr>
            <p:txBody>
              <a:bodyPr/>
              <a:lstStyle/>
              <a:p>
                <a:endParaRPr lang="en-GB"/>
              </a:p>
            </p:txBody>
          </p:sp>
          <p:sp>
            <p:nvSpPr>
              <p:cNvPr id="31960" name="Freeform 989"/>
              <p:cNvSpPr>
                <a:spLocks/>
              </p:cNvSpPr>
              <p:nvPr/>
            </p:nvSpPr>
            <p:spPr bwMode="auto">
              <a:xfrm>
                <a:off x="2694" y="1803"/>
                <a:ext cx="39" cy="59"/>
              </a:xfrm>
              <a:custGeom>
                <a:avLst/>
                <a:gdLst>
                  <a:gd name="T0" fmla="*/ 203 w 26"/>
                  <a:gd name="T1" fmla="*/ 284 h 39"/>
                  <a:gd name="T2" fmla="*/ 0 w 26"/>
                  <a:gd name="T3" fmla="*/ 467 h 39"/>
                  <a:gd name="T4" fmla="*/ 297 w 26"/>
                  <a:gd name="T5" fmla="*/ 0 h 39"/>
                  <a:gd name="T6" fmla="*/ 203 w 26"/>
                  <a:gd name="T7" fmla="*/ 284 h 39"/>
                  <a:gd name="T8" fmla="*/ 0 60000 65536"/>
                  <a:gd name="T9" fmla="*/ 0 60000 65536"/>
                  <a:gd name="T10" fmla="*/ 0 60000 65536"/>
                  <a:gd name="T11" fmla="*/ 0 60000 65536"/>
                  <a:gd name="T12" fmla="*/ 0 w 26"/>
                  <a:gd name="T13" fmla="*/ 0 h 39"/>
                  <a:gd name="T14" fmla="*/ 26 w 26"/>
                  <a:gd name="T15" fmla="*/ 39 h 39"/>
                </a:gdLst>
                <a:ahLst/>
                <a:cxnLst>
                  <a:cxn ang="T8">
                    <a:pos x="T0" y="T1"/>
                  </a:cxn>
                  <a:cxn ang="T9">
                    <a:pos x="T2" y="T3"/>
                  </a:cxn>
                  <a:cxn ang="T10">
                    <a:pos x="T4" y="T5"/>
                  </a:cxn>
                  <a:cxn ang="T11">
                    <a:pos x="T6" y="T7"/>
                  </a:cxn>
                </a:cxnLst>
                <a:rect l="T12" t="T13" r="T14" b="T15"/>
                <a:pathLst>
                  <a:path w="26" h="39">
                    <a:moveTo>
                      <a:pt x="18" y="24"/>
                    </a:moveTo>
                    <a:cubicBezTo>
                      <a:pt x="14" y="31"/>
                      <a:pt x="8" y="37"/>
                      <a:pt x="0" y="39"/>
                    </a:cubicBezTo>
                    <a:cubicBezTo>
                      <a:pt x="8" y="38"/>
                      <a:pt x="24" y="29"/>
                      <a:pt x="26" y="0"/>
                    </a:cubicBezTo>
                    <a:cubicBezTo>
                      <a:pt x="25" y="4"/>
                      <a:pt x="23" y="15"/>
                      <a:pt x="18" y="24"/>
                    </a:cubicBezTo>
                    <a:close/>
                  </a:path>
                </a:pathLst>
              </a:custGeom>
              <a:solidFill>
                <a:srgbClr val="FFFFFF"/>
              </a:solidFill>
              <a:ln w="9525">
                <a:noFill/>
                <a:round/>
                <a:headEnd/>
                <a:tailEnd/>
              </a:ln>
            </p:spPr>
            <p:txBody>
              <a:bodyPr/>
              <a:lstStyle/>
              <a:p>
                <a:endParaRPr lang="en-GB"/>
              </a:p>
            </p:txBody>
          </p:sp>
          <p:sp>
            <p:nvSpPr>
              <p:cNvPr id="31961" name="Freeform 990"/>
              <p:cNvSpPr>
                <a:spLocks/>
              </p:cNvSpPr>
              <p:nvPr/>
            </p:nvSpPr>
            <p:spPr bwMode="auto">
              <a:xfrm>
                <a:off x="2747" y="1847"/>
                <a:ext cx="12" cy="56"/>
              </a:xfrm>
              <a:custGeom>
                <a:avLst/>
                <a:gdLst>
                  <a:gd name="T0" fmla="*/ 0 w 8"/>
                  <a:gd name="T1" fmla="*/ 0 h 37"/>
                  <a:gd name="T2" fmla="*/ 19 w 8"/>
                  <a:gd name="T3" fmla="*/ 446 h 37"/>
                  <a:gd name="T4" fmla="*/ 0 w 8"/>
                  <a:gd name="T5" fmla="*/ 0 h 37"/>
                  <a:gd name="T6" fmla="*/ 0 60000 65536"/>
                  <a:gd name="T7" fmla="*/ 0 60000 65536"/>
                  <a:gd name="T8" fmla="*/ 0 60000 65536"/>
                  <a:gd name="T9" fmla="*/ 0 w 8"/>
                  <a:gd name="T10" fmla="*/ 0 h 37"/>
                  <a:gd name="T11" fmla="*/ 8 w 8"/>
                  <a:gd name="T12" fmla="*/ 37 h 37"/>
                </a:gdLst>
                <a:ahLst/>
                <a:cxnLst>
                  <a:cxn ang="T6">
                    <a:pos x="T0" y="T1"/>
                  </a:cxn>
                  <a:cxn ang="T7">
                    <a:pos x="T2" y="T3"/>
                  </a:cxn>
                  <a:cxn ang="T8">
                    <a:pos x="T4" y="T5"/>
                  </a:cxn>
                </a:cxnLst>
                <a:rect l="T9" t="T10" r="T11" b="T12"/>
                <a:pathLst>
                  <a:path w="8" h="37">
                    <a:moveTo>
                      <a:pt x="0" y="0"/>
                    </a:moveTo>
                    <a:cubicBezTo>
                      <a:pt x="3" y="10"/>
                      <a:pt x="6" y="18"/>
                      <a:pt x="2" y="37"/>
                    </a:cubicBezTo>
                    <a:cubicBezTo>
                      <a:pt x="6" y="23"/>
                      <a:pt x="8" y="17"/>
                      <a:pt x="0" y="0"/>
                    </a:cubicBezTo>
                    <a:close/>
                  </a:path>
                </a:pathLst>
              </a:custGeom>
              <a:solidFill>
                <a:srgbClr val="FFFFFF"/>
              </a:solidFill>
              <a:ln w="9525">
                <a:noFill/>
                <a:round/>
                <a:headEnd/>
                <a:tailEnd/>
              </a:ln>
            </p:spPr>
            <p:txBody>
              <a:bodyPr/>
              <a:lstStyle/>
              <a:p>
                <a:endParaRPr lang="en-GB"/>
              </a:p>
            </p:txBody>
          </p:sp>
          <p:sp>
            <p:nvSpPr>
              <p:cNvPr id="31962" name="Freeform 991"/>
              <p:cNvSpPr>
                <a:spLocks/>
              </p:cNvSpPr>
              <p:nvPr/>
            </p:nvSpPr>
            <p:spPr bwMode="auto">
              <a:xfrm>
                <a:off x="2701" y="2010"/>
                <a:ext cx="27" cy="25"/>
              </a:xfrm>
              <a:custGeom>
                <a:avLst/>
                <a:gdLst>
                  <a:gd name="T0" fmla="*/ 0 w 18"/>
                  <a:gd name="T1" fmla="*/ 231 h 16"/>
                  <a:gd name="T2" fmla="*/ 203 w 18"/>
                  <a:gd name="T3" fmla="*/ 0 h 16"/>
                  <a:gd name="T4" fmla="*/ 0 60000 65536"/>
                  <a:gd name="T5" fmla="*/ 0 60000 65536"/>
                  <a:gd name="T6" fmla="*/ 0 w 18"/>
                  <a:gd name="T7" fmla="*/ 0 h 16"/>
                  <a:gd name="T8" fmla="*/ 18 w 18"/>
                  <a:gd name="T9" fmla="*/ 16 h 16"/>
                </a:gdLst>
                <a:ahLst/>
                <a:cxnLst>
                  <a:cxn ang="T4">
                    <a:pos x="T0" y="T1"/>
                  </a:cxn>
                  <a:cxn ang="T5">
                    <a:pos x="T2" y="T3"/>
                  </a:cxn>
                </a:cxnLst>
                <a:rect l="T6" t="T7" r="T8" b="T9"/>
                <a:pathLst>
                  <a:path w="18" h="16">
                    <a:moveTo>
                      <a:pt x="0" y="16"/>
                    </a:moveTo>
                    <a:cubicBezTo>
                      <a:pt x="6" y="13"/>
                      <a:pt x="15" y="4"/>
                      <a:pt x="18" y="0"/>
                    </a:cubicBezTo>
                  </a:path>
                </a:pathLst>
              </a:custGeom>
              <a:solidFill>
                <a:srgbClr val="FFFFFF"/>
              </a:solidFill>
              <a:ln w="9525">
                <a:noFill/>
                <a:round/>
                <a:headEnd/>
                <a:tailEnd/>
              </a:ln>
            </p:spPr>
            <p:txBody>
              <a:bodyPr/>
              <a:lstStyle/>
              <a:p>
                <a:endParaRPr lang="en-GB"/>
              </a:p>
            </p:txBody>
          </p:sp>
          <p:sp>
            <p:nvSpPr>
              <p:cNvPr id="31963" name="Freeform 992"/>
              <p:cNvSpPr>
                <a:spLocks/>
              </p:cNvSpPr>
              <p:nvPr/>
            </p:nvSpPr>
            <p:spPr bwMode="auto">
              <a:xfrm>
                <a:off x="2738" y="2109"/>
                <a:ext cx="7" cy="29"/>
              </a:xfrm>
              <a:custGeom>
                <a:avLst/>
                <a:gdLst>
                  <a:gd name="T0" fmla="*/ 39 w 5"/>
                  <a:gd name="T1" fmla="*/ 0 h 19"/>
                  <a:gd name="T2" fmla="*/ 0 w 5"/>
                  <a:gd name="T3" fmla="*/ 238 h 19"/>
                  <a:gd name="T4" fmla="*/ 0 60000 65536"/>
                  <a:gd name="T5" fmla="*/ 0 60000 65536"/>
                  <a:gd name="T6" fmla="*/ 0 w 5"/>
                  <a:gd name="T7" fmla="*/ 0 h 19"/>
                  <a:gd name="T8" fmla="*/ 5 w 5"/>
                  <a:gd name="T9" fmla="*/ 19 h 19"/>
                </a:gdLst>
                <a:ahLst/>
                <a:cxnLst>
                  <a:cxn ang="T4">
                    <a:pos x="T0" y="T1"/>
                  </a:cxn>
                  <a:cxn ang="T5">
                    <a:pos x="T2" y="T3"/>
                  </a:cxn>
                </a:cxnLst>
                <a:rect l="T6" t="T7" r="T8" b="T9"/>
                <a:pathLst>
                  <a:path w="5" h="19">
                    <a:moveTo>
                      <a:pt x="5" y="0"/>
                    </a:moveTo>
                    <a:cubicBezTo>
                      <a:pt x="3" y="3"/>
                      <a:pt x="0" y="15"/>
                      <a:pt x="0" y="19"/>
                    </a:cubicBezTo>
                  </a:path>
                </a:pathLst>
              </a:custGeom>
              <a:solidFill>
                <a:srgbClr val="FFFFFF"/>
              </a:solidFill>
              <a:ln w="9525">
                <a:noFill/>
                <a:round/>
                <a:headEnd/>
                <a:tailEnd/>
              </a:ln>
            </p:spPr>
            <p:txBody>
              <a:bodyPr/>
              <a:lstStyle/>
              <a:p>
                <a:endParaRPr lang="en-GB"/>
              </a:p>
            </p:txBody>
          </p:sp>
          <p:sp>
            <p:nvSpPr>
              <p:cNvPr id="31964" name="Freeform 993"/>
              <p:cNvSpPr>
                <a:spLocks/>
              </p:cNvSpPr>
              <p:nvPr/>
            </p:nvSpPr>
            <p:spPr bwMode="auto">
              <a:xfrm>
                <a:off x="2751" y="1927"/>
                <a:ext cx="31" cy="9"/>
              </a:xfrm>
              <a:custGeom>
                <a:avLst/>
                <a:gdLst>
                  <a:gd name="T0" fmla="*/ 276 w 20"/>
                  <a:gd name="T1" fmla="*/ 72 h 6"/>
                  <a:gd name="T2" fmla="*/ 0 w 20"/>
                  <a:gd name="T3" fmla="*/ 0 h 6"/>
                  <a:gd name="T4" fmla="*/ 276 w 20"/>
                  <a:gd name="T5" fmla="*/ 72 h 6"/>
                  <a:gd name="T6" fmla="*/ 0 60000 65536"/>
                  <a:gd name="T7" fmla="*/ 0 60000 65536"/>
                  <a:gd name="T8" fmla="*/ 0 60000 65536"/>
                  <a:gd name="T9" fmla="*/ 0 w 20"/>
                  <a:gd name="T10" fmla="*/ 0 h 6"/>
                  <a:gd name="T11" fmla="*/ 20 w 20"/>
                  <a:gd name="T12" fmla="*/ 6 h 6"/>
                </a:gdLst>
                <a:ahLst/>
                <a:cxnLst>
                  <a:cxn ang="T6">
                    <a:pos x="T0" y="T1"/>
                  </a:cxn>
                  <a:cxn ang="T7">
                    <a:pos x="T2" y="T3"/>
                  </a:cxn>
                  <a:cxn ang="T8">
                    <a:pos x="T4" y="T5"/>
                  </a:cxn>
                </a:cxnLst>
                <a:rect l="T9" t="T10" r="T11" b="T12"/>
                <a:pathLst>
                  <a:path w="20" h="6">
                    <a:moveTo>
                      <a:pt x="20" y="6"/>
                    </a:moveTo>
                    <a:cubicBezTo>
                      <a:pt x="11" y="6"/>
                      <a:pt x="6" y="4"/>
                      <a:pt x="0" y="0"/>
                    </a:cubicBezTo>
                    <a:cubicBezTo>
                      <a:pt x="3" y="2"/>
                      <a:pt x="14" y="6"/>
                      <a:pt x="20" y="6"/>
                    </a:cubicBezTo>
                    <a:close/>
                  </a:path>
                </a:pathLst>
              </a:custGeom>
              <a:solidFill>
                <a:srgbClr val="FFFFFF"/>
              </a:solidFill>
              <a:ln w="9525">
                <a:noFill/>
                <a:round/>
                <a:headEnd/>
                <a:tailEnd/>
              </a:ln>
            </p:spPr>
            <p:txBody>
              <a:bodyPr/>
              <a:lstStyle/>
              <a:p>
                <a:endParaRPr lang="en-GB"/>
              </a:p>
            </p:txBody>
          </p:sp>
          <p:sp>
            <p:nvSpPr>
              <p:cNvPr id="31965" name="Freeform 994"/>
              <p:cNvSpPr>
                <a:spLocks/>
              </p:cNvSpPr>
              <p:nvPr/>
            </p:nvSpPr>
            <p:spPr bwMode="auto">
              <a:xfrm>
                <a:off x="2783" y="1358"/>
                <a:ext cx="14" cy="9"/>
              </a:xfrm>
              <a:custGeom>
                <a:avLst/>
                <a:gdLst>
                  <a:gd name="T0" fmla="*/ 0 w 9"/>
                  <a:gd name="T1" fmla="*/ 72 h 6"/>
                  <a:gd name="T2" fmla="*/ 128 w 9"/>
                  <a:gd name="T3" fmla="*/ 0 h 6"/>
                  <a:gd name="T4" fmla="*/ 0 60000 65536"/>
                  <a:gd name="T5" fmla="*/ 0 60000 65536"/>
                  <a:gd name="T6" fmla="*/ 0 w 9"/>
                  <a:gd name="T7" fmla="*/ 0 h 6"/>
                  <a:gd name="T8" fmla="*/ 9 w 9"/>
                  <a:gd name="T9" fmla="*/ 6 h 6"/>
                </a:gdLst>
                <a:ahLst/>
                <a:cxnLst>
                  <a:cxn ang="T4">
                    <a:pos x="T0" y="T1"/>
                  </a:cxn>
                  <a:cxn ang="T5">
                    <a:pos x="T2" y="T3"/>
                  </a:cxn>
                </a:cxnLst>
                <a:rect l="T6" t="T7" r="T8" b="T9"/>
                <a:pathLst>
                  <a:path w="9" h="6">
                    <a:moveTo>
                      <a:pt x="0" y="6"/>
                    </a:moveTo>
                    <a:cubicBezTo>
                      <a:pt x="3" y="6"/>
                      <a:pt x="8" y="3"/>
                      <a:pt x="9" y="0"/>
                    </a:cubicBezTo>
                  </a:path>
                </a:pathLst>
              </a:custGeom>
              <a:noFill/>
              <a:ln w="7938" cap="rnd">
                <a:solidFill>
                  <a:srgbClr val="FFFFFF"/>
                </a:solidFill>
                <a:round/>
                <a:headEnd/>
                <a:tailEnd/>
              </a:ln>
            </p:spPr>
            <p:txBody>
              <a:bodyPr/>
              <a:lstStyle/>
              <a:p>
                <a:endParaRPr lang="en-GB"/>
              </a:p>
            </p:txBody>
          </p:sp>
          <p:sp>
            <p:nvSpPr>
              <p:cNvPr id="31966" name="Freeform 995"/>
              <p:cNvSpPr>
                <a:spLocks/>
              </p:cNvSpPr>
              <p:nvPr/>
            </p:nvSpPr>
            <p:spPr bwMode="auto">
              <a:xfrm>
                <a:off x="2771" y="1399"/>
                <a:ext cx="12" cy="6"/>
              </a:xfrm>
              <a:custGeom>
                <a:avLst/>
                <a:gdLst>
                  <a:gd name="T0" fmla="*/ 0 w 8"/>
                  <a:gd name="T1" fmla="*/ 28 h 4"/>
                  <a:gd name="T2" fmla="*/ 90 w 8"/>
                  <a:gd name="T3" fmla="*/ 0 h 4"/>
                  <a:gd name="T4" fmla="*/ 0 60000 65536"/>
                  <a:gd name="T5" fmla="*/ 0 60000 65536"/>
                  <a:gd name="T6" fmla="*/ 0 w 8"/>
                  <a:gd name="T7" fmla="*/ 0 h 4"/>
                  <a:gd name="T8" fmla="*/ 8 w 8"/>
                  <a:gd name="T9" fmla="*/ 4 h 4"/>
                </a:gdLst>
                <a:ahLst/>
                <a:cxnLst>
                  <a:cxn ang="T4">
                    <a:pos x="T0" y="T1"/>
                  </a:cxn>
                  <a:cxn ang="T5">
                    <a:pos x="T2" y="T3"/>
                  </a:cxn>
                </a:cxnLst>
                <a:rect l="T6" t="T7" r="T8" b="T9"/>
                <a:pathLst>
                  <a:path w="8" h="4">
                    <a:moveTo>
                      <a:pt x="0" y="3"/>
                    </a:moveTo>
                    <a:cubicBezTo>
                      <a:pt x="3" y="4"/>
                      <a:pt x="6" y="3"/>
                      <a:pt x="8" y="0"/>
                    </a:cubicBezTo>
                  </a:path>
                </a:pathLst>
              </a:custGeom>
              <a:noFill/>
              <a:ln w="7938" cap="rnd">
                <a:solidFill>
                  <a:srgbClr val="FFFFFF"/>
                </a:solidFill>
                <a:round/>
                <a:headEnd/>
                <a:tailEnd/>
              </a:ln>
            </p:spPr>
            <p:txBody>
              <a:bodyPr/>
              <a:lstStyle/>
              <a:p>
                <a:endParaRPr lang="en-GB"/>
              </a:p>
            </p:txBody>
          </p:sp>
          <p:sp>
            <p:nvSpPr>
              <p:cNvPr id="31967" name="Freeform 996"/>
              <p:cNvSpPr>
                <a:spLocks/>
              </p:cNvSpPr>
              <p:nvPr/>
            </p:nvSpPr>
            <p:spPr bwMode="auto">
              <a:xfrm>
                <a:off x="2754" y="1429"/>
                <a:ext cx="22" cy="8"/>
              </a:xfrm>
              <a:custGeom>
                <a:avLst/>
                <a:gdLst>
                  <a:gd name="T0" fmla="*/ 0 w 14"/>
                  <a:gd name="T1" fmla="*/ 21 h 5"/>
                  <a:gd name="T2" fmla="*/ 212 w 14"/>
                  <a:gd name="T3" fmla="*/ 0 h 5"/>
                  <a:gd name="T4" fmla="*/ 0 60000 65536"/>
                  <a:gd name="T5" fmla="*/ 0 60000 65536"/>
                  <a:gd name="T6" fmla="*/ 0 w 14"/>
                  <a:gd name="T7" fmla="*/ 0 h 5"/>
                  <a:gd name="T8" fmla="*/ 14 w 14"/>
                  <a:gd name="T9" fmla="*/ 5 h 5"/>
                </a:gdLst>
                <a:ahLst/>
                <a:cxnLst>
                  <a:cxn ang="T4">
                    <a:pos x="T0" y="T1"/>
                  </a:cxn>
                  <a:cxn ang="T5">
                    <a:pos x="T2" y="T3"/>
                  </a:cxn>
                </a:cxnLst>
                <a:rect l="T6" t="T7" r="T8" b="T9"/>
                <a:pathLst>
                  <a:path w="14" h="5">
                    <a:moveTo>
                      <a:pt x="0" y="1"/>
                    </a:moveTo>
                    <a:cubicBezTo>
                      <a:pt x="4" y="5"/>
                      <a:pt x="11" y="4"/>
                      <a:pt x="14" y="0"/>
                    </a:cubicBezTo>
                  </a:path>
                </a:pathLst>
              </a:custGeom>
              <a:noFill/>
              <a:ln w="7938" cap="rnd">
                <a:solidFill>
                  <a:srgbClr val="FFFFFF"/>
                </a:solidFill>
                <a:round/>
                <a:headEnd/>
                <a:tailEnd/>
              </a:ln>
            </p:spPr>
            <p:txBody>
              <a:bodyPr/>
              <a:lstStyle/>
              <a:p>
                <a:endParaRPr lang="en-GB"/>
              </a:p>
            </p:txBody>
          </p:sp>
          <p:sp>
            <p:nvSpPr>
              <p:cNvPr id="31968" name="Freeform 997"/>
              <p:cNvSpPr>
                <a:spLocks/>
              </p:cNvSpPr>
              <p:nvPr/>
            </p:nvSpPr>
            <p:spPr bwMode="auto">
              <a:xfrm>
                <a:off x="2773" y="1479"/>
                <a:ext cx="9" cy="8"/>
              </a:xfrm>
              <a:custGeom>
                <a:avLst/>
                <a:gdLst>
                  <a:gd name="T0" fmla="*/ 0 w 6"/>
                  <a:gd name="T1" fmla="*/ 86 h 5"/>
                  <a:gd name="T2" fmla="*/ 72 w 6"/>
                  <a:gd name="T3" fmla="*/ 0 h 5"/>
                  <a:gd name="T4" fmla="*/ 0 60000 65536"/>
                  <a:gd name="T5" fmla="*/ 0 60000 65536"/>
                  <a:gd name="T6" fmla="*/ 0 w 6"/>
                  <a:gd name="T7" fmla="*/ 0 h 5"/>
                  <a:gd name="T8" fmla="*/ 6 w 6"/>
                  <a:gd name="T9" fmla="*/ 5 h 5"/>
                </a:gdLst>
                <a:ahLst/>
                <a:cxnLst>
                  <a:cxn ang="T4">
                    <a:pos x="T0" y="T1"/>
                  </a:cxn>
                  <a:cxn ang="T5">
                    <a:pos x="T2" y="T3"/>
                  </a:cxn>
                </a:cxnLst>
                <a:rect l="T6" t="T7" r="T8" b="T9"/>
                <a:pathLst>
                  <a:path w="6" h="5">
                    <a:moveTo>
                      <a:pt x="0" y="5"/>
                    </a:moveTo>
                    <a:cubicBezTo>
                      <a:pt x="2" y="4"/>
                      <a:pt x="5" y="2"/>
                      <a:pt x="6" y="0"/>
                    </a:cubicBezTo>
                  </a:path>
                </a:pathLst>
              </a:custGeom>
              <a:noFill/>
              <a:ln w="7938" cap="rnd">
                <a:solidFill>
                  <a:srgbClr val="FFFFFF"/>
                </a:solidFill>
                <a:round/>
                <a:headEnd/>
                <a:tailEnd/>
              </a:ln>
            </p:spPr>
            <p:txBody>
              <a:bodyPr/>
              <a:lstStyle/>
              <a:p>
                <a:endParaRPr lang="en-GB"/>
              </a:p>
            </p:txBody>
          </p:sp>
          <p:sp>
            <p:nvSpPr>
              <p:cNvPr id="31969" name="Freeform 998"/>
              <p:cNvSpPr>
                <a:spLocks/>
              </p:cNvSpPr>
              <p:nvPr/>
            </p:nvSpPr>
            <p:spPr bwMode="auto">
              <a:xfrm>
                <a:off x="2728" y="1455"/>
                <a:ext cx="17" cy="4"/>
              </a:xfrm>
              <a:custGeom>
                <a:avLst/>
                <a:gdLst>
                  <a:gd name="T0" fmla="*/ 0 w 11"/>
                  <a:gd name="T1" fmla="*/ 0 h 3"/>
                  <a:gd name="T2" fmla="*/ 148 w 11"/>
                  <a:gd name="T3" fmla="*/ 0 h 3"/>
                  <a:gd name="T4" fmla="*/ 0 60000 65536"/>
                  <a:gd name="T5" fmla="*/ 0 60000 65536"/>
                  <a:gd name="T6" fmla="*/ 0 w 11"/>
                  <a:gd name="T7" fmla="*/ 0 h 3"/>
                  <a:gd name="T8" fmla="*/ 11 w 11"/>
                  <a:gd name="T9" fmla="*/ 3 h 3"/>
                </a:gdLst>
                <a:ahLst/>
                <a:cxnLst>
                  <a:cxn ang="T4">
                    <a:pos x="T0" y="T1"/>
                  </a:cxn>
                  <a:cxn ang="T5">
                    <a:pos x="T2" y="T3"/>
                  </a:cxn>
                </a:cxnLst>
                <a:rect l="T6" t="T7" r="T8" b="T9"/>
                <a:pathLst>
                  <a:path w="11" h="3">
                    <a:moveTo>
                      <a:pt x="0" y="0"/>
                    </a:moveTo>
                    <a:cubicBezTo>
                      <a:pt x="4" y="3"/>
                      <a:pt x="7" y="1"/>
                      <a:pt x="11" y="0"/>
                    </a:cubicBezTo>
                  </a:path>
                </a:pathLst>
              </a:custGeom>
              <a:noFill/>
              <a:ln w="7938" cap="rnd">
                <a:solidFill>
                  <a:srgbClr val="FFFFFF"/>
                </a:solidFill>
                <a:round/>
                <a:headEnd/>
                <a:tailEnd/>
              </a:ln>
            </p:spPr>
            <p:txBody>
              <a:bodyPr/>
              <a:lstStyle/>
              <a:p>
                <a:endParaRPr lang="en-GB"/>
              </a:p>
            </p:txBody>
          </p:sp>
          <p:sp>
            <p:nvSpPr>
              <p:cNvPr id="31970" name="Freeform 999"/>
              <p:cNvSpPr>
                <a:spLocks/>
              </p:cNvSpPr>
              <p:nvPr/>
            </p:nvSpPr>
            <p:spPr bwMode="auto">
              <a:xfrm>
                <a:off x="2721" y="1499"/>
                <a:ext cx="17" cy="9"/>
              </a:xfrm>
              <a:custGeom>
                <a:avLst/>
                <a:gdLst>
                  <a:gd name="T0" fmla="*/ 0 w 11"/>
                  <a:gd name="T1" fmla="*/ 0 h 6"/>
                  <a:gd name="T2" fmla="*/ 148 w 11"/>
                  <a:gd name="T3" fmla="*/ 48 h 6"/>
                  <a:gd name="T4" fmla="*/ 0 60000 65536"/>
                  <a:gd name="T5" fmla="*/ 0 60000 65536"/>
                  <a:gd name="T6" fmla="*/ 0 w 11"/>
                  <a:gd name="T7" fmla="*/ 0 h 6"/>
                  <a:gd name="T8" fmla="*/ 11 w 11"/>
                  <a:gd name="T9" fmla="*/ 6 h 6"/>
                </a:gdLst>
                <a:ahLst/>
                <a:cxnLst>
                  <a:cxn ang="T4">
                    <a:pos x="T0" y="T1"/>
                  </a:cxn>
                  <a:cxn ang="T5">
                    <a:pos x="T2" y="T3"/>
                  </a:cxn>
                </a:cxnLst>
                <a:rect l="T6" t="T7" r="T8" b="T9"/>
                <a:pathLst>
                  <a:path w="11" h="6">
                    <a:moveTo>
                      <a:pt x="0" y="0"/>
                    </a:moveTo>
                    <a:cubicBezTo>
                      <a:pt x="0" y="4"/>
                      <a:pt x="7" y="6"/>
                      <a:pt x="11" y="4"/>
                    </a:cubicBezTo>
                  </a:path>
                </a:pathLst>
              </a:custGeom>
              <a:noFill/>
              <a:ln w="7938" cap="rnd">
                <a:solidFill>
                  <a:srgbClr val="FFFFFF"/>
                </a:solidFill>
                <a:round/>
                <a:headEnd/>
                <a:tailEnd/>
              </a:ln>
            </p:spPr>
            <p:txBody>
              <a:bodyPr/>
              <a:lstStyle/>
              <a:p>
                <a:endParaRPr lang="en-GB"/>
              </a:p>
            </p:txBody>
          </p:sp>
          <p:sp>
            <p:nvSpPr>
              <p:cNvPr id="31971" name="Freeform 1000"/>
              <p:cNvSpPr>
                <a:spLocks/>
              </p:cNvSpPr>
              <p:nvPr/>
            </p:nvSpPr>
            <p:spPr bwMode="auto">
              <a:xfrm>
                <a:off x="2748" y="1535"/>
                <a:ext cx="15" cy="5"/>
              </a:xfrm>
              <a:custGeom>
                <a:avLst/>
                <a:gdLst>
                  <a:gd name="T0" fmla="*/ 0 w 10"/>
                  <a:gd name="T1" fmla="*/ 0 h 3"/>
                  <a:gd name="T2" fmla="*/ 113 w 10"/>
                  <a:gd name="T3" fmla="*/ 22 h 3"/>
                  <a:gd name="T4" fmla="*/ 0 60000 65536"/>
                  <a:gd name="T5" fmla="*/ 0 60000 65536"/>
                  <a:gd name="T6" fmla="*/ 0 w 10"/>
                  <a:gd name="T7" fmla="*/ 0 h 3"/>
                  <a:gd name="T8" fmla="*/ 10 w 10"/>
                  <a:gd name="T9" fmla="*/ 3 h 3"/>
                </a:gdLst>
                <a:ahLst/>
                <a:cxnLst>
                  <a:cxn ang="T4">
                    <a:pos x="T0" y="T1"/>
                  </a:cxn>
                  <a:cxn ang="T5">
                    <a:pos x="T2" y="T3"/>
                  </a:cxn>
                </a:cxnLst>
                <a:rect l="T6" t="T7" r="T8" b="T9"/>
                <a:pathLst>
                  <a:path w="10" h="3">
                    <a:moveTo>
                      <a:pt x="0" y="0"/>
                    </a:moveTo>
                    <a:cubicBezTo>
                      <a:pt x="2" y="3"/>
                      <a:pt x="6" y="2"/>
                      <a:pt x="10" y="1"/>
                    </a:cubicBezTo>
                  </a:path>
                </a:pathLst>
              </a:custGeom>
              <a:noFill/>
              <a:ln w="7938" cap="rnd">
                <a:solidFill>
                  <a:srgbClr val="FFFFFF"/>
                </a:solidFill>
                <a:round/>
                <a:headEnd/>
                <a:tailEnd/>
              </a:ln>
            </p:spPr>
            <p:txBody>
              <a:bodyPr/>
              <a:lstStyle/>
              <a:p>
                <a:endParaRPr lang="en-GB"/>
              </a:p>
            </p:txBody>
          </p:sp>
          <p:sp>
            <p:nvSpPr>
              <p:cNvPr id="31972" name="Freeform 1001"/>
              <p:cNvSpPr>
                <a:spLocks/>
              </p:cNvSpPr>
              <p:nvPr/>
            </p:nvSpPr>
            <p:spPr bwMode="auto">
              <a:xfrm>
                <a:off x="2736" y="1573"/>
                <a:ext cx="17" cy="7"/>
              </a:xfrm>
              <a:custGeom>
                <a:avLst/>
                <a:gdLst>
                  <a:gd name="T0" fmla="*/ 0 w 11"/>
                  <a:gd name="T1" fmla="*/ 21 h 5"/>
                  <a:gd name="T2" fmla="*/ 148 w 11"/>
                  <a:gd name="T3" fmla="*/ 0 h 5"/>
                  <a:gd name="T4" fmla="*/ 0 60000 65536"/>
                  <a:gd name="T5" fmla="*/ 0 60000 65536"/>
                  <a:gd name="T6" fmla="*/ 0 w 11"/>
                  <a:gd name="T7" fmla="*/ 0 h 5"/>
                  <a:gd name="T8" fmla="*/ 11 w 11"/>
                  <a:gd name="T9" fmla="*/ 5 h 5"/>
                </a:gdLst>
                <a:ahLst/>
                <a:cxnLst>
                  <a:cxn ang="T4">
                    <a:pos x="T0" y="T1"/>
                  </a:cxn>
                  <a:cxn ang="T5">
                    <a:pos x="T2" y="T3"/>
                  </a:cxn>
                </a:cxnLst>
                <a:rect l="T6" t="T7" r="T8" b="T9"/>
                <a:pathLst>
                  <a:path w="11" h="5">
                    <a:moveTo>
                      <a:pt x="0" y="3"/>
                    </a:moveTo>
                    <a:cubicBezTo>
                      <a:pt x="4" y="5"/>
                      <a:pt x="9" y="4"/>
                      <a:pt x="11" y="0"/>
                    </a:cubicBezTo>
                  </a:path>
                </a:pathLst>
              </a:custGeom>
              <a:noFill/>
              <a:ln w="7938" cap="rnd">
                <a:solidFill>
                  <a:srgbClr val="FFFFFF"/>
                </a:solidFill>
                <a:round/>
                <a:headEnd/>
                <a:tailEnd/>
              </a:ln>
            </p:spPr>
            <p:txBody>
              <a:bodyPr/>
              <a:lstStyle/>
              <a:p>
                <a:endParaRPr lang="en-GB"/>
              </a:p>
            </p:txBody>
          </p:sp>
          <p:sp>
            <p:nvSpPr>
              <p:cNvPr id="31973" name="Freeform 1002"/>
              <p:cNvSpPr>
                <a:spLocks/>
              </p:cNvSpPr>
              <p:nvPr/>
            </p:nvSpPr>
            <p:spPr bwMode="auto">
              <a:xfrm>
                <a:off x="2742" y="1611"/>
                <a:ext cx="11" cy="10"/>
              </a:xfrm>
              <a:custGeom>
                <a:avLst/>
                <a:gdLst>
                  <a:gd name="T0" fmla="*/ 0 w 7"/>
                  <a:gd name="T1" fmla="*/ 59 h 7"/>
                  <a:gd name="T2" fmla="*/ 104 w 7"/>
                  <a:gd name="T3" fmla="*/ 0 h 7"/>
                  <a:gd name="T4" fmla="*/ 0 60000 65536"/>
                  <a:gd name="T5" fmla="*/ 0 60000 65536"/>
                  <a:gd name="T6" fmla="*/ 0 w 7"/>
                  <a:gd name="T7" fmla="*/ 0 h 7"/>
                  <a:gd name="T8" fmla="*/ 7 w 7"/>
                  <a:gd name="T9" fmla="*/ 7 h 7"/>
                </a:gdLst>
                <a:ahLst/>
                <a:cxnLst>
                  <a:cxn ang="T4">
                    <a:pos x="T0" y="T1"/>
                  </a:cxn>
                  <a:cxn ang="T5">
                    <a:pos x="T2" y="T3"/>
                  </a:cxn>
                </a:cxnLst>
                <a:rect l="T6" t="T7" r="T8" b="T9"/>
                <a:pathLst>
                  <a:path w="7" h="7">
                    <a:moveTo>
                      <a:pt x="0" y="7"/>
                    </a:moveTo>
                    <a:cubicBezTo>
                      <a:pt x="3" y="5"/>
                      <a:pt x="6" y="3"/>
                      <a:pt x="7" y="0"/>
                    </a:cubicBezTo>
                  </a:path>
                </a:pathLst>
              </a:custGeom>
              <a:noFill/>
              <a:ln w="7938" cap="rnd">
                <a:solidFill>
                  <a:srgbClr val="FFFFFF"/>
                </a:solidFill>
                <a:round/>
                <a:headEnd/>
                <a:tailEnd/>
              </a:ln>
            </p:spPr>
            <p:txBody>
              <a:bodyPr/>
              <a:lstStyle/>
              <a:p>
                <a:endParaRPr lang="en-GB"/>
              </a:p>
            </p:txBody>
          </p:sp>
          <p:sp>
            <p:nvSpPr>
              <p:cNvPr id="31974" name="Freeform 1003"/>
              <p:cNvSpPr>
                <a:spLocks/>
              </p:cNvSpPr>
              <p:nvPr/>
            </p:nvSpPr>
            <p:spPr bwMode="auto">
              <a:xfrm>
                <a:off x="2687" y="1630"/>
                <a:ext cx="4" cy="14"/>
              </a:xfrm>
              <a:custGeom>
                <a:avLst/>
                <a:gdLst>
                  <a:gd name="T0" fmla="*/ 0 w 2"/>
                  <a:gd name="T1" fmla="*/ 0 h 9"/>
                  <a:gd name="T2" fmla="*/ 0 w 2"/>
                  <a:gd name="T3" fmla="*/ 128 h 9"/>
                  <a:gd name="T4" fmla="*/ 0 60000 65536"/>
                  <a:gd name="T5" fmla="*/ 0 60000 65536"/>
                  <a:gd name="T6" fmla="*/ 0 w 2"/>
                  <a:gd name="T7" fmla="*/ 0 h 9"/>
                  <a:gd name="T8" fmla="*/ 2 w 2"/>
                  <a:gd name="T9" fmla="*/ 9 h 9"/>
                </a:gdLst>
                <a:ahLst/>
                <a:cxnLst>
                  <a:cxn ang="T4">
                    <a:pos x="T0" y="T1"/>
                  </a:cxn>
                  <a:cxn ang="T5">
                    <a:pos x="T2" y="T3"/>
                  </a:cxn>
                </a:cxnLst>
                <a:rect l="T6" t="T7" r="T8" b="T9"/>
                <a:pathLst>
                  <a:path w="2" h="9">
                    <a:moveTo>
                      <a:pt x="0" y="0"/>
                    </a:moveTo>
                    <a:cubicBezTo>
                      <a:pt x="1" y="3"/>
                      <a:pt x="2" y="6"/>
                      <a:pt x="0" y="9"/>
                    </a:cubicBezTo>
                  </a:path>
                </a:pathLst>
              </a:custGeom>
              <a:noFill/>
              <a:ln w="7938" cap="rnd">
                <a:solidFill>
                  <a:srgbClr val="FFFFFF"/>
                </a:solidFill>
                <a:round/>
                <a:headEnd/>
                <a:tailEnd/>
              </a:ln>
            </p:spPr>
            <p:txBody>
              <a:bodyPr/>
              <a:lstStyle/>
              <a:p>
                <a:endParaRPr lang="en-GB"/>
              </a:p>
            </p:txBody>
          </p:sp>
          <p:sp>
            <p:nvSpPr>
              <p:cNvPr id="31975" name="Freeform 1004"/>
              <p:cNvSpPr>
                <a:spLocks/>
              </p:cNvSpPr>
              <p:nvPr/>
            </p:nvSpPr>
            <p:spPr bwMode="auto">
              <a:xfrm>
                <a:off x="2631" y="1496"/>
                <a:ext cx="14" cy="10"/>
              </a:xfrm>
              <a:custGeom>
                <a:avLst/>
                <a:gdLst>
                  <a:gd name="T0" fmla="*/ 128 w 9"/>
                  <a:gd name="T1" fmla="*/ 0 h 7"/>
                  <a:gd name="T2" fmla="*/ 0 w 9"/>
                  <a:gd name="T3" fmla="*/ 59 h 7"/>
                  <a:gd name="T4" fmla="*/ 0 60000 65536"/>
                  <a:gd name="T5" fmla="*/ 0 60000 65536"/>
                  <a:gd name="T6" fmla="*/ 0 w 9"/>
                  <a:gd name="T7" fmla="*/ 0 h 7"/>
                  <a:gd name="T8" fmla="*/ 9 w 9"/>
                  <a:gd name="T9" fmla="*/ 7 h 7"/>
                </a:gdLst>
                <a:ahLst/>
                <a:cxnLst>
                  <a:cxn ang="T4">
                    <a:pos x="T0" y="T1"/>
                  </a:cxn>
                  <a:cxn ang="T5">
                    <a:pos x="T2" y="T3"/>
                  </a:cxn>
                </a:cxnLst>
                <a:rect l="T6" t="T7" r="T8" b="T9"/>
                <a:pathLst>
                  <a:path w="9" h="7">
                    <a:moveTo>
                      <a:pt x="9" y="0"/>
                    </a:moveTo>
                    <a:cubicBezTo>
                      <a:pt x="7" y="3"/>
                      <a:pt x="4" y="6"/>
                      <a:pt x="0" y="7"/>
                    </a:cubicBezTo>
                  </a:path>
                </a:pathLst>
              </a:custGeom>
              <a:noFill/>
              <a:ln w="7938" cap="rnd">
                <a:solidFill>
                  <a:srgbClr val="FFFFFF"/>
                </a:solidFill>
                <a:round/>
                <a:headEnd/>
                <a:tailEnd/>
              </a:ln>
            </p:spPr>
            <p:txBody>
              <a:bodyPr/>
              <a:lstStyle/>
              <a:p>
                <a:endParaRPr lang="en-GB"/>
              </a:p>
            </p:txBody>
          </p:sp>
          <p:sp>
            <p:nvSpPr>
              <p:cNvPr id="31976" name="Freeform 1005"/>
              <p:cNvSpPr>
                <a:spLocks/>
              </p:cNvSpPr>
              <p:nvPr/>
            </p:nvSpPr>
            <p:spPr bwMode="auto">
              <a:xfrm>
                <a:off x="2662" y="1467"/>
                <a:ext cx="13" cy="9"/>
              </a:xfrm>
              <a:custGeom>
                <a:avLst/>
                <a:gdLst>
                  <a:gd name="T0" fmla="*/ 0 w 9"/>
                  <a:gd name="T1" fmla="*/ 48 h 6"/>
                  <a:gd name="T2" fmla="*/ 81 w 9"/>
                  <a:gd name="T3" fmla="*/ 0 h 6"/>
                  <a:gd name="T4" fmla="*/ 0 60000 65536"/>
                  <a:gd name="T5" fmla="*/ 0 60000 65536"/>
                  <a:gd name="T6" fmla="*/ 0 w 9"/>
                  <a:gd name="T7" fmla="*/ 0 h 6"/>
                  <a:gd name="T8" fmla="*/ 9 w 9"/>
                  <a:gd name="T9" fmla="*/ 6 h 6"/>
                </a:gdLst>
                <a:ahLst/>
                <a:cxnLst>
                  <a:cxn ang="T4">
                    <a:pos x="T0" y="T1"/>
                  </a:cxn>
                  <a:cxn ang="T5">
                    <a:pos x="T2" y="T3"/>
                  </a:cxn>
                </a:cxnLst>
                <a:rect l="T6" t="T7" r="T8" b="T9"/>
                <a:pathLst>
                  <a:path w="9" h="6">
                    <a:moveTo>
                      <a:pt x="0" y="4"/>
                    </a:moveTo>
                    <a:cubicBezTo>
                      <a:pt x="3" y="6"/>
                      <a:pt x="7" y="3"/>
                      <a:pt x="9" y="0"/>
                    </a:cubicBezTo>
                  </a:path>
                </a:pathLst>
              </a:custGeom>
              <a:noFill/>
              <a:ln w="7938" cap="rnd">
                <a:solidFill>
                  <a:srgbClr val="FFFFFF"/>
                </a:solidFill>
                <a:round/>
                <a:headEnd/>
                <a:tailEnd/>
              </a:ln>
            </p:spPr>
            <p:txBody>
              <a:bodyPr/>
              <a:lstStyle/>
              <a:p>
                <a:endParaRPr lang="en-GB"/>
              </a:p>
            </p:txBody>
          </p:sp>
          <p:sp>
            <p:nvSpPr>
              <p:cNvPr id="31977" name="Freeform 1006"/>
              <p:cNvSpPr>
                <a:spLocks/>
              </p:cNvSpPr>
              <p:nvPr/>
            </p:nvSpPr>
            <p:spPr bwMode="auto">
              <a:xfrm>
                <a:off x="2678" y="1417"/>
                <a:ext cx="3" cy="15"/>
              </a:xfrm>
              <a:custGeom>
                <a:avLst/>
                <a:gdLst>
                  <a:gd name="T0" fmla="*/ 19 w 2"/>
                  <a:gd name="T1" fmla="*/ 0 h 10"/>
                  <a:gd name="T2" fmla="*/ 13 w 2"/>
                  <a:gd name="T3" fmla="*/ 113 h 10"/>
                  <a:gd name="T4" fmla="*/ 0 60000 65536"/>
                  <a:gd name="T5" fmla="*/ 0 60000 65536"/>
                  <a:gd name="T6" fmla="*/ 0 w 2"/>
                  <a:gd name="T7" fmla="*/ 0 h 10"/>
                  <a:gd name="T8" fmla="*/ 2 w 2"/>
                  <a:gd name="T9" fmla="*/ 10 h 10"/>
                </a:gdLst>
                <a:ahLst/>
                <a:cxnLst>
                  <a:cxn ang="T4">
                    <a:pos x="T0" y="T1"/>
                  </a:cxn>
                  <a:cxn ang="T5">
                    <a:pos x="T2" y="T3"/>
                  </a:cxn>
                </a:cxnLst>
                <a:rect l="T6" t="T7" r="T8" b="T9"/>
                <a:pathLst>
                  <a:path w="2" h="10">
                    <a:moveTo>
                      <a:pt x="2" y="0"/>
                    </a:moveTo>
                    <a:cubicBezTo>
                      <a:pt x="0" y="3"/>
                      <a:pt x="0" y="7"/>
                      <a:pt x="1" y="10"/>
                    </a:cubicBezTo>
                  </a:path>
                </a:pathLst>
              </a:custGeom>
              <a:noFill/>
              <a:ln w="7938" cap="rnd">
                <a:solidFill>
                  <a:srgbClr val="FFFFFF"/>
                </a:solidFill>
                <a:round/>
                <a:headEnd/>
                <a:tailEnd/>
              </a:ln>
            </p:spPr>
            <p:txBody>
              <a:bodyPr/>
              <a:lstStyle/>
              <a:p>
                <a:endParaRPr lang="en-GB"/>
              </a:p>
            </p:txBody>
          </p:sp>
          <p:sp>
            <p:nvSpPr>
              <p:cNvPr id="31978" name="Freeform 1007"/>
              <p:cNvSpPr>
                <a:spLocks/>
              </p:cNvSpPr>
              <p:nvPr/>
            </p:nvSpPr>
            <p:spPr bwMode="auto">
              <a:xfrm>
                <a:off x="2649" y="1387"/>
                <a:ext cx="8" cy="24"/>
              </a:xfrm>
              <a:custGeom>
                <a:avLst/>
                <a:gdLst>
                  <a:gd name="T0" fmla="*/ 54 w 5"/>
                  <a:gd name="T1" fmla="*/ 0 h 16"/>
                  <a:gd name="T2" fmla="*/ 0 w 5"/>
                  <a:gd name="T3" fmla="*/ 181 h 16"/>
                  <a:gd name="T4" fmla="*/ 0 60000 65536"/>
                  <a:gd name="T5" fmla="*/ 0 60000 65536"/>
                  <a:gd name="T6" fmla="*/ 0 w 5"/>
                  <a:gd name="T7" fmla="*/ 0 h 16"/>
                  <a:gd name="T8" fmla="*/ 5 w 5"/>
                  <a:gd name="T9" fmla="*/ 16 h 16"/>
                </a:gdLst>
                <a:ahLst/>
                <a:cxnLst>
                  <a:cxn ang="T4">
                    <a:pos x="T0" y="T1"/>
                  </a:cxn>
                  <a:cxn ang="T5">
                    <a:pos x="T2" y="T3"/>
                  </a:cxn>
                </a:cxnLst>
                <a:rect l="T6" t="T7" r="T8" b="T9"/>
                <a:pathLst>
                  <a:path w="5" h="16">
                    <a:moveTo>
                      <a:pt x="3" y="0"/>
                    </a:moveTo>
                    <a:cubicBezTo>
                      <a:pt x="5" y="6"/>
                      <a:pt x="4" y="11"/>
                      <a:pt x="0" y="16"/>
                    </a:cubicBezTo>
                  </a:path>
                </a:pathLst>
              </a:custGeom>
              <a:noFill/>
              <a:ln w="7938" cap="rnd">
                <a:solidFill>
                  <a:srgbClr val="FFFFFF"/>
                </a:solidFill>
                <a:round/>
                <a:headEnd/>
                <a:tailEnd/>
              </a:ln>
            </p:spPr>
            <p:txBody>
              <a:bodyPr/>
              <a:lstStyle/>
              <a:p>
                <a:endParaRPr lang="en-GB"/>
              </a:p>
            </p:txBody>
          </p:sp>
          <p:sp>
            <p:nvSpPr>
              <p:cNvPr id="31979" name="Freeform 1008"/>
              <p:cNvSpPr>
                <a:spLocks/>
              </p:cNvSpPr>
              <p:nvPr/>
            </p:nvSpPr>
            <p:spPr bwMode="auto">
              <a:xfrm>
                <a:off x="2669" y="1387"/>
                <a:ext cx="17" cy="6"/>
              </a:xfrm>
              <a:custGeom>
                <a:avLst/>
                <a:gdLst>
                  <a:gd name="T0" fmla="*/ 0 w 11"/>
                  <a:gd name="T1" fmla="*/ 28 h 4"/>
                  <a:gd name="T2" fmla="*/ 148 w 11"/>
                  <a:gd name="T3" fmla="*/ 0 h 4"/>
                  <a:gd name="T4" fmla="*/ 0 60000 65536"/>
                  <a:gd name="T5" fmla="*/ 0 60000 65536"/>
                  <a:gd name="T6" fmla="*/ 0 w 11"/>
                  <a:gd name="T7" fmla="*/ 0 h 4"/>
                  <a:gd name="T8" fmla="*/ 11 w 11"/>
                  <a:gd name="T9" fmla="*/ 4 h 4"/>
                </a:gdLst>
                <a:ahLst/>
                <a:cxnLst>
                  <a:cxn ang="T4">
                    <a:pos x="T0" y="T1"/>
                  </a:cxn>
                  <a:cxn ang="T5">
                    <a:pos x="T2" y="T3"/>
                  </a:cxn>
                </a:cxnLst>
                <a:rect l="T6" t="T7" r="T8" b="T9"/>
                <a:pathLst>
                  <a:path w="11" h="4">
                    <a:moveTo>
                      <a:pt x="0" y="3"/>
                    </a:moveTo>
                    <a:cubicBezTo>
                      <a:pt x="4" y="4"/>
                      <a:pt x="8" y="2"/>
                      <a:pt x="11" y="0"/>
                    </a:cubicBezTo>
                  </a:path>
                </a:pathLst>
              </a:custGeom>
              <a:noFill/>
              <a:ln w="7938" cap="rnd">
                <a:solidFill>
                  <a:srgbClr val="FFFFFF"/>
                </a:solidFill>
                <a:round/>
                <a:headEnd/>
                <a:tailEnd/>
              </a:ln>
            </p:spPr>
            <p:txBody>
              <a:bodyPr/>
              <a:lstStyle/>
              <a:p>
                <a:endParaRPr lang="en-GB"/>
              </a:p>
            </p:txBody>
          </p:sp>
        </p:grpSp>
        <p:sp>
          <p:nvSpPr>
            <p:cNvPr id="31764" name="Freeform 1009"/>
            <p:cNvSpPr>
              <a:spLocks/>
            </p:cNvSpPr>
            <p:nvPr/>
          </p:nvSpPr>
          <p:spPr bwMode="auto">
            <a:xfrm>
              <a:off x="2710" y="1323"/>
              <a:ext cx="11" cy="14"/>
            </a:xfrm>
            <a:custGeom>
              <a:avLst/>
              <a:gdLst>
                <a:gd name="T0" fmla="*/ 0 w 7"/>
                <a:gd name="T1" fmla="*/ 128 h 9"/>
                <a:gd name="T2" fmla="*/ 86 w 7"/>
                <a:gd name="T3" fmla="*/ 0 h 9"/>
                <a:gd name="T4" fmla="*/ 0 60000 65536"/>
                <a:gd name="T5" fmla="*/ 0 60000 65536"/>
                <a:gd name="T6" fmla="*/ 0 w 7"/>
                <a:gd name="T7" fmla="*/ 0 h 9"/>
                <a:gd name="T8" fmla="*/ 7 w 7"/>
                <a:gd name="T9" fmla="*/ 9 h 9"/>
              </a:gdLst>
              <a:ahLst/>
              <a:cxnLst>
                <a:cxn ang="T4">
                  <a:pos x="T0" y="T1"/>
                </a:cxn>
                <a:cxn ang="T5">
                  <a:pos x="T2" y="T3"/>
                </a:cxn>
              </a:cxnLst>
              <a:rect l="T6" t="T7" r="T8" b="T9"/>
              <a:pathLst>
                <a:path w="7" h="9">
                  <a:moveTo>
                    <a:pt x="0" y="9"/>
                  </a:moveTo>
                  <a:cubicBezTo>
                    <a:pt x="4" y="8"/>
                    <a:pt x="7" y="4"/>
                    <a:pt x="6" y="0"/>
                  </a:cubicBezTo>
                </a:path>
              </a:pathLst>
            </a:custGeom>
            <a:noFill/>
            <a:ln w="7938" cap="rnd">
              <a:solidFill>
                <a:srgbClr val="FFFFFF"/>
              </a:solidFill>
              <a:round/>
              <a:headEnd/>
              <a:tailEnd/>
            </a:ln>
          </p:spPr>
          <p:txBody>
            <a:bodyPr/>
            <a:lstStyle/>
            <a:p>
              <a:endParaRPr lang="en-GB"/>
            </a:p>
          </p:txBody>
        </p:sp>
        <p:sp>
          <p:nvSpPr>
            <p:cNvPr id="31765" name="Freeform 1010"/>
            <p:cNvSpPr>
              <a:spLocks/>
            </p:cNvSpPr>
            <p:nvPr/>
          </p:nvSpPr>
          <p:spPr bwMode="auto">
            <a:xfrm>
              <a:off x="2645" y="1273"/>
              <a:ext cx="17" cy="21"/>
            </a:xfrm>
            <a:custGeom>
              <a:avLst/>
              <a:gdLst>
                <a:gd name="T0" fmla="*/ 0 w 11"/>
                <a:gd name="T1" fmla="*/ 162 h 14"/>
                <a:gd name="T2" fmla="*/ 134 w 11"/>
                <a:gd name="T3" fmla="*/ 0 h 14"/>
                <a:gd name="T4" fmla="*/ 0 60000 65536"/>
                <a:gd name="T5" fmla="*/ 0 60000 65536"/>
                <a:gd name="T6" fmla="*/ 0 w 11"/>
                <a:gd name="T7" fmla="*/ 0 h 14"/>
                <a:gd name="T8" fmla="*/ 11 w 11"/>
                <a:gd name="T9" fmla="*/ 14 h 14"/>
              </a:gdLst>
              <a:ahLst/>
              <a:cxnLst>
                <a:cxn ang="T4">
                  <a:pos x="T0" y="T1"/>
                </a:cxn>
                <a:cxn ang="T5">
                  <a:pos x="T2" y="T3"/>
                </a:cxn>
              </a:cxnLst>
              <a:rect l="T6" t="T7" r="T8" b="T9"/>
              <a:pathLst>
                <a:path w="11" h="14">
                  <a:moveTo>
                    <a:pt x="0" y="14"/>
                  </a:moveTo>
                  <a:cubicBezTo>
                    <a:pt x="5" y="14"/>
                    <a:pt x="11" y="4"/>
                    <a:pt x="10" y="0"/>
                  </a:cubicBezTo>
                </a:path>
              </a:pathLst>
            </a:custGeom>
            <a:noFill/>
            <a:ln w="7938" cap="rnd">
              <a:solidFill>
                <a:srgbClr val="FFFFFF"/>
              </a:solidFill>
              <a:round/>
              <a:headEnd/>
              <a:tailEnd/>
            </a:ln>
          </p:spPr>
          <p:txBody>
            <a:bodyPr/>
            <a:lstStyle/>
            <a:p>
              <a:endParaRPr lang="en-GB"/>
            </a:p>
          </p:txBody>
        </p:sp>
        <p:sp>
          <p:nvSpPr>
            <p:cNvPr id="31766" name="Freeform 1011"/>
            <p:cNvSpPr>
              <a:spLocks/>
            </p:cNvSpPr>
            <p:nvPr/>
          </p:nvSpPr>
          <p:spPr bwMode="auto">
            <a:xfrm>
              <a:off x="2599" y="1349"/>
              <a:ext cx="5" cy="13"/>
            </a:xfrm>
            <a:custGeom>
              <a:avLst/>
              <a:gdLst>
                <a:gd name="T0" fmla="*/ 0 w 3"/>
                <a:gd name="T1" fmla="*/ 81 h 9"/>
                <a:gd name="T2" fmla="*/ 37 w 3"/>
                <a:gd name="T3" fmla="*/ 0 h 9"/>
                <a:gd name="T4" fmla="*/ 0 60000 65536"/>
                <a:gd name="T5" fmla="*/ 0 60000 65536"/>
                <a:gd name="T6" fmla="*/ 0 w 3"/>
                <a:gd name="T7" fmla="*/ 0 h 9"/>
                <a:gd name="T8" fmla="*/ 3 w 3"/>
                <a:gd name="T9" fmla="*/ 9 h 9"/>
              </a:gdLst>
              <a:ahLst/>
              <a:cxnLst>
                <a:cxn ang="T4">
                  <a:pos x="T0" y="T1"/>
                </a:cxn>
                <a:cxn ang="T5">
                  <a:pos x="T2" y="T3"/>
                </a:cxn>
              </a:cxnLst>
              <a:rect l="T6" t="T7" r="T8" b="T9"/>
              <a:pathLst>
                <a:path w="3" h="9">
                  <a:moveTo>
                    <a:pt x="0" y="9"/>
                  </a:moveTo>
                  <a:cubicBezTo>
                    <a:pt x="3" y="7"/>
                    <a:pt x="3" y="3"/>
                    <a:pt x="2" y="0"/>
                  </a:cubicBezTo>
                </a:path>
              </a:pathLst>
            </a:custGeom>
            <a:noFill/>
            <a:ln w="7938" cap="rnd">
              <a:solidFill>
                <a:srgbClr val="FFFFFF"/>
              </a:solidFill>
              <a:round/>
              <a:headEnd/>
              <a:tailEnd/>
            </a:ln>
          </p:spPr>
          <p:txBody>
            <a:bodyPr/>
            <a:lstStyle/>
            <a:p>
              <a:endParaRPr lang="en-GB"/>
            </a:p>
          </p:txBody>
        </p:sp>
        <p:sp>
          <p:nvSpPr>
            <p:cNvPr id="31767" name="Freeform 1012"/>
            <p:cNvSpPr>
              <a:spLocks/>
            </p:cNvSpPr>
            <p:nvPr/>
          </p:nvSpPr>
          <p:spPr bwMode="auto">
            <a:xfrm>
              <a:off x="2618" y="1317"/>
              <a:ext cx="9" cy="11"/>
            </a:xfrm>
            <a:custGeom>
              <a:avLst/>
              <a:gdLst>
                <a:gd name="T0" fmla="*/ 0 w 6"/>
                <a:gd name="T1" fmla="*/ 104 h 7"/>
                <a:gd name="T2" fmla="*/ 72 w 6"/>
                <a:gd name="T3" fmla="*/ 0 h 7"/>
                <a:gd name="T4" fmla="*/ 0 60000 65536"/>
                <a:gd name="T5" fmla="*/ 0 60000 65536"/>
                <a:gd name="T6" fmla="*/ 0 w 6"/>
                <a:gd name="T7" fmla="*/ 0 h 7"/>
                <a:gd name="T8" fmla="*/ 6 w 6"/>
                <a:gd name="T9" fmla="*/ 7 h 7"/>
              </a:gdLst>
              <a:ahLst/>
              <a:cxnLst>
                <a:cxn ang="T4">
                  <a:pos x="T0" y="T1"/>
                </a:cxn>
                <a:cxn ang="T5">
                  <a:pos x="T2" y="T3"/>
                </a:cxn>
              </a:cxnLst>
              <a:rect l="T6" t="T7" r="T8" b="T9"/>
              <a:pathLst>
                <a:path w="6" h="7">
                  <a:moveTo>
                    <a:pt x="0" y="7"/>
                  </a:moveTo>
                  <a:cubicBezTo>
                    <a:pt x="3" y="7"/>
                    <a:pt x="6" y="4"/>
                    <a:pt x="6" y="0"/>
                  </a:cubicBezTo>
                </a:path>
              </a:pathLst>
            </a:custGeom>
            <a:noFill/>
            <a:ln w="7938" cap="rnd">
              <a:solidFill>
                <a:srgbClr val="FFFFFF"/>
              </a:solidFill>
              <a:round/>
              <a:headEnd/>
              <a:tailEnd/>
            </a:ln>
          </p:spPr>
          <p:txBody>
            <a:bodyPr/>
            <a:lstStyle/>
            <a:p>
              <a:endParaRPr lang="en-GB"/>
            </a:p>
          </p:txBody>
        </p:sp>
        <p:sp>
          <p:nvSpPr>
            <p:cNvPr id="31768" name="Freeform 1013"/>
            <p:cNvSpPr>
              <a:spLocks/>
            </p:cNvSpPr>
            <p:nvPr/>
          </p:nvSpPr>
          <p:spPr bwMode="auto">
            <a:xfrm>
              <a:off x="2912" y="1213"/>
              <a:ext cx="9" cy="9"/>
            </a:xfrm>
            <a:custGeom>
              <a:avLst/>
              <a:gdLst>
                <a:gd name="T0" fmla="*/ 0 w 6"/>
                <a:gd name="T1" fmla="*/ 72 h 6"/>
                <a:gd name="T2" fmla="*/ 72 w 6"/>
                <a:gd name="T3" fmla="*/ 0 h 6"/>
                <a:gd name="T4" fmla="*/ 0 60000 65536"/>
                <a:gd name="T5" fmla="*/ 0 60000 65536"/>
                <a:gd name="T6" fmla="*/ 0 w 6"/>
                <a:gd name="T7" fmla="*/ 0 h 6"/>
                <a:gd name="T8" fmla="*/ 6 w 6"/>
                <a:gd name="T9" fmla="*/ 6 h 6"/>
              </a:gdLst>
              <a:ahLst/>
              <a:cxnLst>
                <a:cxn ang="T4">
                  <a:pos x="T0" y="T1"/>
                </a:cxn>
                <a:cxn ang="T5">
                  <a:pos x="T2" y="T3"/>
                </a:cxn>
              </a:cxnLst>
              <a:rect l="T6" t="T7" r="T8" b="T9"/>
              <a:pathLst>
                <a:path w="6" h="6">
                  <a:moveTo>
                    <a:pt x="0" y="6"/>
                  </a:moveTo>
                  <a:cubicBezTo>
                    <a:pt x="3" y="5"/>
                    <a:pt x="6" y="3"/>
                    <a:pt x="6" y="0"/>
                  </a:cubicBezTo>
                </a:path>
              </a:pathLst>
            </a:custGeom>
            <a:noFill/>
            <a:ln w="7938" cap="rnd">
              <a:solidFill>
                <a:srgbClr val="FFFFFF"/>
              </a:solidFill>
              <a:round/>
              <a:headEnd/>
              <a:tailEnd/>
            </a:ln>
          </p:spPr>
          <p:txBody>
            <a:bodyPr/>
            <a:lstStyle/>
            <a:p>
              <a:endParaRPr lang="en-GB"/>
            </a:p>
          </p:txBody>
        </p:sp>
        <p:sp>
          <p:nvSpPr>
            <p:cNvPr id="31769" name="Freeform 1014"/>
            <p:cNvSpPr>
              <a:spLocks/>
            </p:cNvSpPr>
            <p:nvPr/>
          </p:nvSpPr>
          <p:spPr bwMode="auto">
            <a:xfrm>
              <a:off x="2835" y="1300"/>
              <a:ext cx="21" cy="19"/>
            </a:xfrm>
            <a:custGeom>
              <a:avLst/>
              <a:gdLst>
                <a:gd name="T0" fmla="*/ 0 w 14"/>
                <a:gd name="T1" fmla="*/ 185 h 12"/>
                <a:gd name="T2" fmla="*/ 113 w 14"/>
                <a:gd name="T3" fmla="*/ 0 h 12"/>
                <a:gd name="T4" fmla="*/ 0 60000 65536"/>
                <a:gd name="T5" fmla="*/ 0 60000 65536"/>
                <a:gd name="T6" fmla="*/ 0 w 14"/>
                <a:gd name="T7" fmla="*/ 0 h 12"/>
                <a:gd name="T8" fmla="*/ 14 w 14"/>
                <a:gd name="T9" fmla="*/ 12 h 12"/>
              </a:gdLst>
              <a:ahLst/>
              <a:cxnLst>
                <a:cxn ang="T4">
                  <a:pos x="T0" y="T1"/>
                </a:cxn>
                <a:cxn ang="T5">
                  <a:pos x="T2" y="T3"/>
                </a:cxn>
              </a:cxnLst>
              <a:rect l="T6" t="T7" r="T8" b="T9"/>
              <a:pathLst>
                <a:path w="14" h="12">
                  <a:moveTo>
                    <a:pt x="0" y="12"/>
                  </a:moveTo>
                  <a:cubicBezTo>
                    <a:pt x="3" y="11"/>
                    <a:pt x="14" y="5"/>
                    <a:pt x="10" y="0"/>
                  </a:cubicBezTo>
                </a:path>
              </a:pathLst>
            </a:custGeom>
            <a:noFill/>
            <a:ln w="7938" cap="rnd">
              <a:solidFill>
                <a:srgbClr val="FFFFFF"/>
              </a:solidFill>
              <a:round/>
              <a:headEnd/>
              <a:tailEnd/>
            </a:ln>
          </p:spPr>
          <p:txBody>
            <a:bodyPr/>
            <a:lstStyle/>
            <a:p>
              <a:endParaRPr lang="en-GB"/>
            </a:p>
          </p:txBody>
        </p:sp>
        <p:sp>
          <p:nvSpPr>
            <p:cNvPr id="31770" name="Freeform 1015"/>
            <p:cNvSpPr>
              <a:spLocks/>
            </p:cNvSpPr>
            <p:nvPr/>
          </p:nvSpPr>
          <p:spPr bwMode="auto">
            <a:xfrm>
              <a:off x="2725" y="1677"/>
              <a:ext cx="23" cy="26"/>
            </a:xfrm>
            <a:custGeom>
              <a:avLst/>
              <a:gdLst>
                <a:gd name="T0" fmla="*/ 0 w 15"/>
                <a:gd name="T1" fmla="*/ 217 h 17"/>
                <a:gd name="T2" fmla="*/ 66 w 15"/>
                <a:gd name="T3" fmla="*/ 127 h 17"/>
                <a:gd name="T4" fmla="*/ 195 w 15"/>
                <a:gd name="T5" fmla="*/ 0 h 17"/>
                <a:gd name="T6" fmla="*/ 0 60000 65536"/>
                <a:gd name="T7" fmla="*/ 0 60000 65536"/>
                <a:gd name="T8" fmla="*/ 0 60000 65536"/>
                <a:gd name="T9" fmla="*/ 0 w 15"/>
                <a:gd name="T10" fmla="*/ 0 h 17"/>
                <a:gd name="T11" fmla="*/ 15 w 15"/>
                <a:gd name="T12" fmla="*/ 17 h 17"/>
              </a:gdLst>
              <a:ahLst/>
              <a:cxnLst>
                <a:cxn ang="T6">
                  <a:pos x="T0" y="T1"/>
                </a:cxn>
                <a:cxn ang="T7">
                  <a:pos x="T2" y="T3"/>
                </a:cxn>
                <a:cxn ang="T8">
                  <a:pos x="T4" y="T5"/>
                </a:cxn>
              </a:cxnLst>
              <a:rect l="T9" t="T10" r="T11" b="T12"/>
              <a:pathLst>
                <a:path w="15" h="17">
                  <a:moveTo>
                    <a:pt x="0" y="17"/>
                  </a:moveTo>
                  <a:cubicBezTo>
                    <a:pt x="2" y="13"/>
                    <a:pt x="3" y="12"/>
                    <a:pt x="5" y="10"/>
                  </a:cubicBezTo>
                  <a:cubicBezTo>
                    <a:pt x="10" y="8"/>
                    <a:pt x="14" y="6"/>
                    <a:pt x="15" y="0"/>
                  </a:cubicBezTo>
                </a:path>
              </a:pathLst>
            </a:custGeom>
            <a:noFill/>
            <a:ln w="7938" cap="rnd">
              <a:solidFill>
                <a:srgbClr val="FFFFFF"/>
              </a:solidFill>
              <a:round/>
              <a:headEnd/>
              <a:tailEnd/>
            </a:ln>
          </p:spPr>
          <p:txBody>
            <a:bodyPr/>
            <a:lstStyle/>
            <a:p>
              <a:endParaRPr lang="en-GB"/>
            </a:p>
          </p:txBody>
        </p:sp>
        <p:sp>
          <p:nvSpPr>
            <p:cNvPr id="31771" name="Freeform 1016"/>
            <p:cNvSpPr>
              <a:spLocks/>
            </p:cNvSpPr>
            <p:nvPr/>
          </p:nvSpPr>
          <p:spPr bwMode="auto">
            <a:xfrm>
              <a:off x="2744" y="1732"/>
              <a:ext cx="15" cy="13"/>
            </a:xfrm>
            <a:custGeom>
              <a:avLst/>
              <a:gdLst>
                <a:gd name="T0" fmla="*/ 0 w 10"/>
                <a:gd name="T1" fmla="*/ 81 h 9"/>
                <a:gd name="T2" fmla="*/ 46 w 10"/>
                <a:gd name="T3" fmla="*/ 39 h 9"/>
                <a:gd name="T4" fmla="*/ 113 w 10"/>
                <a:gd name="T5" fmla="*/ 0 h 9"/>
                <a:gd name="T6" fmla="*/ 0 60000 65536"/>
                <a:gd name="T7" fmla="*/ 0 60000 65536"/>
                <a:gd name="T8" fmla="*/ 0 60000 65536"/>
                <a:gd name="T9" fmla="*/ 0 w 10"/>
                <a:gd name="T10" fmla="*/ 0 h 9"/>
                <a:gd name="T11" fmla="*/ 10 w 10"/>
                <a:gd name="T12" fmla="*/ 9 h 9"/>
              </a:gdLst>
              <a:ahLst/>
              <a:cxnLst>
                <a:cxn ang="T6">
                  <a:pos x="T0" y="T1"/>
                </a:cxn>
                <a:cxn ang="T7">
                  <a:pos x="T2" y="T3"/>
                </a:cxn>
                <a:cxn ang="T8">
                  <a:pos x="T4" y="T5"/>
                </a:cxn>
              </a:cxnLst>
              <a:rect l="T9" t="T10" r="T11" b="T12"/>
              <a:pathLst>
                <a:path w="10" h="9">
                  <a:moveTo>
                    <a:pt x="0" y="9"/>
                  </a:moveTo>
                  <a:cubicBezTo>
                    <a:pt x="1" y="8"/>
                    <a:pt x="2" y="6"/>
                    <a:pt x="4" y="4"/>
                  </a:cubicBezTo>
                  <a:cubicBezTo>
                    <a:pt x="6" y="3"/>
                    <a:pt x="8" y="3"/>
                    <a:pt x="10" y="0"/>
                  </a:cubicBezTo>
                </a:path>
              </a:pathLst>
            </a:custGeom>
            <a:noFill/>
            <a:ln w="7938" cap="rnd">
              <a:solidFill>
                <a:srgbClr val="FFFFFF"/>
              </a:solidFill>
              <a:round/>
              <a:headEnd/>
              <a:tailEnd/>
            </a:ln>
          </p:spPr>
          <p:txBody>
            <a:bodyPr/>
            <a:lstStyle/>
            <a:p>
              <a:endParaRPr lang="en-GB"/>
            </a:p>
          </p:txBody>
        </p:sp>
        <p:sp>
          <p:nvSpPr>
            <p:cNvPr id="31772" name="Freeform 1017"/>
            <p:cNvSpPr>
              <a:spLocks/>
            </p:cNvSpPr>
            <p:nvPr/>
          </p:nvSpPr>
          <p:spPr bwMode="auto">
            <a:xfrm>
              <a:off x="2738" y="2459"/>
              <a:ext cx="85" cy="54"/>
            </a:xfrm>
            <a:custGeom>
              <a:avLst/>
              <a:gdLst>
                <a:gd name="T0" fmla="*/ 18 w 56"/>
                <a:gd name="T1" fmla="*/ 226 h 36"/>
                <a:gd name="T2" fmla="*/ 329 w 56"/>
                <a:gd name="T3" fmla="*/ 14 h 36"/>
                <a:gd name="T4" fmla="*/ 668 w 56"/>
                <a:gd name="T5" fmla="*/ 181 h 36"/>
                <a:gd name="T6" fmla="*/ 370 w 56"/>
                <a:gd name="T7" fmla="*/ 398 h 36"/>
                <a:gd name="T8" fmla="*/ 18 w 56"/>
                <a:gd name="T9" fmla="*/ 226 h 36"/>
                <a:gd name="T10" fmla="*/ 0 60000 65536"/>
                <a:gd name="T11" fmla="*/ 0 60000 65536"/>
                <a:gd name="T12" fmla="*/ 0 60000 65536"/>
                <a:gd name="T13" fmla="*/ 0 60000 65536"/>
                <a:gd name="T14" fmla="*/ 0 60000 65536"/>
                <a:gd name="T15" fmla="*/ 0 w 56"/>
                <a:gd name="T16" fmla="*/ 0 h 36"/>
                <a:gd name="T17" fmla="*/ 56 w 56"/>
                <a:gd name="T18" fmla="*/ 36 h 36"/>
              </a:gdLst>
              <a:ahLst/>
              <a:cxnLst>
                <a:cxn ang="T10">
                  <a:pos x="T0" y="T1"/>
                </a:cxn>
                <a:cxn ang="T11">
                  <a:pos x="T2" y="T3"/>
                </a:cxn>
                <a:cxn ang="T12">
                  <a:pos x="T4" y="T5"/>
                </a:cxn>
                <a:cxn ang="T13">
                  <a:pos x="T6" y="T7"/>
                </a:cxn>
                <a:cxn ang="T14">
                  <a:pos x="T8" y="T9"/>
                </a:cxn>
              </a:cxnLst>
              <a:rect l="T15" t="T16" r="T17" b="T18"/>
              <a:pathLst>
                <a:path w="56" h="36">
                  <a:moveTo>
                    <a:pt x="1" y="20"/>
                  </a:moveTo>
                  <a:cubicBezTo>
                    <a:pt x="0" y="11"/>
                    <a:pt x="12" y="2"/>
                    <a:pt x="27" y="1"/>
                  </a:cubicBezTo>
                  <a:cubicBezTo>
                    <a:pt x="42" y="0"/>
                    <a:pt x="55" y="7"/>
                    <a:pt x="55" y="16"/>
                  </a:cubicBezTo>
                  <a:cubicBezTo>
                    <a:pt x="56" y="25"/>
                    <a:pt x="45" y="34"/>
                    <a:pt x="30" y="35"/>
                  </a:cubicBezTo>
                  <a:cubicBezTo>
                    <a:pt x="15" y="36"/>
                    <a:pt x="2" y="29"/>
                    <a:pt x="1" y="20"/>
                  </a:cubicBezTo>
                  <a:close/>
                </a:path>
              </a:pathLst>
            </a:custGeom>
            <a:solidFill>
              <a:srgbClr val="F6E3EF"/>
            </a:solidFill>
            <a:ln w="9525">
              <a:noFill/>
              <a:round/>
              <a:headEnd/>
              <a:tailEnd/>
            </a:ln>
          </p:spPr>
          <p:txBody>
            <a:bodyPr/>
            <a:lstStyle/>
            <a:p>
              <a:endParaRPr lang="en-GB"/>
            </a:p>
          </p:txBody>
        </p:sp>
        <p:sp>
          <p:nvSpPr>
            <p:cNvPr id="31773" name="Freeform 1018"/>
            <p:cNvSpPr>
              <a:spLocks/>
            </p:cNvSpPr>
            <p:nvPr/>
          </p:nvSpPr>
          <p:spPr bwMode="auto">
            <a:xfrm>
              <a:off x="2741" y="2486"/>
              <a:ext cx="98" cy="312"/>
            </a:xfrm>
            <a:custGeom>
              <a:avLst/>
              <a:gdLst>
                <a:gd name="T0" fmla="*/ 446 w 65"/>
                <a:gd name="T1" fmla="*/ 2446 h 206"/>
                <a:gd name="T2" fmla="*/ 764 w 65"/>
                <a:gd name="T3" fmla="*/ 2064 h 206"/>
                <a:gd name="T4" fmla="*/ 623 w 65"/>
                <a:gd name="T5" fmla="*/ 0 h 206"/>
                <a:gd name="T6" fmla="*/ 326 w 65"/>
                <a:gd name="T7" fmla="*/ 191 h 206"/>
                <a:gd name="T8" fmla="*/ 0 w 65"/>
                <a:gd name="T9" fmla="*/ 48 h 206"/>
                <a:gd name="T10" fmla="*/ 109 w 65"/>
                <a:gd name="T11" fmla="*/ 2078 h 206"/>
                <a:gd name="T12" fmla="*/ 446 w 65"/>
                <a:gd name="T13" fmla="*/ 2446 h 206"/>
                <a:gd name="T14" fmla="*/ 0 60000 65536"/>
                <a:gd name="T15" fmla="*/ 0 60000 65536"/>
                <a:gd name="T16" fmla="*/ 0 60000 65536"/>
                <a:gd name="T17" fmla="*/ 0 60000 65536"/>
                <a:gd name="T18" fmla="*/ 0 60000 65536"/>
                <a:gd name="T19" fmla="*/ 0 60000 65536"/>
                <a:gd name="T20" fmla="*/ 0 60000 65536"/>
                <a:gd name="T21" fmla="*/ 0 w 65"/>
                <a:gd name="T22" fmla="*/ 0 h 206"/>
                <a:gd name="T23" fmla="*/ 65 w 65"/>
                <a:gd name="T24" fmla="*/ 206 h 2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206">
                  <a:moveTo>
                    <a:pt x="38" y="203"/>
                  </a:moveTo>
                  <a:cubicBezTo>
                    <a:pt x="60" y="200"/>
                    <a:pt x="64" y="181"/>
                    <a:pt x="65" y="171"/>
                  </a:cubicBezTo>
                  <a:cubicBezTo>
                    <a:pt x="60" y="106"/>
                    <a:pt x="56" y="46"/>
                    <a:pt x="53" y="0"/>
                  </a:cubicBezTo>
                  <a:cubicBezTo>
                    <a:pt x="52" y="8"/>
                    <a:pt x="41" y="15"/>
                    <a:pt x="28" y="16"/>
                  </a:cubicBezTo>
                  <a:cubicBezTo>
                    <a:pt x="14" y="17"/>
                    <a:pt x="3" y="12"/>
                    <a:pt x="0" y="4"/>
                  </a:cubicBezTo>
                  <a:cubicBezTo>
                    <a:pt x="3" y="56"/>
                    <a:pt x="6" y="114"/>
                    <a:pt x="9" y="172"/>
                  </a:cubicBezTo>
                  <a:cubicBezTo>
                    <a:pt x="10" y="182"/>
                    <a:pt x="16" y="206"/>
                    <a:pt x="38" y="203"/>
                  </a:cubicBezTo>
                  <a:close/>
                </a:path>
              </a:pathLst>
            </a:custGeom>
            <a:solidFill>
              <a:srgbClr val="EBBAD8"/>
            </a:solidFill>
            <a:ln w="9525">
              <a:noFill/>
              <a:round/>
              <a:headEnd/>
              <a:tailEnd/>
            </a:ln>
          </p:spPr>
          <p:txBody>
            <a:bodyPr/>
            <a:lstStyle/>
            <a:p>
              <a:endParaRPr lang="en-GB"/>
            </a:p>
          </p:txBody>
        </p:sp>
        <p:sp>
          <p:nvSpPr>
            <p:cNvPr id="31774" name="Freeform 1019"/>
            <p:cNvSpPr>
              <a:spLocks/>
            </p:cNvSpPr>
            <p:nvPr/>
          </p:nvSpPr>
          <p:spPr bwMode="auto">
            <a:xfrm>
              <a:off x="2751" y="2522"/>
              <a:ext cx="47" cy="259"/>
            </a:xfrm>
            <a:custGeom>
              <a:avLst/>
              <a:gdLst>
                <a:gd name="T0" fmla="*/ 0 w 31"/>
                <a:gd name="T1" fmla="*/ 0 h 171"/>
                <a:gd name="T2" fmla="*/ 94 w 31"/>
                <a:gd name="T3" fmla="*/ 1783 h 171"/>
                <a:gd name="T4" fmla="*/ 378 w 31"/>
                <a:gd name="T5" fmla="*/ 2046 h 171"/>
                <a:gd name="T6" fmla="*/ 170 w 31"/>
                <a:gd name="T7" fmla="*/ 1521 h 171"/>
                <a:gd name="T8" fmla="*/ 0 w 31"/>
                <a:gd name="T9" fmla="*/ 0 h 171"/>
                <a:gd name="T10" fmla="*/ 0 60000 65536"/>
                <a:gd name="T11" fmla="*/ 0 60000 65536"/>
                <a:gd name="T12" fmla="*/ 0 60000 65536"/>
                <a:gd name="T13" fmla="*/ 0 60000 65536"/>
                <a:gd name="T14" fmla="*/ 0 60000 65536"/>
                <a:gd name="T15" fmla="*/ 0 w 31"/>
                <a:gd name="T16" fmla="*/ 0 h 171"/>
                <a:gd name="T17" fmla="*/ 31 w 31"/>
                <a:gd name="T18" fmla="*/ 171 h 171"/>
              </a:gdLst>
              <a:ahLst/>
              <a:cxnLst>
                <a:cxn ang="T10">
                  <a:pos x="T0" y="T1"/>
                </a:cxn>
                <a:cxn ang="T11">
                  <a:pos x="T2" y="T3"/>
                </a:cxn>
                <a:cxn ang="T12">
                  <a:pos x="T4" y="T5"/>
                </a:cxn>
                <a:cxn ang="T13">
                  <a:pos x="T6" y="T7"/>
                </a:cxn>
                <a:cxn ang="T14">
                  <a:pos x="T8" y="T9"/>
                </a:cxn>
              </a:cxnLst>
              <a:rect l="T15" t="T16" r="T17" b="T18"/>
              <a:pathLst>
                <a:path w="31" h="171">
                  <a:moveTo>
                    <a:pt x="0" y="0"/>
                  </a:moveTo>
                  <a:cubicBezTo>
                    <a:pt x="2" y="33"/>
                    <a:pt x="6" y="130"/>
                    <a:pt x="8" y="148"/>
                  </a:cubicBezTo>
                  <a:cubicBezTo>
                    <a:pt x="9" y="166"/>
                    <a:pt x="20" y="171"/>
                    <a:pt x="31" y="170"/>
                  </a:cubicBezTo>
                  <a:cubicBezTo>
                    <a:pt x="22" y="167"/>
                    <a:pt x="18" y="168"/>
                    <a:pt x="14" y="126"/>
                  </a:cubicBezTo>
                  <a:cubicBezTo>
                    <a:pt x="9" y="80"/>
                    <a:pt x="0" y="0"/>
                    <a:pt x="0" y="0"/>
                  </a:cubicBezTo>
                  <a:close/>
                </a:path>
              </a:pathLst>
            </a:custGeom>
            <a:solidFill>
              <a:srgbClr val="F5DEED"/>
            </a:solidFill>
            <a:ln w="9525">
              <a:noFill/>
              <a:round/>
              <a:headEnd/>
              <a:tailEnd/>
            </a:ln>
          </p:spPr>
          <p:txBody>
            <a:bodyPr/>
            <a:lstStyle/>
            <a:p>
              <a:endParaRPr lang="en-GB"/>
            </a:p>
          </p:txBody>
        </p:sp>
        <p:sp>
          <p:nvSpPr>
            <p:cNvPr id="31775" name="Freeform 1020"/>
            <p:cNvSpPr>
              <a:spLocks/>
            </p:cNvSpPr>
            <p:nvPr/>
          </p:nvSpPr>
          <p:spPr bwMode="auto">
            <a:xfrm>
              <a:off x="2774" y="2497"/>
              <a:ext cx="59" cy="249"/>
            </a:xfrm>
            <a:custGeom>
              <a:avLst/>
              <a:gdLst>
                <a:gd name="T0" fmla="*/ 0 w 39"/>
                <a:gd name="T1" fmla="*/ 142 h 165"/>
                <a:gd name="T2" fmla="*/ 309 w 39"/>
                <a:gd name="T3" fmla="*/ 62 h 165"/>
                <a:gd name="T4" fmla="*/ 419 w 39"/>
                <a:gd name="T5" fmla="*/ 1234 h 165"/>
                <a:gd name="T6" fmla="*/ 467 w 39"/>
                <a:gd name="T7" fmla="*/ 1950 h 165"/>
                <a:gd name="T8" fmla="*/ 251 w 39"/>
                <a:gd name="T9" fmla="*/ 305 h 165"/>
                <a:gd name="T10" fmla="*/ 0 w 39"/>
                <a:gd name="T11" fmla="*/ 142 h 165"/>
                <a:gd name="T12" fmla="*/ 0 60000 65536"/>
                <a:gd name="T13" fmla="*/ 0 60000 65536"/>
                <a:gd name="T14" fmla="*/ 0 60000 65536"/>
                <a:gd name="T15" fmla="*/ 0 60000 65536"/>
                <a:gd name="T16" fmla="*/ 0 60000 65536"/>
                <a:gd name="T17" fmla="*/ 0 60000 65536"/>
                <a:gd name="T18" fmla="*/ 0 w 39"/>
                <a:gd name="T19" fmla="*/ 0 h 165"/>
                <a:gd name="T20" fmla="*/ 39 w 39"/>
                <a:gd name="T21" fmla="*/ 165 h 165"/>
              </a:gdLst>
              <a:ahLst/>
              <a:cxnLst>
                <a:cxn ang="T12">
                  <a:pos x="T0" y="T1"/>
                </a:cxn>
                <a:cxn ang="T13">
                  <a:pos x="T2" y="T3"/>
                </a:cxn>
                <a:cxn ang="T14">
                  <a:pos x="T4" y="T5"/>
                </a:cxn>
                <a:cxn ang="T15">
                  <a:pos x="T6" y="T7"/>
                </a:cxn>
                <a:cxn ang="T16">
                  <a:pos x="T8" y="T9"/>
                </a:cxn>
                <a:cxn ang="T17">
                  <a:pos x="T10" y="T11"/>
                </a:cxn>
              </a:cxnLst>
              <a:rect l="T18" t="T19" r="T20" b="T21"/>
              <a:pathLst>
                <a:path w="39" h="165">
                  <a:moveTo>
                    <a:pt x="0" y="12"/>
                  </a:moveTo>
                  <a:cubicBezTo>
                    <a:pt x="12" y="14"/>
                    <a:pt x="22" y="10"/>
                    <a:pt x="26" y="5"/>
                  </a:cubicBezTo>
                  <a:cubicBezTo>
                    <a:pt x="30" y="0"/>
                    <a:pt x="32" y="69"/>
                    <a:pt x="35" y="105"/>
                  </a:cubicBezTo>
                  <a:cubicBezTo>
                    <a:pt x="38" y="142"/>
                    <a:pt x="39" y="165"/>
                    <a:pt x="39" y="165"/>
                  </a:cubicBezTo>
                  <a:cubicBezTo>
                    <a:pt x="37" y="142"/>
                    <a:pt x="27" y="36"/>
                    <a:pt x="21" y="26"/>
                  </a:cubicBezTo>
                  <a:cubicBezTo>
                    <a:pt x="15" y="16"/>
                    <a:pt x="4" y="14"/>
                    <a:pt x="0" y="12"/>
                  </a:cubicBezTo>
                  <a:close/>
                </a:path>
              </a:pathLst>
            </a:custGeom>
            <a:solidFill>
              <a:srgbClr val="DE8DC0"/>
            </a:solidFill>
            <a:ln w="9525">
              <a:noFill/>
              <a:round/>
              <a:headEnd/>
              <a:tailEnd/>
            </a:ln>
          </p:spPr>
          <p:txBody>
            <a:bodyPr/>
            <a:lstStyle/>
            <a:p>
              <a:endParaRPr lang="en-GB"/>
            </a:p>
          </p:txBody>
        </p:sp>
        <p:sp>
          <p:nvSpPr>
            <p:cNvPr id="31776" name="Freeform 1021"/>
            <p:cNvSpPr>
              <a:spLocks/>
            </p:cNvSpPr>
            <p:nvPr/>
          </p:nvSpPr>
          <p:spPr bwMode="auto">
            <a:xfrm>
              <a:off x="2757" y="2483"/>
              <a:ext cx="57" cy="23"/>
            </a:xfrm>
            <a:custGeom>
              <a:avLst/>
              <a:gdLst>
                <a:gd name="T0" fmla="*/ 0 w 37"/>
                <a:gd name="T1" fmla="*/ 144 h 15"/>
                <a:gd name="T2" fmla="*/ 499 w 37"/>
                <a:gd name="T3" fmla="*/ 0 h 15"/>
                <a:gd name="T4" fmla="*/ 0 w 37"/>
                <a:gd name="T5" fmla="*/ 144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0" y="11"/>
                  </a:moveTo>
                  <a:cubicBezTo>
                    <a:pt x="7" y="15"/>
                    <a:pt x="34" y="14"/>
                    <a:pt x="37" y="0"/>
                  </a:cubicBezTo>
                  <a:cubicBezTo>
                    <a:pt x="33" y="6"/>
                    <a:pt x="13" y="14"/>
                    <a:pt x="0" y="11"/>
                  </a:cubicBezTo>
                  <a:close/>
                </a:path>
              </a:pathLst>
            </a:custGeom>
            <a:solidFill>
              <a:srgbClr val="FFFFFF"/>
            </a:solidFill>
            <a:ln w="9525">
              <a:noFill/>
              <a:round/>
              <a:headEnd/>
              <a:tailEnd/>
            </a:ln>
          </p:spPr>
          <p:txBody>
            <a:bodyPr/>
            <a:lstStyle/>
            <a:p>
              <a:endParaRPr lang="en-GB"/>
            </a:p>
          </p:txBody>
        </p:sp>
        <p:sp>
          <p:nvSpPr>
            <p:cNvPr id="31777" name="Freeform 1022"/>
            <p:cNvSpPr>
              <a:spLocks/>
            </p:cNvSpPr>
            <p:nvPr/>
          </p:nvSpPr>
          <p:spPr bwMode="auto">
            <a:xfrm>
              <a:off x="2738" y="2459"/>
              <a:ext cx="85" cy="54"/>
            </a:xfrm>
            <a:custGeom>
              <a:avLst/>
              <a:gdLst>
                <a:gd name="T0" fmla="*/ 18 w 56"/>
                <a:gd name="T1" fmla="*/ 226 h 36"/>
                <a:gd name="T2" fmla="*/ 329 w 56"/>
                <a:gd name="T3" fmla="*/ 14 h 36"/>
                <a:gd name="T4" fmla="*/ 668 w 56"/>
                <a:gd name="T5" fmla="*/ 181 h 36"/>
                <a:gd name="T6" fmla="*/ 370 w 56"/>
                <a:gd name="T7" fmla="*/ 398 h 36"/>
                <a:gd name="T8" fmla="*/ 18 w 56"/>
                <a:gd name="T9" fmla="*/ 226 h 36"/>
                <a:gd name="T10" fmla="*/ 0 60000 65536"/>
                <a:gd name="T11" fmla="*/ 0 60000 65536"/>
                <a:gd name="T12" fmla="*/ 0 60000 65536"/>
                <a:gd name="T13" fmla="*/ 0 60000 65536"/>
                <a:gd name="T14" fmla="*/ 0 60000 65536"/>
                <a:gd name="T15" fmla="*/ 0 w 56"/>
                <a:gd name="T16" fmla="*/ 0 h 36"/>
                <a:gd name="T17" fmla="*/ 56 w 56"/>
                <a:gd name="T18" fmla="*/ 36 h 36"/>
              </a:gdLst>
              <a:ahLst/>
              <a:cxnLst>
                <a:cxn ang="T10">
                  <a:pos x="T0" y="T1"/>
                </a:cxn>
                <a:cxn ang="T11">
                  <a:pos x="T2" y="T3"/>
                </a:cxn>
                <a:cxn ang="T12">
                  <a:pos x="T4" y="T5"/>
                </a:cxn>
                <a:cxn ang="T13">
                  <a:pos x="T6" y="T7"/>
                </a:cxn>
                <a:cxn ang="T14">
                  <a:pos x="T8" y="T9"/>
                </a:cxn>
              </a:cxnLst>
              <a:rect l="T15" t="T16" r="T17" b="T18"/>
              <a:pathLst>
                <a:path w="56" h="36">
                  <a:moveTo>
                    <a:pt x="1" y="20"/>
                  </a:moveTo>
                  <a:cubicBezTo>
                    <a:pt x="0" y="11"/>
                    <a:pt x="12" y="2"/>
                    <a:pt x="27" y="1"/>
                  </a:cubicBezTo>
                  <a:cubicBezTo>
                    <a:pt x="42" y="0"/>
                    <a:pt x="55" y="7"/>
                    <a:pt x="55" y="16"/>
                  </a:cubicBezTo>
                  <a:cubicBezTo>
                    <a:pt x="56" y="25"/>
                    <a:pt x="45" y="34"/>
                    <a:pt x="30" y="35"/>
                  </a:cubicBezTo>
                  <a:cubicBezTo>
                    <a:pt x="15" y="36"/>
                    <a:pt x="2" y="29"/>
                    <a:pt x="1" y="20"/>
                  </a:cubicBezTo>
                  <a:close/>
                </a:path>
              </a:pathLst>
            </a:custGeom>
            <a:noFill/>
            <a:ln w="4763" cap="rnd">
              <a:solidFill>
                <a:srgbClr val="333333"/>
              </a:solidFill>
              <a:round/>
              <a:headEnd/>
              <a:tailEnd/>
            </a:ln>
          </p:spPr>
          <p:txBody>
            <a:bodyPr/>
            <a:lstStyle/>
            <a:p>
              <a:endParaRPr lang="en-GB"/>
            </a:p>
          </p:txBody>
        </p:sp>
        <p:sp>
          <p:nvSpPr>
            <p:cNvPr id="31778" name="Freeform 1023"/>
            <p:cNvSpPr>
              <a:spLocks/>
            </p:cNvSpPr>
            <p:nvPr/>
          </p:nvSpPr>
          <p:spPr bwMode="auto">
            <a:xfrm>
              <a:off x="2741" y="2486"/>
              <a:ext cx="98" cy="265"/>
            </a:xfrm>
            <a:custGeom>
              <a:avLst/>
              <a:gdLst>
                <a:gd name="T0" fmla="*/ 764 w 65"/>
                <a:gd name="T1" fmla="*/ 2108 h 175"/>
                <a:gd name="T2" fmla="*/ 623 w 65"/>
                <a:gd name="T3" fmla="*/ 0 h 175"/>
                <a:gd name="T4" fmla="*/ 326 w 65"/>
                <a:gd name="T5" fmla="*/ 191 h 175"/>
                <a:gd name="T6" fmla="*/ 0 w 65"/>
                <a:gd name="T7" fmla="*/ 48 h 175"/>
                <a:gd name="T8" fmla="*/ 109 w 65"/>
                <a:gd name="T9" fmla="*/ 2025 h 175"/>
                <a:gd name="T10" fmla="*/ 0 60000 65536"/>
                <a:gd name="T11" fmla="*/ 0 60000 65536"/>
                <a:gd name="T12" fmla="*/ 0 60000 65536"/>
                <a:gd name="T13" fmla="*/ 0 60000 65536"/>
                <a:gd name="T14" fmla="*/ 0 60000 65536"/>
                <a:gd name="T15" fmla="*/ 0 w 65"/>
                <a:gd name="T16" fmla="*/ 0 h 175"/>
                <a:gd name="T17" fmla="*/ 65 w 65"/>
                <a:gd name="T18" fmla="*/ 175 h 175"/>
              </a:gdLst>
              <a:ahLst/>
              <a:cxnLst>
                <a:cxn ang="T10">
                  <a:pos x="T0" y="T1"/>
                </a:cxn>
                <a:cxn ang="T11">
                  <a:pos x="T2" y="T3"/>
                </a:cxn>
                <a:cxn ang="T12">
                  <a:pos x="T4" y="T5"/>
                </a:cxn>
                <a:cxn ang="T13">
                  <a:pos x="T6" y="T7"/>
                </a:cxn>
                <a:cxn ang="T14">
                  <a:pos x="T8" y="T9"/>
                </a:cxn>
              </a:cxnLst>
              <a:rect l="T15" t="T16" r="T17" b="T18"/>
              <a:pathLst>
                <a:path w="65" h="175">
                  <a:moveTo>
                    <a:pt x="65" y="175"/>
                  </a:moveTo>
                  <a:cubicBezTo>
                    <a:pt x="61" y="109"/>
                    <a:pt x="57" y="47"/>
                    <a:pt x="53" y="0"/>
                  </a:cubicBezTo>
                  <a:cubicBezTo>
                    <a:pt x="52" y="8"/>
                    <a:pt x="41" y="15"/>
                    <a:pt x="28" y="16"/>
                  </a:cubicBezTo>
                  <a:cubicBezTo>
                    <a:pt x="14" y="17"/>
                    <a:pt x="3" y="12"/>
                    <a:pt x="0" y="4"/>
                  </a:cubicBezTo>
                  <a:cubicBezTo>
                    <a:pt x="3" y="55"/>
                    <a:pt x="6" y="111"/>
                    <a:pt x="9" y="168"/>
                  </a:cubicBezTo>
                </a:path>
              </a:pathLst>
            </a:custGeom>
            <a:noFill/>
            <a:ln w="4763" cap="rnd">
              <a:solidFill>
                <a:srgbClr val="333333"/>
              </a:solidFill>
              <a:round/>
              <a:headEnd/>
              <a:tailEnd/>
            </a:ln>
          </p:spPr>
          <p:txBody>
            <a:bodyPr/>
            <a:lstStyle/>
            <a:p>
              <a:endParaRPr lang="en-GB"/>
            </a:p>
          </p:txBody>
        </p:sp>
        <p:sp>
          <p:nvSpPr>
            <p:cNvPr id="31779" name="Freeform 1024"/>
            <p:cNvSpPr>
              <a:spLocks/>
            </p:cNvSpPr>
            <p:nvPr/>
          </p:nvSpPr>
          <p:spPr bwMode="auto">
            <a:xfrm>
              <a:off x="2704" y="2730"/>
              <a:ext cx="187" cy="122"/>
            </a:xfrm>
            <a:custGeom>
              <a:avLst/>
              <a:gdLst>
                <a:gd name="T0" fmla="*/ 1498 w 123"/>
                <a:gd name="T1" fmla="*/ 0 h 81"/>
                <a:gd name="T2" fmla="*/ 1096 w 123"/>
                <a:gd name="T3" fmla="*/ 48 h 81"/>
                <a:gd name="T4" fmla="*/ 763 w 123"/>
                <a:gd name="T5" fmla="*/ 488 h 81"/>
                <a:gd name="T6" fmla="*/ 397 w 123"/>
                <a:gd name="T7" fmla="*/ 89 h 81"/>
                <a:gd name="T8" fmla="*/ 0 w 123"/>
                <a:gd name="T9" fmla="*/ 120 h 81"/>
                <a:gd name="T10" fmla="*/ 830 w 123"/>
                <a:gd name="T11" fmla="*/ 884 h 81"/>
                <a:gd name="T12" fmla="*/ 1498 w 123"/>
                <a:gd name="T13" fmla="*/ 0 h 81"/>
                <a:gd name="T14" fmla="*/ 0 60000 65536"/>
                <a:gd name="T15" fmla="*/ 0 60000 65536"/>
                <a:gd name="T16" fmla="*/ 0 60000 65536"/>
                <a:gd name="T17" fmla="*/ 0 60000 65536"/>
                <a:gd name="T18" fmla="*/ 0 60000 65536"/>
                <a:gd name="T19" fmla="*/ 0 60000 65536"/>
                <a:gd name="T20" fmla="*/ 0 60000 65536"/>
                <a:gd name="T21" fmla="*/ 0 w 123"/>
                <a:gd name="T22" fmla="*/ 0 h 81"/>
                <a:gd name="T23" fmla="*/ 123 w 123"/>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 h="81">
                  <a:moveTo>
                    <a:pt x="121" y="0"/>
                  </a:moveTo>
                  <a:cubicBezTo>
                    <a:pt x="89" y="4"/>
                    <a:pt x="89" y="4"/>
                    <a:pt x="89" y="4"/>
                  </a:cubicBezTo>
                  <a:cubicBezTo>
                    <a:pt x="89" y="10"/>
                    <a:pt x="89" y="38"/>
                    <a:pt x="62" y="42"/>
                  </a:cubicBezTo>
                  <a:cubicBezTo>
                    <a:pt x="35" y="45"/>
                    <a:pt x="32" y="10"/>
                    <a:pt x="32" y="7"/>
                  </a:cubicBezTo>
                  <a:cubicBezTo>
                    <a:pt x="0" y="10"/>
                    <a:pt x="0" y="10"/>
                    <a:pt x="0" y="10"/>
                  </a:cubicBezTo>
                  <a:cubicBezTo>
                    <a:pt x="7" y="64"/>
                    <a:pt x="37" y="81"/>
                    <a:pt x="67" y="76"/>
                  </a:cubicBezTo>
                  <a:cubicBezTo>
                    <a:pt x="108" y="70"/>
                    <a:pt x="123" y="43"/>
                    <a:pt x="121" y="0"/>
                  </a:cubicBezTo>
                  <a:close/>
                </a:path>
              </a:pathLst>
            </a:custGeom>
            <a:noFill/>
            <a:ln w="4763" cap="rnd">
              <a:solidFill>
                <a:srgbClr val="333333"/>
              </a:solidFill>
              <a:round/>
              <a:headEnd/>
              <a:tailEnd/>
            </a:ln>
          </p:spPr>
          <p:txBody>
            <a:bodyPr/>
            <a:lstStyle/>
            <a:p>
              <a:endParaRPr lang="en-GB"/>
            </a:p>
          </p:txBody>
        </p:sp>
      </p:grpSp>
      <p:sp>
        <p:nvSpPr>
          <p:cNvPr id="31750" name="TextBox 1047"/>
          <p:cNvSpPr txBox="1">
            <a:spLocks noChangeArrowheads="1"/>
          </p:cNvSpPr>
          <p:nvPr/>
        </p:nvSpPr>
        <p:spPr bwMode="auto">
          <a:xfrm>
            <a:off x="5003800" y="2943225"/>
            <a:ext cx="3127375" cy="1090613"/>
          </a:xfrm>
          <a:prstGeom prst="rect">
            <a:avLst/>
          </a:prstGeom>
          <a:noFill/>
          <a:ln w="9525">
            <a:noFill/>
            <a:miter lim="800000"/>
            <a:headEnd/>
            <a:tailEnd/>
          </a:ln>
        </p:spPr>
        <p:txBody>
          <a:bodyPr wrap="none">
            <a:spAutoFit/>
          </a:bodyPr>
          <a:lstStyle/>
          <a:p>
            <a:pPr marL="176213" indent="-176213">
              <a:lnSpc>
                <a:spcPct val="90000"/>
              </a:lnSpc>
            </a:pPr>
            <a:r>
              <a:rPr lang="fr-CA" sz="1800">
                <a:solidFill>
                  <a:srgbClr val="4F6228"/>
                </a:solidFill>
                <a:latin typeface="Arial Narrow" pitchFamily="34" charset="0"/>
              </a:rPr>
              <a:t>2. </a:t>
            </a:r>
            <a:r>
              <a:rPr lang="fr-CA" sz="1800">
                <a:solidFill>
                  <a:srgbClr val="000000"/>
                </a:solidFill>
                <a:latin typeface="Arial Narrow" pitchFamily="34" charset="0"/>
              </a:rPr>
              <a:t>L’EPO stimule les progéniteurs</a:t>
            </a:r>
            <a:r>
              <a:rPr lang="en-US" sz="1800"/>
              <a:t/>
            </a:r>
            <a:br>
              <a:rPr lang="en-US" sz="1800"/>
            </a:br>
            <a:r>
              <a:rPr lang="fr-CA" sz="1800">
                <a:solidFill>
                  <a:srgbClr val="000000"/>
                </a:solidFill>
                <a:latin typeface="Arial Narrow" pitchFamily="34" charset="0"/>
              </a:rPr>
              <a:t>présents dans la moelle osseuse</a:t>
            </a:r>
            <a:r>
              <a:rPr lang="en-US" sz="1800"/>
              <a:t/>
            </a:r>
            <a:br>
              <a:rPr lang="en-US" sz="1800"/>
            </a:br>
            <a:r>
              <a:rPr lang="fr-CA" sz="1800">
                <a:solidFill>
                  <a:srgbClr val="000000"/>
                </a:solidFill>
                <a:latin typeface="Arial Narrow" pitchFamily="34" charset="0"/>
              </a:rPr>
              <a:t>et les amène à produire</a:t>
            </a:r>
          </a:p>
          <a:p>
            <a:pPr marL="176213" indent="-176213">
              <a:lnSpc>
                <a:spcPct val="90000"/>
              </a:lnSpc>
            </a:pPr>
            <a:r>
              <a:rPr lang="fr-CA" sz="1800">
                <a:solidFill>
                  <a:srgbClr val="000000"/>
                </a:solidFill>
                <a:latin typeface="Arial Narrow" pitchFamily="34" charset="0"/>
              </a:rPr>
              <a:t>	de nouveaux globules rouges.</a:t>
            </a:r>
          </a:p>
        </p:txBody>
      </p:sp>
      <p:sp>
        <p:nvSpPr>
          <p:cNvPr id="1051" name="Curved Right Arrow 1050"/>
          <p:cNvSpPr/>
          <p:nvPr/>
        </p:nvSpPr>
        <p:spPr>
          <a:xfrm rot="5400000" flipH="1">
            <a:off x="4289425" y="3424238"/>
            <a:ext cx="581025" cy="3616325"/>
          </a:xfrm>
          <a:prstGeom prst="curvedRightArrow">
            <a:avLst>
              <a:gd name="adj1" fmla="val 25000"/>
              <a:gd name="adj2" fmla="val 50000"/>
              <a:gd name="adj3" fmla="val 25000"/>
            </a:avLst>
          </a:prstGeom>
          <a:solidFill>
            <a:srgbClr val="331E41"/>
          </a:solidFill>
          <a:ln>
            <a:solidFill>
              <a:srgbClr val="331E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1052" name="Curved Right Arrow 1051"/>
          <p:cNvSpPr/>
          <p:nvPr/>
        </p:nvSpPr>
        <p:spPr>
          <a:xfrm rot="16200000" flipH="1">
            <a:off x="4377532" y="510381"/>
            <a:ext cx="515938" cy="3616325"/>
          </a:xfrm>
          <a:prstGeom prst="curvedRightArrow">
            <a:avLst>
              <a:gd name="adj1" fmla="val 25000"/>
              <a:gd name="adj2" fmla="val 50000"/>
              <a:gd name="adj3" fmla="val 25000"/>
            </a:avLst>
          </a:prstGeom>
          <a:solidFill>
            <a:srgbClr val="331E41"/>
          </a:solidFill>
          <a:ln>
            <a:solidFill>
              <a:srgbClr val="331E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31753" name="TextBox 1052"/>
          <p:cNvSpPr txBox="1">
            <a:spLocks noChangeArrowheads="1"/>
          </p:cNvSpPr>
          <p:nvPr/>
        </p:nvSpPr>
        <p:spPr bwMode="auto">
          <a:xfrm>
            <a:off x="1476375" y="4005263"/>
            <a:ext cx="2665413" cy="1089025"/>
          </a:xfrm>
          <a:prstGeom prst="rect">
            <a:avLst/>
          </a:prstGeom>
          <a:noFill/>
          <a:ln w="9525">
            <a:noFill/>
            <a:miter lim="800000"/>
            <a:headEnd/>
            <a:tailEnd/>
          </a:ln>
        </p:spPr>
        <p:txBody>
          <a:bodyPr>
            <a:spAutoFit/>
          </a:bodyPr>
          <a:lstStyle/>
          <a:p>
            <a:pPr marL="176213" indent="-176213">
              <a:lnSpc>
                <a:spcPct val="90000"/>
              </a:lnSpc>
            </a:pPr>
            <a:r>
              <a:rPr lang="fr-CA" sz="1800">
                <a:solidFill>
                  <a:srgbClr val="4F6228"/>
                </a:solidFill>
                <a:latin typeface="Arial Narrow" pitchFamily="34" charset="0"/>
              </a:rPr>
              <a:t>3. </a:t>
            </a:r>
            <a:r>
              <a:rPr lang="fr-CA" sz="1800">
                <a:solidFill>
                  <a:srgbClr val="000000"/>
                </a:solidFill>
                <a:latin typeface="Arial Narrow" pitchFamily="34" charset="0"/>
              </a:rPr>
              <a:t>Le rein détecte</a:t>
            </a:r>
          </a:p>
          <a:p>
            <a:pPr marL="176213" indent="-176213">
              <a:lnSpc>
                <a:spcPct val="90000"/>
              </a:lnSpc>
            </a:pPr>
            <a:r>
              <a:rPr lang="fr-CA" sz="1800">
                <a:solidFill>
                  <a:srgbClr val="000000"/>
                </a:solidFill>
                <a:latin typeface="Arial Narrow" pitchFamily="34" charset="0"/>
              </a:rPr>
              <a:t>    l’augmentation d’oxygénation</a:t>
            </a:r>
          </a:p>
          <a:p>
            <a:pPr marL="176213" indent="-176213">
              <a:lnSpc>
                <a:spcPct val="90000"/>
              </a:lnSpc>
            </a:pPr>
            <a:r>
              <a:rPr lang="fr-CA" sz="1800">
                <a:solidFill>
                  <a:srgbClr val="000000"/>
                </a:solidFill>
                <a:latin typeface="Arial Narrow" pitchFamily="34" charset="0"/>
              </a:rPr>
              <a:t>    des tissus. </a:t>
            </a:r>
          </a:p>
        </p:txBody>
      </p:sp>
      <p:sp>
        <p:nvSpPr>
          <p:cNvPr id="31754" name="TextBox 1057"/>
          <p:cNvSpPr txBox="1">
            <a:spLocks noChangeArrowheads="1"/>
          </p:cNvSpPr>
          <p:nvPr/>
        </p:nvSpPr>
        <p:spPr bwMode="auto">
          <a:xfrm>
            <a:off x="3059113" y="5600700"/>
            <a:ext cx="2871787" cy="647700"/>
          </a:xfrm>
          <a:prstGeom prst="rect">
            <a:avLst/>
          </a:prstGeom>
          <a:noFill/>
          <a:ln w="9525">
            <a:noFill/>
            <a:miter lim="800000"/>
            <a:headEnd/>
            <a:tailEnd/>
          </a:ln>
        </p:spPr>
        <p:txBody>
          <a:bodyPr>
            <a:spAutoFit/>
          </a:bodyPr>
          <a:lstStyle/>
          <a:p>
            <a:pPr marL="176213" indent="-176213"/>
            <a:r>
              <a:rPr lang="fr-CA" sz="1800">
                <a:solidFill>
                  <a:srgbClr val="4F6228"/>
                </a:solidFill>
                <a:latin typeface="Arial Narrow" pitchFamily="34" charset="0"/>
              </a:rPr>
              <a:t>4. </a:t>
            </a:r>
            <a:r>
              <a:rPr lang="fr-CA" sz="1800">
                <a:latin typeface="Arial Narrow" pitchFamily="34" charset="0"/>
              </a:rPr>
              <a:t>Le rein diminue la production d’EPO.</a:t>
            </a:r>
          </a:p>
        </p:txBody>
      </p:sp>
      <p:sp>
        <p:nvSpPr>
          <p:cNvPr id="1054" name="TextBox 1053"/>
          <p:cNvSpPr txBox="1"/>
          <p:nvPr/>
        </p:nvSpPr>
        <p:spPr>
          <a:xfrm>
            <a:off x="139700" y="6361113"/>
            <a:ext cx="3346450" cy="508000"/>
          </a:xfrm>
          <a:prstGeom prst="rect">
            <a:avLst/>
          </a:prstGeom>
          <a:noFill/>
        </p:spPr>
        <p:txBody>
          <a:bodyPr wrap="none">
            <a:spAutoFit/>
          </a:bodyPr>
          <a:lstStyle/>
          <a:p>
            <a:pPr>
              <a:defRPr/>
            </a:pPr>
            <a:r>
              <a:rPr lang="en-GB" sz="900" dirty="0" err="1">
                <a:latin typeface="Arial" pitchFamily="34" charset="0"/>
                <a:cs typeface="Arial" pitchFamily="34" charset="0"/>
              </a:rPr>
              <a:t>Référence</a:t>
            </a:r>
            <a:r>
              <a:rPr lang="en-GB" sz="900" dirty="0">
                <a:latin typeface="Arial" pitchFamily="34" charset="0"/>
                <a:cs typeface="Arial" pitchFamily="34" charset="0"/>
              </a:rPr>
              <a:t> :</a:t>
            </a:r>
          </a:p>
          <a:p>
            <a:pPr marL="342900" indent="-342900">
              <a:buFontTx/>
              <a:buAutoNum type="arabicPeriod"/>
              <a:defRPr/>
            </a:pPr>
            <a:r>
              <a:rPr lang="fr-CA" sz="900" dirty="0">
                <a:solidFill>
                  <a:srgbClr val="000000"/>
                </a:solidFill>
                <a:latin typeface="Arial" pitchFamily="34" charset="0"/>
                <a:cs typeface="Arial" pitchFamily="34" charset="0"/>
              </a:rPr>
              <a:t>Fisher JW</a:t>
            </a:r>
            <a:r>
              <a:rPr lang="fr-CA" sz="900" i="1" dirty="0">
                <a:solidFill>
                  <a:srgbClr val="000000"/>
                </a:solidFill>
                <a:latin typeface="Arial" pitchFamily="34" charset="0"/>
                <a:cs typeface="Arial" pitchFamily="34" charset="0"/>
              </a:rPr>
              <a:t>. Exp Biol Med</a:t>
            </a:r>
            <a:r>
              <a:rPr lang="fr-CA" sz="900" dirty="0">
                <a:solidFill>
                  <a:srgbClr val="000000"/>
                </a:solidFill>
                <a:latin typeface="Arial" pitchFamily="34" charset="0"/>
                <a:cs typeface="Arial" pitchFamily="34" charset="0"/>
              </a:rPr>
              <a:t> (Maywood) 2003;228(1):1-14.</a:t>
            </a:r>
          </a:p>
          <a:p>
            <a:pPr marL="342900" indent="-342900">
              <a:buFontTx/>
              <a:buAutoNum type="arabicPeriod"/>
              <a:defRPr/>
            </a:pPr>
            <a:endParaRPr lang="en-GB" sz="900" dirty="0">
              <a:latin typeface="Arial" pitchFamily="34" charset="0"/>
              <a:cs typeface="Arial" pitchFamily="34" charset="0"/>
            </a:endParaRPr>
          </a:p>
        </p:txBody>
      </p:sp>
      <p:sp>
        <p:nvSpPr>
          <p:cNvPr id="1055" name="Curved Right Arrow 1051"/>
          <p:cNvSpPr/>
          <p:nvPr/>
        </p:nvSpPr>
        <p:spPr>
          <a:xfrm rot="17919182">
            <a:off x="2410619" y="4902994"/>
            <a:ext cx="271462" cy="1155700"/>
          </a:xfrm>
          <a:prstGeom prst="curvedRightArrow">
            <a:avLst>
              <a:gd name="adj1" fmla="val 25000"/>
              <a:gd name="adj2" fmla="val 50000"/>
              <a:gd name="adj3" fmla="val 25000"/>
            </a:avLst>
          </a:prstGeom>
          <a:solidFill>
            <a:srgbClr val="331E41"/>
          </a:solidFill>
          <a:ln>
            <a:solidFill>
              <a:srgbClr val="331E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31" name="Espace réservé du numéro de diapositive 30"/>
          <p:cNvSpPr>
            <a:spLocks noGrp="1"/>
          </p:cNvSpPr>
          <p:nvPr>
            <p:ph type="sldNum" sz="quarter" idx="12"/>
          </p:nvPr>
        </p:nvSpPr>
        <p:spPr/>
        <p:txBody>
          <a:bodyPr/>
          <a:lstStyle/>
          <a:p>
            <a:pPr>
              <a:defRPr/>
            </a:pPr>
            <a:fld id="{D9473645-106A-43C0-808E-5410981C3F3B}" type="slidenum">
              <a:rPr lang="en-US"/>
              <a:pPr>
                <a:defRPr/>
              </a:pPr>
              <a:t>10</a:t>
            </a:fld>
            <a:r>
              <a:rPr lang="en-US"/>
              <a:t> </a:t>
            </a:r>
            <a:endParaRPr lang="en-US" dirty="0">
              <a:cs typeface="Arial" charset="0"/>
            </a:endParaRPr>
          </a:p>
        </p:txBody>
      </p:sp>
      <p:pic>
        <p:nvPicPr>
          <p:cNvPr id="31758" name="Picture 2" descr="http://media.notrefamille.com/images/cms/sante/225x150/96287.jpg"/>
          <p:cNvPicPr>
            <a:picLocks noChangeAspect="1" noChangeArrowheads="1"/>
          </p:cNvPicPr>
          <p:nvPr/>
        </p:nvPicPr>
        <p:blipFill>
          <a:blip r:embed="rId3" cstate="print"/>
          <a:srcRect/>
          <a:stretch>
            <a:fillRect/>
          </a:stretch>
        </p:blipFill>
        <p:spPr bwMode="auto">
          <a:xfrm>
            <a:off x="6324600" y="5257800"/>
            <a:ext cx="1433512" cy="9556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solidFill>
                  <a:schemeClr val="bg1"/>
                </a:solidFill>
              </a:rPr>
              <a:t>EPO</a:t>
            </a:r>
            <a:endParaRPr 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73B83478-63F5-4B6B-9984-8D13D43DE34B}" type="slidenum">
              <a:rPr lang="en-US" smtClean="0"/>
              <a:pPr>
                <a:defRPr/>
              </a:pPr>
              <a:t>11</a:t>
            </a:fld>
            <a:r>
              <a:rPr lang="en-US" smtClean="0"/>
              <a:t> </a:t>
            </a:r>
            <a:endParaRPr lang="en-US" dirty="0">
              <a:cs typeface="Arial" charset="0"/>
            </a:endParaRPr>
          </a:p>
        </p:txBody>
      </p:sp>
      <p:pic>
        <p:nvPicPr>
          <p:cNvPr id="4" name="Picture 3" descr="350.jpg"/>
          <p:cNvPicPr>
            <a:picLocks noChangeAspect="1"/>
          </p:cNvPicPr>
          <p:nvPr/>
        </p:nvPicPr>
        <p:blipFill>
          <a:blip r:embed="rId2" cstate="print"/>
          <a:stretch>
            <a:fillRect/>
          </a:stretch>
        </p:blipFill>
        <p:spPr>
          <a:xfrm>
            <a:off x="2514600" y="1828800"/>
            <a:ext cx="4572000" cy="4572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4" descr="image1.png"/>
          <p:cNvPicPr>
            <a:picLocks noChangeAspect="1"/>
          </p:cNvPicPr>
          <p:nvPr/>
        </p:nvPicPr>
        <p:blipFill>
          <a:blip r:embed="rId3" cstate="print"/>
          <a:srcRect/>
          <a:stretch>
            <a:fillRect/>
          </a:stretch>
        </p:blipFill>
        <p:spPr bwMode="auto">
          <a:xfrm>
            <a:off x="188913" y="1700213"/>
            <a:ext cx="8559800" cy="3200400"/>
          </a:xfrm>
          <a:prstGeom prst="rect">
            <a:avLst/>
          </a:prstGeom>
          <a:noFill/>
          <a:ln w="9525">
            <a:noFill/>
            <a:miter lim="800000"/>
            <a:headEnd/>
            <a:tailEnd/>
          </a:ln>
        </p:spPr>
      </p:pic>
      <p:sp>
        <p:nvSpPr>
          <p:cNvPr id="33794" name="Rectangle 8"/>
          <p:cNvSpPr>
            <a:spLocks noGrp="1" noChangeArrowheads="1"/>
          </p:cNvSpPr>
          <p:nvPr>
            <p:ph type="title"/>
          </p:nvPr>
        </p:nvSpPr>
        <p:spPr>
          <a:xfrm>
            <a:off x="468313" y="333375"/>
            <a:ext cx="8250237" cy="792163"/>
          </a:xfrm>
        </p:spPr>
        <p:txBody>
          <a:bodyPr/>
          <a:lstStyle/>
          <a:p>
            <a:pPr eaLnBrk="1" hangingPunct="1">
              <a:lnSpc>
                <a:spcPct val="90000"/>
              </a:lnSpc>
            </a:pPr>
            <a:r>
              <a:rPr lang="fr-CA" sz="3600" b="1" smtClean="0">
                <a:solidFill>
                  <a:srgbClr val="FFFFFF"/>
                </a:solidFill>
                <a:latin typeface="Arial Narrow" pitchFamily="34" charset="0"/>
              </a:rPr>
              <a:t>Les réserves de fer doivent être suffisantes pour assurer une érythropoïèse efficace</a:t>
            </a:r>
          </a:p>
        </p:txBody>
      </p:sp>
      <p:sp>
        <p:nvSpPr>
          <p:cNvPr id="33795" name="Text Box 13"/>
          <p:cNvSpPr txBox="1">
            <a:spLocks noChangeArrowheads="1"/>
          </p:cNvSpPr>
          <p:nvPr/>
        </p:nvSpPr>
        <p:spPr bwMode="auto">
          <a:xfrm>
            <a:off x="114300" y="6524625"/>
            <a:ext cx="7337425" cy="203200"/>
          </a:xfrm>
          <a:prstGeom prst="rect">
            <a:avLst/>
          </a:prstGeom>
          <a:noFill/>
          <a:ln w="9525">
            <a:noFill/>
            <a:miter lim="800000"/>
            <a:headEnd/>
            <a:tailEnd/>
          </a:ln>
        </p:spPr>
        <p:txBody>
          <a:bodyPr lIns="91420" tIns="45711" rIns="91420" bIns="45711">
            <a:spAutoFit/>
          </a:bodyPr>
          <a:lstStyle/>
          <a:p>
            <a:pPr>
              <a:lnSpc>
                <a:spcPct val="80000"/>
              </a:lnSpc>
              <a:spcBef>
                <a:spcPct val="50000"/>
              </a:spcBef>
            </a:pPr>
            <a:r>
              <a:rPr lang="fr-CA" sz="900">
                <a:solidFill>
                  <a:srgbClr val="000000"/>
                </a:solidFill>
                <a:latin typeface="Arial Narrow" pitchFamily="34" charset="0"/>
              </a:rPr>
              <a:t>Adapté de Bron D, </a:t>
            </a:r>
            <a:r>
              <a:rPr lang="fr-CA" sz="900" i="1">
                <a:solidFill>
                  <a:srgbClr val="000000"/>
                </a:solidFill>
                <a:latin typeface="Arial Narrow" pitchFamily="34" charset="0"/>
              </a:rPr>
              <a:t>et al. Semin Oncol</a:t>
            </a:r>
            <a:r>
              <a:rPr lang="fr-CA" sz="900">
                <a:solidFill>
                  <a:srgbClr val="000000"/>
                </a:solidFill>
                <a:latin typeface="Arial Narrow" pitchFamily="34" charset="0"/>
              </a:rPr>
              <a:t> 2001;28(2 suppl 8):1-6; Weiss G, Goodnough LT. </a:t>
            </a:r>
            <a:r>
              <a:rPr lang="fr-CA" sz="900" i="1">
                <a:solidFill>
                  <a:srgbClr val="000000"/>
                </a:solidFill>
                <a:latin typeface="Arial Narrow" pitchFamily="34" charset="0"/>
              </a:rPr>
              <a:t>N Engl J Med </a:t>
            </a:r>
            <a:r>
              <a:rPr lang="fr-CA" sz="900">
                <a:solidFill>
                  <a:srgbClr val="000000"/>
                </a:solidFill>
                <a:latin typeface="Arial Narrow" pitchFamily="34" charset="0"/>
              </a:rPr>
              <a:t>2005;352:1011-1023.</a:t>
            </a:r>
            <a:r>
              <a:rPr lang="fr-CA" sz="900">
                <a:solidFill>
                  <a:srgbClr val="FF0000"/>
                </a:solidFill>
                <a:latin typeface="Arial Narrow" pitchFamily="34" charset="0"/>
              </a:rPr>
              <a:t> </a:t>
            </a:r>
          </a:p>
        </p:txBody>
      </p:sp>
      <p:sp>
        <p:nvSpPr>
          <p:cNvPr id="33796" name="TextBox 2"/>
          <p:cNvSpPr txBox="1">
            <a:spLocks noChangeArrowheads="1"/>
          </p:cNvSpPr>
          <p:nvPr/>
        </p:nvSpPr>
        <p:spPr bwMode="auto">
          <a:xfrm>
            <a:off x="34925" y="3141663"/>
            <a:ext cx="1657350" cy="522287"/>
          </a:xfrm>
          <a:prstGeom prst="rect">
            <a:avLst/>
          </a:prstGeom>
          <a:noFill/>
          <a:ln w="9525">
            <a:noFill/>
            <a:miter lim="800000"/>
            <a:headEnd/>
            <a:tailEnd/>
          </a:ln>
        </p:spPr>
        <p:txBody>
          <a:bodyPr>
            <a:spAutoFit/>
          </a:bodyPr>
          <a:lstStyle/>
          <a:p>
            <a:pPr algn="ctr"/>
            <a:r>
              <a:rPr lang="fr-CA" sz="1400">
                <a:solidFill>
                  <a:srgbClr val="000000"/>
                </a:solidFill>
                <a:latin typeface="Arial Narrow" pitchFamily="34" charset="0"/>
              </a:rPr>
              <a:t>Cellule souche</a:t>
            </a:r>
            <a:r>
              <a:rPr lang="en-US" sz="1400"/>
              <a:t/>
            </a:r>
            <a:br>
              <a:rPr lang="en-US" sz="1400"/>
            </a:br>
            <a:r>
              <a:rPr lang="fr-CA" sz="1400">
                <a:solidFill>
                  <a:srgbClr val="000000"/>
                </a:solidFill>
                <a:latin typeface="Arial Narrow" pitchFamily="34" charset="0"/>
              </a:rPr>
              <a:t> hématopoïétique</a:t>
            </a:r>
          </a:p>
        </p:txBody>
      </p:sp>
      <p:sp>
        <p:nvSpPr>
          <p:cNvPr id="33797" name="TextBox 9"/>
          <p:cNvSpPr txBox="1">
            <a:spLocks noChangeArrowheads="1"/>
          </p:cNvSpPr>
          <p:nvPr/>
        </p:nvSpPr>
        <p:spPr bwMode="auto">
          <a:xfrm>
            <a:off x="1403350" y="3141663"/>
            <a:ext cx="1657350" cy="738187"/>
          </a:xfrm>
          <a:prstGeom prst="rect">
            <a:avLst/>
          </a:prstGeom>
          <a:noFill/>
          <a:ln w="9525">
            <a:noFill/>
            <a:miter lim="800000"/>
            <a:headEnd/>
            <a:tailEnd/>
          </a:ln>
        </p:spPr>
        <p:txBody>
          <a:bodyPr>
            <a:spAutoFit/>
          </a:bodyPr>
          <a:lstStyle/>
          <a:p>
            <a:pPr algn="ctr"/>
            <a:r>
              <a:rPr lang="fr-CA" sz="1400">
                <a:solidFill>
                  <a:srgbClr val="000000"/>
                </a:solidFill>
                <a:latin typeface="Arial Narrow" pitchFamily="34" charset="0"/>
              </a:rPr>
              <a:t>Précurseur</a:t>
            </a:r>
            <a:r>
              <a:rPr lang="en-US" sz="1400"/>
              <a:t/>
            </a:r>
            <a:br>
              <a:rPr lang="en-US" sz="1400"/>
            </a:br>
            <a:r>
              <a:rPr lang="fr-CA" sz="1400">
                <a:solidFill>
                  <a:srgbClr val="000000"/>
                </a:solidFill>
                <a:latin typeface="Arial Narrow" pitchFamily="34" charset="0"/>
              </a:rPr>
              <a:t>BFU-E</a:t>
            </a:r>
            <a:r>
              <a:rPr lang="en-US" sz="1400"/>
              <a:t/>
            </a:r>
            <a:br>
              <a:rPr lang="en-US" sz="1400"/>
            </a:br>
            <a:endParaRPr lang="en-US" sz="1400"/>
          </a:p>
        </p:txBody>
      </p:sp>
      <p:sp>
        <p:nvSpPr>
          <p:cNvPr id="33798" name="TextBox 10"/>
          <p:cNvSpPr txBox="1">
            <a:spLocks noChangeArrowheads="1"/>
          </p:cNvSpPr>
          <p:nvPr/>
        </p:nvSpPr>
        <p:spPr bwMode="auto">
          <a:xfrm>
            <a:off x="2843213" y="3141663"/>
            <a:ext cx="1657350" cy="738187"/>
          </a:xfrm>
          <a:prstGeom prst="rect">
            <a:avLst/>
          </a:prstGeom>
          <a:noFill/>
          <a:ln w="9525">
            <a:noFill/>
            <a:miter lim="800000"/>
            <a:headEnd/>
            <a:tailEnd/>
          </a:ln>
        </p:spPr>
        <p:txBody>
          <a:bodyPr>
            <a:spAutoFit/>
          </a:bodyPr>
          <a:lstStyle/>
          <a:p>
            <a:pPr algn="ctr"/>
            <a:r>
              <a:rPr lang="fr-CA" sz="1400">
                <a:solidFill>
                  <a:srgbClr val="000000"/>
                </a:solidFill>
                <a:latin typeface="Arial Narrow" pitchFamily="34" charset="0"/>
              </a:rPr>
              <a:t>Précurseur</a:t>
            </a:r>
            <a:r>
              <a:rPr lang="en-US" sz="1400"/>
              <a:t/>
            </a:r>
            <a:br>
              <a:rPr lang="en-US" sz="1400"/>
            </a:br>
            <a:r>
              <a:rPr lang="fr-CA" sz="1400">
                <a:solidFill>
                  <a:srgbClr val="000000"/>
                </a:solidFill>
                <a:latin typeface="Arial Narrow" pitchFamily="34" charset="0"/>
              </a:rPr>
              <a:t>CFU-E</a:t>
            </a:r>
            <a:r>
              <a:rPr lang="en-US" sz="1400"/>
              <a:t/>
            </a:r>
            <a:br>
              <a:rPr lang="en-US" sz="1400"/>
            </a:br>
            <a:endParaRPr lang="en-US" sz="1400"/>
          </a:p>
        </p:txBody>
      </p:sp>
      <p:sp>
        <p:nvSpPr>
          <p:cNvPr id="33799" name="TextBox 11"/>
          <p:cNvSpPr txBox="1">
            <a:spLocks noChangeArrowheads="1"/>
          </p:cNvSpPr>
          <p:nvPr/>
        </p:nvSpPr>
        <p:spPr bwMode="auto">
          <a:xfrm>
            <a:off x="4211638" y="3357563"/>
            <a:ext cx="1657350" cy="307975"/>
          </a:xfrm>
          <a:prstGeom prst="rect">
            <a:avLst/>
          </a:prstGeom>
          <a:noFill/>
          <a:ln w="9525">
            <a:noFill/>
            <a:miter lim="800000"/>
            <a:headEnd/>
            <a:tailEnd/>
          </a:ln>
        </p:spPr>
        <p:txBody>
          <a:bodyPr>
            <a:spAutoFit/>
          </a:bodyPr>
          <a:lstStyle/>
          <a:p>
            <a:pPr algn="ctr"/>
            <a:r>
              <a:rPr lang="fr-CA" sz="1400">
                <a:solidFill>
                  <a:srgbClr val="000000"/>
                </a:solidFill>
                <a:latin typeface="Arial Narrow" pitchFamily="34" charset="0"/>
              </a:rPr>
              <a:t>Érythroblastes</a:t>
            </a:r>
          </a:p>
        </p:txBody>
      </p:sp>
      <p:sp>
        <p:nvSpPr>
          <p:cNvPr id="33800" name="TextBox 12"/>
          <p:cNvSpPr txBox="1">
            <a:spLocks noChangeArrowheads="1"/>
          </p:cNvSpPr>
          <p:nvPr/>
        </p:nvSpPr>
        <p:spPr bwMode="auto">
          <a:xfrm>
            <a:off x="5580063" y="3357563"/>
            <a:ext cx="1657350" cy="307975"/>
          </a:xfrm>
          <a:prstGeom prst="rect">
            <a:avLst/>
          </a:prstGeom>
          <a:noFill/>
          <a:ln w="9525">
            <a:noFill/>
            <a:miter lim="800000"/>
            <a:headEnd/>
            <a:tailEnd/>
          </a:ln>
        </p:spPr>
        <p:txBody>
          <a:bodyPr>
            <a:spAutoFit/>
          </a:bodyPr>
          <a:lstStyle/>
          <a:p>
            <a:pPr algn="ctr"/>
            <a:r>
              <a:rPr lang="fr-CA" sz="1400">
                <a:solidFill>
                  <a:srgbClr val="000000"/>
                </a:solidFill>
                <a:latin typeface="Arial Narrow" pitchFamily="34" charset="0"/>
              </a:rPr>
              <a:t>Réticulocytes</a:t>
            </a:r>
          </a:p>
        </p:txBody>
      </p:sp>
      <p:sp>
        <p:nvSpPr>
          <p:cNvPr id="33801" name="TextBox 13"/>
          <p:cNvSpPr txBox="1">
            <a:spLocks noChangeArrowheads="1"/>
          </p:cNvSpPr>
          <p:nvPr/>
        </p:nvSpPr>
        <p:spPr bwMode="auto">
          <a:xfrm>
            <a:off x="7092950" y="3357563"/>
            <a:ext cx="1655763" cy="307975"/>
          </a:xfrm>
          <a:prstGeom prst="rect">
            <a:avLst/>
          </a:prstGeom>
          <a:noFill/>
          <a:ln w="9525">
            <a:noFill/>
            <a:miter lim="800000"/>
            <a:headEnd/>
            <a:tailEnd/>
          </a:ln>
        </p:spPr>
        <p:txBody>
          <a:bodyPr>
            <a:spAutoFit/>
          </a:bodyPr>
          <a:lstStyle/>
          <a:p>
            <a:pPr algn="ctr"/>
            <a:r>
              <a:rPr lang="fr-CA" sz="1400">
                <a:solidFill>
                  <a:srgbClr val="000000"/>
                </a:solidFill>
                <a:latin typeface="Arial Narrow" pitchFamily="34" charset="0"/>
              </a:rPr>
              <a:t>Érythrocytes (globules rouges)</a:t>
            </a:r>
          </a:p>
        </p:txBody>
      </p:sp>
      <p:sp>
        <p:nvSpPr>
          <p:cNvPr id="33802" name="TextBox 14"/>
          <p:cNvSpPr txBox="1">
            <a:spLocks noChangeArrowheads="1"/>
          </p:cNvSpPr>
          <p:nvPr/>
        </p:nvSpPr>
        <p:spPr bwMode="auto">
          <a:xfrm>
            <a:off x="2124075" y="4221163"/>
            <a:ext cx="2087563" cy="646112"/>
          </a:xfrm>
          <a:prstGeom prst="rect">
            <a:avLst/>
          </a:prstGeom>
          <a:noFill/>
          <a:ln w="9525">
            <a:noFill/>
            <a:miter lim="800000"/>
            <a:headEnd/>
            <a:tailEnd/>
          </a:ln>
        </p:spPr>
        <p:txBody>
          <a:bodyPr>
            <a:spAutoFit/>
          </a:bodyPr>
          <a:lstStyle/>
          <a:p>
            <a:pPr algn="ctr"/>
            <a:r>
              <a:rPr lang="fr-CA" sz="1800" b="1">
                <a:solidFill>
                  <a:srgbClr val="859B26"/>
                </a:solidFill>
                <a:latin typeface="Arial Narrow" pitchFamily="34" charset="0"/>
              </a:rPr>
              <a:t>Dépendant de</a:t>
            </a:r>
            <a:r>
              <a:rPr lang="en-US" sz="1800"/>
              <a:t/>
            </a:r>
            <a:br>
              <a:rPr lang="en-US" sz="1800"/>
            </a:br>
            <a:r>
              <a:rPr lang="fr-CA" sz="1800" b="1">
                <a:solidFill>
                  <a:srgbClr val="859B26"/>
                </a:solidFill>
                <a:latin typeface="Arial Narrow" pitchFamily="34" charset="0"/>
              </a:rPr>
              <a:t>l’érythropoïétine</a:t>
            </a:r>
          </a:p>
        </p:txBody>
      </p:sp>
      <p:sp>
        <p:nvSpPr>
          <p:cNvPr id="33803" name="TextBox 15"/>
          <p:cNvSpPr txBox="1">
            <a:spLocks noChangeArrowheads="1"/>
          </p:cNvSpPr>
          <p:nvPr/>
        </p:nvSpPr>
        <p:spPr bwMode="auto">
          <a:xfrm>
            <a:off x="4859338" y="4221163"/>
            <a:ext cx="2089150" cy="646112"/>
          </a:xfrm>
          <a:prstGeom prst="rect">
            <a:avLst/>
          </a:prstGeom>
          <a:noFill/>
          <a:ln w="9525">
            <a:noFill/>
            <a:miter lim="800000"/>
            <a:headEnd/>
            <a:tailEnd/>
          </a:ln>
        </p:spPr>
        <p:txBody>
          <a:bodyPr>
            <a:spAutoFit/>
          </a:bodyPr>
          <a:lstStyle/>
          <a:p>
            <a:pPr algn="ctr"/>
            <a:r>
              <a:rPr lang="fr-CA" sz="1800" b="1">
                <a:solidFill>
                  <a:srgbClr val="227DB1"/>
                </a:solidFill>
                <a:latin typeface="Arial Narrow" pitchFamily="34" charset="0"/>
              </a:rPr>
              <a:t>Dépendant</a:t>
            </a:r>
            <a:r>
              <a:rPr lang="en-US" sz="1800"/>
              <a:t/>
            </a:r>
            <a:br>
              <a:rPr lang="en-US" sz="1800"/>
            </a:br>
            <a:r>
              <a:rPr lang="fr-CA" sz="1800" b="1">
                <a:solidFill>
                  <a:srgbClr val="227DB1"/>
                </a:solidFill>
                <a:latin typeface="Arial Narrow" pitchFamily="34" charset="0"/>
              </a:rPr>
              <a:t>du fer</a:t>
            </a:r>
          </a:p>
        </p:txBody>
      </p:sp>
      <p:sp>
        <p:nvSpPr>
          <p:cNvPr id="4" name="Espace réservé du numéro de diapositive 3"/>
          <p:cNvSpPr>
            <a:spLocks noGrp="1"/>
          </p:cNvSpPr>
          <p:nvPr>
            <p:ph type="sldNum" sz="quarter" idx="12"/>
          </p:nvPr>
        </p:nvSpPr>
        <p:spPr/>
        <p:txBody>
          <a:bodyPr/>
          <a:lstStyle/>
          <a:p>
            <a:pPr>
              <a:defRPr/>
            </a:pPr>
            <a:fld id="{D9BA0E5D-E133-412E-A37E-AF16C4433F1F}" type="slidenum">
              <a:rPr lang="en-US"/>
              <a:pPr>
                <a:defRPr/>
              </a:pPr>
              <a:t>12</a:t>
            </a:fld>
            <a:r>
              <a:rPr lang="en-US"/>
              <a:t> </a:t>
            </a:r>
            <a:endParaRPr lang="en-US" dirty="0">
              <a:cs typeface="Arial" charset="0"/>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33388" y="333375"/>
            <a:ext cx="8242300" cy="1079500"/>
          </a:xfrm>
        </p:spPr>
        <p:txBody>
          <a:bodyPr/>
          <a:lstStyle/>
          <a:p>
            <a:pPr eaLnBrk="1" hangingPunct="1"/>
            <a:r>
              <a:rPr lang="fr-CA" sz="4000" b="1" dirty="0" smtClean="0">
                <a:solidFill>
                  <a:srgbClr val="FFFFFF"/>
                </a:solidFill>
                <a:latin typeface="Arial Narrow" pitchFamily="34" charset="0"/>
              </a:rPr>
              <a:t>Question #2</a:t>
            </a:r>
          </a:p>
        </p:txBody>
      </p:sp>
      <p:sp>
        <p:nvSpPr>
          <p:cNvPr id="3" name="Content Placeholder 2"/>
          <p:cNvSpPr>
            <a:spLocks noGrp="1"/>
          </p:cNvSpPr>
          <p:nvPr>
            <p:ph idx="1"/>
          </p:nvPr>
        </p:nvSpPr>
        <p:spPr>
          <a:xfrm>
            <a:off x="468313" y="1700213"/>
            <a:ext cx="8229600" cy="4525962"/>
          </a:xfrm>
        </p:spPr>
        <p:txBody>
          <a:bodyPr rtlCol="0">
            <a:noAutofit/>
          </a:bodyPr>
          <a:lstStyle/>
          <a:p>
            <a:pPr marL="0" indent="0" eaLnBrk="1" fontAlgn="auto" hangingPunct="1">
              <a:spcBef>
                <a:spcPts val="0"/>
              </a:spcBef>
              <a:spcAft>
                <a:spcPts val="0"/>
              </a:spcAft>
              <a:buFont typeface="Arial"/>
              <a:buNone/>
              <a:defRPr/>
            </a:pPr>
            <a:r>
              <a:rPr lang="fr-CA" b="1" dirty="0" smtClean="0">
                <a:solidFill>
                  <a:srgbClr val="000000"/>
                </a:solidFill>
                <a:latin typeface="Arial Narrow"/>
                <a:cs typeface="Arial Narrow"/>
              </a:rPr>
              <a:t>Le fer est un substrat essentiel de la formation de l'hémoglobine mais dans quels(s) processus non hématologique(s) intervient-il aussi? </a:t>
            </a:r>
          </a:p>
          <a:p>
            <a:pPr marL="0" indent="0" eaLnBrk="1" fontAlgn="auto" hangingPunct="1">
              <a:spcBef>
                <a:spcPts val="0"/>
              </a:spcBef>
              <a:spcAft>
                <a:spcPts val="0"/>
              </a:spcAft>
              <a:buFont typeface="Arial"/>
              <a:buNone/>
              <a:defRPr/>
            </a:pPr>
            <a:endParaRPr lang="fr-CA" dirty="0" smtClean="0">
              <a:solidFill>
                <a:srgbClr val="000000"/>
              </a:solidFill>
              <a:latin typeface="Arial Narrow"/>
              <a:cs typeface="Arial Narrow"/>
            </a:endParaRPr>
          </a:p>
          <a:p>
            <a:pPr marL="514350" indent="-514350" eaLnBrk="1" fontAlgn="auto" hangingPunct="1">
              <a:spcBef>
                <a:spcPts val="0"/>
              </a:spcBef>
              <a:spcAft>
                <a:spcPts val="0"/>
              </a:spcAft>
              <a:buFont typeface="+mj-lt"/>
              <a:buAutoNum type="alphaUcPeriod"/>
              <a:defRPr/>
            </a:pPr>
            <a:r>
              <a:rPr lang="fr-CA" dirty="0" smtClean="0">
                <a:solidFill>
                  <a:srgbClr val="000000"/>
                </a:solidFill>
                <a:latin typeface="Arial Narrow"/>
                <a:cs typeface="Arial Narrow"/>
              </a:rPr>
              <a:t>La fonction cognitive</a:t>
            </a:r>
          </a:p>
          <a:p>
            <a:pPr marL="514350" indent="-514350" eaLnBrk="1" fontAlgn="auto" hangingPunct="1">
              <a:spcBef>
                <a:spcPts val="0"/>
              </a:spcBef>
              <a:spcAft>
                <a:spcPts val="0"/>
              </a:spcAft>
              <a:buFont typeface="+mj-lt"/>
              <a:buAutoNum type="alphaUcPeriod"/>
              <a:defRPr/>
            </a:pPr>
            <a:r>
              <a:rPr lang="fr-CA" dirty="0" smtClean="0">
                <a:solidFill>
                  <a:srgbClr val="000000"/>
                </a:solidFill>
                <a:latin typeface="Arial Narrow"/>
                <a:cs typeface="Arial Narrow"/>
              </a:rPr>
              <a:t>La performance physique</a:t>
            </a:r>
          </a:p>
          <a:p>
            <a:pPr marL="514350" indent="-514350" eaLnBrk="1" fontAlgn="auto" hangingPunct="1">
              <a:spcBef>
                <a:spcPts val="0"/>
              </a:spcBef>
              <a:spcAft>
                <a:spcPts val="0"/>
              </a:spcAft>
              <a:buFont typeface="+mj-lt"/>
              <a:buAutoNum type="alphaUcPeriod"/>
              <a:defRPr/>
            </a:pPr>
            <a:r>
              <a:rPr lang="fr-CA" dirty="0" smtClean="0">
                <a:solidFill>
                  <a:srgbClr val="000000"/>
                </a:solidFill>
                <a:latin typeface="Arial Narrow"/>
                <a:cs typeface="Arial Narrow"/>
              </a:rPr>
              <a:t>La fonction immunitaire</a:t>
            </a:r>
          </a:p>
          <a:p>
            <a:pPr marL="514350" indent="-514350" eaLnBrk="1" fontAlgn="auto" hangingPunct="1">
              <a:spcBef>
                <a:spcPts val="0"/>
              </a:spcBef>
              <a:spcAft>
                <a:spcPts val="0"/>
              </a:spcAft>
              <a:buFont typeface="+mj-lt"/>
              <a:buAutoNum type="alphaUcPeriod"/>
              <a:defRPr/>
            </a:pPr>
            <a:r>
              <a:rPr lang="fr-CA" dirty="0" smtClean="0">
                <a:solidFill>
                  <a:srgbClr val="000000"/>
                </a:solidFill>
                <a:latin typeface="Arial Narrow"/>
                <a:cs typeface="Arial Narrow"/>
              </a:rPr>
              <a:t>Toutes ces réponses</a:t>
            </a:r>
          </a:p>
          <a:p>
            <a:pPr marL="295275" indent="-295275" eaLnBrk="1" fontAlgn="auto" hangingPunct="1">
              <a:spcBef>
                <a:spcPts val="0"/>
              </a:spcBef>
              <a:spcAft>
                <a:spcPts val="0"/>
              </a:spcAft>
              <a:buClr>
                <a:srgbClr val="331E41"/>
              </a:buClr>
              <a:buFont typeface="Arial"/>
              <a:buChar char="•"/>
              <a:defRPr/>
            </a:pPr>
            <a:endParaRPr lang="fr-CA" dirty="0" smtClean="0">
              <a:solidFill>
                <a:srgbClr val="000000"/>
              </a:solidFill>
              <a:latin typeface="Arial Narrow"/>
              <a:cs typeface="Arial Narrow"/>
            </a:endParaRPr>
          </a:p>
        </p:txBody>
      </p:sp>
      <p:sp>
        <p:nvSpPr>
          <p:cNvPr id="5" name="Espace réservé du numéro de diapositive 4"/>
          <p:cNvSpPr>
            <a:spLocks noGrp="1"/>
          </p:cNvSpPr>
          <p:nvPr>
            <p:ph type="sldNum" sz="quarter" idx="12"/>
          </p:nvPr>
        </p:nvSpPr>
        <p:spPr/>
        <p:txBody>
          <a:bodyPr/>
          <a:lstStyle/>
          <a:p>
            <a:pPr>
              <a:defRPr/>
            </a:pPr>
            <a:fld id="{D9EBC441-2D2F-40B0-AE2F-BC246E40D324}" type="slidenum">
              <a:rPr lang="en-US"/>
              <a:pPr>
                <a:defRPr/>
              </a:pPr>
              <a:t>13</a:t>
            </a:fld>
            <a:r>
              <a:rPr lang="en-US"/>
              <a:t> </a:t>
            </a:r>
            <a:endParaRPr lang="en-US" dirty="0">
              <a:cs typeface="Arial" charset="0"/>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idx="4294967295"/>
          </p:nvPr>
        </p:nvSpPr>
        <p:spPr>
          <a:xfrm>
            <a:off x="433388" y="333375"/>
            <a:ext cx="8242300" cy="1079500"/>
          </a:xfrm>
        </p:spPr>
        <p:txBody>
          <a:bodyPr/>
          <a:lstStyle/>
          <a:p>
            <a:pPr eaLnBrk="1" hangingPunct="1"/>
            <a:r>
              <a:rPr lang="fr-CA" sz="4000" b="1" dirty="0" smtClean="0">
                <a:solidFill>
                  <a:srgbClr val="FFFFFF"/>
                </a:solidFill>
                <a:latin typeface="Arial Narrow" pitchFamily="34" charset="0"/>
              </a:rPr>
              <a:t>Question #3</a:t>
            </a:r>
          </a:p>
        </p:txBody>
      </p:sp>
      <p:sp>
        <p:nvSpPr>
          <p:cNvPr id="37890" name="Content Placeholder 2"/>
          <p:cNvSpPr>
            <a:spLocks noGrp="1"/>
          </p:cNvSpPr>
          <p:nvPr>
            <p:ph idx="4294967295"/>
          </p:nvPr>
        </p:nvSpPr>
        <p:spPr>
          <a:xfrm>
            <a:off x="468313" y="1700213"/>
            <a:ext cx="8229600" cy="4525962"/>
          </a:xfrm>
        </p:spPr>
        <p:txBody>
          <a:bodyPr/>
          <a:lstStyle/>
          <a:p>
            <a:pPr marL="0" indent="0" eaLnBrk="1" hangingPunct="1">
              <a:spcBef>
                <a:spcPct val="0"/>
              </a:spcBef>
              <a:buFont typeface="Arial" charset="0"/>
              <a:buNone/>
            </a:pPr>
            <a:r>
              <a:rPr lang="fr-CA" b="1" dirty="0" smtClean="0">
                <a:solidFill>
                  <a:srgbClr val="000000"/>
                </a:solidFill>
                <a:latin typeface="Arial Narrow" pitchFamily="34" charset="0"/>
              </a:rPr>
              <a:t>Combien de temps les réticulocytes prennent-ils pour se transformer en globules rouges?</a:t>
            </a:r>
          </a:p>
          <a:p>
            <a:pPr marL="0" indent="0" eaLnBrk="1" hangingPunct="1">
              <a:spcBef>
                <a:spcPct val="0"/>
              </a:spcBef>
              <a:buFont typeface="Arial" charset="0"/>
              <a:buNone/>
            </a:pPr>
            <a:endParaRPr lang="fr-CA" dirty="0" smtClean="0">
              <a:solidFill>
                <a:srgbClr val="000000"/>
              </a:solidFill>
              <a:latin typeface="Arial Narrow" pitchFamily="34" charset="0"/>
            </a:endParaRPr>
          </a:p>
          <a:p>
            <a:pPr marL="533400" indent="-533400" eaLnBrk="1" hangingPunct="1">
              <a:spcBef>
                <a:spcPct val="0"/>
              </a:spcBef>
              <a:buFont typeface="Calibri" pitchFamily="34" charset="0"/>
              <a:buAutoNum type="alphaUcPeriod"/>
            </a:pPr>
            <a:r>
              <a:rPr lang="fr-CA" dirty="0" smtClean="0">
                <a:solidFill>
                  <a:srgbClr val="000000"/>
                </a:solidFill>
                <a:latin typeface="Arial Narrow" pitchFamily="34" charset="0"/>
              </a:rPr>
              <a:t>120 jours</a:t>
            </a:r>
          </a:p>
          <a:p>
            <a:pPr marL="533400" indent="-533400" eaLnBrk="1" hangingPunct="1">
              <a:spcBef>
                <a:spcPct val="0"/>
              </a:spcBef>
              <a:buFont typeface="Calibri" pitchFamily="34" charset="0"/>
              <a:buAutoNum type="alphaUcPeriod"/>
            </a:pPr>
            <a:r>
              <a:rPr lang="fr-CA" dirty="0" smtClean="0">
                <a:solidFill>
                  <a:srgbClr val="000000"/>
                </a:solidFill>
                <a:latin typeface="Arial Narrow" pitchFamily="34" charset="0"/>
              </a:rPr>
              <a:t>1-2 jours</a:t>
            </a:r>
          </a:p>
          <a:p>
            <a:pPr marL="533400" indent="-533400" eaLnBrk="1" hangingPunct="1">
              <a:spcBef>
                <a:spcPct val="0"/>
              </a:spcBef>
              <a:buFont typeface="Calibri" pitchFamily="34" charset="0"/>
              <a:buAutoNum type="alphaUcPeriod"/>
            </a:pPr>
            <a:r>
              <a:rPr lang="fr-CA" dirty="0" smtClean="0">
                <a:solidFill>
                  <a:srgbClr val="000000"/>
                </a:solidFill>
                <a:latin typeface="Arial Narrow" pitchFamily="34" charset="0"/>
              </a:rPr>
              <a:t>1 semaine</a:t>
            </a:r>
          </a:p>
          <a:p>
            <a:pPr marL="0" indent="0" eaLnBrk="1" hangingPunct="1">
              <a:spcBef>
                <a:spcPct val="0"/>
              </a:spcBef>
              <a:buFont typeface="Calibri" pitchFamily="34" charset="0"/>
              <a:buAutoNum type="alphaUcPeriod"/>
            </a:pPr>
            <a:endParaRPr lang="fr-CA" dirty="0" smtClean="0">
              <a:solidFill>
                <a:srgbClr val="000000"/>
              </a:solidFill>
              <a:latin typeface="Arial Narrow" pitchFamily="34" charset="0"/>
            </a:endParaRPr>
          </a:p>
          <a:p>
            <a:pPr marL="0" indent="0" eaLnBrk="1" hangingPunct="1">
              <a:spcBef>
                <a:spcPct val="0"/>
              </a:spcBef>
              <a:buClr>
                <a:srgbClr val="331E41"/>
              </a:buClr>
            </a:pPr>
            <a:endParaRPr lang="fr-CA" dirty="0" smtClean="0">
              <a:solidFill>
                <a:srgbClr val="000000"/>
              </a:solidFill>
              <a:latin typeface="Arial Narrow" pitchFamily="34" charset="0"/>
            </a:endParaRPr>
          </a:p>
        </p:txBody>
      </p:sp>
      <p:sp>
        <p:nvSpPr>
          <p:cNvPr id="5" name="Espace réservé du numéro de diapositive 4"/>
          <p:cNvSpPr txBox="1">
            <a:spLocks noGrp="1"/>
          </p:cNvSpPr>
          <p:nvPr/>
        </p:nvSpPr>
        <p:spPr>
          <a:xfrm>
            <a:off x="5940425" y="6492875"/>
            <a:ext cx="2133600" cy="365125"/>
          </a:xfrm>
          <a:prstGeom prst="rect">
            <a:avLst/>
          </a:prstGeom>
          <a:noFill/>
        </p:spPr>
        <p:txBody>
          <a:bodyPr anchor="ctr"/>
          <a:lstStyle/>
          <a:p>
            <a:pPr algn="r">
              <a:defRPr/>
            </a:pPr>
            <a:fld id="{CE86F123-BFEF-46D2-9DC3-1BB350DFAB45}" type="slidenum">
              <a:rPr lang="en-US" sz="1400" b="1">
                <a:solidFill>
                  <a:schemeClr val="tx1">
                    <a:tint val="75000"/>
                  </a:schemeClr>
                </a:solidFill>
                <a:latin typeface="Arial" pitchFamily="34" charset="0"/>
                <a:cs typeface="Arial" pitchFamily="34" charset="0"/>
              </a:rPr>
              <a:pPr algn="r">
                <a:defRPr/>
              </a:pPr>
              <a:t>14</a:t>
            </a:fld>
            <a:r>
              <a:rPr lang="en-US" sz="1400" b="1">
                <a:solidFill>
                  <a:schemeClr val="tx1">
                    <a:tint val="75000"/>
                  </a:schemeClr>
                </a:solidFill>
                <a:latin typeface="Arial" pitchFamily="34" charset="0"/>
                <a:cs typeface="Arial" pitchFamily="34" charset="0"/>
              </a:rPr>
              <a:t> </a:t>
            </a:r>
            <a:endParaRPr lang="en-US" sz="1400" b="1" dirty="0">
              <a:solidFill>
                <a:schemeClr val="tx1">
                  <a:tint val="75000"/>
                </a:schemeClr>
              </a:solidFill>
              <a:latin typeface="Arial" pitchFamily="34" charset="0"/>
            </a:endParaRPr>
          </a:p>
        </p:txBody>
      </p:sp>
      <p:pic>
        <p:nvPicPr>
          <p:cNvPr id="6" name="Picture 4" descr="image1.png"/>
          <p:cNvPicPr>
            <a:picLocks noChangeAspect="1"/>
          </p:cNvPicPr>
          <p:nvPr/>
        </p:nvPicPr>
        <p:blipFill>
          <a:blip r:embed="rId3" cstate="print"/>
          <a:srcRect/>
          <a:stretch>
            <a:fillRect/>
          </a:stretch>
        </p:blipFill>
        <p:spPr bwMode="auto">
          <a:xfrm>
            <a:off x="304800" y="4876800"/>
            <a:ext cx="8559800" cy="32004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0" y="357188"/>
            <a:ext cx="9144000" cy="839787"/>
          </a:xfrm>
        </p:spPr>
        <p:txBody>
          <a:bodyPr/>
          <a:lstStyle/>
          <a:p>
            <a:pPr defTabSz="731838" eaLnBrk="1" hangingPunct="1">
              <a:lnSpc>
                <a:spcPct val="90000"/>
              </a:lnSpc>
            </a:pPr>
            <a:r>
              <a:rPr lang="fr-CA" sz="3200" b="1" smtClean="0">
                <a:solidFill>
                  <a:srgbClr val="FFFFFF"/>
                </a:solidFill>
                <a:latin typeface="Arial Narrow" pitchFamily="34" charset="0"/>
              </a:rPr>
              <a:t>Le fer, dont le métabolisme est étroitement régulé, assure l’érythropoïèse et d’autres processus physiologiques</a:t>
            </a:r>
          </a:p>
        </p:txBody>
      </p:sp>
      <p:sp>
        <p:nvSpPr>
          <p:cNvPr id="39938" name="Text Box 18"/>
          <p:cNvSpPr txBox="1">
            <a:spLocks noChangeArrowheads="1"/>
          </p:cNvSpPr>
          <p:nvPr/>
        </p:nvSpPr>
        <p:spPr bwMode="auto">
          <a:xfrm>
            <a:off x="76200" y="6413500"/>
            <a:ext cx="7596188" cy="230188"/>
          </a:xfrm>
          <a:prstGeom prst="rect">
            <a:avLst/>
          </a:prstGeom>
          <a:noFill/>
          <a:ln w="12700">
            <a:noFill/>
            <a:miter lim="800000"/>
            <a:headEnd/>
            <a:tailEnd type="none" w="med" len="lg"/>
          </a:ln>
        </p:spPr>
        <p:txBody>
          <a:bodyPr>
            <a:spAutoFit/>
          </a:bodyPr>
          <a:lstStyle/>
          <a:p>
            <a:r>
              <a:rPr lang="fr-CA" sz="900">
                <a:solidFill>
                  <a:srgbClr val="000000"/>
                </a:solidFill>
                <a:latin typeface="Arial Narrow" pitchFamily="34" charset="0"/>
              </a:rPr>
              <a:t>Adapté de Andrews NC. </a:t>
            </a:r>
            <a:r>
              <a:rPr lang="fr-CA" sz="900" i="1">
                <a:solidFill>
                  <a:srgbClr val="000000"/>
                </a:solidFill>
                <a:latin typeface="Arial Narrow" pitchFamily="34" charset="0"/>
              </a:rPr>
              <a:t>N Engl J Med </a:t>
            </a:r>
            <a:r>
              <a:rPr lang="fr-CA" sz="900">
                <a:solidFill>
                  <a:srgbClr val="000000"/>
                </a:solidFill>
                <a:latin typeface="Arial Narrow" pitchFamily="34" charset="0"/>
              </a:rPr>
              <a:t>1999;341(26):1986-1995; Hörl WH. </a:t>
            </a:r>
            <a:r>
              <a:rPr lang="fr-CA" sz="900" i="1">
                <a:solidFill>
                  <a:srgbClr val="000000"/>
                </a:solidFill>
                <a:latin typeface="Arial Narrow" pitchFamily="34" charset="0"/>
              </a:rPr>
              <a:t>J Am Soc Nephrol </a:t>
            </a:r>
            <a:r>
              <a:rPr lang="fr-CA" sz="900">
                <a:solidFill>
                  <a:srgbClr val="000000"/>
                </a:solidFill>
                <a:latin typeface="Arial Narrow" pitchFamily="34" charset="0"/>
              </a:rPr>
              <a:t>2007;18(2):382-393.; Nemeth E, </a:t>
            </a:r>
            <a:r>
              <a:rPr lang="fr-CA" sz="900" i="1">
                <a:solidFill>
                  <a:srgbClr val="000000"/>
                </a:solidFill>
                <a:latin typeface="Arial Narrow" pitchFamily="34" charset="0"/>
              </a:rPr>
              <a:t>et al. Science</a:t>
            </a:r>
            <a:r>
              <a:rPr lang="fr-CA" sz="900">
                <a:solidFill>
                  <a:srgbClr val="000000"/>
                </a:solidFill>
                <a:latin typeface="Arial Narrow" pitchFamily="34" charset="0"/>
              </a:rPr>
              <a:t> 2004; 306;2090-2093.</a:t>
            </a:r>
          </a:p>
        </p:txBody>
      </p:sp>
      <p:cxnSp>
        <p:nvCxnSpPr>
          <p:cNvPr id="83" name="Straight Connector 82"/>
          <p:cNvCxnSpPr/>
          <p:nvPr/>
        </p:nvCxnSpPr>
        <p:spPr>
          <a:xfrm rot="16200000" flipH="1">
            <a:off x="3471069" y="3990181"/>
            <a:ext cx="4343400" cy="7938"/>
          </a:xfrm>
          <a:prstGeom prst="line">
            <a:avLst/>
          </a:prstGeom>
          <a:ln w="19050">
            <a:solidFill>
              <a:srgbClr val="331E41"/>
            </a:solidFill>
          </a:ln>
        </p:spPr>
        <p:style>
          <a:lnRef idx="1">
            <a:schemeClr val="accent1"/>
          </a:lnRef>
          <a:fillRef idx="0">
            <a:schemeClr val="accent1"/>
          </a:fillRef>
          <a:effectRef idx="0">
            <a:schemeClr val="accent1"/>
          </a:effectRef>
          <a:fontRef idx="minor">
            <a:schemeClr val="tx1"/>
          </a:fontRef>
        </p:style>
      </p:cxnSp>
      <p:grpSp>
        <p:nvGrpSpPr>
          <p:cNvPr id="81" name="Groupe 80"/>
          <p:cNvGrpSpPr>
            <a:grpSpLocks/>
          </p:cNvGrpSpPr>
          <p:nvPr/>
        </p:nvGrpSpPr>
        <p:grpSpPr bwMode="auto">
          <a:xfrm>
            <a:off x="5813426" y="2387600"/>
            <a:ext cx="2987607" cy="3841750"/>
            <a:chOff x="5929322" y="2388013"/>
            <a:chExt cx="2987597" cy="3840618"/>
          </a:xfrm>
        </p:grpSpPr>
        <p:grpSp>
          <p:nvGrpSpPr>
            <p:cNvPr id="39958" name="Groupe 77"/>
            <p:cNvGrpSpPr>
              <a:grpSpLocks/>
            </p:cNvGrpSpPr>
            <p:nvPr/>
          </p:nvGrpSpPr>
          <p:grpSpPr bwMode="auto">
            <a:xfrm>
              <a:off x="7042155" y="2687962"/>
              <a:ext cx="1727195" cy="3540669"/>
              <a:chOff x="7042155" y="2687962"/>
              <a:chExt cx="1727195" cy="3540669"/>
            </a:xfrm>
          </p:grpSpPr>
          <p:sp>
            <p:nvSpPr>
              <p:cNvPr id="52" name="Flowchart: Delay 51"/>
              <p:cNvSpPr/>
              <p:nvPr/>
            </p:nvSpPr>
            <p:spPr>
              <a:xfrm rot="16200000">
                <a:off x="6898781" y="3399495"/>
                <a:ext cx="2013944" cy="1727195"/>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Oval 73"/>
              <p:cNvSpPr/>
              <p:nvPr/>
            </p:nvSpPr>
            <p:spPr>
              <a:xfrm>
                <a:off x="7126293" y="3449738"/>
                <a:ext cx="1203322" cy="1102987"/>
              </a:xfrm>
              <a:prstGeom prst="ellipse">
                <a:avLst/>
              </a:prstGeom>
              <a:solidFill>
                <a:schemeClr val="accent2">
                  <a:lumMod val="60000"/>
                  <a:lumOff val="40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969" name="Oval 59"/>
              <p:cNvSpPr>
                <a:spLocks noChangeArrowheads="1"/>
              </p:cNvSpPr>
              <p:nvPr/>
            </p:nvSpPr>
            <p:spPr bwMode="auto">
              <a:xfrm>
                <a:off x="8115870" y="5815881"/>
                <a:ext cx="273050" cy="141287"/>
              </a:xfrm>
              <a:prstGeom prst="ellipse">
                <a:avLst/>
              </a:prstGeom>
              <a:solidFill>
                <a:srgbClr val="C00000"/>
              </a:solidFill>
              <a:ln w="19050" algn="ctr">
                <a:solidFill>
                  <a:schemeClr val="tx1"/>
                </a:solidFill>
                <a:round/>
                <a:headEnd/>
                <a:tailEnd/>
              </a:ln>
            </p:spPr>
            <p:txBody>
              <a:bodyPr lIns="45720" rIns="45720" anchor="ctr">
                <a:spAutoFit/>
              </a:bodyPr>
              <a:lstStyle/>
              <a:p>
                <a:pPr algn="ctr"/>
                <a:endParaRPr lang="en-US" sz="1400"/>
              </a:p>
            </p:txBody>
          </p:sp>
          <p:grpSp>
            <p:nvGrpSpPr>
              <p:cNvPr id="39970" name="Groupe 75"/>
              <p:cNvGrpSpPr>
                <a:grpSpLocks/>
              </p:cNvGrpSpPr>
              <p:nvPr/>
            </p:nvGrpSpPr>
            <p:grpSpPr bwMode="auto">
              <a:xfrm>
                <a:off x="7388795" y="5679356"/>
                <a:ext cx="365125" cy="549275"/>
                <a:chOff x="7388795" y="5679356"/>
                <a:chExt cx="365125" cy="549275"/>
              </a:xfrm>
            </p:grpSpPr>
            <p:sp>
              <p:nvSpPr>
                <p:cNvPr id="39988" name="Oval 57"/>
                <p:cNvSpPr>
                  <a:spLocks noChangeArrowheads="1"/>
                </p:cNvSpPr>
                <p:nvPr/>
              </p:nvSpPr>
              <p:spPr bwMode="auto">
                <a:xfrm>
                  <a:off x="7388795" y="5679356"/>
                  <a:ext cx="273050" cy="142875"/>
                </a:xfrm>
                <a:prstGeom prst="ellipse">
                  <a:avLst/>
                </a:prstGeom>
                <a:solidFill>
                  <a:srgbClr val="C00000"/>
                </a:solidFill>
                <a:ln w="19050" algn="ctr">
                  <a:solidFill>
                    <a:schemeClr val="tx1"/>
                  </a:solidFill>
                  <a:round/>
                  <a:headEnd/>
                  <a:tailEnd/>
                </a:ln>
              </p:spPr>
              <p:txBody>
                <a:bodyPr lIns="45720" rIns="45720" anchor="ctr">
                  <a:spAutoFit/>
                </a:bodyPr>
                <a:lstStyle/>
                <a:p>
                  <a:pPr algn="ctr"/>
                  <a:endParaRPr lang="en-US" sz="1400"/>
                </a:p>
              </p:txBody>
            </p:sp>
            <p:sp>
              <p:nvSpPr>
                <p:cNvPr id="39989" name="Oval 58"/>
                <p:cNvSpPr>
                  <a:spLocks noChangeArrowheads="1"/>
                </p:cNvSpPr>
                <p:nvPr/>
              </p:nvSpPr>
              <p:spPr bwMode="auto">
                <a:xfrm>
                  <a:off x="7480870" y="6085756"/>
                  <a:ext cx="273050" cy="142875"/>
                </a:xfrm>
                <a:prstGeom prst="ellipse">
                  <a:avLst/>
                </a:prstGeom>
                <a:solidFill>
                  <a:srgbClr val="C00000"/>
                </a:solidFill>
                <a:ln w="19050" algn="ctr">
                  <a:solidFill>
                    <a:schemeClr val="tx1"/>
                  </a:solidFill>
                  <a:round/>
                  <a:headEnd/>
                  <a:tailEnd/>
                </a:ln>
              </p:spPr>
              <p:txBody>
                <a:bodyPr lIns="45720" rIns="45720" anchor="ctr">
                  <a:spAutoFit/>
                </a:bodyPr>
                <a:lstStyle/>
                <a:p>
                  <a:pPr algn="ctr"/>
                  <a:endParaRPr lang="en-US" sz="1400"/>
                </a:p>
              </p:txBody>
            </p:sp>
          </p:grpSp>
          <p:cxnSp>
            <p:nvCxnSpPr>
              <p:cNvPr id="55" name="Straight Arrow Connector 54"/>
              <p:cNvCxnSpPr/>
              <p:nvPr/>
            </p:nvCxnSpPr>
            <p:spPr>
              <a:xfrm rot="16200000" flipH="1" flipV="1">
                <a:off x="7315380" y="5178015"/>
                <a:ext cx="1199797" cy="3175"/>
              </a:xfrm>
              <a:prstGeom prst="straightConnector1">
                <a:avLst/>
              </a:prstGeom>
              <a:ln w="2222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1" name="Multiply 40"/>
              <p:cNvSpPr/>
              <p:nvPr/>
            </p:nvSpPr>
            <p:spPr bwMode="auto">
              <a:xfrm>
                <a:off x="7621590" y="5268476"/>
                <a:ext cx="606423" cy="369779"/>
              </a:xfrm>
              <a:prstGeom prst="mathMultiply">
                <a:avLst>
                  <a:gd name="adj1" fmla="val 6853"/>
                </a:avLst>
              </a:prstGeom>
              <a:solidFill>
                <a:schemeClr val="tx1"/>
              </a:solidFill>
              <a:ln w="19050" cap="flat" cmpd="sng" algn="ctr">
                <a:noFill/>
                <a:prstDash val="solid"/>
                <a:round/>
                <a:headEnd type="none" w="med" len="med"/>
                <a:tailEnd type="none" w="med" len="med"/>
              </a:ln>
              <a:effectLst/>
            </p:spPr>
            <p:txBody>
              <a:bodyPr lIns="45720" rIns="45720" anchor="ctr">
                <a:spAutoFit/>
              </a:bodyPr>
              <a:lstStyle/>
              <a:p>
                <a:pPr algn="ctr">
                  <a:defRPr/>
                </a:pPr>
                <a:endParaRPr lang="en-US" sz="800">
                  <a:latin typeface="Arial" pitchFamily="34" charset="0"/>
                  <a:cs typeface="Arial" pitchFamily="34" charset="0"/>
                </a:endParaRPr>
              </a:p>
            </p:txBody>
          </p:sp>
          <p:sp>
            <p:nvSpPr>
              <p:cNvPr id="23" name="AutoShape 4"/>
              <p:cNvSpPr>
                <a:spLocks noChangeArrowheads="1"/>
              </p:cNvSpPr>
              <p:nvPr/>
            </p:nvSpPr>
            <p:spPr bwMode="auto">
              <a:xfrm>
                <a:off x="7618415" y="4800302"/>
                <a:ext cx="584198" cy="515786"/>
              </a:xfrm>
              <a:prstGeom prst="can">
                <a:avLst>
                  <a:gd name="adj" fmla="val 32115"/>
                </a:avLst>
              </a:prstGeom>
              <a:solidFill>
                <a:schemeClr val="accent1">
                  <a:lumMod val="50000"/>
                </a:schemeClr>
              </a:solidFill>
              <a:ln w="9525">
                <a:solidFill>
                  <a:srgbClr val="000000"/>
                </a:solidFill>
                <a:round/>
                <a:headEnd/>
                <a:tailEnd/>
              </a:ln>
            </p:spPr>
            <p:txBody>
              <a:bodyPr anchor="ctr"/>
              <a:lstStyle/>
              <a:p>
                <a:pPr algn="ctr">
                  <a:defRPr/>
                </a:pPr>
                <a:r>
                  <a:rPr lang="fr-CA" sz="1200" dirty="0">
                    <a:solidFill>
                      <a:srgbClr val="FFFFFF"/>
                    </a:solidFill>
                    <a:latin typeface="Arial Narrow" pitchFamily="18" charset="0"/>
                    <a:cs typeface="Arial" pitchFamily="34" charset="0"/>
                  </a:rPr>
                  <a:t>FPN</a:t>
                </a:r>
              </a:p>
            </p:txBody>
          </p:sp>
          <p:sp>
            <p:nvSpPr>
              <p:cNvPr id="69" name="Down Arrow 68"/>
              <p:cNvSpPr/>
              <p:nvPr/>
            </p:nvSpPr>
            <p:spPr>
              <a:xfrm>
                <a:off x="7804154" y="2687962"/>
                <a:ext cx="296861" cy="779232"/>
              </a:xfrm>
              <a:prstGeom prst="downArrow">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39975" name="Groupe 74"/>
              <p:cNvGrpSpPr>
                <a:grpSpLocks/>
              </p:cNvGrpSpPr>
              <p:nvPr/>
            </p:nvGrpSpPr>
            <p:grpSpPr bwMode="auto">
              <a:xfrm>
                <a:off x="7123683" y="3525118"/>
                <a:ext cx="1409700" cy="1157288"/>
                <a:chOff x="7123683" y="3525118"/>
                <a:chExt cx="1409700" cy="1157288"/>
              </a:xfrm>
            </p:grpSpPr>
            <p:sp>
              <p:nvSpPr>
                <p:cNvPr id="39976" name="Oval 31"/>
                <p:cNvSpPr>
                  <a:spLocks noChangeArrowheads="1"/>
                </p:cNvSpPr>
                <p:nvPr/>
              </p:nvSpPr>
              <p:spPr bwMode="auto">
                <a:xfrm>
                  <a:off x="8176195" y="3653706"/>
                  <a:ext cx="274638" cy="141287"/>
                </a:xfrm>
                <a:prstGeom prst="ellipse">
                  <a:avLst/>
                </a:prstGeom>
                <a:solidFill>
                  <a:srgbClr val="C00000"/>
                </a:solidFill>
                <a:ln w="19050" algn="ctr">
                  <a:solidFill>
                    <a:schemeClr val="tx1"/>
                  </a:solidFill>
                  <a:round/>
                  <a:headEnd/>
                  <a:tailEnd/>
                </a:ln>
              </p:spPr>
              <p:txBody>
                <a:bodyPr lIns="45720" rIns="45720" anchor="ctr">
                  <a:spAutoFit/>
                </a:bodyPr>
                <a:lstStyle/>
                <a:p>
                  <a:pPr algn="ctr"/>
                  <a:endParaRPr lang="en-US" sz="1400"/>
                </a:p>
              </p:txBody>
            </p:sp>
            <p:sp>
              <p:nvSpPr>
                <p:cNvPr id="39977" name="Oval 34"/>
                <p:cNvSpPr>
                  <a:spLocks noChangeArrowheads="1"/>
                </p:cNvSpPr>
                <p:nvPr/>
              </p:nvSpPr>
              <p:spPr bwMode="auto">
                <a:xfrm>
                  <a:off x="8260333" y="4393481"/>
                  <a:ext cx="273050" cy="141287"/>
                </a:xfrm>
                <a:prstGeom prst="ellipse">
                  <a:avLst/>
                </a:prstGeom>
                <a:solidFill>
                  <a:srgbClr val="C00000"/>
                </a:solidFill>
                <a:ln w="19050" algn="ctr">
                  <a:solidFill>
                    <a:schemeClr val="tx1"/>
                  </a:solidFill>
                  <a:round/>
                  <a:headEnd/>
                  <a:tailEnd/>
                </a:ln>
              </p:spPr>
              <p:txBody>
                <a:bodyPr lIns="45720" rIns="45720" anchor="ctr">
                  <a:spAutoFit/>
                </a:bodyPr>
                <a:lstStyle/>
                <a:p>
                  <a:pPr algn="ctr"/>
                  <a:endParaRPr lang="en-US" sz="1400"/>
                </a:p>
              </p:txBody>
            </p:sp>
            <p:sp>
              <p:nvSpPr>
                <p:cNvPr id="39978" name="Oval 28"/>
                <p:cNvSpPr>
                  <a:spLocks noChangeArrowheads="1"/>
                </p:cNvSpPr>
                <p:nvPr/>
              </p:nvSpPr>
              <p:spPr bwMode="auto">
                <a:xfrm>
                  <a:off x="7863458" y="4539531"/>
                  <a:ext cx="273050" cy="142875"/>
                </a:xfrm>
                <a:prstGeom prst="ellipse">
                  <a:avLst/>
                </a:prstGeom>
                <a:solidFill>
                  <a:srgbClr val="C00000"/>
                </a:solidFill>
                <a:ln w="19050" algn="ctr">
                  <a:solidFill>
                    <a:schemeClr val="tx1"/>
                  </a:solidFill>
                  <a:round/>
                  <a:headEnd/>
                  <a:tailEnd/>
                </a:ln>
              </p:spPr>
              <p:txBody>
                <a:bodyPr lIns="45720" rIns="45720" anchor="ctr">
                  <a:spAutoFit/>
                </a:bodyPr>
                <a:lstStyle/>
                <a:p>
                  <a:pPr algn="ctr"/>
                  <a:endParaRPr lang="en-US" sz="1400"/>
                </a:p>
              </p:txBody>
            </p:sp>
            <p:sp>
              <p:nvSpPr>
                <p:cNvPr id="39979" name="Oval 27"/>
                <p:cNvSpPr>
                  <a:spLocks noChangeArrowheads="1"/>
                </p:cNvSpPr>
                <p:nvPr/>
              </p:nvSpPr>
              <p:spPr bwMode="auto">
                <a:xfrm>
                  <a:off x="7709470" y="3525118"/>
                  <a:ext cx="273050" cy="142875"/>
                </a:xfrm>
                <a:prstGeom prst="ellipse">
                  <a:avLst/>
                </a:prstGeom>
                <a:solidFill>
                  <a:srgbClr val="C00000"/>
                </a:solidFill>
                <a:ln w="19050" algn="ctr">
                  <a:solidFill>
                    <a:schemeClr val="tx1"/>
                  </a:solidFill>
                  <a:round/>
                  <a:headEnd/>
                  <a:tailEnd/>
                </a:ln>
              </p:spPr>
              <p:txBody>
                <a:bodyPr lIns="45720" rIns="45720" anchor="ctr">
                  <a:spAutoFit/>
                </a:bodyPr>
                <a:lstStyle/>
                <a:p>
                  <a:pPr algn="ctr"/>
                  <a:endParaRPr lang="en-US" sz="1400"/>
                </a:p>
              </p:txBody>
            </p:sp>
            <p:sp>
              <p:nvSpPr>
                <p:cNvPr id="39980" name="Oval 29"/>
                <p:cNvSpPr>
                  <a:spLocks noChangeArrowheads="1"/>
                </p:cNvSpPr>
                <p:nvPr/>
              </p:nvSpPr>
              <p:spPr bwMode="auto">
                <a:xfrm>
                  <a:off x="7123683" y="3810868"/>
                  <a:ext cx="273050" cy="141288"/>
                </a:xfrm>
                <a:prstGeom prst="ellipse">
                  <a:avLst/>
                </a:prstGeom>
                <a:solidFill>
                  <a:srgbClr val="C00000"/>
                </a:solidFill>
                <a:ln w="19050" algn="ctr">
                  <a:solidFill>
                    <a:schemeClr val="tx1"/>
                  </a:solidFill>
                  <a:round/>
                  <a:headEnd/>
                  <a:tailEnd/>
                </a:ln>
              </p:spPr>
              <p:txBody>
                <a:bodyPr lIns="45720" rIns="45720" anchor="ctr">
                  <a:spAutoFit/>
                </a:bodyPr>
                <a:lstStyle/>
                <a:p>
                  <a:pPr algn="ctr"/>
                  <a:endParaRPr lang="en-US" sz="1400"/>
                </a:p>
              </p:txBody>
            </p:sp>
            <p:sp>
              <p:nvSpPr>
                <p:cNvPr id="39981" name="Oval 30"/>
                <p:cNvSpPr>
                  <a:spLocks noChangeArrowheads="1"/>
                </p:cNvSpPr>
                <p:nvPr/>
              </p:nvSpPr>
              <p:spPr bwMode="auto">
                <a:xfrm>
                  <a:off x="7407845" y="3626718"/>
                  <a:ext cx="273050" cy="142875"/>
                </a:xfrm>
                <a:prstGeom prst="ellipse">
                  <a:avLst/>
                </a:prstGeom>
                <a:solidFill>
                  <a:srgbClr val="C00000"/>
                </a:solidFill>
                <a:ln w="19050" algn="ctr">
                  <a:solidFill>
                    <a:schemeClr val="tx1"/>
                  </a:solidFill>
                  <a:round/>
                  <a:headEnd/>
                  <a:tailEnd/>
                </a:ln>
              </p:spPr>
              <p:txBody>
                <a:bodyPr lIns="45720" rIns="45720" anchor="ctr">
                  <a:spAutoFit/>
                </a:bodyPr>
                <a:lstStyle/>
                <a:p>
                  <a:pPr algn="ctr"/>
                  <a:endParaRPr lang="en-US" sz="1400"/>
                </a:p>
              </p:txBody>
            </p:sp>
            <p:sp>
              <p:nvSpPr>
                <p:cNvPr id="39982" name="Oval 32"/>
                <p:cNvSpPr>
                  <a:spLocks noChangeArrowheads="1"/>
                </p:cNvSpPr>
                <p:nvPr/>
              </p:nvSpPr>
              <p:spPr bwMode="auto">
                <a:xfrm>
                  <a:off x="7438008" y="4287118"/>
                  <a:ext cx="274637" cy="142875"/>
                </a:xfrm>
                <a:prstGeom prst="ellipse">
                  <a:avLst/>
                </a:prstGeom>
                <a:solidFill>
                  <a:srgbClr val="C00000"/>
                </a:solidFill>
                <a:ln w="19050" algn="ctr">
                  <a:solidFill>
                    <a:schemeClr val="tx1"/>
                  </a:solidFill>
                  <a:round/>
                  <a:headEnd/>
                  <a:tailEnd/>
                </a:ln>
              </p:spPr>
              <p:txBody>
                <a:bodyPr lIns="45720" rIns="45720" anchor="ctr">
                  <a:spAutoFit/>
                </a:bodyPr>
                <a:lstStyle/>
                <a:p>
                  <a:pPr algn="ctr"/>
                  <a:endParaRPr lang="en-US" sz="1400"/>
                </a:p>
              </p:txBody>
            </p:sp>
            <p:sp>
              <p:nvSpPr>
                <p:cNvPr id="39983" name="Oval 33"/>
                <p:cNvSpPr>
                  <a:spLocks noChangeArrowheads="1"/>
                </p:cNvSpPr>
                <p:nvPr/>
              </p:nvSpPr>
              <p:spPr bwMode="auto">
                <a:xfrm>
                  <a:off x="7433245" y="3948981"/>
                  <a:ext cx="273050" cy="142875"/>
                </a:xfrm>
                <a:prstGeom prst="ellipse">
                  <a:avLst/>
                </a:prstGeom>
                <a:solidFill>
                  <a:srgbClr val="C00000"/>
                </a:solidFill>
                <a:ln w="19050" algn="ctr">
                  <a:solidFill>
                    <a:schemeClr val="tx1"/>
                  </a:solidFill>
                  <a:round/>
                  <a:headEnd/>
                  <a:tailEnd/>
                </a:ln>
              </p:spPr>
              <p:txBody>
                <a:bodyPr lIns="45720" rIns="45720" anchor="ctr">
                  <a:spAutoFit/>
                </a:bodyPr>
                <a:lstStyle/>
                <a:p>
                  <a:pPr algn="ctr"/>
                  <a:endParaRPr lang="en-US" sz="1400"/>
                </a:p>
              </p:txBody>
            </p:sp>
            <p:sp>
              <p:nvSpPr>
                <p:cNvPr id="39984" name="Oval 36"/>
                <p:cNvSpPr>
                  <a:spLocks noChangeArrowheads="1"/>
                </p:cNvSpPr>
                <p:nvPr/>
              </p:nvSpPr>
              <p:spPr bwMode="auto">
                <a:xfrm>
                  <a:off x="7179245" y="4095031"/>
                  <a:ext cx="273050" cy="141287"/>
                </a:xfrm>
                <a:prstGeom prst="ellipse">
                  <a:avLst/>
                </a:prstGeom>
                <a:solidFill>
                  <a:srgbClr val="C00000"/>
                </a:solidFill>
                <a:ln w="19050" algn="ctr">
                  <a:solidFill>
                    <a:schemeClr val="tx1"/>
                  </a:solidFill>
                  <a:round/>
                  <a:headEnd/>
                  <a:tailEnd/>
                </a:ln>
              </p:spPr>
              <p:txBody>
                <a:bodyPr lIns="45720" rIns="45720" anchor="ctr">
                  <a:spAutoFit/>
                </a:bodyPr>
                <a:lstStyle/>
                <a:p>
                  <a:pPr algn="ctr"/>
                  <a:endParaRPr lang="en-US" sz="1400"/>
                </a:p>
              </p:txBody>
            </p:sp>
            <p:sp>
              <p:nvSpPr>
                <p:cNvPr id="39985" name="Oval 39"/>
                <p:cNvSpPr>
                  <a:spLocks noChangeArrowheads="1"/>
                </p:cNvSpPr>
                <p:nvPr/>
              </p:nvSpPr>
              <p:spPr bwMode="auto">
                <a:xfrm>
                  <a:off x="7850758" y="4128368"/>
                  <a:ext cx="273050" cy="142875"/>
                </a:xfrm>
                <a:prstGeom prst="ellipse">
                  <a:avLst/>
                </a:prstGeom>
                <a:solidFill>
                  <a:srgbClr val="C00000"/>
                </a:solidFill>
                <a:ln w="19050" algn="ctr">
                  <a:solidFill>
                    <a:schemeClr val="tx1"/>
                  </a:solidFill>
                  <a:round/>
                  <a:headEnd/>
                  <a:tailEnd/>
                </a:ln>
              </p:spPr>
              <p:txBody>
                <a:bodyPr lIns="45720" rIns="45720" anchor="ctr">
                  <a:spAutoFit/>
                </a:bodyPr>
                <a:lstStyle/>
                <a:p>
                  <a:pPr algn="ctr"/>
                  <a:endParaRPr lang="en-US" sz="1400"/>
                </a:p>
              </p:txBody>
            </p:sp>
          </p:grpSp>
        </p:grpSp>
        <p:grpSp>
          <p:nvGrpSpPr>
            <p:cNvPr id="39959" name="Groupe 79"/>
            <p:cNvGrpSpPr>
              <a:grpSpLocks/>
            </p:cNvGrpSpPr>
            <p:nvPr/>
          </p:nvGrpSpPr>
          <p:grpSpPr bwMode="auto">
            <a:xfrm>
              <a:off x="5929322" y="2388013"/>
              <a:ext cx="2987597" cy="3625330"/>
              <a:chOff x="6000760" y="2388013"/>
              <a:chExt cx="2987597" cy="3625330"/>
            </a:xfrm>
          </p:grpSpPr>
          <p:sp>
            <p:nvSpPr>
              <p:cNvPr id="39960" name="TextBox 38"/>
              <p:cNvSpPr txBox="1">
                <a:spLocks noChangeArrowheads="1"/>
              </p:cNvSpPr>
              <p:nvPr/>
            </p:nvSpPr>
            <p:spPr bwMode="auto">
              <a:xfrm>
                <a:off x="7718995" y="3714031"/>
                <a:ext cx="672797" cy="400110"/>
              </a:xfrm>
              <a:prstGeom prst="rect">
                <a:avLst/>
              </a:prstGeom>
              <a:noFill/>
              <a:ln w="9525">
                <a:noFill/>
                <a:miter lim="800000"/>
                <a:headEnd/>
                <a:tailEnd/>
              </a:ln>
            </p:spPr>
            <p:txBody>
              <a:bodyPr>
                <a:spAutoFit/>
              </a:bodyPr>
              <a:lstStyle/>
              <a:p>
                <a:r>
                  <a:rPr lang="fr-CA" sz="2000">
                    <a:solidFill>
                      <a:srgbClr val="C00000"/>
                    </a:solidFill>
                  </a:rPr>
                  <a:t>Fe</a:t>
                </a:r>
              </a:p>
            </p:txBody>
          </p:sp>
          <p:sp>
            <p:nvSpPr>
              <p:cNvPr id="39961" name="TextBox 20"/>
              <p:cNvSpPr txBox="1">
                <a:spLocks noChangeArrowheads="1"/>
              </p:cNvSpPr>
              <p:nvPr/>
            </p:nvSpPr>
            <p:spPr bwMode="auto">
              <a:xfrm>
                <a:off x="8187505" y="3927936"/>
                <a:ext cx="599337" cy="215444"/>
              </a:xfrm>
              <a:prstGeom prst="rect">
                <a:avLst/>
              </a:prstGeom>
              <a:noFill/>
              <a:ln w="9525">
                <a:noFill/>
                <a:miter lim="800000"/>
                <a:headEnd/>
                <a:tailEnd/>
              </a:ln>
            </p:spPr>
            <p:txBody>
              <a:bodyPr lIns="0" tIns="0" rIns="0" bIns="0">
                <a:spAutoFit/>
              </a:bodyPr>
              <a:lstStyle/>
              <a:p>
                <a:r>
                  <a:rPr lang="fr-CA" sz="1400">
                    <a:solidFill>
                      <a:srgbClr val="000000"/>
                    </a:solidFill>
                    <a:latin typeface="Arial Narrow" pitchFamily="34" charset="0"/>
                  </a:rPr>
                  <a:t>Ferritine</a:t>
                </a:r>
              </a:p>
            </p:txBody>
          </p:sp>
          <p:sp>
            <p:nvSpPr>
              <p:cNvPr id="39962" name="TextBox 20"/>
              <p:cNvSpPr txBox="1">
                <a:spLocks noChangeArrowheads="1"/>
              </p:cNvSpPr>
              <p:nvPr/>
            </p:nvSpPr>
            <p:spPr bwMode="auto">
              <a:xfrm>
                <a:off x="8264528" y="5333544"/>
                <a:ext cx="723829" cy="215444"/>
              </a:xfrm>
              <a:prstGeom prst="rect">
                <a:avLst/>
              </a:prstGeom>
              <a:noFill/>
              <a:ln w="9525">
                <a:noFill/>
                <a:miter lim="800000"/>
                <a:headEnd/>
                <a:tailEnd/>
              </a:ln>
            </p:spPr>
            <p:txBody>
              <a:bodyPr lIns="0" tIns="0" rIns="0" bIns="0">
                <a:spAutoFit/>
              </a:bodyPr>
              <a:lstStyle/>
              <a:p>
                <a:r>
                  <a:rPr lang="fr-CA" sz="1400" dirty="0" err="1">
                    <a:solidFill>
                      <a:srgbClr val="000000"/>
                    </a:solidFill>
                    <a:latin typeface="Arial Narrow" pitchFamily="34" charset="0"/>
                  </a:rPr>
                  <a:t>Hepcidine</a:t>
                </a:r>
                <a:endParaRPr lang="fr-CA" sz="1400" dirty="0">
                  <a:solidFill>
                    <a:srgbClr val="000000"/>
                  </a:solidFill>
                  <a:latin typeface="Arial Narrow" pitchFamily="34" charset="0"/>
                </a:endParaRPr>
              </a:p>
            </p:txBody>
          </p:sp>
          <p:sp>
            <p:nvSpPr>
              <p:cNvPr id="39963" name="TextBox 56"/>
              <p:cNvSpPr txBox="1">
                <a:spLocks noChangeArrowheads="1"/>
              </p:cNvSpPr>
              <p:nvPr/>
            </p:nvSpPr>
            <p:spPr bwMode="auto">
              <a:xfrm>
                <a:off x="7863514" y="5767122"/>
                <a:ext cx="216970" cy="246221"/>
              </a:xfrm>
              <a:prstGeom prst="rect">
                <a:avLst/>
              </a:prstGeom>
              <a:noFill/>
              <a:ln w="9525">
                <a:noFill/>
                <a:miter lim="800000"/>
                <a:headEnd/>
                <a:tailEnd/>
              </a:ln>
            </p:spPr>
            <p:txBody>
              <a:bodyPr lIns="0" tIns="0" rIns="0" bIns="0">
                <a:spAutoFit/>
              </a:bodyPr>
              <a:lstStyle/>
              <a:p>
                <a:r>
                  <a:rPr lang="fr-CA">
                    <a:solidFill>
                      <a:srgbClr val="C00000"/>
                    </a:solidFill>
                    <a:latin typeface="Arial Narrow" pitchFamily="34" charset="0"/>
                  </a:rPr>
                  <a:t>Fe</a:t>
                </a:r>
              </a:p>
            </p:txBody>
          </p:sp>
          <p:sp>
            <p:nvSpPr>
              <p:cNvPr id="39964" name="TextBox 20"/>
              <p:cNvSpPr txBox="1">
                <a:spLocks noChangeArrowheads="1"/>
              </p:cNvSpPr>
              <p:nvPr/>
            </p:nvSpPr>
            <p:spPr bwMode="auto">
              <a:xfrm>
                <a:off x="7413367" y="2388013"/>
                <a:ext cx="1164883" cy="215444"/>
              </a:xfrm>
              <a:prstGeom prst="rect">
                <a:avLst/>
              </a:prstGeom>
              <a:noFill/>
              <a:ln w="9525">
                <a:noFill/>
                <a:miter lim="800000"/>
                <a:headEnd/>
                <a:tailEnd/>
              </a:ln>
            </p:spPr>
            <p:txBody>
              <a:bodyPr lIns="0" tIns="0" rIns="0" bIns="0">
                <a:spAutoFit/>
              </a:bodyPr>
              <a:lstStyle/>
              <a:p>
                <a:pPr algn="ctr"/>
                <a:r>
                  <a:rPr lang="fr-CA" sz="1400">
                    <a:solidFill>
                      <a:srgbClr val="000000"/>
                    </a:solidFill>
                    <a:latin typeface="Arial Narrow" pitchFamily="34" charset="0"/>
                  </a:rPr>
                  <a:t>Captation du fer</a:t>
                </a:r>
              </a:p>
            </p:txBody>
          </p:sp>
          <p:sp>
            <p:nvSpPr>
              <p:cNvPr id="39965" name="TextBox 20"/>
              <p:cNvSpPr txBox="1">
                <a:spLocks noChangeArrowheads="1"/>
              </p:cNvSpPr>
              <p:nvPr/>
            </p:nvSpPr>
            <p:spPr bwMode="auto">
              <a:xfrm>
                <a:off x="6439048" y="4800302"/>
                <a:ext cx="891003" cy="215444"/>
              </a:xfrm>
              <a:prstGeom prst="rect">
                <a:avLst/>
              </a:prstGeom>
              <a:noFill/>
              <a:ln w="9525">
                <a:noFill/>
                <a:miter lim="800000"/>
                <a:headEnd/>
                <a:tailEnd/>
              </a:ln>
            </p:spPr>
            <p:txBody>
              <a:bodyPr lIns="0" tIns="0" rIns="0" bIns="0">
                <a:spAutoFit/>
              </a:bodyPr>
              <a:lstStyle/>
              <a:p>
                <a:r>
                  <a:rPr lang="fr-CA" sz="1400" dirty="0" err="1">
                    <a:solidFill>
                      <a:srgbClr val="000000"/>
                    </a:solidFill>
                    <a:latin typeface="Arial Narrow" pitchFamily="34" charset="0"/>
                  </a:rPr>
                  <a:t>Ferroportine</a:t>
                </a:r>
                <a:endParaRPr lang="fr-CA" sz="1400" dirty="0">
                  <a:solidFill>
                    <a:srgbClr val="000000"/>
                  </a:solidFill>
                  <a:latin typeface="Arial Narrow" pitchFamily="34" charset="0"/>
                </a:endParaRPr>
              </a:p>
            </p:txBody>
          </p:sp>
          <p:sp>
            <p:nvSpPr>
              <p:cNvPr id="39966" name="Text Box 27"/>
              <p:cNvSpPr txBox="1">
                <a:spLocks noChangeArrowheads="1"/>
              </p:cNvSpPr>
              <p:nvPr/>
            </p:nvSpPr>
            <p:spPr bwMode="auto">
              <a:xfrm>
                <a:off x="6000760" y="2707842"/>
                <a:ext cx="1093745" cy="1292662"/>
              </a:xfrm>
              <a:prstGeom prst="rect">
                <a:avLst/>
              </a:prstGeom>
              <a:noFill/>
              <a:ln w="9525">
                <a:noFill/>
                <a:miter lim="800000"/>
                <a:headEnd/>
                <a:tailEnd/>
              </a:ln>
            </p:spPr>
            <p:txBody>
              <a:bodyPr lIns="0" tIns="0" rIns="0" bIns="0">
                <a:spAutoFit/>
              </a:bodyPr>
              <a:lstStyle/>
              <a:p>
                <a:pPr algn="ctr"/>
                <a:r>
                  <a:rPr lang="fr-CA" sz="1400">
                    <a:solidFill>
                      <a:srgbClr val="000000"/>
                    </a:solidFill>
                    <a:latin typeface="Arial Narrow" pitchFamily="34" charset="0"/>
                  </a:rPr>
                  <a:t>Cellules qui </a:t>
                </a:r>
                <a:br>
                  <a:rPr lang="fr-CA" sz="1400">
                    <a:solidFill>
                      <a:srgbClr val="000000"/>
                    </a:solidFill>
                    <a:latin typeface="Arial Narrow" pitchFamily="34" charset="0"/>
                  </a:rPr>
                </a:br>
                <a:r>
                  <a:rPr lang="fr-CA" sz="1400">
                    <a:solidFill>
                      <a:srgbClr val="000000"/>
                    </a:solidFill>
                    <a:latin typeface="Arial Narrow" pitchFamily="34" charset="0"/>
                  </a:rPr>
                  <a:t>exportent le fer</a:t>
                </a:r>
                <a:br>
                  <a:rPr lang="fr-CA" sz="1400">
                    <a:solidFill>
                      <a:srgbClr val="000000"/>
                    </a:solidFill>
                    <a:latin typeface="Arial Narrow" pitchFamily="34" charset="0"/>
                  </a:rPr>
                </a:br>
                <a:r>
                  <a:rPr lang="fr-CA" sz="1400">
                    <a:solidFill>
                      <a:srgbClr val="000000"/>
                    </a:solidFill>
                    <a:latin typeface="Arial Narrow" pitchFamily="34" charset="0"/>
                  </a:rPr>
                  <a:t>(entérocytes </a:t>
                </a:r>
                <a:br>
                  <a:rPr lang="fr-CA" sz="1400">
                    <a:solidFill>
                      <a:srgbClr val="000000"/>
                    </a:solidFill>
                    <a:latin typeface="Arial Narrow" pitchFamily="34" charset="0"/>
                  </a:rPr>
                </a:br>
                <a:r>
                  <a:rPr lang="fr-CA" sz="1400">
                    <a:solidFill>
                      <a:srgbClr val="000000"/>
                    </a:solidFill>
                    <a:latin typeface="Arial Narrow" pitchFamily="34" charset="0"/>
                  </a:rPr>
                  <a:t>duodénaux, </a:t>
                </a:r>
                <a:br>
                  <a:rPr lang="fr-CA" sz="1400">
                    <a:solidFill>
                      <a:srgbClr val="000000"/>
                    </a:solidFill>
                    <a:latin typeface="Arial Narrow" pitchFamily="34" charset="0"/>
                  </a:rPr>
                </a:br>
                <a:r>
                  <a:rPr lang="fr-CA" sz="1400">
                    <a:solidFill>
                      <a:srgbClr val="000000"/>
                    </a:solidFill>
                    <a:latin typeface="Arial Narrow" pitchFamily="34" charset="0"/>
                  </a:rPr>
                  <a:t>macrophages, </a:t>
                </a:r>
                <a:br>
                  <a:rPr lang="fr-CA" sz="1400">
                    <a:solidFill>
                      <a:srgbClr val="000000"/>
                    </a:solidFill>
                    <a:latin typeface="Arial Narrow" pitchFamily="34" charset="0"/>
                  </a:rPr>
                </a:br>
                <a:r>
                  <a:rPr lang="fr-CA" sz="1400">
                    <a:solidFill>
                      <a:srgbClr val="000000"/>
                    </a:solidFill>
                    <a:latin typeface="Arial Narrow" pitchFamily="34" charset="0"/>
                  </a:rPr>
                  <a:t>hépatocytes)</a:t>
                </a:r>
              </a:p>
            </p:txBody>
          </p:sp>
        </p:grpSp>
      </p:grpSp>
      <p:grpSp>
        <p:nvGrpSpPr>
          <p:cNvPr id="39941" name="Groupe 99"/>
          <p:cNvGrpSpPr>
            <a:grpSpLocks/>
          </p:cNvGrpSpPr>
          <p:nvPr/>
        </p:nvGrpSpPr>
        <p:grpSpPr bwMode="auto">
          <a:xfrm>
            <a:off x="195262" y="1905000"/>
            <a:ext cx="5214937" cy="4140262"/>
            <a:chOff x="195604" y="2071678"/>
            <a:chExt cx="4946879" cy="3974679"/>
          </a:xfrm>
        </p:grpSpPr>
        <p:pic>
          <p:nvPicPr>
            <p:cNvPr id="39943" name="Picture 15" descr="IronHomeostasis_v4.png"/>
            <p:cNvPicPr>
              <a:picLocks noChangeAspect="1"/>
            </p:cNvPicPr>
            <p:nvPr/>
          </p:nvPicPr>
          <p:blipFill>
            <a:blip r:embed="rId3" cstate="print"/>
            <a:srcRect/>
            <a:stretch>
              <a:fillRect/>
            </a:stretch>
          </p:blipFill>
          <p:spPr bwMode="auto">
            <a:xfrm>
              <a:off x="811783" y="2340248"/>
              <a:ext cx="4330700" cy="3074987"/>
            </a:xfrm>
            <a:prstGeom prst="rect">
              <a:avLst/>
            </a:prstGeom>
            <a:noFill/>
            <a:ln w="9525">
              <a:noFill/>
              <a:miter lim="800000"/>
              <a:headEnd/>
              <a:tailEnd/>
            </a:ln>
          </p:spPr>
        </p:pic>
        <p:sp>
          <p:nvSpPr>
            <p:cNvPr id="39944" name="Text Box 9"/>
            <p:cNvSpPr txBox="1">
              <a:spLocks noChangeArrowheads="1"/>
            </p:cNvSpPr>
            <p:nvPr/>
          </p:nvSpPr>
          <p:spPr bwMode="auto">
            <a:xfrm>
              <a:off x="3500430" y="2857496"/>
              <a:ext cx="652423" cy="215444"/>
            </a:xfrm>
            <a:prstGeom prst="rect">
              <a:avLst/>
            </a:prstGeom>
            <a:noFill/>
            <a:ln w="9525">
              <a:noFill/>
              <a:miter lim="800000"/>
              <a:headEnd/>
              <a:tailEnd/>
            </a:ln>
          </p:spPr>
          <p:txBody>
            <a:bodyPr wrap="none" lIns="0" tIns="0" rIns="0" bIns="0">
              <a:spAutoFit/>
            </a:bodyPr>
            <a:lstStyle/>
            <a:p>
              <a:r>
                <a:rPr lang="fr-CA" sz="1400" dirty="0" err="1">
                  <a:solidFill>
                    <a:srgbClr val="000000"/>
                  </a:solidFill>
                  <a:latin typeface="Arial Narrow" pitchFamily="34" charset="0"/>
                </a:rPr>
                <a:t>Hepcidine</a:t>
              </a:r>
              <a:endParaRPr lang="fr-CA" sz="1400" dirty="0">
                <a:solidFill>
                  <a:srgbClr val="000000"/>
                </a:solidFill>
                <a:latin typeface="Arial Narrow" pitchFamily="34" charset="0"/>
              </a:endParaRPr>
            </a:p>
          </p:txBody>
        </p:sp>
        <p:sp>
          <p:nvSpPr>
            <p:cNvPr id="39945" name="Text Box 6"/>
            <p:cNvSpPr txBox="1">
              <a:spLocks noChangeArrowheads="1"/>
            </p:cNvSpPr>
            <p:nvPr/>
          </p:nvSpPr>
          <p:spPr bwMode="auto">
            <a:xfrm>
              <a:off x="274623" y="2638664"/>
              <a:ext cx="980791" cy="827309"/>
            </a:xfrm>
            <a:prstGeom prst="rect">
              <a:avLst/>
            </a:prstGeom>
            <a:noFill/>
            <a:ln w="9525">
              <a:noFill/>
              <a:miter lim="800000"/>
              <a:headEnd/>
              <a:tailEnd/>
            </a:ln>
          </p:spPr>
          <p:txBody>
            <a:bodyPr wrap="none" lIns="0" tIns="0" rIns="0" bIns="0">
              <a:spAutoFit/>
            </a:bodyPr>
            <a:lstStyle/>
            <a:p>
              <a:pPr algn="ctr"/>
              <a:r>
                <a:rPr lang="fr-CA" sz="1400" b="1" dirty="0">
                  <a:solidFill>
                    <a:srgbClr val="000000"/>
                  </a:solidFill>
                  <a:latin typeface="Arial Narrow" pitchFamily="34" charset="0"/>
                </a:rPr>
                <a:t>Quantité totale</a:t>
              </a:r>
              <a:br>
                <a:rPr lang="fr-CA" sz="1400" b="1" dirty="0">
                  <a:solidFill>
                    <a:srgbClr val="000000"/>
                  </a:solidFill>
                  <a:latin typeface="Arial Narrow" pitchFamily="34" charset="0"/>
                </a:rPr>
              </a:br>
              <a:r>
                <a:rPr lang="fr-CA" sz="1400" b="1" dirty="0">
                  <a:solidFill>
                    <a:srgbClr val="000000"/>
                  </a:solidFill>
                  <a:latin typeface="Arial Narrow" pitchFamily="34" charset="0"/>
                </a:rPr>
                <a:t>de fer dans</a:t>
              </a:r>
              <a:br>
                <a:rPr lang="fr-CA" sz="1400" b="1" dirty="0">
                  <a:solidFill>
                    <a:srgbClr val="000000"/>
                  </a:solidFill>
                  <a:latin typeface="Arial Narrow" pitchFamily="34" charset="0"/>
                </a:rPr>
              </a:br>
              <a:r>
                <a:rPr lang="fr-CA" sz="1400" b="1" dirty="0">
                  <a:solidFill>
                    <a:srgbClr val="000000"/>
                  </a:solidFill>
                  <a:latin typeface="Arial Narrow" pitchFamily="34" charset="0"/>
                </a:rPr>
                <a:t>/l’organisme</a:t>
              </a:r>
            </a:p>
            <a:p>
              <a:pPr algn="ctr"/>
              <a:r>
                <a:rPr lang="fr-CA" sz="1400" b="1" dirty="0">
                  <a:solidFill>
                    <a:srgbClr val="000000"/>
                  </a:solidFill>
                  <a:latin typeface="Arial Narrow" pitchFamily="34" charset="0"/>
                </a:rPr>
                <a:t> 3 à 4 g</a:t>
              </a:r>
            </a:p>
          </p:txBody>
        </p:sp>
        <p:sp>
          <p:nvSpPr>
            <p:cNvPr id="39946" name="Text Box 7"/>
            <p:cNvSpPr txBox="1">
              <a:spLocks noChangeArrowheads="1"/>
            </p:cNvSpPr>
            <p:nvPr/>
          </p:nvSpPr>
          <p:spPr bwMode="auto">
            <a:xfrm>
              <a:off x="195604" y="4300848"/>
              <a:ext cx="854581" cy="206828"/>
            </a:xfrm>
            <a:prstGeom prst="rect">
              <a:avLst/>
            </a:prstGeom>
            <a:noFill/>
            <a:ln w="9525">
              <a:noFill/>
              <a:miter lim="800000"/>
              <a:headEnd/>
              <a:tailEnd/>
            </a:ln>
          </p:spPr>
          <p:txBody>
            <a:bodyPr wrap="none" lIns="0" tIns="0" rIns="0" bIns="0">
              <a:spAutoFit/>
            </a:bodyPr>
            <a:lstStyle/>
            <a:p>
              <a:r>
                <a:rPr lang="fr-CA" sz="1400" b="1" dirty="0">
                  <a:solidFill>
                    <a:srgbClr val="000000"/>
                  </a:solidFill>
                  <a:latin typeface="Arial Narrow" pitchFamily="34" charset="0"/>
                </a:rPr>
                <a:t>Érythrocytes</a:t>
              </a:r>
            </a:p>
          </p:txBody>
        </p:sp>
        <p:sp>
          <p:nvSpPr>
            <p:cNvPr id="39947" name="Text Box 8"/>
            <p:cNvSpPr txBox="1">
              <a:spLocks noChangeArrowheads="1"/>
            </p:cNvSpPr>
            <p:nvPr/>
          </p:nvSpPr>
          <p:spPr bwMode="auto">
            <a:xfrm>
              <a:off x="3124458" y="5181974"/>
              <a:ext cx="1478030" cy="620482"/>
            </a:xfrm>
            <a:prstGeom prst="rect">
              <a:avLst/>
            </a:prstGeom>
            <a:noFill/>
            <a:ln w="9525">
              <a:noFill/>
              <a:miter lim="800000"/>
              <a:headEnd/>
              <a:tailEnd/>
            </a:ln>
          </p:spPr>
          <p:txBody>
            <a:bodyPr wrap="none" lIns="0" tIns="0" rIns="0" bIns="0">
              <a:spAutoFit/>
            </a:bodyPr>
            <a:lstStyle/>
            <a:p>
              <a:pPr algn="ctr"/>
              <a:r>
                <a:rPr lang="fr-CA" sz="1400" b="1" dirty="0">
                  <a:solidFill>
                    <a:srgbClr val="000000"/>
                  </a:solidFill>
                  <a:latin typeface="Arial Narrow" pitchFamily="34" charset="0"/>
                </a:rPr>
                <a:t>Production par</a:t>
              </a:r>
              <a:br>
                <a:rPr lang="fr-CA" sz="1400" b="1" dirty="0">
                  <a:solidFill>
                    <a:srgbClr val="000000"/>
                  </a:solidFill>
                  <a:latin typeface="Arial Narrow" pitchFamily="34" charset="0"/>
                </a:rPr>
              </a:br>
              <a:r>
                <a:rPr lang="fr-CA" sz="1400" b="1" dirty="0">
                  <a:solidFill>
                    <a:srgbClr val="000000"/>
                  </a:solidFill>
                  <a:latin typeface="Arial Narrow" pitchFamily="34" charset="0"/>
                </a:rPr>
                <a:t>l’</a:t>
              </a:r>
              <a:r>
                <a:rPr lang="fr-CA" sz="1400" b="1" dirty="0" err="1">
                  <a:solidFill>
                    <a:srgbClr val="000000"/>
                  </a:solidFill>
                  <a:latin typeface="Arial Narrow" pitchFamily="34" charset="0"/>
                </a:rPr>
                <a:t>érythron</a:t>
              </a:r>
              <a:r>
                <a:rPr lang="fr-CA" sz="1400" b="1" dirty="0">
                  <a:solidFill>
                    <a:srgbClr val="000000"/>
                  </a:solidFill>
                  <a:latin typeface="Arial Narrow" pitchFamily="34" charset="0"/>
                </a:rPr>
                <a:t> uniquement</a:t>
              </a:r>
              <a:br>
                <a:rPr lang="fr-CA" sz="1400" b="1" dirty="0">
                  <a:solidFill>
                    <a:srgbClr val="000000"/>
                  </a:solidFill>
                  <a:latin typeface="Arial Narrow" pitchFamily="34" charset="0"/>
                </a:rPr>
              </a:br>
              <a:r>
                <a:rPr lang="fr-CA" sz="1400" b="1" dirty="0">
                  <a:solidFill>
                    <a:srgbClr val="000000"/>
                  </a:solidFill>
                  <a:latin typeface="Arial Narrow" pitchFamily="34" charset="0"/>
                </a:rPr>
                <a:t>(20 mg/jour)</a:t>
              </a:r>
            </a:p>
          </p:txBody>
        </p:sp>
        <p:sp>
          <p:nvSpPr>
            <p:cNvPr id="39948" name="Text Box 10"/>
            <p:cNvSpPr txBox="1">
              <a:spLocks noChangeArrowheads="1"/>
            </p:cNvSpPr>
            <p:nvPr/>
          </p:nvSpPr>
          <p:spPr bwMode="auto">
            <a:xfrm>
              <a:off x="4572000" y="2713490"/>
              <a:ext cx="287395" cy="206828"/>
            </a:xfrm>
            <a:prstGeom prst="rect">
              <a:avLst/>
            </a:prstGeom>
            <a:noFill/>
            <a:ln w="9525">
              <a:noFill/>
              <a:miter lim="800000"/>
              <a:headEnd/>
              <a:tailEnd/>
            </a:ln>
          </p:spPr>
          <p:txBody>
            <a:bodyPr wrap="none" lIns="0" tIns="0" rIns="0" bIns="0">
              <a:spAutoFit/>
            </a:bodyPr>
            <a:lstStyle/>
            <a:p>
              <a:r>
                <a:rPr lang="fr-CA" sz="1400" b="1" dirty="0">
                  <a:solidFill>
                    <a:srgbClr val="000000"/>
                  </a:solidFill>
                  <a:latin typeface="Arial Narrow" pitchFamily="34" charset="0"/>
                </a:rPr>
                <a:t>Foie</a:t>
              </a:r>
            </a:p>
          </p:txBody>
        </p:sp>
        <p:sp>
          <p:nvSpPr>
            <p:cNvPr id="39949" name="Text Box 11"/>
            <p:cNvSpPr txBox="1">
              <a:spLocks noChangeArrowheads="1"/>
            </p:cNvSpPr>
            <p:nvPr/>
          </p:nvSpPr>
          <p:spPr bwMode="auto">
            <a:xfrm>
              <a:off x="592075" y="5425875"/>
              <a:ext cx="1563183" cy="620482"/>
            </a:xfrm>
            <a:prstGeom prst="rect">
              <a:avLst/>
            </a:prstGeom>
            <a:noFill/>
            <a:ln w="9525">
              <a:noFill/>
              <a:miter lim="800000"/>
              <a:headEnd/>
              <a:tailEnd/>
            </a:ln>
          </p:spPr>
          <p:txBody>
            <a:bodyPr wrap="none" lIns="0" tIns="0" rIns="0" bIns="0">
              <a:spAutoFit/>
            </a:bodyPr>
            <a:lstStyle/>
            <a:p>
              <a:pPr algn="ctr"/>
              <a:r>
                <a:rPr lang="fr-CA" sz="1400" b="1" dirty="0">
                  <a:solidFill>
                    <a:srgbClr val="000000"/>
                  </a:solidFill>
                  <a:latin typeface="Arial Narrow" pitchFamily="34" charset="0"/>
                </a:rPr>
                <a:t>Production des </a:t>
              </a:r>
              <a:br>
                <a:rPr lang="fr-CA" sz="1400" b="1" dirty="0">
                  <a:solidFill>
                    <a:srgbClr val="000000"/>
                  </a:solidFill>
                  <a:latin typeface="Arial Narrow" pitchFamily="34" charset="0"/>
                </a:rPr>
              </a:br>
              <a:r>
                <a:rPr lang="fr-CA" sz="1400" b="1" dirty="0">
                  <a:solidFill>
                    <a:srgbClr val="000000"/>
                  </a:solidFill>
                  <a:latin typeface="Arial Narrow" pitchFamily="34" charset="0"/>
                </a:rPr>
                <a:t>érythrocytes</a:t>
              </a:r>
            </a:p>
            <a:p>
              <a:pPr algn="ctr"/>
              <a:r>
                <a:rPr lang="fr-CA" sz="1400" b="1" dirty="0">
                  <a:solidFill>
                    <a:srgbClr val="000000"/>
                  </a:solidFill>
                  <a:latin typeface="Arial Narrow" pitchFamily="34" charset="0"/>
                </a:rPr>
                <a:t>dans la moelle osseuse</a:t>
              </a:r>
            </a:p>
          </p:txBody>
        </p:sp>
        <p:sp>
          <p:nvSpPr>
            <p:cNvPr id="39950" name="Text Box 12"/>
            <p:cNvSpPr txBox="1">
              <a:spLocks noChangeArrowheads="1"/>
            </p:cNvSpPr>
            <p:nvPr/>
          </p:nvSpPr>
          <p:spPr bwMode="auto">
            <a:xfrm>
              <a:off x="985101" y="2071678"/>
              <a:ext cx="1975267" cy="413654"/>
            </a:xfrm>
            <a:prstGeom prst="rect">
              <a:avLst/>
            </a:prstGeom>
            <a:noFill/>
            <a:ln w="9525">
              <a:noFill/>
              <a:miter lim="800000"/>
              <a:headEnd/>
              <a:tailEnd/>
            </a:ln>
          </p:spPr>
          <p:txBody>
            <a:bodyPr wrap="none" lIns="0" tIns="0" rIns="0" bIns="0">
              <a:spAutoFit/>
            </a:bodyPr>
            <a:lstStyle/>
            <a:p>
              <a:pPr algn="ctr"/>
              <a:r>
                <a:rPr lang="fr-CA" sz="1400" b="1" dirty="0">
                  <a:solidFill>
                    <a:srgbClr val="000000"/>
                  </a:solidFill>
                  <a:latin typeface="Arial Narrow" pitchFamily="34" charset="0"/>
                </a:rPr>
                <a:t>Destruction des érythrocytes </a:t>
              </a:r>
            </a:p>
            <a:p>
              <a:pPr algn="ctr"/>
              <a:r>
                <a:rPr lang="fr-CA" sz="1400" b="1" dirty="0">
                  <a:solidFill>
                    <a:srgbClr val="000000"/>
                  </a:solidFill>
                  <a:latin typeface="Arial Narrow" pitchFamily="34" charset="0"/>
                </a:rPr>
                <a:t>par les macrophages</a:t>
              </a:r>
            </a:p>
          </p:txBody>
        </p:sp>
        <p:sp>
          <p:nvSpPr>
            <p:cNvPr id="39951" name="Text Box 10"/>
            <p:cNvSpPr txBox="1">
              <a:spLocks noChangeArrowheads="1"/>
            </p:cNvSpPr>
            <p:nvPr/>
          </p:nvSpPr>
          <p:spPr bwMode="auto">
            <a:xfrm>
              <a:off x="4643438" y="3908884"/>
              <a:ext cx="476092" cy="215444"/>
            </a:xfrm>
            <a:prstGeom prst="rect">
              <a:avLst/>
            </a:prstGeom>
            <a:noFill/>
            <a:ln w="9525">
              <a:noFill/>
              <a:miter lim="800000"/>
              <a:headEnd/>
              <a:tailEnd/>
            </a:ln>
          </p:spPr>
          <p:txBody>
            <a:bodyPr wrap="none" lIns="0" tIns="0" rIns="0" bIns="0">
              <a:spAutoFit/>
            </a:bodyPr>
            <a:lstStyle/>
            <a:p>
              <a:r>
                <a:rPr lang="fr-CA" sz="1400">
                  <a:solidFill>
                    <a:srgbClr val="000000"/>
                  </a:solidFill>
                  <a:latin typeface="Arial Narrow" pitchFamily="34" charset="0"/>
                </a:rPr>
                <a:t>Intestin</a:t>
              </a:r>
            </a:p>
          </p:txBody>
        </p:sp>
        <p:sp>
          <p:nvSpPr>
            <p:cNvPr id="65" name="Forme libre 64"/>
            <p:cNvSpPr/>
            <p:nvPr/>
          </p:nvSpPr>
          <p:spPr>
            <a:xfrm>
              <a:off x="2626179" y="4540257"/>
              <a:ext cx="708058" cy="646118"/>
            </a:xfrm>
            <a:custGeom>
              <a:avLst/>
              <a:gdLst>
                <a:gd name="connsiteX0" fmla="*/ 625475 w 742156"/>
                <a:gd name="connsiteY0" fmla="*/ 25003 h 672703"/>
                <a:gd name="connsiteX1" fmla="*/ 730250 w 742156"/>
                <a:gd name="connsiteY1" fmla="*/ 89297 h 672703"/>
                <a:gd name="connsiteX2" fmla="*/ 554038 w 742156"/>
                <a:gd name="connsiteY2" fmla="*/ 310753 h 672703"/>
                <a:gd name="connsiteX3" fmla="*/ 356394 w 742156"/>
                <a:gd name="connsiteY3" fmla="*/ 477440 h 672703"/>
                <a:gd name="connsiteX4" fmla="*/ 175419 w 742156"/>
                <a:gd name="connsiteY4" fmla="*/ 572690 h 672703"/>
                <a:gd name="connsiteX5" fmla="*/ 213519 w 742156"/>
                <a:gd name="connsiteY5" fmla="*/ 670322 h 672703"/>
                <a:gd name="connsiteX6" fmla="*/ 23019 w 742156"/>
                <a:gd name="connsiteY6" fmla="*/ 558403 h 672703"/>
                <a:gd name="connsiteX7" fmla="*/ 75406 w 742156"/>
                <a:gd name="connsiteY7" fmla="*/ 353615 h 672703"/>
                <a:gd name="connsiteX8" fmla="*/ 125413 w 742156"/>
                <a:gd name="connsiteY8" fmla="*/ 460772 h 672703"/>
                <a:gd name="connsiteX9" fmla="*/ 282575 w 742156"/>
                <a:gd name="connsiteY9" fmla="*/ 377428 h 672703"/>
                <a:gd name="connsiteX10" fmla="*/ 458788 w 742156"/>
                <a:gd name="connsiteY10" fmla="*/ 239315 h 672703"/>
                <a:gd name="connsiteX11" fmla="*/ 625475 w 742156"/>
                <a:gd name="connsiteY11" fmla="*/ 25003 h 672703"/>
                <a:gd name="connsiteX0" fmla="*/ 625475 w 730250"/>
                <a:gd name="connsiteY0" fmla="*/ 0 h 647700"/>
                <a:gd name="connsiteX1" fmla="*/ 730250 w 730250"/>
                <a:gd name="connsiteY1" fmla="*/ 64294 h 647700"/>
                <a:gd name="connsiteX2" fmla="*/ 554038 w 730250"/>
                <a:gd name="connsiteY2" fmla="*/ 285750 h 647700"/>
                <a:gd name="connsiteX3" fmla="*/ 356394 w 730250"/>
                <a:gd name="connsiteY3" fmla="*/ 452437 h 647700"/>
                <a:gd name="connsiteX4" fmla="*/ 175419 w 730250"/>
                <a:gd name="connsiteY4" fmla="*/ 547687 h 647700"/>
                <a:gd name="connsiteX5" fmla="*/ 213519 w 730250"/>
                <a:gd name="connsiteY5" fmla="*/ 645319 h 647700"/>
                <a:gd name="connsiteX6" fmla="*/ 23019 w 730250"/>
                <a:gd name="connsiteY6" fmla="*/ 533400 h 647700"/>
                <a:gd name="connsiteX7" fmla="*/ 75406 w 730250"/>
                <a:gd name="connsiteY7" fmla="*/ 328612 h 647700"/>
                <a:gd name="connsiteX8" fmla="*/ 125413 w 730250"/>
                <a:gd name="connsiteY8" fmla="*/ 435769 h 647700"/>
                <a:gd name="connsiteX9" fmla="*/ 282575 w 730250"/>
                <a:gd name="connsiteY9" fmla="*/ 352425 h 647700"/>
                <a:gd name="connsiteX10" fmla="*/ 458788 w 730250"/>
                <a:gd name="connsiteY10" fmla="*/ 214312 h 647700"/>
                <a:gd name="connsiteX11" fmla="*/ 625475 w 730250"/>
                <a:gd name="connsiteY11" fmla="*/ 0 h 647700"/>
                <a:gd name="connsiteX0" fmla="*/ 625475 w 730250"/>
                <a:gd name="connsiteY0" fmla="*/ 0 h 647700"/>
                <a:gd name="connsiteX1" fmla="*/ 730250 w 730250"/>
                <a:gd name="connsiteY1" fmla="*/ 64294 h 647700"/>
                <a:gd name="connsiteX2" fmla="*/ 554038 w 730250"/>
                <a:gd name="connsiteY2" fmla="*/ 285750 h 647700"/>
                <a:gd name="connsiteX3" fmla="*/ 356394 w 730250"/>
                <a:gd name="connsiteY3" fmla="*/ 452437 h 647700"/>
                <a:gd name="connsiteX4" fmla="*/ 175419 w 730250"/>
                <a:gd name="connsiteY4" fmla="*/ 547687 h 647700"/>
                <a:gd name="connsiteX5" fmla="*/ 213519 w 730250"/>
                <a:gd name="connsiteY5" fmla="*/ 645319 h 647700"/>
                <a:gd name="connsiteX6" fmla="*/ 23019 w 730250"/>
                <a:gd name="connsiteY6" fmla="*/ 533400 h 647700"/>
                <a:gd name="connsiteX7" fmla="*/ 75406 w 730250"/>
                <a:gd name="connsiteY7" fmla="*/ 328612 h 647700"/>
                <a:gd name="connsiteX8" fmla="*/ 125413 w 730250"/>
                <a:gd name="connsiteY8" fmla="*/ 435769 h 647700"/>
                <a:gd name="connsiteX9" fmla="*/ 282575 w 730250"/>
                <a:gd name="connsiteY9" fmla="*/ 352425 h 647700"/>
                <a:gd name="connsiteX10" fmla="*/ 458788 w 730250"/>
                <a:gd name="connsiteY10" fmla="*/ 214312 h 647700"/>
                <a:gd name="connsiteX11" fmla="*/ 625475 w 730250"/>
                <a:gd name="connsiteY11" fmla="*/ 0 h 647700"/>
                <a:gd name="connsiteX0" fmla="*/ 625475 w 730250"/>
                <a:gd name="connsiteY0" fmla="*/ 0 h 647700"/>
                <a:gd name="connsiteX1" fmla="*/ 730250 w 730250"/>
                <a:gd name="connsiteY1" fmla="*/ 64294 h 647700"/>
                <a:gd name="connsiteX2" fmla="*/ 554038 w 730250"/>
                <a:gd name="connsiteY2" fmla="*/ 285750 h 647700"/>
                <a:gd name="connsiteX3" fmla="*/ 356394 w 730250"/>
                <a:gd name="connsiteY3" fmla="*/ 452437 h 647700"/>
                <a:gd name="connsiteX4" fmla="*/ 175419 w 730250"/>
                <a:gd name="connsiteY4" fmla="*/ 547687 h 647700"/>
                <a:gd name="connsiteX5" fmla="*/ 213519 w 730250"/>
                <a:gd name="connsiteY5" fmla="*/ 645319 h 647700"/>
                <a:gd name="connsiteX6" fmla="*/ 23019 w 730250"/>
                <a:gd name="connsiteY6" fmla="*/ 533400 h 647700"/>
                <a:gd name="connsiteX7" fmla="*/ 75406 w 730250"/>
                <a:gd name="connsiteY7" fmla="*/ 328612 h 647700"/>
                <a:gd name="connsiteX8" fmla="*/ 125413 w 730250"/>
                <a:gd name="connsiteY8" fmla="*/ 435769 h 647700"/>
                <a:gd name="connsiteX9" fmla="*/ 282575 w 730250"/>
                <a:gd name="connsiteY9" fmla="*/ 352425 h 647700"/>
                <a:gd name="connsiteX10" fmla="*/ 458788 w 730250"/>
                <a:gd name="connsiteY10" fmla="*/ 214312 h 647700"/>
                <a:gd name="connsiteX11" fmla="*/ 625475 w 730250"/>
                <a:gd name="connsiteY11" fmla="*/ 0 h 647700"/>
                <a:gd name="connsiteX0" fmla="*/ 625475 w 730250"/>
                <a:gd name="connsiteY0" fmla="*/ 0 h 647700"/>
                <a:gd name="connsiteX1" fmla="*/ 730250 w 730250"/>
                <a:gd name="connsiteY1" fmla="*/ 64294 h 647700"/>
                <a:gd name="connsiteX2" fmla="*/ 554038 w 730250"/>
                <a:gd name="connsiteY2" fmla="*/ 285750 h 647700"/>
                <a:gd name="connsiteX3" fmla="*/ 356394 w 730250"/>
                <a:gd name="connsiteY3" fmla="*/ 452437 h 647700"/>
                <a:gd name="connsiteX4" fmla="*/ 175419 w 730250"/>
                <a:gd name="connsiteY4" fmla="*/ 547687 h 647700"/>
                <a:gd name="connsiteX5" fmla="*/ 213519 w 730250"/>
                <a:gd name="connsiteY5" fmla="*/ 645319 h 647700"/>
                <a:gd name="connsiteX6" fmla="*/ 23019 w 730250"/>
                <a:gd name="connsiteY6" fmla="*/ 533400 h 647700"/>
                <a:gd name="connsiteX7" fmla="*/ 75406 w 730250"/>
                <a:gd name="connsiteY7" fmla="*/ 328612 h 647700"/>
                <a:gd name="connsiteX8" fmla="*/ 125413 w 730250"/>
                <a:gd name="connsiteY8" fmla="*/ 435769 h 647700"/>
                <a:gd name="connsiteX9" fmla="*/ 282575 w 730250"/>
                <a:gd name="connsiteY9" fmla="*/ 352425 h 647700"/>
                <a:gd name="connsiteX10" fmla="*/ 458788 w 730250"/>
                <a:gd name="connsiteY10" fmla="*/ 214312 h 647700"/>
                <a:gd name="connsiteX11" fmla="*/ 625475 w 730250"/>
                <a:gd name="connsiteY11" fmla="*/ 0 h 647700"/>
                <a:gd name="connsiteX0" fmla="*/ 625475 w 730250"/>
                <a:gd name="connsiteY0" fmla="*/ 0 h 647700"/>
                <a:gd name="connsiteX1" fmla="*/ 730250 w 730250"/>
                <a:gd name="connsiteY1" fmla="*/ 64294 h 647700"/>
                <a:gd name="connsiteX2" fmla="*/ 554038 w 730250"/>
                <a:gd name="connsiteY2" fmla="*/ 285750 h 647700"/>
                <a:gd name="connsiteX3" fmla="*/ 356394 w 730250"/>
                <a:gd name="connsiteY3" fmla="*/ 452437 h 647700"/>
                <a:gd name="connsiteX4" fmla="*/ 175419 w 730250"/>
                <a:gd name="connsiteY4" fmla="*/ 547687 h 647700"/>
                <a:gd name="connsiteX5" fmla="*/ 213519 w 730250"/>
                <a:gd name="connsiteY5" fmla="*/ 645319 h 647700"/>
                <a:gd name="connsiteX6" fmla="*/ 23019 w 730250"/>
                <a:gd name="connsiteY6" fmla="*/ 533400 h 647700"/>
                <a:gd name="connsiteX7" fmla="*/ 75406 w 730250"/>
                <a:gd name="connsiteY7" fmla="*/ 328612 h 647700"/>
                <a:gd name="connsiteX8" fmla="*/ 125413 w 730250"/>
                <a:gd name="connsiteY8" fmla="*/ 435769 h 647700"/>
                <a:gd name="connsiteX9" fmla="*/ 282575 w 730250"/>
                <a:gd name="connsiteY9" fmla="*/ 352425 h 647700"/>
                <a:gd name="connsiteX10" fmla="*/ 458788 w 730250"/>
                <a:gd name="connsiteY10" fmla="*/ 214312 h 647700"/>
                <a:gd name="connsiteX11" fmla="*/ 625475 w 730250"/>
                <a:gd name="connsiteY11" fmla="*/ 0 h 647700"/>
                <a:gd name="connsiteX0" fmla="*/ 625475 w 730250"/>
                <a:gd name="connsiteY0" fmla="*/ 0 h 647700"/>
                <a:gd name="connsiteX1" fmla="*/ 730250 w 730250"/>
                <a:gd name="connsiteY1" fmla="*/ 64294 h 647700"/>
                <a:gd name="connsiteX2" fmla="*/ 554038 w 730250"/>
                <a:gd name="connsiteY2" fmla="*/ 285750 h 647700"/>
                <a:gd name="connsiteX3" fmla="*/ 356394 w 730250"/>
                <a:gd name="connsiteY3" fmla="*/ 452437 h 647700"/>
                <a:gd name="connsiteX4" fmla="*/ 175419 w 730250"/>
                <a:gd name="connsiteY4" fmla="*/ 547687 h 647700"/>
                <a:gd name="connsiteX5" fmla="*/ 213519 w 730250"/>
                <a:gd name="connsiteY5" fmla="*/ 645319 h 647700"/>
                <a:gd name="connsiteX6" fmla="*/ 23019 w 730250"/>
                <a:gd name="connsiteY6" fmla="*/ 533400 h 647700"/>
                <a:gd name="connsiteX7" fmla="*/ 75406 w 730250"/>
                <a:gd name="connsiteY7" fmla="*/ 328612 h 647700"/>
                <a:gd name="connsiteX8" fmla="*/ 125413 w 730250"/>
                <a:gd name="connsiteY8" fmla="*/ 435769 h 647700"/>
                <a:gd name="connsiteX9" fmla="*/ 282575 w 730250"/>
                <a:gd name="connsiteY9" fmla="*/ 352425 h 647700"/>
                <a:gd name="connsiteX10" fmla="*/ 458788 w 730250"/>
                <a:gd name="connsiteY10" fmla="*/ 214312 h 647700"/>
                <a:gd name="connsiteX11" fmla="*/ 625475 w 730250"/>
                <a:gd name="connsiteY11" fmla="*/ 0 h 647700"/>
                <a:gd name="connsiteX0" fmla="*/ 625475 w 730250"/>
                <a:gd name="connsiteY0" fmla="*/ 0 h 647700"/>
                <a:gd name="connsiteX1" fmla="*/ 730250 w 730250"/>
                <a:gd name="connsiteY1" fmla="*/ 64294 h 647700"/>
                <a:gd name="connsiteX2" fmla="*/ 554038 w 730250"/>
                <a:gd name="connsiteY2" fmla="*/ 285750 h 647700"/>
                <a:gd name="connsiteX3" fmla="*/ 356394 w 730250"/>
                <a:gd name="connsiteY3" fmla="*/ 452437 h 647700"/>
                <a:gd name="connsiteX4" fmla="*/ 175419 w 730250"/>
                <a:gd name="connsiteY4" fmla="*/ 547687 h 647700"/>
                <a:gd name="connsiteX5" fmla="*/ 213519 w 730250"/>
                <a:gd name="connsiteY5" fmla="*/ 645319 h 647700"/>
                <a:gd name="connsiteX6" fmla="*/ 23019 w 730250"/>
                <a:gd name="connsiteY6" fmla="*/ 533400 h 647700"/>
                <a:gd name="connsiteX7" fmla="*/ 75406 w 730250"/>
                <a:gd name="connsiteY7" fmla="*/ 328612 h 647700"/>
                <a:gd name="connsiteX8" fmla="*/ 125413 w 730250"/>
                <a:gd name="connsiteY8" fmla="*/ 435769 h 647700"/>
                <a:gd name="connsiteX9" fmla="*/ 282575 w 730250"/>
                <a:gd name="connsiteY9" fmla="*/ 352425 h 647700"/>
                <a:gd name="connsiteX10" fmla="*/ 458788 w 730250"/>
                <a:gd name="connsiteY10" fmla="*/ 214312 h 647700"/>
                <a:gd name="connsiteX11" fmla="*/ 625475 w 730250"/>
                <a:gd name="connsiteY11" fmla="*/ 0 h 647700"/>
                <a:gd name="connsiteX0" fmla="*/ 625475 w 730250"/>
                <a:gd name="connsiteY0" fmla="*/ 0 h 647700"/>
                <a:gd name="connsiteX1" fmla="*/ 730250 w 730250"/>
                <a:gd name="connsiteY1" fmla="*/ 64294 h 647700"/>
                <a:gd name="connsiteX2" fmla="*/ 554038 w 730250"/>
                <a:gd name="connsiteY2" fmla="*/ 285750 h 647700"/>
                <a:gd name="connsiteX3" fmla="*/ 356394 w 730250"/>
                <a:gd name="connsiteY3" fmla="*/ 452437 h 647700"/>
                <a:gd name="connsiteX4" fmla="*/ 175419 w 730250"/>
                <a:gd name="connsiteY4" fmla="*/ 547687 h 647700"/>
                <a:gd name="connsiteX5" fmla="*/ 213519 w 730250"/>
                <a:gd name="connsiteY5" fmla="*/ 645319 h 647700"/>
                <a:gd name="connsiteX6" fmla="*/ 23019 w 730250"/>
                <a:gd name="connsiteY6" fmla="*/ 533400 h 647700"/>
                <a:gd name="connsiteX7" fmla="*/ 75406 w 730250"/>
                <a:gd name="connsiteY7" fmla="*/ 328612 h 647700"/>
                <a:gd name="connsiteX8" fmla="*/ 125413 w 730250"/>
                <a:gd name="connsiteY8" fmla="*/ 435769 h 647700"/>
                <a:gd name="connsiteX9" fmla="*/ 282575 w 730250"/>
                <a:gd name="connsiteY9" fmla="*/ 352425 h 647700"/>
                <a:gd name="connsiteX10" fmla="*/ 458788 w 730250"/>
                <a:gd name="connsiteY10" fmla="*/ 214312 h 647700"/>
                <a:gd name="connsiteX11" fmla="*/ 625475 w 730250"/>
                <a:gd name="connsiteY11" fmla="*/ 0 h 647700"/>
                <a:gd name="connsiteX0" fmla="*/ 625475 w 730250"/>
                <a:gd name="connsiteY0" fmla="*/ 0 h 645319"/>
                <a:gd name="connsiteX1" fmla="*/ 730250 w 730250"/>
                <a:gd name="connsiteY1" fmla="*/ 64294 h 645319"/>
                <a:gd name="connsiteX2" fmla="*/ 554038 w 730250"/>
                <a:gd name="connsiteY2" fmla="*/ 285750 h 645319"/>
                <a:gd name="connsiteX3" fmla="*/ 356394 w 730250"/>
                <a:gd name="connsiteY3" fmla="*/ 452437 h 645319"/>
                <a:gd name="connsiteX4" fmla="*/ 175419 w 730250"/>
                <a:gd name="connsiteY4" fmla="*/ 547687 h 645319"/>
                <a:gd name="connsiteX5" fmla="*/ 213519 w 730250"/>
                <a:gd name="connsiteY5" fmla="*/ 645319 h 645319"/>
                <a:gd name="connsiteX6" fmla="*/ 23019 w 730250"/>
                <a:gd name="connsiteY6" fmla="*/ 533400 h 645319"/>
                <a:gd name="connsiteX7" fmla="*/ 75406 w 730250"/>
                <a:gd name="connsiteY7" fmla="*/ 328612 h 645319"/>
                <a:gd name="connsiteX8" fmla="*/ 125413 w 730250"/>
                <a:gd name="connsiteY8" fmla="*/ 435769 h 645319"/>
                <a:gd name="connsiteX9" fmla="*/ 282575 w 730250"/>
                <a:gd name="connsiteY9" fmla="*/ 352425 h 645319"/>
                <a:gd name="connsiteX10" fmla="*/ 458788 w 730250"/>
                <a:gd name="connsiteY10" fmla="*/ 214312 h 645319"/>
                <a:gd name="connsiteX11" fmla="*/ 625475 w 730250"/>
                <a:gd name="connsiteY11" fmla="*/ 0 h 645319"/>
                <a:gd name="connsiteX0" fmla="*/ 602456 w 707231"/>
                <a:gd name="connsiteY0" fmla="*/ 0 h 645319"/>
                <a:gd name="connsiteX1" fmla="*/ 707231 w 707231"/>
                <a:gd name="connsiteY1" fmla="*/ 64294 h 645319"/>
                <a:gd name="connsiteX2" fmla="*/ 531019 w 707231"/>
                <a:gd name="connsiteY2" fmla="*/ 285750 h 645319"/>
                <a:gd name="connsiteX3" fmla="*/ 333375 w 707231"/>
                <a:gd name="connsiteY3" fmla="*/ 452437 h 645319"/>
                <a:gd name="connsiteX4" fmla="*/ 152400 w 707231"/>
                <a:gd name="connsiteY4" fmla="*/ 547687 h 645319"/>
                <a:gd name="connsiteX5" fmla="*/ 190500 w 707231"/>
                <a:gd name="connsiteY5" fmla="*/ 645319 h 645319"/>
                <a:gd name="connsiteX6" fmla="*/ 0 w 707231"/>
                <a:gd name="connsiteY6" fmla="*/ 533400 h 645319"/>
                <a:gd name="connsiteX7" fmla="*/ 52387 w 707231"/>
                <a:gd name="connsiteY7" fmla="*/ 328612 h 645319"/>
                <a:gd name="connsiteX8" fmla="*/ 102394 w 707231"/>
                <a:gd name="connsiteY8" fmla="*/ 435769 h 645319"/>
                <a:gd name="connsiteX9" fmla="*/ 259556 w 707231"/>
                <a:gd name="connsiteY9" fmla="*/ 352425 h 645319"/>
                <a:gd name="connsiteX10" fmla="*/ 435769 w 707231"/>
                <a:gd name="connsiteY10" fmla="*/ 214312 h 645319"/>
                <a:gd name="connsiteX11" fmla="*/ 602456 w 707231"/>
                <a:gd name="connsiteY11" fmla="*/ 0 h 645319"/>
                <a:gd name="connsiteX0" fmla="*/ 602456 w 707231"/>
                <a:gd name="connsiteY0" fmla="*/ 0 h 645319"/>
                <a:gd name="connsiteX1" fmla="*/ 707231 w 707231"/>
                <a:gd name="connsiteY1" fmla="*/ 64294 h 645319"/>
                <a:gd name="connsiteX2" fmla="*/ 531019 w 707231"/>
                <a:gd name="connsiteY2" fmla="*/ 285750 h 645319"/>
                <a:gd name="connsiteX3" fmla="*/ 333375 w 707231"/>
                <a:gd name="connsiteY3" fmla="*/ 452437 h 645319"/>
                <a:gd name="connsiteX4" fmla="*/ 152400 w 707231"/>
                <a:gd name="connsiteY4" fmla="*/ 547687 h 645319"/>
                <a:gd name="connsiteX5" fmla="*/ 190500 w 707231"/>
                <a:gd name="connsiteY5" fmla="*/ 645319 h 645319"/>
                <a:gd name="connsiteX6" fmla="*/ 0 w 707231"/>
                <a:gd name="connsiteY6" fmla="*/ 533400 h 645319"/>
                <a:gd name="connsiteX7" fmla="*/ 52387 w 707231"/>
                <a:gd name="connsiteY7" fmla="*/ 328612 h 645319"/>
                <a:gd name="connsiteX8" fmla="*/ 102394 w 707231"/>
                <a:gd name="connsiteY8" fmla="*/ 435769 h 645319"/>
                <a:gd name="connsiteX9" fmla="*/ 259556 w 707231"/>
                <a:gd name="connsiteY9" fmla="*/ 352425 h 645319"/>
                <a:gd name="connsiteX10" fmla="*/ 435769 w 707231"/>
                <a:gd name="connsiteY10" fmla="*/ 214312 h 645319"/>
                <a:gd name="connsiteX11" fmla="*/ 602456 w 707231"/>
                <a:gd name="connsiteY11" fmla="*/ 0 h 645319"/>
                <a:gd name="connsiteX0" fmla="*/ 602456 w 707231"/>
                <a:gd name="connsiteY0" fmla="*/ 0 h 645319"/>
                <a:gd name="connsiteX1" fmla="*/ 707231 w 707231"/>
                <a:gd name="connsiteY1" fmla="*/ 64294 h 645319"/>
                <a:gd name="connsiteX2" fmla="*/ 531019 w 707231"/>
                <a:gd name="connsiteY2" fmla="*/ 285750 h 645319"/>
                <a:gd name="connsiteX3" fmla="*/ 333375 w 707231"/>
                <a:gd name="connsiteY3" fmla="*/ 452437 h 645319"/>
                <a:gd name="connsiteX4" fmla="*/ 152400 w 707231"/>
                <a:gd name="connsiteY4" fmla="*/ 547687 h 645319"/>
                <a:gd name="connsiteX5" fmla="*/ 190500 w 707231"/>
                <a:gd name="connsiteY5" fmla="*/ 645319 h 645319"/>
                <a:gd name="connsiteX6" fmla="*/ 0 w 707231"/>
                <a:gd name="connsiteY6" fmla="*/ 533400 h 645319"/>
                <a:gd name="connsiteX7" fmla="*/ 52387 w 707231"/>
                <a:gd name="connsiteY7" fmla="*/ 328612 h 645319"/>
                <a:gd name="connsiteX8" fmla="*/ 102394 w 707231"/>
                <a:gd name="connsiteY8" fmla="*/ 435769 h 645319"/>
                <a:gd name="connsiteX9" fmla="*/ 259556 w 707231"/>
                <a:gd name="connsiteY9" fmla="*/ 352425 h 645319"/>
                <a:gd name="connsiteX10" fmla="*/ 435769 w 707231"/>
                <a:gd name="connsiteY10" fmla="*/ 214312 h 645319"/>
                <a:gd name="connsiteX11" fmla="*/ 602456 w 707231"/>
                <a:gd name="connsiteY11" fmla="*/ 0 h 645319"/>
                <a:gd name="connsiteX0" fmla="*/ 602456 w 707231"/>
                <a:gd name="connsiteY0" fmla="*/ 0 h 645319"/>
                <a:gd name="connsiteX1" fmla="*/ 707231 w 707231"/>
                <a:gd name="connsiteY1" fmla="*/ 64294 h 645319"/>
                <a:gd name="connsiteX2" fmla="*/ 531019 w 707231"/>
                <a:gd name="connsiteY2" fmla="*/ 285750 h 645319"/>
                <a:gd name="connsiteX3" fmla="*/ 333375 w 707231"/>
                <a:gd name="connsiteY3" fmla="*/ 452437 h 645319"/>
                <a:gd name="connsiteX4" fmla="*/ 152400 w 707231"/>
                <a:gd name="connsiteY4" fmla="*/ 547687 h 645319"/>
                <a:gd name="connsiteX5" fmla="*/ 190500 w 707231"/>
                <a:gd name="connsiteY5" fmla="*/ 645319 h 645319"/>
                <a:gd name="connsiteX6" fmla="*/ 0 w 707231"/>
                <a:gd name="connsiteY6" fmla="*/ 533400 h 645319"/>
                <a:gd name="connsiteX7" fmla="*/ 52387 w 707231"/>
                <a:gd name="connsiteY7" fmla="*/ 328612 h 645319"/>
                <a:gd name="connsiteX8" fmla="*/ 102394 w 707231"/>
                <a:gd name="connsiteY8" fmla="*/ 435769 h 645319"/>
                <a:gd name="connsiteX9" fmla="*/ 259556 w 707231"/>
                <a:gd name="connsiteY9" fmla="*/ 352425 h 645319"/>
                <a:gd name="connsiteX10" fmla="*/ 435769 w 707231"/>
                <a:gd name="connsiteY10" fmla="*/ 214312 h 645319"/>
                <a:gd name="connsiteX11" fmla="*/ 602456 w 707231"/>
                <a:gd name="connsiteY11" fmla="*/ 0 h 645319"/>
                <a:gd name="connsiteX0" fmla="*/ 602456 w 707231"/>
                <a:gd name="connsiteY0" fmla="*/ 0 h 645319"/>
                <a:gd name="connsiteX1" fmla="*/ 707231 w 707231"/>
                <a:gd name="connsiteY1" fmla="*/ 64294 h 645319"/>
                <a:gd name="connsiteX2" fmla="*/ 531019 w 707231"/>
                <a:gd name="connsiteY2" fmla="*/ 285750 h 645319"/>
                <a:gd name="connsiteX3" fmla="*/ 333375 w 707231"/>
                <a:gd name="connsiteY3" fmla="*/ 452437 h 645319"/>
                <a:gd name="connsiteX4" fmla="*/ 152400 w 707231"/>
                <a:gd name="connsiteY4" fmla="*/ 547687 h 645319"/>
                <a:gd name="connsiteX5" fmla="*/ 190500 w 707231"/>
                <a:gd name="connsiteY5" fmla="*/ 645319 h 645319"/>
                <a:gd name="connsiteX6" fmla="*/ 0 w 707231"/>
                <a:gd name="connsiteY6" fmla="*/ 533400 h 645319"/>
                <a:gd name="connsiteX7" fmla="*/ 52387 w 707231"/>
                <a:gd name="connsiteY7" fmla="*/ 328612 h 645319"/>
                <a:gd name="connsiteX8" fmla="*/ 102394 w 707231"/>
                <a:gd name="connsiteY8" fmla="*/ 435769 h 645319"/>
                <a:gd name="connsiteX9" fmla="*/ 259556 w 707231"/>
                <a:gd name="connsiteY9" fmla="*/ 352425 h 645319"/>
                <a:gd name="connsiteX10" fmla="*/ 435769 w 707231"/>
                <a:gd name="connsiteY10" fmla="*/ 214312 h 645319"/>
                <a:gd name="connsiteX11" fmla="*/ 602456 w 707231"/>
                <a:gd name="connsiteY11" fmla="*/ 0 h 645319"/>
                <a:gd name="connsiteX0" fmla="*/ 602456 w 707231"/>
                <a:gd name="connsiteY0" fmla="*/ 0 h 645319"/>
                <a:gd name="connsiteX1" fmla="*/ 707231 w 707231"/>
                <a:gd name="connsiteY1" fmla="*/ 64294 h 645319"/>
                <a:gd name="connsiteX2" fmla="*/ 531019 w 707231"/>
                <a:gd name="connsiteY2" fmla="*/ 285750 h 645319"/>
                <a:gd name="connsiteX3" fmla="*/ 333375 w 707231"/>
                <a:gd name="connsiteY3" fmla="*/ 452437 h 645319"/>
                <a:gd name="connsiteX4" fmla="*/ 152400 w 707231"/>
                <a:gd name="connsiteY4" fmla="*/ 547687 h 645319"/>
                <a:gd name="connsiteX5" fmla="*/ 190500 w 707231"/>
                <a:gd name="connsiteY5" fmla="*/ 645319 h 645319"/>
                <a:gd name="connsiteX6" fmla="*/ 0 w 707231"/>
                <a:gd name="connsiteY6" fmla="*/ 533400 h 645319"/>
                <a:gd name="connsiteX7" fmla="*/ 52387 w 707231"/>
                <a:gd name="connsiteY7" fmla="*/ 328612 h 645319"/>
                <a:gd name="connsiteX8" fmla="*/ 102394 w 707231"/>
                <a:gd name="connsiteY8" fmla="*/ 435769 h 645319"/>
                <a:gd name="connsiteX9" fmla="*/ 259556 w 707231"/>
                <a:gd name="connsiteY9" fmla="*/ 352425 h 645319"/>
                <a:gd name="connsiteX10" fmla="*/ 435769 w 707231"/>
                <a:gd name="connsiteY10" fmla="*/ 214312 h 645319"/>
                <a:gd name="connsiteX11" fmla="*/ 602456 w 707231"/>
                <a:gd name="connsiteY11" fmla="*/ 0 h 64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7231" h="645319">
                  <a:moveTo>
                    <a:pt x="602456" y="0"/>
                  </a:moveTo>
                  <a:lnTo>
                    <a:pt x="707231" y="64294"/>
                  </a:lnTo>
                  <a:cubicBezTo>
                    <a:pt x="623896" y="188111"/>
                    <a:pt x="593328" y="221060"/>
                    <a:pt x="531019" y="285750"/>
                  </a:cubicBezTo>
                  <a:cubicBezTo>
                    <a:pt x="468710" y="350440"/>
                    <a:pt x="396478" y="408781"/>
                    <a:pt x="333375" y="452437"/>
                  </a:cubicBezTo>
                  <a:cubicBezTo>
                    <a:pt x="270272" y="496093"/>
                    <a:pt x="245282" y="501241"/>
                    <a:pt x="152400" y="547687"/>
                  </a:cubicBezTo>
                  <a:lnTo>
                    <a:pt x="190500" y="645319"/>
                  </a:lnTo>
                  <a:lnTo>
                    <a:pt x="0" y="533400"/>
                  </a:lnTo>
                  <a:lnTo>
                    <a:pt x="52387" y="328612"/>
                  </a:lnTo>
                  <a:lnTo>
                    <a:pt x="102394" y="435769"/>
                  </a:lnTo>
                  <a:cubicBezTo>
                    <a:pt x="201228" y="394483"/>
                    <a:pt x="203994" y="389334"/>
                    <a:pt x="259556" y="352425"/>
                  </a:cubicBezTo>
                  <a:cubicBezTo>
                    <a:pt x="315118" y="315516"/>
                    <a:pt x="378619" y="273049"/>
                    <a:pt x="435769" y="214312"/>
                  </a:cubicBezTo>
                  <a:cubicBezTo>
                    <a:pt x="492919" y="155575"/>
                    <a:pt x="559623" y="70222"/>
                    <a:pt x="602456" y="0"/>
                  </a:cubicBezTo>
                  <a:close/>
                </a:path>
              </a:pathLst>
            </a:custGeom>
            <a:solidFill>
              <a:srgbClr val="ACD4E8"/>
            </a:solidFill>
            <a:ln>
              <a:solidFill>
                <a:srgbClr val="ACD4E8"/>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CA"/>
            </a:p>
          </p:txBody>
        </p:sp>
        <p:sp>
          <p:nvSpPr>
            <p:cNvPr id="39953" name="WordArt 3"/>
            <p:cNvSpPr>
              <a:spLocks noChangeArrowheads="1" noChangeShapeType="1" noTextEdit="1"/>
            </p:cNvSpPr>
            <p:nvPr/>
          </p:nvSpPr>
          <p:spPr bwMode="auto">
            <a:xfrm rot="-2450090">
              <a:off x="2709770" y="4771664"/>
              <a:ext cx="666750" cy="124142"/>
            </a:xfrm>
            <a:prstGeom prst="rect">
              <a:avLst/>
            </a:prstGeom>
          </p:spPr>
          <p:txBody>
            <a:bodyPr wrap="none" fromWordArt="1">
              <a:prstTxWarp prst="textCanDown">
                <a:avLst>
                  <a:gd name="adj" fmla="val 10778"/>
                </a:avLst>
              </a:prstTxWarp>
            </a:bodyPr>
            <a:lstStyle/>
            <a:p>
              <a:pPr algn="ctr"/>
              <a:r>
                <a:rPr lang="en-US" sz="800" kern="10" dirty="0" err="1">
                  <a:ln w="1905">
                    <a:noFill/>
                    <a:round/>
                    <a:headEnd/>
                    <a:tailEnd/>
                  </a:ln>
                  <a:solidFill>
                    <a:srgbClr val="000000"/>
                  </a:solidFill>
                  <a:latin typeface="Arial Narrow"/>
                </a:rPr>
                <a:t>Fer</a:t>
              </a:r>
              <a:r>
                <a:rPr lang="en-US" sz="800" kern="10" dirty="0">
                  <a:ln w="1905">
                    <a:noFill/>
                    <a:round/>
                    <a:headEnd/>
                    <a:tailEnd/>
                  </a:ln>
                  <a:solidFill>
                    <a:srgbClr val="000000"/>
                  </a:solidFill>
                  <a:latin typeface="Arial Narrow"/>
                </a:rPr>
                <a:t> 20 mg/jour</a:t>
              </a:r>
            </a:p>
          </p:txBody>
        </p:sp>
        <p:sp>
          <p:nvSpPr>
            <p:cNvPr id="91" name="Ellipse 90"/>
            <p:cNvSpPr/>
            <p:nvPr/>
          </p:nvSpPr>
          <p:spPr>
            <a:xfrm>
              <a:off x="3686678" y="4748222"/>
              <a:ext cx="744572" cy="373065"/>
            </a:xfrm>
            <a:prstGeom prst="ellipse">
              <a:avLst/>
            </a:prstGeom>
            <a:solidFill>
              <a:srgbClr val="ACD4E8"/>
            </a:solidFill>
            <a:ln>
              <a:solidFill>
                <a:srgbClr val="ACD4E8"/>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fr-CA" sz="900" dirty="0">
                  <a:solidFill>
                    <a:schemeClr val="tx1"/>
                  </a:solidFill>
                  <a:latin typeface="Arial Narrow" pitchFamily="34" charset="0"/>
                </a:rPr>
                <a:t>Perte de fer : 1-2 mg/jour</a:t>
              </a:r>
            </a:p>
          </p:txBody>
        </p:sp>
        <p:sp>
          <p:nvSpPr>
            <p:cNvPr id="92" name="Ellipse 91"/>
            <p:cNvSpPr/>
            <p:nvPr/>
          </p:nvSpPr>
          <p:spPr>
            <a:xfrm>
              <a:off x="2915117" y="3752852"/>
              <a:ext cx="744572" cy="420691"/>
            </a:xfrm>
            <a:prstGeom prst="ellipse">
              <a:avLst/>
            </a:prstGeom>
            <a:solidFill>
              <a:srgbClr val="ACD4E8"/>
            </a:solidFill>
            <a:ln>
              <a:solidFill>
                <a:srgbClr val="ACD4E8"/>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fr-CA" sz="900" dirty="0">
                  <a:solidFill>
                    <a:schemeClr val="tx1"/>
                  </a:solidFill>
                  <a:latin typeface="Arial Narrow" pitchFamily="34" charset="0"/>
                </a:rPr>
                <a:t>Transferrine</a:t>
              </a:r>
              <a:br>
                <a:rPr lang="fr-CA" sz="900" dirty="0">
                  <a:solidFill>
                    <a:schemeClr val="tx1"/>
                  </a:solidFill>
                  <a:latin typeface="Arial Narrow" pitchFamily="34" charset="0"/>
                </a:rPr>
              </a:br>
              <a:r>
                <a:rPr lang="fr-CA" sz="900" dirty="0">
                  <a:solidFill>
                    <a:schemeClr val="tx1"/>
                  </a:solidFill>
                  <a:latin typeface="Arial Narrow" pitchFamily="34" charset="0"/>
                </a:rPr>
                <a:t>plasmatique</a:t>
              </a:r>
            </a:p>
          </p:txBody>
        </p:sp>
        <p:sp>
          <p:nvSpPr>
            <p:cNvPr id="99" name="Rectangle 98"/>
            <p:cNvSpPr/>
            <p:nvPr/>
          </p:nvSpPr>
          <p:spPr>
            <a:xfrm>
              <a:off x="4364572" y="3519488"/>
              <a:ext cx="207972" cy="230189"/>
            </a:xfrm>
            <a:prstGeom prst="rect">
              <a:avLst/>
            </a:prstGeom>
            <a:solidFill>
              <a:srgbClr val="ACD4E8"/>
            </a:solidFill>
            <a:ln>
              <a:solidFill>
                <a:srgbClr val="ACD4E8"/>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CA"/>
            </a:p>
          </p:txBody>
        </p:sp>
        <p:sp>
          <p:nvSpPr>
            <p:cNvPr id="98" name="Secteurs 97"/>
            <p:cNvSpPr/>
            <p:nvPr/>
          </p:nvSpPr>
          <p:spPr>
            <a:xfrm>
              <a:off x="4004192" y="3382962"/>
              <a:ext cx="727109" cy="527054"/>
            </a:xfrm>
            <a:prstGeom prst="pie">
              <a:avLst>
                <a:gd name="adj1" fmla="val 227570"/>
                <a:gd name="adj2" fmla="val 19087246"/>
              </a:avLst>
            </a:prstGeom>
            <a:solidFill>
              <a:srgbClr val="ACD4E8"/>
            </a:solidFill>
            <a:ln>
              <a:solidFill>
                <a:srgbClr val="ACD4E8"/>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fr-CA" sz="900" dirty="0">
                  <a:solidFill>
                    <a:schemeClr val="tx1"/>
                  </a:solidFill>
                  <a:latin typeface="Arial Narrow" pitchFamily="34" charset="0"/>
                </a:rPr>
                <a:t>Fer</a:t>
              </a:r>
              <a:br>
                <a:rPr lang="fr-CA" sz="900" dirty="0">
                  <a:solidFill>
                    <a:schemeClr val="tx1"/>
                  </a:solidFill>
                  <a:latin typeface="Arial Narrow" pitchFamily="34" charset="0"/>
                </a:rPr>
              </a:br>
              <a:r>
                <a:rPr lang="fr-CA" sz="900" dirty="0">
                  <a:solidFill>
                    <a:schemeClr val="tx1"/>
                  </a:solidFill>
                  <a:latin typeface="Arial Narrow" pitchFamily="34" charset="0"/>
                </a:rPr>
                <a:t>alimentaire </a:t>
              </a:r>
            </a:p>
            <a:p>
              <a:pPr algn="ctr">
                <a:defRPr/>
              </a:pPr>
              <a:r>
                <a:rPr lang="fr-CA" sz="900" dirty="0">
                  <a:solidFill>
                    <a:schemeClr val="tx1"/>
                  </a:solidFill>
                  <a:latin typeface="Arial Narrow" pitchFamily="34" charset="0"/>
                </a:rPr>
                <a:t>absorbé :</a:t>
              </a:r>
              <a:br>
                <a:rPr lang="fr-CA" sz="900" dirty="0">
                  <a:solidFill>
                    <a:schemeClr val="tx1"/>
                  </a:solidFill>
                  <a:latin typeface="Arial Narrow" pitchFamily="34" charset="0"/>
                </a:rPr>
              </a:br>
              <a:r>
                <a:rPr lang="fr-CA" sz="900" dirty="0">
                  <a:solidFill>
                    <a:schemeClr val="tx1"/>
                  </a:solidFill>
                  <a:latin typeface="Arial Narrow" pitchFamily="34" charset="0"/>
                </a:rPr>
                <a:t>1-2 mg/jour</a:t>
              </a:r>
            </a:p>
          </p:txBody>
        </p:sp>
      </p:grpSp>
      <p:sp>
        <p:nvSpPr>
          <p:cNvPr id="2" name="Espace réservé du numéro de diapositive 1"/>
          <p:cNvSpPr>
            <a:spLocks noGrp="1"/>
          </p:cNvSpPr>
          <p:nvPr>
            <p:ph type="sldNum" sz="quarter" idx="12"/>
          </p:nvPr>
        </p:nvSpPr>
        <p:spPr/>
        <p:txBody>
          <a:bodyPr/>
          <a:lstStyle/>
          <a:p>
            <a:pPr>
              <a:defRPr/>
            </a:pPr>
            <a:fld id="{8D140553-7F29-44E0-A735-9CA8579E1D84}" type="slidenum">
              <a:rPr lang="en-US"/>
              <a:pPr>
                <a:defRPr/>
              </a:pPr>
              <a:t>15</a:t>
            </a:fld>
            <a:r>
              <a:rPr lang="en-US"/>
              <a:t> </a:t>
            </a:r>
            <a:endParaRPr lang="en-US" dirty="0">
              <a:cs typeface="Arial"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33388" y="333375"/>
            <a:ext cx="8242300" cy="1079500"/>
          </a:xfrm>
        </p:spPr>
        <p:txBody>
          <a:bodyPr/>
          <a:lstStyle/>
          <a:p>
            <a:pPr eaLnBrk="1" hangingPunct="1"/>
            <a:r>
              <a:rPr lang="fr-CA" sz="4000" b="1" dirty="0" smtClean="0">
                <a:solidFill>
                  <a:srgbClr val="FFFFFF"/>
                </a:solidFill>
                <a:latin typeface="Arial Narrow" pitchFamily="34" charset="0"/>
              </a:rPr>
              <a:t>Question #4</a:t>
            </a:r>
          </a:p>
        </p:txBody>
      </p:sp>
      <p:sp>
        <p:nvSpPr>
          <p:cNvPr id="41986" name="Content Placeholder 2"/>
          <p:cNvSpPr>
            <a:spLocks noGrp="1"/>
          </p:cNvSpPr>
          <p:nvPr>
            <p:ph idx="1"/>
          </p:nvPr>
        </p:nvSpPr>
        <p:spPr>
          <a:xfrm>
            <a:off x="381000" y="1557338"/>
            <a:ext cx="8534400" cy="4919662"/>
          </a:xfrm>
          <a:solidFill>
            <a:srgbClr val="FFFFCC"/>
          </a:solidFill>
        </p:spPr>
        <p:txBody>
          <a:bodyPr/>
          <a:lstStyle/>
          <a:p>
            <a:pPr marL="0" indent="0" algn="ctr" eaLnBrk="1" hangingPunct="1">
              <a:spcBef>
                <a:spcPct val="0"/>
              </a:spcBef>
              <a:buFont typeface="Arial" charset="0"/>
              <a:buNone/>
            </a:pPr>
            <a:r>
              <a:rPr lang="fr-CA" sz="2800" b="1" dirty="0" smtClean="0">
                <a:solidFill>
                  <a:srgbClr val="000000"/>
                </a:solidFill>
                <a:latin typeface="Arial Narrow" pitchFamily="34" charset="0"/>
              </a:rPr>
              <a:t>Lequel des énoncés suivants sur le rôle de l'</a:t>
            </a:r>
            <a:r>
              <a:rPr lang="fr-CA" sz="2800" b="1" dirty="0" err="1" smtClean="0">
                <a:solidFill>
                  <a:srgbClr val="000000"/>
                </a:solidFill>
                <a:latin typeface="Arial Narrow" pitchFamily="34" charset="0"/>
              </a:rPr>
              <a:t>hépcidine</a:t>
            </a:r>
            <a:r>
              <a:rPr lang="fr-CA" sz="2800" b="1" dirty="0" smtClean="0">
                <a:solidFill>
                  <a:srgbClr val="000000"/>
                </a:solidFill>
                <a:latin typeface="Arial Narrow" pitchFamily="34" charset="0"/>
              </a:rPr>
              <a:t> dans le métabolisme du fer est correct?</a:t>
            </a:r>
          </a:p>
          <a:p>
            <a:pPr marL="0" indent="0" eaLnBrk="1" hangingPunct="1">
              <a:spcBef>
                <a:spcPct val="0"/>
              </a:spcBef>
              <a:buFont typeface="Arial" charset="0"/>
              <a:buNone/>
            </a:pPr>
            <a:endParaRPr lang="fr-CA" sz="1000" b="1" dirty="0" smtClean="0">
              <a:solidFill>
                <a:srgbClr val="000000"/>
              </a:solidFill>
              <a:latin typeface="Arial Narrow" pitchFamily="34" charset="0"/>
            </a:endParaRPr>
          </a:p>
          <a:p>
            <a:pPr marL="365125" indent="-365125" eaLnBrk="1" hangingPunct="1">
              <a:spcBef>
                <a:spcPct val="0"/>
              </a:spcBef>
              <a:buFont typeface="Calibri" pitchFamily="34" charset="0"/>
              <a:buAutoNum type="alphaUcPeriod"/>
            </a:pPr>
            <a:r>
              <a:rPr lang="fr-CA" sz="2800" dirty="0" smtClean="0">
                <a:solidFill>
                  <a:srgbClr val="000000"/>
                </a:solidFill>
                <a:latin typeface="Arial Narrow" pitchFamily="34" charset="0"/>
              </a:rPr>
              <a:t>L'</a:t>
            </a:r>
            <a:r>
              <a:rPr lang="fr-CA" sz="2800" b="1" dirty="0" err="1" smtClean="0">
                <a:solidFill>
                  <a:srgbClr val="000000"/>
                </a:solidFill>
                <a:latin typeface="Arial Narrow" pitchFamily="34" charset="0"/>
              </a:rPr>
              <a:t>hepcidine</a:t>
            </a:r>
            <a:r>
              <a:rPr lang="fr-CA" sz="2800" dirty="0" smtClean="0">
                <a:solidFill>
                  <a:srgbClr val="000000"/>
                </a:solidFill>
                <a:latin typeface="Arial Narrow" pitchFamily="34" charset="0"/>
              </a:rPr>
              <a:t> est une enzyme qui dégrade le fer dans l'intestin.</a:t>
            </a:r>
          </a:p>
          <a:p>
            <a:pPr marL="365125" indent="-365125" eaLnBrk="1" hangingPunct="1">
              <a:spcBef>
                <a:spcPct val="0"/>
              </a:spcBef>
              <a:buFont typeface="Calibri" pitchFamily="34" charset="0"/>
              <a:buAutoNum type="alphaUcPeriod"/>
            </a:pPr>
            <a:endParaRPr lang="fr-CA" sz="2800" dirty="0" smtClean="0">
              <a:solidFill>
                <a:srgbClr val="000000"/>
              </a:solidFill>
              <a:latin typeface="Arial Narrow" pitchFamily="34" charset="0"/>
            </a:endParaRPr>
          </a:p>
          <a:p>
            <a:pPr marL="365125" indent="-365125" eaLnBrk="1" hangingPunct="1">
              <a:spcBef>
                <a:spcPct val="0"/>
              </a:spcBef>
              <a:buFont typeface="Calibri" pitchFamily="34" charset="0"/>
              <a:buAutoNum type="alphaUcPeriod"/>
            </a:pPr>
            <a:r>
              <a:rPr lang="fr-CA" sz="2800" dirty="0" smtClean="0">
                <a:solidFill>
                  <a:srgbClr val="000000"/>
                </a:solidFill>
                <a:latin typeface="Arial Narrow" pitchFamily="34" charset="0"/>
              </a:rPr>
              <a:t>L’</a:t>
            </a:r>
            <a:r>
              <a:rPr lang="fr-CA" sz="2800" b="1" dirty="0" err="1" smtClean="0">
                <a:solidFill>
                  <a:srgbClr val="000000"/>
                </a:solidFill>
                <a:latin typeface="Arial Narrow" pitchFamily="34" charset="0"/>
              </a:rPr>
              <a:t>hepcidine</a:t>
            </a:r>
            <a:r>
              <a:rPr lang="fr-CA" sz="2800" dirty="0" smtClean="0">
                <a:solidFill>
                  <a:srgbClr val="000000"/>
                </a:solidFill>
                <a:latin typeface="Arial Narrow" pitchFamily="34" charset="0"/>
              </a:rPr>
              <a:t> est une hormone qui inhibe l’absorption intestinale du fer ainsi que sa libération par les macrophages. </a:t>
            </a:r>
          </a:p>
          <a:p>
            <a:pPr marL="365125" indent="-365125" eaLnBrk="1" hangingPunct="1">
              <a:spcBef>
                <a:spcPct val="0"/>
              </a:spcBef>
              <a:buFont typeface="Calibri" pitchFamily="34" charset="0"/>
              <a:buAutoNum type="alphaUcPeriod"/>
            </a:pPr>
            <a:endParaRPr lang="fr-CA" sz="2800" dirty="0" smtClean="0">
              <a:solidFill>
                <a:srgbClr val="000000"/>
              </a:solidFill>
              <a:latin typeface="Arial Narrow" pitchFamily="34" charset="0"/>
            </a:endParaRPr>
          </a:p>
          <a:p>
            <a:pPr marL="365125" indent="-365125" eaLnBrk="1" hangingPunct="1">
              <a:spcBef>
                <a:spcPct val="0"/>
              </a:spcBef>
              <a:buFont typeface="Calibri" pitchFamily="34" charset="0"/>
              <a:buAutoNum type="alphaUcPeriod"/>
            </a:pPr>
            <a:r>
              <a:rPr lang="fr-CA" sz="2800" dirty="0" smtClean="0">
                <a:solidFill>
                  <a:srgbClr val="000000"/>
                </a:solidFill>
                <a:latin typeface="Arial Narrow" pitchFamily="34" charset="0"/>
              </a:rPr>
              <a:t>La carence en fer n'a pas de conséquences sur la production </a:t>
            </a:r>
            <a:r>
              <a:rPr lang="fr-CA" sz="2800" b="1" dirty="0" smtClean="0">
                <a:solidFill>
                  <a:srgbClr val="000000"/>
                </a:solidFill>
                <a:latin typeface="Arial Narrow" pitchFamily="34" charset="0"/>
              </a:rPr>
              <a:t>d'</a:t>
            </a:r>
            <a:r>
              <a:rPr lang="fr-CA" sz="2800" b="1" dirty="0" err="1" smtClean="0">
                <a:solidFill>
                  <a:srgbClr val="000000"/>
                </a:solidFill>
                <a:latin typeface="Arial Narrow" pitchFamily="34" charset="0"/>
              </a:rPr>
              <a:t>hepcidine</a:t>
            </a:r>
            <a:r>
              <a:rPr lang="fr-CA" sz="2800" dirty="0" smtClean="0">
                <a:solidFill>
                  <a:srgbClr val="000000"/>
                </a:solidFill>
                <a:latin typeface="Arial Narrow" pitchFamily="34" charset="0"/>
              </a:rPr>
              <a:t>, mais affecte la production d'</a:t>
            </a:r>
            <a:r>
              <a:rPr lang="fr-CA" sz="2800" dirty="0" err="1" smtClean="0">
                <a:solidFill>
                  <a:srgbClr val="000000"/>
                </a:solidFill>
                <a:latin typeface="Arial Narrow" pitchFamily="34" charset="0"/>
              </a:rPr>
              <a:t>éryhtrocytes</a:t>
            </a:r>
            <a:r>
              <a:rPr lang="fr-CA" sz="2800" dirty="0" smtClean="0">
                <a:solidFill>
                  <a:srgbClr val="000000"/>
                </a:solidFill>
                <a:latin typeface="Arial Narrow" pitchFamily="34" charset="0"/>
              </a:rPr>
              <a:t>. </a:t>
            </a:r>
          </a:p>
          <a:p>
            <a:pPr marL="0" indent="0" eaLnBrk="1" hangingPunct="1">
              <a:spcBef>
                <a:spcPct val="0"/>
              </a:spcBef>
            </a:pPr>
            <a:endParaRPr lang="en-CA" sz="2800" dirty="0" smtClean="0">
              <a:latin typeface="Arial Narrow" pitchFamily="34" charset="0"/>
            </a:endParaRPr>
          </a:p>
          <a:p>
            <a:pPr marL="0" indent="0" eaLnBrk="1" hangingPunct="1">
              <a:spcBef>
                <a:spcPct val="0"/>
              </a:spcBef>
              <a:buClr>
                <a:srgbClr val="331E41"/>
              </a:buClr>
            </a:pPr>
            <a:endParaRPr lang="fr-CA" sz="2800" dirty="0" smtClean="0">
              <a:solidFill>
                <a:srgbClr val="000000"/>
              </a:solidFill>
              <a:latin typeface="Arial Narrow" pitchFamily="34" charset="0"/>
            </a:endParaRPr>
          </a:p>
        </p:txBody>
      </p:sp>
      <p:sp>
        <p:nvSpPr>
          <p:cNvPr id="5" name="Espace réservé du numéro de diapositive 4"/>
          <p:cNvSpPr>
            <a:spLocks noGrp="1"/>
          </p:cNvSpPr>
          <p:nvPr>
            <p:ph type="sldNum" sz="quarter" idx="12"/>
          </p:nvPr>
        </p:nvSpPr>
        <p:spPr/>
        <p:txBody>
          <a:bodyPr/>
          <a:lstStyle/>
          <a:p>
            <a:pPr>
              <a:defRPr/>
            </a:pPr>
            <a:fld id="{5C5223AE-EC41-46D0-979B-0AA5BCEECB68}" type="slidenum">
              <a:rPr lang="en-US"/>
              <a:pPr>
                <a:defRPr/>
              </a:pPr>
              <a:t>16</a:t>
            </a:fld>
            <a:r>
              <a:rPr lang="en-US"/>
              <a:t> </a:t>
            </a:r>
            <a:endParaRPr lang="en-US" dirty="0">
              <a:cs typeface="Arial" charset="0"/>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68313" y="115888"/>
            <a:ext cx="8242300" cy="625475"/>
          </a:xfrm>
        </p:spPr>
        <p:txBody>
          <a:bodyPr anchor="t"/>
          <a:lstStyle/>
          <a:p>
            <a:pPr eaLnBrk="1" hangingPunct="1"/>
            <a:r>
              <a:rPr lang="fr-CA" sz="4000" b="1" smtClean="0">
                <a:solidFill>
                  <a:srgbClr val="FFFFFF"/>
                </a:solidFill>
                <a:latin typeface="Arial Narrow" pitchFamily="34" charset="0"/>
              </a:rPr>
              <a:t>Facteurs qui entraînent une anémie ferriprive chez les patients atteints d’IRC</a:t>
            </a:r>
          </a:p>
        </p:txBody>
      </p:sp>
      <p:sp>
        <p:nvSpPr>
          <p:cNvPr id="44034" name="TextBox 7"/>
          <p:cNvSpPr txBox="1">
            <a:spLocks noChangeArrowheads="1"/>
          </p:cNvSpPr>
          <p:nvPr>
            <p:custDataLst>
              <p:tags r:id="rId1"/>
            </p:custDataLst>
          </p:nvPr>
        </p:nvSpPr>
        <p:spPr bwMode="auto">
          <a:xfrm>
            <a:off x="533400" y="1700212"/>
            <a:ext cx="8431213" cy="3046988"/>
          </a:xfrm>
          <a:prstGeom prst="rect">
            <a:avLst/>
          </a:prstGeom>
          <a:noFill/>
          <a:ln w="9525">
            <a:noFill/>
            <a:miter lim="800000"/>
            <a:headEnd/>
            <a:tailEnd/>
          </a:ln>
        </p:spPr>
        <p:txBody>
          <a:bodyPr wrap="square">
            <a:spAutoFit/>
          </a:bodyPr>
          <a:lstStyle/>
          <a:p>
            <a:pPr marL="196850" indent="-290513" eaLnBrk="0" hangingPunct="0">
              <a:buClr>
                <a:srgbClr val="331E41"/>
              </a:buClr>
              <a:buFont typeface="Arial" charset="0"/>
              <a:buChar char="•"/>
            </a:pPr>
            <a:r>
              <a:rPr lang="fr-CA" sz="3200" dirty="0" smtClean="0">
                <a:solidFill>
                  <a:srgbClr val="000000"/>
                </a:solidFill>
                <a:latin typeface="Arial Narrow" pitchFamily="34" charset="0"/>
              </a:rPr>
              <a:t>Une faible</a:t>
            </a:r>
            <a:r>
              <a:rPr lang="fr-CA" sz="3200" b="1" dirty="0" smtClean="0">
                <a:solidFill>
                  <a:srgbClr val="000000"/>
                </a:solidFill>
                <a:latin typeface="Arial Narrow" pitchFamily="34" charset="0"/>
              </a:rPr>
              <a:t> absorption</a:t>
            </a:r>
            <a:r>
              <a:rPr lang="fr-CA" sz="3200" dirty="0" smtClean="0">
                <a:solidFill>
                  <a:srgbClr val="000000"/>
                </a:solidFill>
                <a:latin typeface="Arial Narrow" pitchFamily="34" charset="0"/>
              </a:rPr>
              <a:t> du fer par l’intestin</a:t>
            </a:r>
          </a:p>
          <a:p>
            <a:pPr marL="196850" indent="-290513" eaLnBrk="0" hangingPunct="0">
              <a:buClr>
                <a:srgbClr val="331E41"/>
              </a:buClr>
              <a:buFont typeface="Arial" charset="0"/>
              <a:buChar char="•"/>
            </a:pPr>
            <a:r>
              <a:rPr lang="fr-CA" sz="3200" dirty="0" smtClean="0">
                <a:solidFill>
                  <a:srgbClr val="000000"/>
                </a:solidFill>
                <a:latin typeface="Arial Narrow" pitchFamily="34" charset="0"/>
              </a:rPr>
              <a:t>L’incapacité de </a:t>
            </a:r>
            <a:r>
              <a:rPr lang="fr-CA" sz="3200" b="1" dirty="0" smtClean="0">
                <a:solidFill>
                  <a:srgbClr val="000000"/>
                </a:solidFill>
                <a:latin typeface="Arial Narrow" pitchFamily="34" charset="0"/>
              </a:rPr>
              <a:t>maintenir des réserves de fer</a:t>
            </a:r>
          </a:p>
          <a:p>
            <a:pPr marL="196850" indent="-290513" eaLnBrk="0" hangingPunct="0">
              <a:buClr>
                <a:srgbClr val="331E41"/>
              </a:buClr>
              <a:buFont typeface="Arial" charset="0"/>
              <a:buChar char="•"/>
            </a:pPr>
            <a:r>
              <a:rPr lang="fr-CA" sz="3200" dirty="0" smtClean="0">
                <a:solidFill>
                  <a:srgbClr val="000000"/>
                </a:solidFill>
                <a:latin typeface="Arial Narrow" pitchFamily="34" charset="0"/>
              </a:rPr>
              <a:t>L’incapacité de </a:t>
            </a:r>
            <a:r>
              <a:rPr lang="fr-CA" sz="3200" b="1" dirty="0" smtClean="0">
                <a:solidFill>
                  <a:srgbClr val="000000"/>
                </a:solidFill>
                <a:latin typeface="Arial Narrow" pitchFamily="34" charset="0"/>
              </a:rPr>
              <a:t>transporter le fer</a:t>
            </a:r>
            <a:r>
              <a:rPr lang="fr-CA" sz="3200" dirty="0" smtClean="0">
                <a:solidFill>
                  <a:srgbClr val="000000"/>
                </a:solidFill>
                <a:latin typeface="Arial Narrow" pitchFamily="34" charset="0"/>
              </a:rPr>
              <a:t> </a:t>
            </a:r>
          </a:p>
          <a:p>
            <a:pPr marL="196850" indent="-290513" eaLnBrk="0" hangingPunct="0">
              <a:buClr>
                <a:srgbClr val="331E41"/>
              </a:buClr>
              <a:buFont typeface="Arial" charset="0"/>
              <a:buChar char="•"/>
            </a:pPr>
            <a:r>
              <a:rPr lang="fr-CA" sz="3200" dirty="0" smtClean="0">
                <a:solidFill>
                  <a:srgbClr val="000000"/>
                </a:solidFill>
                <a:latin typeface="Arial Narrow" pitchFamily="34" charset="0"/>
              </a:rPr>
              <a:t>Une </a:t>
            </a:r>
            <a:r>
              <a:rPr lang="fr-CA" sz="3200" b="1" dirty="0" smtClean="0">
                <a:solidFill>
                  <a:srgbClr val="000000"/>
                </a:solidFill>
                <a:latin typeface="Arial Narrow" pitchFamily="34" charset="0"/>
              </a:rPr>
              <a:t>perte sanguine</a:t>
            </a:r>
            <a:r>
              <a:rPr lang="fr-CA" sz="3200" dirty="0" smtClean="0">
                <a:solidFill>
                  <a:srgbClr val="000000"/>
                </a:solidFill>
                <a:latin typeface="Arial Narrow" pitchFamily="34" charset="0"/>
              </a:rPr>
              <a:t>, surtout associée à la dialyse</a:t>
            </a:r>
          </a:p>
          <a:p>
            <a:pPr marL="196850" indent="-290513" eaLnBrk="0" hangingPunct="0">
              <a:buClr>
                <a:srgbClr val="331E41"/>
              </a:buClr>
              <a:buFont typeface="Arial" charset="0"/>
              <a:buChar char="•"/>
            </a:pPr>
            <a:r>
              <a:rPr lang="fr-CA" sz="3200" dirty="0" smtClean="0">
                <a:solidFill>
                  <a:srgbClr val="000000"/>
                </a:solidFill>
                <a:latin typeface="Arial Narrow" pitchFamily="34" charset="0"/>
              </a:rPr>
              <a:t>Un </a:t>
            </a:r>
            <a:r>
              <a:rPr lang="fr-CA" sz="3200" b="1" dirty="0" smtClean="0">
                <a:solidFill>
                  <a:srgbClr val="000000"/>
                </a:solidFill>
                <a:latin typeface="Arial Narrow" pitchFamily="34" charset="0"/>
              </a:rPr>
              <a:t>cancer</a:t>
            </a:r>
          </a:p>
          <a:p>
            <a:pPr marL="196850" indent="-290513" eaLnBrk="0" hangingPunct="0">
              <a:buClr>
                <a:srgbClr val="331E41"/>
              </a:buClr>
              <a:buFont typeface="Arial" charset="0"/>
              <a:buChar char="•"/>
            </a:pPr>
            <a:r>
              <a:rPr lang="fr-CA" sz="3200" dirty="0" smtClean="0">
                <a:solidFill>
                  <a:srgbClr val="000000"/>
                </a:solidFill>
                <a:latin typeface="Arial Narrow" pitchFamily="34" charset="0"/>
              </a:rPr>
              <a:t>Une </a:t>
            </a:r>
            <a:r>
              <a:rPr lang="fr-CA" sz="3200" b="1" dirty="0" smtClean="0">
                <a:solidFill>
                  <a:srgbClr val="000000"/>
                </a:solidFill>
                <a:latin typeface="Arial Narrow" pitchFamily="34" charset="0"/>
              </a:rPr>
              <a:t>chimiothérapie</a:t>
            </a:r>
            <a:endParaRPr lang="fr-CA" sz="3200" b="1" dirty="0">
              <a:solidFill>
                <a:srgbClr val="000000"/>
              </a:solidFill>
              <a:latin typeface="Arial Narrow" pitchFamily="34" charset="0"/>
            </a:endParaRPr>
          </a:p>
        </p:txBody>
      </p:sp>
      <p:sp>
        <p:nvSpPr>
          <p:cNvPr id="3" name="Espace réservé du numéro de diapositive 2"/>
          <p:cNvSpPr>
            <a:spLocks noGrp="1"/>
          </p:cNvSpPr>
          <p:nvPr>
            <p:ph type="sldNum" sz="quarter" idx="12"/>
          </p:nvPr>
        </p:nvSpPr>
        <p:spPr/>
        <p:txBody>
          <a:bodyPr/>
          <a:lstStyle/>
          <a:p>
            <a:pPr>
              <a:defRPr/>
            </a:pPr>
            <a:fld id="{AA4E604E-F1C4-43A9-9F6E-0CBB62DABE65}" type="slidenum">
              <a:rPr lang="en-US" smtClean="0"/>
              <a:pPr>
                <a:defRPr/>
              </a:pPr>
              <a:t>17</a:t>
            </a:fld>
            <a:r>
              <a:rPr lang="en-US" smtClean="0"/>
              <a:t> </a:t>
            </a:r>
            <a:endParaRPr lang="en-US" dirty="0">
              <a:cs typeface="Arial" charset="0"/>
            </a:endParaRPr>
          </a:p>
        </p:txBody>
      </p:sp>
      <p:pic>
        <p:nvPicPr>
          <p:cNvPr id="44038" name="Picture 5"/>
          <p:cNvPicPr>
            <a:picLocks noChangeAspect="1"/>
          </p:cNvPicPr>
          <p:nvPr/>
        </p:nvPicPr>
        <p:blipFill>
          <a:blip r:embed="rId4" cstate="print"/>
          <a:srcRect/>
          <a:stretch>
            <a:fillRect/>
          </a:stretch>
        </p:blipFill>
        <p:spPr bwMode="auto">
          <a:xfrm>
            <a:off x="5486400" y="4571999"/>
            <a:ext cx="1828800" cy="1934597"/>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2"/>
          <p:cNvSpPr>
            <a:spLocks noGrp="1"/>
          </p:cNvSpPr>
          <p:nvPr>
            <p:ph type="title"/>
          </p:nvPr>
        </p:nvSpPr>
        <p:spPr>
          <a:xfrm>
            <a:off x="433388" y="476250"/>
            <a:ext cx="8250237" cy="623888"/>
          </a:xfrm>
        </p:spPr>
        <p:txBody>
          <a:bodyPr/>
          <a:lstStyle/>
          <a:p>
            <a:pPr eaLnBrk="1" hangingPunct="1"/>
            <a:r>
              <a:rPr lang="fr-CA" sz="4000" b="1" smtClean="0">
                <a:solidFill>
                  <a:srgbClr val="FFFFFF"/>
                </a:solidFill>
                <a:latin typeface="Arial Narrow" pitchFamily="34" charset="0"/>
              </a:rPr>
              <a:t>Anémie et IRC</a:t>
            </a:r>
          </a:p>
        </p:txBody>
      </p:sp>
      <p:sp>
        <p:nvSpPr>
          <p:cNvPr id="46082" name="Content Placeholder 3"/>
          <p:cNvSpPr>
            <a:spLocks noGrp="1"/>
          </p:cNvSpPr>
          <p:nvPr>
            <p:ph idx="1"/>
          </p:nvPr>
        </p:nvSpPr>
        <p:spPr>
          <a:xfrm>
            <a:off x="381000" y="1954213"/>
            <a:ext cx="8362950" cy="3989387"/>
          </a:xfrm>
        </p:spPr>
        <p:txBody>
          <a:bodyPr/>
          <a:lstStyle/>
          <a:p>
            <a:pPr marL="358775" indent="-358775" eaLnBrk="1" hangingPunct="1">
              <a:buClr>
                <a:srgbClr val="331E41"/>
              </a:buClr>
            </a:pPr>
            <a:r>
              <a:rPr lang="fr-CA" sz="2400" dirty="0" smtClean="0">
                <a:solidFill>
                  <a:srgbClr val="000000"/>
                </a:solidFill>
                <a:latin typeface="Arial Narrow" pitchFamily="34" charset="0"/>
              </a:rPr>
              <a:t>L’</a:t>
            </a:r>
            <a:r>
              <a:rPr lang="fr-CA" sz="2400" b="1" dirty="0" smtClean="0">
                <a:solidFill>
                  <a:srgbClr val="000000"/>
                </a:solidFill>
                <a:latin typeface="Arial Narrow" pitchFamily="34" charset="0"/>
              </a:rPr>
              <a:t>anémie</a:t>
            </a:r>
            <a:r>
              <a:rPr lang="fr-CA" sz="2400" dirty="0" smtClean="0">
                <a:solidFill>
                  <a:srgbClr val="000000"/>
                </a:solidFill>
                <a:latin typeface="Arial Narrow" pitchFamily="34" charset="0"/>
              </a:rPr>
              <a:t> peut être le </a:t>
            </a:r>
            <a:r>
              <a:rPr lang="fr-CA" sz="2400" b="1" dirty="0" smtClean="0">
                <a:solidFill>
                  <a:srgbClr val="000000"/>
                </a:solidFill>
                <a:latin typeface="Arial Narrow" pitchFamily="34" charset="0"/>
              </a:rPr>
              <a:t>premier signe biochimique</a:t>
            </a:r>
            <a:r>
              <a:rPr lang="fr-CA" sz="2400" dirty="0" smtClean="0">
                <a:solidFill>
                  <a:srgbClr val="000000"/>
                </a:solidFill>
                <a:latin typeface="Arial Narrow" pitchFamily="34" charset="0"/>
              </a:rPr>
              <a:t> d’une maladie sous-jacente chez une personne.</a:t>
            </a:r>
          </a:p>
          <a:p>
            <a:pPr marL="358775" indent="-358775" eaLnBrk="1" hangingPunct="1">
              <a:buClr>
                <a:srgbClr val="331E41"/>
              </a:buClr>
            </a:pPr>
            <a:endParaRPr lang="en-CA" sz="800" dirty="0" smtClean="0">
              <a:latin typeface="Arial Narrow" pitchFamily="34" charset="0"/>
            </a:endParaRPr>
          </a:p>
          <a:p>
            <a:pPr marL="358775" indent="-358775" eaLnBrk="1" hangingPunct="1">
              <a:buClr>
                <a:srgbClr val="331E41"/>
              </a:buClr>
            </a:pPr>
            <a:r>
              <a:rPr lang="fr-CA" sz="2400" dirty="0" smtClean="0">
                <a:solidFill>
                  <a:srgbClr val="000000"/>
                </a:solidFill>
                <a:latin typeface="Arial Narrow" pitchFamily="34" charset="0"/>
              </a:rPr>
              <a:t>Elle doit être </a:t>
            </a:r>
            <a:r>
              <a:rPr lang="fr-CA" sz="2400" b="1" dirty="0" smtClean="0">
                <a:solidFill>
                  <a:srgbClr val="000000"/>
                </a:solidFill>
                <a:latin typeface="Arial Narrow" pitchFamily="34" charset="0"/>
              </a:rPr>
              <a:t>évaluée selon chaque stade de l’IRC</a:t>
            </a:r>
            <a:r>
              <a:rPr lang="fr-CA" sz="2400" dirty="0" smtClean="0">
                <a:solidFill>
                  <a:srgbClr val="000000"/>
                </a:solidFill>
                <a:latin typeface="Arial Narrow" pitchFamily="34" charset="0"/>
              </a:rPr>
              <a:t> afin de détecter toute cause réversible qui en est responsable.</a:t>
            </a:r>
          </a:p>
          <a:p>
            <a:pPr marL="358775" indent="-358775" eaLnBrk="1" hangingPunct="1">
              <a:buClr>
                <a:srgbClr val="331E41"/>
              </a:buClr>
            </a:pPr>
            <a:endParaRPr lang="fr-CA" sz="800" dirty="0" smtClean="0">
              <a:solidFill>
                <a:srgbClr val="000000"/>
              </a:solidFill>
              <a:latin typeface="Arial Narrow" pitchFamily="34" charset="0"/>
            </a:endParaRPr>
          </a:p>
          <a:p>
            <a:pPr marL="758825" lvl="1" indent="-358775" eaLnBrk="1" hangingPunct="1">
              <a:buClr>
                <a:srgbClr val="331E41"/>
              </a:buClr>
            </a:pPr>
            <a:r>
              <a:rPr lang="fr-CA" sz="2000" dirty="0" smtClean="0">
                <a:solidFill>
                  <a:srgbClr val="000000"/>
                </a:solidFill>
                <a:latin typeface="Arial Narrow" pitchFamily="34" charset="0"/>
              </a:rPr>
              <a:t>Au stade d’un GFR 30-40 ml/min = anémie presque toujours présente </a:t>
            </a:r>
          </a:p>
          <a:p>
            <a:pPr marL="358775" indent="-358775" eaLnBrk="1" hangingPunct="1">
              <a:buClr>
                <a:srgbClr val="331E41"/>
              </a:buClr>
            </a:pPr>
            <a:endParaRPr lang="en-CA" sz="800" dirty="0" smtClean="0">
              <a:latin typeface="Arial Narrow" pitchFamily="34" charset="0"/>
            </a:endParaRPr>
          </a:p>
          <a:p>
            <a:pPr marL="358775" indent="-358775" eaLnBrk="1" hangingPunct="1">
              <a:buClr>
                <a:srgbClr val="331E41"/>
              </a:buClr>
            </a:pPr>
            <a:r>
              <a:rPr lang="fr-CA" sz="2400" dirty="0" smtClean="0">
                <a:solidFill>
                  <a:srgbClr val="000000"/>
                </a:solidFill>
                <a:latin typeface="Arial Narrow" pitchFamily="34" charset="0"/>
              </a:rPr>
              <a:t>L’anémie ferriprive est la </a:t>
            </a:r>
            <a:r>
              <a:rPr lang="fr-CA" sz="2400" b="1" dirty="0" smtClean="0">
                <a:solidFill>
                  <a:srgbClr val="000000"/>
                </a:solidFill>
                <a:latin typeface="Arial Narrow" pitchFamily="34" charset="0"/>
              </a:rPr>
              <a:t>cause réversible la plus courante</a:t>
            </a:r>
            <a:r>
              <a:rPr lang="fr-CA" sz="2400" dirty="0" smtClean="0">
                <a:solidFill>
                  <a:srgbClr val="000000"/>
                </a:solidFill>
                <a:latin typeface="Arial Narrow" pitchFamily="34" charset="0"/>
              </a:rPr>
              <a:t> de l’anémie chez les patients atteints d’IRC.</a:t>
            </a:r>
          </a:p>
        </p:txBody>
      </p:sp>
      <p:sp>
        <p:nvSpPr>
          <p:cNvPr id="8" name="TextBox 7"/>
          <p:cNvSpPr txBox="1"/>
          <p:nvPr/>
        </p:nvSpPr>
        <p:spPr>
          <a:xfrm>
            <a:off x="179388" y="6234113"/>
            <a:ext cx="6624637" cy="508000"/>
          </a:xfrm>
          <a:prstGeom prst="rect">
            <a:avLst/>
          </a:prstGeom>
          <a:noFill/>
        </p:spPr>
        <p:txBody>
          <a:bodyPr>
            <a:spAutoFit/>
          </a:bodyPr>
          <a:lstStyle/>
          <a:p>
            <a:pPr>
              <a:defRPr/>
            </a:pPr>
            <a:r>
              <a:rPr lang="fr-CA" sz="900" b="1" dirty="0">
                <a:solidFill>
                  <a:srgbClr val="111111"/>
                </a:solidFill>
                <a:latin typeface="Arial" pitchFamily="34" charset="0"/>
                <a:cs typeface="Arial" pitchFamily="34" charset="0"/>
              </a:rPr>
              <a:t>Référence :</a:t>
            </a:r>
          </a:p>
          <a:p>
            <a:pPr marL="228600" indent="-228600">
              <a:buFont typeface="+mj-lt"/>
              <a:buAutoNum type="arabicPeriod"/>
              <a:defRPr/>
            </a:pPr>
            <a:r>
              <a:rPr lang="fr-CA" sz="900" dirty="0">
                <a:solidFill>
                  <a:srgbClr val="000000"/>
                </a:solidFill>
                <a:latin typeface="Arial" pitchFamily="34" charset="0"/>
                <a:cs typeface="Arial" pitchFamily="34" charset="0"/>
              </a:rPr>
              <a:t>Kidney Disease: Improving Global Outcomes (KDIGO) Anemia Work Group. KDIGO Clinical Practice Guideline for Anemia in Chronic Kidney Disease. </a:t>
            </a:r>
            <a:r>
              <a:rPr lang="fr-CA" sz="900" i="1" dirty="0">
                <a:solidFill>
                  <a:srgbClr val="000000"/>
                </a:solidFill>
                <a:latin typeface="Arial" pitchFamily="34" charset="0"/>
                <a:cs typeface="Arial" pitchFamily="34" charset="0"/>
              </a:rPr>
              <a:t>Kidney inter</a:t>
            </a:r>
            <a:r>
              <a:rPr lang="fr-CA" sz="900" dirty="0">
                <a:solidFill>
                  <a:srgbClr val="000000"/>
                </a:solidFill>
                <a:latin typeface="Arial" pitchFamily="34" charset="0"/>
                <a:cs typeface="Arial" pitchFamily="34" charset="0"/>
              </a:rPr>
              <a:t>., Suppl. 2012; 2: 279-335.</a:t>
            </a:r>
          </a:p>
        </p:txBody>
      </p:sp>
      <p:sp>
        <p:nvSpPr>
          <p:cNvPr id="5" name="Espace réservé du numéro de diapositive 4"/>
          <p:cNvSpPr>
            <a:spLocks noGrp="1"/>
          </p:cNvSpPr>
          <p:nvPr>
            <p:ph type="sldNum" sz="quarter" idx="12"/>
          </p:nvPr>
        </p:nvSpPr>
        <p:spPr/>
        <p:txBody>
          <a:bodyPr/>
          <a:lstStyle/>
          <a:p>
            <a:pPr>
              <a:defRPr/>
            </a:pPr>
            <a:fld id="{A68B888D-0DF7-4288-8A2F-14AF97C70EFE}" type="slidenum">
              <a:rPr lang="en-US"/>
              <a:pPr>
                <a:defRPr/>
              </a:pPr>
              <a:t>18</a:t>
            </a:fld>
            <a:r>
              <a:rPr lang="en-US"/>
              <a:t> </a:t>
            </a:r>
            <a:endParaRPr lang="en-US" dirty="0">
              <a:cs typeface="Arial" charset="0"/>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6991" name="Object 799"/>
          <p:cNvGraphicFramePr>
            <a:graphicFrameLocks noChangeAspect="1"/>
          </p:cNvGraphicFramePr>
          <p:nvPr/>
        </p:nvGraphicFramePr>
        <p:xfrm>
          <a:off x="0" y="0"/>
          <a:ext cx="158750" cy="158750"/>
        </p:xfrm>
        <a:graphic>
          <a:graphicData uri="http://schemas.openxmlformats.org/presentationml/2006/ole">
            <p:oleObj spid="_x0000_s136991" name="think-cell Slide" r:id="rId8" imgW="360" imgH="360" progId="">
              <p:embed/>
            </p:oleObj>
          </a:graphicData>
        </a:graphic>
      </p:graphicFrame>
      <p:sp>
        <p:nvSpPr>
          <p:cNvPr id="136992" name="Title 1"/>
          <p:cNvSpPr>
            <a:spLocks noGrp="1"/>
          </p:cNvSpPr>
          <p:nvPr>
            <p:ph type="title"/>
            <p:custDataLst>
              <p:tags r:id="rId2"/>
            </p:custDataLst>
          </p:nvPr>
        </p:nvSpPr>
        <p:spPr>
          <a:xfrm>
            <a:off x="457200" y="490538"/>
            <a:ext cx="8229600" cy="561975"/>
          </a:xfrm>
        </p:spPr>
        <p:txBody>
          <a:bodyPr/>
          <a:lstStyle/>
          <a:p>
            <a:pPr eaLnBrk="1" hangingPunct="1"/>
            <a:r>
              <a:rPr lang="fr-CA" sz="4000" b="1" dirty="0" smtClean="0">
                <a:solidFill>
                  <a:srgbClr val="FFFFFF"/>
                </a:solidFill>
                <a:latin typeface="Arial Narrow" pitchFamily="34" charset="0"/>
              </a:rPr>
              <a:t>Classification de l’anémie</a:t>
            </a:r>
            <a:r>
              <a:rPr lang="fr-CA" sz="4000" b="1" baseline="30000" dirty="0" smtClean="0">
                <a:solidFill>
                  <a:srgbClr val="FFFFFF"/>
                </a:solidFill>
                <a:latin typeface="Arial Narrow" pitchFamily="34" charset="0"/>
              </a:rPr>
              <a:t>1</a:t>
            </a:r>
          </a:p>
        </p:txBody>
      </p:sp>
      <p:sp>
        <p:nvSpPr>
          <p:cNvPr id="136994" name="Rectangle 20"/>
          <p:cNvSpPr>
            <a:spLocks noChangeArrowheads="1"/>
          </p:cNvSpPr>
          <p:nvPr>
            <p:custDataLst>
              <p:tags r:id="rId3"/>
            </p:custDataLst>
          </p:nvPr>
        </p:nvSpPr>
        <p:spPr bwMode="auto">
          <a:xfrm>
            <a:off x="457200" y="1905000"/>
            <a:ext cx="5040313" cy="4191000"/>
          </a:xfrm>
          <a:prstGeom prst="rect">
            <a:avLst/>
          </a:prstGeom>
          <a:solidFill>
            <a:schemeClr val="bg1"/>
          </a:solidFill>
          <a:ln w="28575" algn="ctr">
            <a:solidFill>
              <a:srgbClr val="331E41"/>
            </a:solidFill>
            <a:round/>
            <a:headEnd/>
            <a:tailEnd/>
          </a:ln>
        </p:spPr>
        <p:txBody>
          <a:bodyPr/>
          <a:lstStyle/>
          <a:p>
            <a:pPr algn="ctr" eaLnBrk="0" hangingPunct="0">
              <a:spcAft>
                <a:spcPct val="40000"/>
              </a:spcAft>
            </a:pPr>
            <a:r>
              <a:rPr lang="fr-CA" sz="2800" b="1" dirty="0">
                <a:solidFill>
                  <a:srgbClr val="000000"/>
                </a:solidFill>
                <a:latin typeface="Arial Narrow" pitchFamily="34" charset="0"/>
              </a:rPr>
              <a:t>Cause sous-jacente</a:t>
            </a:r>
          </a:p>
          <a:p>
            <a:pPr marL="263525" indent="-263525" eaLnBrk="0" hangingPunct="0">
              <a:spcAft>
                <a:spcPct val="40000"/>
              </a:spcAft>
              <a:buClr>
                <a:srgbClr val="331E41"/>
              </a:buClr>
              <a:buFont typeface="Arial" charset="0"/>
              <a:buChar char="•"/>
            </a:pPr>
            <a:r>
              <a:rPr lang="fr-CA" sz="2000" b="1" dirty="0">
                <a:solidFill>
                  <a:srgbClr val="000000"/>
                </a:solidFill>
                <a:latin typeface="Arial Narrow" pitchFamily="34" charset="0"/>
              </a:rPr>
              <a:t>Diminution de la production d’érythrocytes</a:t>
            </a:r>
            <a:r>
              <a:rPr lang="fr-CA" sz="2000" dirty="0">
                <a:solidFill>
                  <a:srgbClr val="000000"/>
                </a:solidFill>
                <a:latin typeface="Arial Narrow" pitchFamily="34" charset="0"/>
              </a:rPr>
              <a:t> ou production d’érythrocytes immatures </a:t>
            </a:r>
            <a:r>
              <a:rPr lang="en-US" sz="2000" dirty="0"/>
              <a:t/>
            </a:r>
            <a:br>
              <a:rPr lang="en-US" sz="2000" dirty="0"/>
            </a:br>
            <a:r>
              <a:rPr lang="fr-CA" sz="2000" dirty="0">
                <a:solidFill>
                  <a:srgbClr val="000000"/>
                </a:solidFill>
                <a:latin typeface="Arial Narrow" pitchFamily="34" charset="0"/>
              </a:rPr>
              <a:t>(p. ex., en raison d’une carence en fer ou d’un trouble de la moelle osseuse)</a:t>
            </a:r>
          </a:p>
          <a:p>
            <a:pPr marL="263525" indent="-263525" eaLnBrk="0" hangingPunct="0">
              <a:spcAft>
                <a:spcPct val="40000"/>
              </a:spcAft>
              <a:buClr>
                <a:srgbClr val="331E41"/>
              </a:buClr>
              <a:buFont typeface="Arial" charset="0"/>
              <a:buChar char="•"/>
            </a:pPr>
            <a:r>
              <a:rPr lang="fr-CA" sz="2000" b="1" dirty="0">
                <a:solidFill>
                  <a:srgbClr val="000000"/>
                </a:solidFill>
                <a:latin typeface="Arial Narrow" pitchFamily="34" charset="0"/>
              </a:rPr>
              <a:t>Augmentation de la destruction des érythrocytes</a:t>
            </a:r>
            <a:r>
              <a:rPr lang="fr-CA" sz="2000" dirty="0">
                <a:solidFill>
                  <a:srgbClr val="000000"/>
                </a:solidFill>
                <a:latin typeface="Arial Narrow" pitchFamily="34" charset="0"/>
              </a:rPr>
              <a:t> </a:t>
            </a:r>
            <a:r>
              <a:rPr lang="en-US" sz="2000" dirty="0"/>
              <a:t/>
            </a:r>
            <a:br>
              <a:rPr lang="en-US" sz="2000" dirty="0"/>
            </a:br>
            <a:r>
              <a:rPr lang="fr-CA" sz="2000" dirty="0">
                <a:solidFill>
                  <a:srgbClr val="000000"/>
                </a:solidFill>
                <a:latin typeface="Arial Narrow" pitchFamily="34" charset="0"/>
              </a:rPr>
              <a:t>(p. ex., trouble héréditaire ou acquis)</a:t>
            </a:r>
          </a:p>
          <a:p>
            <a:pPr marL="263525" indent="-263525" eaLnBrk="0" hangingPunct="0">
              <a:spcAft>
                <a:spcPct val="40000"/>
              </a:spcAft>
              <a:buClr>
                <a:srgbClr val="331E41"/>
              </a:buClr>
              <a:buFont typeface="Arial" charset="0"/>
              <a:buChar char="•"/>
            </a:pPr>
            <a:r>
              <a:rPr lang="fr-CA" sz="2000" b="1" dirty="0">
                <a:solidFill>
                  <a:srgbClr val="000000"/>
                </a:solidFill>
                <a:latin typeface="Arial Narrow" pitchFamily="34" charset="0"/>
              </a:rPr>
              <a:t>Perte d’érythrocytes</a:t>
            </a:r>
            <a:r>
              <a:rPr lang="fr-CA" sz="2000" dirty="0">
                <a:solidFill>
                  <a:srgbClr val="000000"/>
                </a:solidFill>
                <a:latin typeface="Arial Narrow" pitchFamily="34" charset="0"/>
              </a:rPr>
              <a:t> </a:t>
            </a:r>
            <a:r>
              <a:rPr lang="en-US" sz="2000" dirty="0"/>
              <a:t/>
            </a:r>
            <a:br>
              <a:rPr lang="en-US" sz="2000" dirty="0"/>
            </a:br>
            <a:r>
              <a:rPr lang="fr-CA" sz="2000" dirty="0">
                <a:solidFill>
                  <a:srgbClr val="000000"/>
                </a:solidFill>
                <a:latin typeface="Arial Narrow" pitchFamily="34" charset="0"/>
              </a:rPr>
              <a:t>(p. ex., traumatisme ou perte sanguine chronique)</a:t>
            </a:r>
          </a:p>
        </p:txBody>
      </p:sp>
      <p:sp>
        <p:nvSpPr>
          <p:cNvPr id="22" name="Rectangle 21"/>
          <p:cNvSpPr/>
          <p:nvPr>
            <p:custDataLst>
              <p:tags r:id="rId4"/>
            </p:custDataLst>
          </p:nvPr>
        </p:nvSpPr>
        <p:spPr bwMode="auto">
          <a:xfrm>
            <a:off x="5715000" y="1905000"/>
            <a:ext cx="2665413" cy="4191000"/>
          </a:xfrm>
          <a:prstGeom prst="rect">
            <a:avLst/>
          </a:prstGeom>
          <a:solidFill>
            <a:schemeClr val="bg1"/>
          </a:solidFill>
          <a:ln w="28575" cap="flat" cmpd="sng" algn="ctr">
            <a:solidFill>
              <a:srgbClr val="331E41"/>
            </a:solidFill>
            <a:prstDash val="solid"/>
            <a:round/>
            <a:headEnd type="none" w="med" len="med"/>
            <a:tailEnd type="none" w="med" len="med"/>
          </a:ln>
          <a:effectLst/>
        </p:spPr>
        <p:txBody>
          <a:bodyPr/>
          <a:lstStyle/>
          <a:p>
            <a:pPr algn="ctr" eaLnBrk="0" hangingPunct="0">
              <a:spcAft>
                <a:spcPct val="40000"/>
              </a:spcAft>
              <a:buClr>
                <a:srgbClr val="331E41"/>
              </a:buClr>
              <a:defRPr/>
            </a:pPr>
            <a:r>
              <a:rPr lang="fr-CA" sz="2800" b="1" dirty="0">
                <a:solidFill>
                  <a:srgbClr val="000000"/>
                </a:solidFill>
                <a:latin typeface="Arial Narrow" pitchFamily="18" charset="0"/>
                <a:cs typeface="Arial" pitchFamily="34" charset="0"/>
              </a:rPr>
              <a:t>Taille des érythrocytes</a:t>
            </a:r>
          </a:p>
          <a:p>
            <a:pPr marL="244475" indent="-244475" eaLnBrk="0" hangingPunct="0">
              <a:spcAft>
                <a:spcPct val="40000"/>
              </a:spcAft>
              <a:buClr>
                <a:srgbClr val="331E41"/>
              </a:buClr>
              <a:buFont typeface="Arial" pitchFamily="34" charset="0"/>
              <a:buChar char="•"/>
              <a:defRPr/>
            </a:pPr>
            <a:r>
              <a:rPr lang="fr-CA" sz="2800" dirty="0">
                <a:solidFill>
                  <a:srgbClr val="000000"/>
                </a:solidFill>
                <a:latin typeface="Arial Narrow" pitchFamily="18" charset="0"/>
                <a:cs typeface="Arial" pitchFamily="34" charset="0"/>
              </a:rPr>
              <a:t>Microcytaire</a:t>
            </a:r>
          </a:p>
          <a:p>
            <a:pPr marL="244475" indent="-244475" eaLnBrk="0" hangingPunct="0">
              <a:spcAft>
                <a:spcPct val="40000"/>
              </a:spcAft>
              <a:buClr>
                <a:srgbClr val="331E41"/>
              </a:buClr>
              <a:buFont typeface="Arial" pitchFamily="34" charset="0"/>
              <a:buChar char="•"/>
              <a:defRPr/>
            </a:pPr>
            <a:r>
              <a:rPr lang="fr-CA" sz="2800" dirty="0" err="1">
                <a:solidFill>
                  <a:srgbClr val="000000"/>
                </a:solidFill>
                <a:latin typeface="Arial Narrow" pitchFamily="18" charset="0"/>
                <a:cs typeface="Arial" pitchFamily="34" charset="0"/>
              </a:rPr>
              <a:t>Normocytaire</a:t>
            </a:r>
            <a:endParaRPr lang="fr-CA" sz="2800" dirty="0">
              <a:solidFill>
                <a:srgbClr val="000000"/>
              </a:solidFill>
              <a:latin typeface="Arial Narrow" pitchFamily="18" charset="0"/>
              <a:cs typeface="Arial" pitchFamily="34" charset="0"/>
            </a:endParaRPr>
          </a:p>
          <a:p>
            <a:pPr marL="244475" indent="-244475" eaLnBrk="0" hangingPunct="0">
              <a:spcAft>
                <a:spcPct val="40000"/>
              </a:spcAft>
              <a:buClr>
                <a:srgbClr val="331E41"/>
              </a:buClr>
              <a:buFont typeface="Arial" pitchFamily="34" charset="0"/>
              <a:buChar char="•"/>
              <a:defRPr/>
            </a:pPr>
            <a:r>
              <a:rPr lang="fr-CA" sz="2800" dirty="0">
                <a:solidFill>
                  <a:srgbClr val="000000"/>
                </a:solidFill>
                <a:latin typeface="Arial Narrow" pitchFamily="18" charset="0"/>
                <a:cs typeface="Arial" pitchFamily="34" charset="0"/>
              </a:rPr>
              <a:t>Macrocytaire</a:t>
            </a:r>
          </a:p>
        </p:txBody>
      </p:sp>
      <p:sp>
        <p:nvSpPr>
          <p:cNvPr id="12" name="Source" descr="Source"/>
          <p:cNvSpPr txBox="1">
            <a:spLocks noChangeArrowheads="1"/>
          </p:cNvSpPr>
          <p:nvPr>
            <p:custDataLst>
              <p:tags r:id="rId5"/>
            </p:custDataLst>
          </p:nvPr>
        </p:nvSpPr>
        <p:spPr bwMode="auto">
          <a:xfrm>
            <a:off x="254000" y="6315075"/>
            <a:ext cx="7270750" cy="858838"/>
          </a:xfrm>
          <a:prstGeom prst="rect">
            <a:avLst/>
          </a:prstGeom>
          <a:noFill/>
          <a:ln w="28575" algn="ctr">
            <a:noFill/>
            <a:miter lim="800000"/>
            <a:headEnd/>
            <a:tailEnd/>
          </a:ln>
        </p:spPr>
        <p:txBody>
          <a:bodyPr lIns="0" tIns="0" rIns="0" bIns="0">
            <a:spAutoFit/>
          </a:bodyPr>
          <a:lstStyle/>
          <a:p>
            <a:pPr marL="228600" indent="-228600" eaLnBrk="0" hangingPunct="0">
              <a:spcAft>
                <a:spcPct val="40000"/>
              </a:spcAft>
              <a:defRPr/>
            </a:pPr>
            <a:r>
              <a:rPr lang="fr-CA" sz="900" b="1" dirty="0">
                <a:solidFill>
                  <a:srgbClr val="111111"/>
                </a:solidFill>
                <a:latin typeface="Arial Narrow" pitchFamily="18" charset="0"/>
                <a:cs typeface="Arial" pitchFamily="34" charset="0"/>
              </a:rPr>
              <a:t>Référence :</a:t>
            </a:r>
          </a:p>
          <a:p>
            <a:pPr marL="177800" indent="-177800" eaLnBrk="0" hangingPunct="0">
              <a:spcAft>
                <a:spcPct val="40000"/>
              </a:spcAft>
              <a:buFont typeface="+mj-lt"/>
              <a:buAutoNum type="arabicPeriod"/>
              <a:defRPr/>
            </a:pPr>
            <a:r>
              <a:rPr lang="fr-CA" sz="900" dirty="0">
                <a:solidFill>
                  <a:srgbClr val="111111"/>
                </a:solidFill>
                <a:latin typeface="Arial Narrow" pitchFamily="18" charset="0"/>
                <a:cs typeface="Arial" pitchFamily="34" charset="0"/>
              </a:rPr>
              <a:t>Weatherall DJ. Chap. 22.5.2 « Anemia: pathophysiology, classification and clinical features », dans Warrell DA, Cox TM, Firth JD, Benz EJ (sous la dir. de), </a:t>
            </a:r>
            <a:r>
              <a:rPr lang="fr-CA" sz="900" i="1" dirty="0">
                <a:solidFill>
                  <a:srgbClr val="111111"/>
                </a:solidFill>
                <a:latin typeface="Arial Narrow" pitchFamily="18" charset="0"/>
                <a:cs typeface="Arial" pitchFamily="34" charset="0"/>
              </a:rPr>
              <a:t>Oxford Textbook of Medicine</a:t>
            </a:r>
            <a:r>
              <a:rPr lang="fr-CA" sz="900" dirty="0">
                <a:solidFill>
                  <a:srgbClr val="111111"/>
                </a:solidFill>
                <a:latin typeface="Arial Narrow" pitchFamily="18" charset="0"/>
                <a:cs typeface="Arial" pitchFamily="34" charset="0"/>
              </a:rPr>
              <a:t>, 4</a:t>
            </a:r>
            <a:r>
              <a:rPr lang="fr-CA" sz="900" baseline="30000" dirty="0">
                <a:solidFill>
                  <a:srgbClr val="111111"/>
                </a:solidFill>
                <a:latin typeface="Arial Narrow" pitchFamily="18" charset="0"/>
                <a:cs typeface="Arial" pitchFamily="34" charset="0"/>
              </a:rPr>
              <a:t>e</a:t>
            </a:r>
            <a:r>
              <a:rPr lang="fr-CA" sz="900" dirty="0">
                <a:solidFill>
                  <a:srgbClr val="111111"/>
                </a:solidFill>
                <a:latin typeface="Arial Narrow" pitchFamily="18" charset="0"/>
                <a:cs typeface="Arial" pitchFamily="34" charset="0"/>
              </a:rPr>
              <a:t> édition, Oxford University Press, 2005:639-44.</a:t>
            </a:r>
          </a:p>
          <a:p>
            <a:pPr marL="228600" indent="-228600" eaLnBrk="0" hangingPunct="0">
              <a:spcAft>
                <a:spcPct val="40000"/>
              </a:spcAft>
              <a:defRPr/>
            </a:pPr>
            <a:endParaRPr lang="en-GB" sz="900" dirty="0">
              <a:latin typeface="Arial Narrow"/>
              <a:cs typeface="Arial Narrow"/>
            </a:endParaRPr>
          </a:p>
          <a:p>
            <a:pPr marL="228600" indent="-228600" eaLnBrk="0" hangingPunct="0">
              <a:spcAft>
                <a:spcPct val="40000"/>
              </a:spcAft>
              <a:defRPr/>
            </a:pPr>
            <a:endParaRPr lang="en-GB" sz="900" dirty="0">
              <a:latin typeface="Arial Narrow"/>
              <a:cs typeface="Arial Narrow"/>
            </a:endParaRPr>
          </a:p>
        </p:txBody>
      </p:sp>
      <p:sp>
        <p:nvSpPr>
          <p:cNvPr id="3" name="Espace réservé du numéro de diapositive 2"/>
          <p:cNvSpPr>
            <a:spLocks noGrp="1"/>
          </p:cNvSpPr>
          <p:nvPr>
            <p:ph type="sldNum" sz="quarter" idx="12"/>
          </p:nvPr>
        </p:nvSpPr>
        <p:spPr/>
        <p:txBody>
          <a:bodyPr/>
          <a:lstStyle/>
          <a:p>
            <a:pPr>
              <a:defRPr/>
            </a:pPr>
            <a:fld id="{DD20B748-E004-4264-B30B-92B93DA335DF}" type="slidenum">
              <a:rPr lang="en-US"/>
              <a:pPr>
                <a:defRPr/>
              </a:pPr>
              <a:t>19</a:t>
            </a:fld>
            <a:r>
              <a:rPr lang="en-US"/>
              <a:t> </a:t>
            </a:r>
            <a:endParaRPr lang="en-US" dirty="0">
              <a:cs typeface="Arial" charset="0"/>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p:txBody>
          <a:bodyPr/>
          <a:lstStyle/>
          <a:p>
            <a:pPr eaLnBrk="1" hangingPunct="1"/>
            <a:r>
              <a:rPr lang="fr-CA" sz="4000" b="1" smtClean="0">
                <a:solidFill>
                  <a:srgbClr val="FFFFFF"/>
                </a:solidFill>
                <a:latin typeface="Arial Narrow" pitchFamily="34" charset="0"/>
              </a:rPr>
              <a:t>Déclaration de conflit d’intérêts</a:t>
            </a:r>
          </a:p>
        </p:txBody>
      </p:sp>
      <p:sp>
        <p:nvSpPr>
          <p:cNvPr id="18434" name="Espace réservé du contenu 2"/>
          <p:cNvSpPr>
            <a:spLocks noGrp="1"/>
          </p:cNvSpPr>
          <p:nvPr>
            <p:ph idx="1"/>
          </p:nvPr>
        </p:nvSpPr>
        <p:spPr/>
        <p:txBody>
          <a:bodyPr/>
          <a:lstStyle/>
          <a:p>
            <a:pPr eaLnBrk="1" hangingPunct="1"/>
            <a:endParaRPr lang="fr-FR" smtClean="0"/>
          </a:p>
        </p:txBody>
      </p:sp>
      <p:sp>
        <p:nvSpPr>
          <p:cNvPr id="5" name="Espace réservé du numéro de diapositive 4"/>
          <p:cNvSpPr>
            <a:spLocks noGrp="1"/>
          </p:cNvSpPr>
          <p:nvPr>
            <p:ph type="sldNum" sz="quarter" idx="12"/>
          </p:nvPr>
        </p:nvSpPr>
        <p:spPr/>
        <p:txBody>
          <a:bodyPr/>
          <a:lstStyle/>
          <a:p>
            <a:pPr>
              <a:defRPr/>
            </a:pPr>
            <a:fld id="{7EC020B2-48A5-4CE4-AF7A-3D68F916826F}" type="slidenum">
              <a:rPr lang="en-US"/>
              <a:pPr>
                <a:defRPr/>
              </a:pPr>
              <a:t>2</a:t>
            </a:fld>
            <a:r>
              <a:rPr lang="en-US"/>
              <a:t> </a:t>
            </a:r>
            <a:endParaRPr lang="en-US" dirty="0">
              <a:cs typeface="Arial" charset="0"/>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a:xfrm>
            <a:off x="433388" y="333375"/>
            <a:ext cx="8242300" cy="1079500"/>
          </a:xfrm>
        </p:spPr>
        <p:txBody>
          <a:bodyPr/>
          <a:lstStyle/>
          <a:p>
            <a:pPr eaLnBrk="1" hangingPunct="1"/>
            <a:r>
              <a:rPr lang="fr-CA" sz="4000" b="1" dirty="0" smtClean="0">
                <a:solidFill>
                  <a:srgbClr val="FFFFFF"/>
                </a:solidFill>
                <a:latin typeface="Arial Narrow" pitchFamily="34" charset="0"/>
              </a:rPr>
              <a:t>Question #5</a:t>
            </a:r>
          </a:p>
        </p:txBody>
      </p:sp>
      <p:sp>
        <p:nvSpPr>
          <p:cNvPr id="3" name="Content Placeholder 2"/>
          <p:cNvSpPr>
            <a:spLocks noGrp="1"/>
          </p:cNvSpPr>
          <p:nvPr>
            <p:ph idx="1"/>
          </p:nvPr>
        </p:nvSpPr>
        <p:spPr>
          <a:xfrm>
            <a:off x="381000" y="1628775"/>
            <a:ext cx="8223250" cy="4772025"/>
          </a:xfrm>
          <a:solidFill>
            <a:srgbClr val="FFFFCC"/>
          </a:solidFill>
        </p:spPr>
        <p:txBody>
          <a:bodyPr/>
          <a:lstStyle/>
          <a:p>
            <a:pPr marL="0" indent="0" fontAlgn="auto">
              <a:spcAft>
                <a:spcPct val="40000"/>
              </a:spcAft>
              <a:buFont typeface="Arial"/>
              <a:buNone/>
              <a:defRPr/>
            </a:pPr>
            <a:r>
              <a:rPr lang="fr-CA" sz="2800" b="1" dirty="0" smtClean="0">
                <a:solidFill>
                  <a:srgbClr val="000000"/>
                </a:solidFill>
                <a:latin typeface="Arial Narrow"/>
                <a:cs typeface="Arial Narrow"/>
              </a:rPr>
              <a:t>Chez les patients atteints d'IRC,  à quel(s) facteur(s)  pense-t-on que l'anémie ferriprive est associée?</a:t>
            </a:r>
          </a:p>
          <a:p>
            <a:pPr marL="877887" lvl="1" indent="-514350" fontAlgn="auto">
              <a:spcAft>
                <a:spcPts val="0"/>
              </a:spcAft>
              <a:buClr>
                <a:srgbClr val="331E41"/>
              </a:buClr>
              <a:buFont typeface="+mj-lt"/>
              <a:buAutoNum type="alphaUcPeriod"/>
              <a:defRPr/>
            </a:pPr>
            <a:r>
              <a:rPr lang="fr-CA" dirty="0" smtClean="0">
                <a:solidFill>
                  <a:srgbClr val="000000"/>
                </a:solidFill>
                <a:latin typeface="Arial Narrow"/>
                <a:cs typeface="Arial Narrow"/>
              </a:rPr>
              <a:t>Une faible absorption du fer par l’intestin</a:t>
            </a:r>
          </a:p>
          <a:p>
            <a:pPr marL="877887" lvl="1" indent="-514350" fontAlgn="auto">
              <a:spcAft>
                <a:spcPts val="0"/>
              </a:spcAft>
              <a:buClr>
                <a:srgbClr val="331E41"/>
              </a:buClr>
              <a:buFont typeface="+mj-lt"/>
              <a:buAutoNum type="alphaUcPeriod"/>
              <a:defRPr/>
            </a:pPr>
            <a:r>
              <a:rPr lang="fr-CA" dirty="0" smtClean="0">
                <a:solidFill>
                  <a:srgbClr val="000000"/>
                </a:solidFill>
                <a:latin typeface="Arial Narrow"/>
                <a:cs typeface="Arial Narrow"/>
              </a:rPr>
              <a:t>L’incapacité de maintenir des réserves de fer ou de transporter le fer</a:t>
            </a:r>
          </a:p>
          <a:p>
            <a:pPr marL="877887" lvl="1" indent="-514350" fontAlgn="auto">
              <a:spcAft>
                <a:spcPts val="0"/>
              </a:spcAft>
              <a:buClr>
                <a:srgbClr val="331E41"/>
              </a:buClr>
              <a:buFont typeface="+mj-lt"/>
              <a:buAutoNum type="alphaUcPeriod"/>
              <a:defRPr/>
            </a:pPr>
            <a:r>
              <a:rPr lang="fr-CA" dirty="0" smtClean="0">
                <a:solidFill>
                  <a:srgbClr val="000000"/>
                </a:solidFill>
                <a:latin typeface="Arial Narrow"/>
                <a:cs typeface="Arial Narrow"/>
              </a:rPr>
              <a:t>Une perte sanguine, surtout associée à la dialyse</a:t>
            </a:r>
          </a:p>
          <a:p>
            <a:pPr marL="877887" lvl="1" indent="-514350" fontAlgn="auto">
              <a:spcAft>
                <a:spcPts val="0"/>
              </a:spcAft>
              <a:buClr>
                <a:srgbClr val="331E41"/>
              </a:buClr>
              <a:buFont typeface="+mj-lt"/>
              <a:buAutoNum type="alphaUcPeriod"/>
              <a:defRPr/>
            </a:pPr>
            <a:r>
              <a:rPr lang="fr-CA" dirty="0" smtClean="0">
                <a:solidFill>
                  <a:srgbClr val="000000"/>
                </a:solidFill>
                <a:latin typeface="Arial Narrow"/>
                <a:cs typeface="Arial Narrow"/>
              </a:rPr>
              <a:t>Un cancer</a:t>
            </a:r>
          </a:p>
          <a:p>
            <a:pPr marL="877887" lvl="1" indent="-514350" fontAlgn="auto">
              <a:spcAft>
                <a:spcPts val="0"/>
              </a:spcAft>
              <a:buClr>
                <a:srgbClr val="331E41"/>
              </a:buClr>
              <a:buFont typeface="+mj-lt"/>
              <a:buAutoNum type="alphaUcPeriod"/>
              <a:defRPr/>
            </a:pPr>
            <a:r>
              <a:rPr lang="fr-CA" dirty="0" smtClean="0">
                <a:solidFill>
                  <a:srgbClr val="000000"/>
                </a:solidFill>
                <a:latin typeface="Arial Narrow"/>
                <a:cs typeface="Arial Narrow"/>
              </a:rPr>
              <a:t>Une chimiothérapie</a:t>
            </a:r>
          </a:p>
          <a:p>
            <a:pPr marL="877887" lvl="1" indent="-514350" fontAlgn="auto">
              <a:spcAft>
                <a:spcPts val="0"/>
              </a:spcAft>
              <a:buClr>
                <a:srgbClr val="331E41"/>
              </a:buClr>
              <a:buFont typeface="+mj-lt"/>
              <a:buAutoNum type="alphaUcPeriod"/>
              <a:defRPr/>
            </a:pPr>
            <a:r>
              <a:rPr lang="fr-CA" dirty="0" smtClean="0">
                <a:solidFill>
                  <a:srgbClr val="000000"/>
                </a:solidFill>
                <a:latin typeface="Arial Narrow"/>
                <a:cs typeface="Arial Narrow"/>
              </a:rPr>
              <a:t>Toutes ces réponses</a:t>
            </a:r>
          </a:p>
          <a:p>
            <a:pPr eaLnBrk="1" fontAlgn="auto" hangingPunct="1">
              <a:spcAft>
                <a:spcPts val="0"/>
              </a:spcAft>
              <a:buFont typeface="Arial"/>
              <a:buNone/>
              <a:defRPr/>
            </a:pPr>
            <a:endParaRPr lang="en-US" sz="2800" baseline="30000" dirty="0" smtClean="0">
              <a:latin typeface="Arial Narrow"/>
              <a:cs typeface="Arial Narrow"/>
            </a:endParaRPr>
          </a:p>
          <a:p>
            <a:pPr eaLnBrk="1" fontAlgn="auto" hangingPunct="1">
              <a:spcAft>
                <a:spcPts val="0"/>
              </a:spcAft>
              <a:buFont typeface="Arial" pitchFamily="34" charset="0"/>
              <a:buChar char="•"/>
              <a:defRPr/>
            </a:pPr>
            <a:endParaRPr lang="en-CA" sz="2800" dirty="0" smtClean="0">
              <a:latin typeface="Arial Narrow"/>
              <a:cs typeface="Arial Narrow"/>
            </a:endParaRPr>
          </a:p>
          <a:p>
            <a:pPr marL="295275" indent="-295275" eaLnBrk="1" fontAlgn="auto" hangingPunct="1">
              <a:spcAft>
                <a:spcPts val="0"/>
              </a:spcAft>
              <a:buClr>
                <a:srgbClr val="331E41"/>
              </a:buClr>
              <a:buFont typeface="Arial"/>
              <a:buChar char="•"/>
              <a:defRPr/>
            </a:pPr>
            <a:endParaRPr lang="fr-CA" sz="2800" dirty="0" smtClean="0">
              <a:solidFill>
                <a:srgbClr val="000000"/>
              </a:solidFill>
              <a:latin typeface="Arial Narrow"/>
              <a:cs typeface="Arial Narrow"/>
            </a:endParaRPr>
          </a:p>
        </p:txBody>
      </p:sp>
      <p:sp>
        <p:nvSpPr>
          <p:cNvPr id="5" name="Espace réservé du numéro de diapositive 4"/>
          <p:cNvSpPr>
            <a:spLocks noGrp="1"/>
          </p:cNvSpPr>
          <p:nvPr>
            <p:ph type="sldNum" sz="quarter" idx="12"/>
          </p:nvPr>
        </p:nvSpPr>
        <p:spPr/>
        <p:txBody>
          <a:bodyPr/>
          <a:lstStyle/>
          <a:p>
            <a:pPr>
              <a:defRPr/>
            </a:pPr>
            <a:fld id="{3414C8C6-F30B-4A75-9EC1-D6093126B603}" type="slidenum">
              <a:rPr lang="en-US"/>
              <a:pPr>
                <a:defRPr/>
              </a:pPr>
              <a:t>20</a:t>
            </a:fld>
            <a:r>
              <a:rPr lang="en-US"/>
              <a:t> </a:t>
            </a:r>
            <a:endParaRPr lang="en-US" dirty="0">
              <a:cs typeface="Arial" charset="0"/>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a:xfrm>
            <a:off x="433388" y="500063"/>
            <a:ext cx="8250237" cy="625475"/>
          </a:xfrm>
        </p:spPr>
        <p:txBody>
          <a:bodyPr/>
          <a:lstStyle/>
          <a:p>
            <a:pPr eaLnBrk="1" hangingPunct="1"/>
            <a:r>
              <a:rPr lang="fr-CA" sz="4000" b="1" smtClean="0">
                <a:solidFill>
                  <a:srgbClr val="FFFFFF"/>
                </a:solidFill>
                <a:latin typeface="Arial Narrow" pitchFamily="34" charset="0"/>
              </a:rPr>
              <a:t>Anémie ferriprive</a:t>
            </a:r>
          </a:p>
        </p:txBody>
      </p:sp>
      <p:sp>
        <p:nvSpPr>
          <p:cNvPr id="140290" name="Content Placeholder 2"/>
          <p:cNvSpPr>
            <a:spLocks noGrp="1"/>
          </p:cNvSpPr>
          <p:nvPr>
            <p:ph idx="1"/>
          </p:nvPr>
        </p:nvSpPr>
        <p:spPr>
          <a:xfrm>
            <a:off x="71438" y="1717675"/>
            <a:ext cx="4643437" cy="4425950"/>
          </a:xfrm>
        </p:spPr>
        <p:txBody>
          <a:bodyPr/>
          <a:lstStyle/>
          <a:p>
            <a:pPr eaLnBrk="1" hangingPunct="1"/>
            <a:endParaRPr lang="en-GB" sz="2000" smtClean="0"/>
          </a:p>
          <a:p>
            <a:pPr eaLnBrk="1" hangingPunct="1"/>
            <a:endParaRPr lang="en-GB" sz="2000" smtClean="0"/>
          </a:p>
        </p:txBody>
      </p:sp>
      <p:pic>
        <p:nvPicPr>
          <p:cNvPr id="140291" name="Picture 2"/>
          <p:cNvPicPr>
            <a:picLocks noChangeAspect="1" noChangeArrowheads="1"/>
          </p:cNvPicPr>
          <p:nvPr/>
        </p:nvPicPr>
        <p:blipFill>
          <a:blip r:embed="rId4" cstate="print"/>
          <a:srcRect l="52356" t="27631" r="2879" b="15788"/>
          <a:stretch>
            <a:fillRect/>
          </a:stretch>
        </p:blipFill>
        <p:spPr bwMode="auto">
          <a:xfrm>
            <a:off x="1258888" y="2747963"/>
            <a:ext cx="6553200" cy="3776662"/>
          </a:xfrm>
          <a:prstGeom prst="rect">
            <a:avLst/>
          </a:prstGeom>
          <a:noFill/>
          <a:ln w="9525">
            <a:noFill/>
            <a:miter lim="800000"/>
            <a:headEnd/>
            <a:tailEnd/>
          </a:ln>
        </p:spPr>
      </p:pic>
      <p:sp>
        <p:nvSpPr>
          <p:cNvPr id="140292" name="TextBox 5"/>
          <p:cNvSpPr txBox="1">
            <a:spLocks noChangeArrowheads="1"/>
          </p:cNvSpPr>
          <p:nvPr/>
        </p:nvSpPr>
        <p:spPr bwMode="auto">
          <a:xfrm>
            <a:off x="1403350" y="1955800"/>
            <a:ext cx="3097213" cy="708025"/>
          </a:xfrm>
          <a:prstGeom prst="rect">
            <a:avLst/>
          </a:prstGeom>
          <a:noFill/>
          <a:ln w="9525">
            <a:noFill/>
            <a:miter lim="800000"/>
            <a:headEnd/>
            <a:tailEnd/>
          </a:ln>
        </p:spPr>
        <p:txBody>
          <a:bodyPr>
            <a:spAutoFit/>
          </a:bodyPr>
          <a:lstStyle/>
          <a:p>
            <a:pPr algn="ctr"/>
            <a:r>
              <a:rPr lang="fr-CA" sz="2000" b="1">
                <a:solidFill>
                  <a:srgbClr val="000000"/>
                </a:solidFill>
                <a:latin typeface="Arial Narrow" pitchFamily="34" charset="0"/>
              </a:rPr>
              <a:t>Érythrocytes </a:t>
            </a:r>
            <a:r>
              <a:rPr lang="en-US" sz="2000"/>
              <a:t/>
            </a:r>
            <a:br>
              <a:rPr lang="en-US" sz="2000"/>
            </a:br>
            <a:r>
              <a:rPr lang="fr-CA" sz="2000" b="1">
                <a:solidFill>
                  <a:srgbClr val="000000"/>
                </a:solidFill>
                <a:latin typeface="Arial Narrow" pitchFamily="34" charset="0"/>
              </a:rPr>
              <a:t>normaux</a:t>
            </a:r>
          </a:p>
        </p:txBody>
      </p:sp>
      <p:sp>
        <p:nvSpPr>
          <p:cNvPr id="140293" name="TextBox 6"/>
          <p:cNvSpPr txBox="1">
            <a:spLocks noChangeArrowheads="1"/>
          </p:cNvSpPr>
          <p:nvPr/>
        </p:nvSpPr>
        <p:spPr bwMode="auto">
          <a:xfrm>
            <a:off x="3708400" y="1989138"/>
            <a:ext cx="5191125" cy="708025"/>
          </a:xfrm>
          <a:prstGeom prst="rect">
            <a:avLst/>
          </a:prstGeom>
          <a:noFill/>
          <a:ln w="9525">
            <a:noFill/>
            <a:miter lim="800000"/>
            <a:headEnd/>
            <a:tailEnd/>
          </a:ln>
        </p:spPr>
        <p:txBody>
          <a:bodyPr>
            <a:spAutoFit/>
          </a:bodyPr>
          <a:lstStyle/>
          <a:p>
            <a:pPr algn="ctr"/>
            <a:r>
              <a:rPr lang="fr-CA" sz="2000" b="1">
                <a:solidFill>
                  <a:srgbClr val="000000"/>
                </a:solidFill>
                <a:latin typeface="Arial Narrow" pitchFamily="34" charset="0"/>
              </a:rPr>
              <a:t>Érythrocytes microcytaires et </a:t>
            </a:r>
            <a:r>
              <a:rPr lang="en-US" sz="2000"/>
              <a:t/>
            </a:r>
            <a:br>
              <a:rPr lang="en-US" sz="2000"/>
            </a:br>
            <a:r>
              <a:rPr lang="fr-CA" sz="2000" b="1">
                <a:solidFill>
                  <a:srgbClr val="000000"/>
                </a:solidFill>
                <a:latin typeface="Arial Narrow" pitchFamily="34" charset="0"/>
              </a:rPr>
              <a:t>hypochromes</a:t>
            </a:r>
          </a:p>
        </p:txBody>
      </p:sp>
      <p:sp>
        <p:nvSpPr>
          <p:cNvPr id="140294" name="Source" descr="Source"/>
          <p:cNvSpPr txBox="1">
            <a:spLocks noChangeArrowheads="1"/>
          </p:cNvSpPr>
          <p:nvPr>
            <p:custDataLst>
              <p:tags r:id="rId1"/>
            </p:custDataLst>
          </p:nvPr>
        </p:nvSpPr>
        <p:spPr bwMode="auto">
          <a:xfrm>
            <a:off x="481013" y="6107113"/>
            <a:ext cx="7270750" cy="415925"/>
          </a:xfrm>
          <a:prstGeom prst="rect">
            <a:avLst/>
          </a:prstGeom>
          <a:noFill/>
          <a:ln w="28575" algn="ctr">
            <a:noFill/>
            <a:miter lim="800000"/>
            <a:headEnd/>
            <a:tailEnd/>
          </a:ln>
        </p:spPr>
        <p:txBody>
          <a:bodyPr lIns="0" tIns="0" rIns="0" bIns="0">
            <a:spAutoFit/>
          </a:bodyPr>
          <a:lstStyle/>
          <a:p>
            <a:pPr marL="228600" indent="-228600" eaLnBrk="0" hangingPunct="0">
              <a:buFontTx/>
              <a:buAutoNum type="arabicPeriod"/>
            </a:pPr>
            <a:endParaRPr lang="en-GB" sz="900">
              <a:solidFill>
                <a:srgbClr val="111111"/>
              </a:solidFill>
              <a:latin typeface="Verdana" pitchFamily="34" charset="0"/>
              <a:ea typeface="ＭＳ Ｐゴシック"/>
              <a:cs typeface="ＭＳ Ｐゴシック"/>
            </a:endParaRPr>
          </a:p>
          <a:p>
            <a:pPr marL="228600" indent="-228600" eaLnBrk="0" hangingPunct="0"/>
            <a:endParaRPr lang="en-GB" sz="900">
              <a:latin typeface="Verdana" pitchFamily="34" charset="0"/>
            </a:endParaRPr>
          </a:p>
          <a:p>
            <a:pPr marL="228600" indent="-228600" eaLnBrk="0" hangingPunct="0"/>
            <a:endParaRPr lang="en-GB" sz="900">
              <a:latin typeface="Verdana" pitchFamily="34" charset="0"/>
            </a:endParaRPr>
          </a:p>
        </p:txBody>
      </p:sp>
      <p:sp>
        <p:nvSpPr>
          <p:cNvPr id="9" name="Espace réservé du numéro de diapositive 8"/>
          <p:cNvSpPr>
            <a:spLocks noGrp="1"/>
          </p:cNvSpPr>
          <p:nvPr>
            <p:ph type="sldNum" sz="quarter" idx="12"/>
          </p:nvPr>
        </p:nvSpPr>
        <p:spPr/>
        <p:txBody>
          <a:bodyPr/>
          <a:lstStyle/>
          <a:p>
            <a:pPr>
              <a:defRPr/>
            </a:pPr>
            <a:fld id="{4BE52703-B538-4585-B803-B98D94F0FD4C}" type="slidenum">
              <a:rPr lang="en-US"/>
              <a:pPr>
                <a:defRPr/>
              </a:pPr>
              <a:t>21</a:t>
            </a:fld>
            <a:r>
              <a:rPr lang="en-US"/>
              <a:t> </a:t>
            </a:r>
            <a:endParaRPr lang="en-US" dirty="0">
              <a:cs typeface="Arial" charset="0"/>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74" name="Object 750"/>
          <p:cNvGraphicFramePr>
            <a:graphicFrameLocks noChangeAspect="1"/>
          </p:cNvGraphicFramePr>
          <p:nvPr/>
        </p:nvGraphicFramePr>
        <p:xfrm>
          <a:off x="0" y="0"/>
          <a:ext cx="158750" cy="158750"/>
        </p:xfrm>
        <a:graphic>
          <a:graphicData uri="http://schemas.openxmlformats.org/presentationml/2006/ole">
            <p:oleObj spid="_x0000_s1774" name="think-cell Slide" r:id="rId15" imgW="360" imgH="360" progId="">
              <p:embed/>
            </p:oleObj>
          </a:graphicData>
        </a:graphic>
      </p:graphicFrame>
      <p:sp>
        <p:nvSpPr>
          <p:cNvPr id="1775" name="Title 1"/>
          <p:cNvSpPr>
            <a:spLocks noGrp="1"/>
          </p:cNvSpPr>
          <p:nvPr>
            <p:ph type="title"/>
            <p:custDataLst>
              <p:tags r:id="rId2"/>
            </p:custDataLst>
          </p:nvPr>
        </p:nvSpPr>
        <p:spPr>
          <a:xfrm>
            <a:off x="468313" y="549275"/>
            <a:ext cx="8250237" cy="431800"/>
          </a:xfrm>
        </p:spPr>
        <p:txBody>
          <a:bodyPr/>
          <a:lstStyle/>
          <a:p>
            <a:pPr eaLnBrk="1" hangingPunct="1">
              <a:lnSpc>
                <a:spcPct val="90000"/>
              </a:lnSpc>
            </a:pPr>
            <a:r>
              <a:rPr lang="fr-CA" sz="4000" b="1" smtClean="0">
                <a:solidFill>
                  <a:srgbClr val="FFFFFF"/>
                </a:solidFill>
                <a:latin typeface="Arial Narrow" pitchFamily="34" charset="0"/>
              </a:rPr>
              <a:t>La carence en fer peut être fonctionnelle ou absolue</a:t>
            </a:r>
            <a:r>
              <a:rPr lang="fr-CA" sz="4000" b="1" baseline="30000" smtClean="0">
                <a:solidFill>
                  <a:srgbClr val="FFFFFF"/>
                </a:solidFill>
                <a:latin typeface="Arial Narrow" pitchFamily="34" charset="0"/>
              </a:rPr>
              <a:t>1</a:t>
            </a:r>
            <a:endParaRPr lang="fr-CA" smtClean="0">
              <a:solidFill>
                <a:schemeClr val="bg1"/>
              </a:solidFill>
            </a:endParaRPr>
          </a:p>
        </p:txBody>
      </p:sp>
      <p:grpSp>
        <p:nvGrpSpPr>
          <p:cNvPr id="1776" name="Group 19"/>
          <p:cNvGrpSpPr>
            <a:grpSpLocks/>
          </p:cNvGrpSpPr>
          <p:nvPr/>
        </p:nvGrpSpPr>
        <p:grpSpPr bwMode="auto">
          <a:xfrm>
            <a:off x="354013" y="1860550"/>
            <a:ext cx="4598987" cy="3316288"/>
            <a:chOff x="4524375" y="1924050"/>
            <a:chExt cx="4466009" cy="3316288"/>
          </a:xfrm>
        </p:grpSpPr>
        <p:pic>
          <p:nvPicPr>
            <p:cNvPr id="1781" name="Picture 2"/>
            <p:cNvPicPr>
              <a:picLocks noChangeAspect="1" noChangeArrowheads="1"/>
            </p:cNvPicPr>
            <p:nvPr>
              <p:custDataLst>
                <p:tags r:id="rId5"/>
              </p:custDataLst>
            </p:nvPr>
          </p:nvPicPr>
          <p:blipFill>
            <a:blip r:embed="rId16" cstate="print"/>
            <a:srcRect/>
            <a:stretch>
              <a:fillRect/>
            </a:stretch>
          </p:blipFill>
          <p:spPr bwMode="auto">
            <a:xfrm>
              <a:off x="4524375" y="2395538"/>
              <a:ext cx="4110038" cy="2244725"/>
            </a:xfrm>
            <a:prstGeom prst="rect">
              <a:avLst/>
            </a:prstGeom>
            <a:noFill/>
            <a:ln w="9525">
              <a:noFill/>
              <a:miter lim="800000"/>
              <a:headEnd/>
              <a:tailEnd/>
            </a:ln>
          </p:spPr>
        </p:pic>
        <p:sp>
          <p:nvSpPr>
            <p:cNvPr id="1782" name="TextBox 8"/>
            <p:cNvSpPr txBox="1">
              <a:spLocks noChangeArrowheads="1"/>
            </p:cNvSpPr>
            <p:nvPr>
              <p:custDataLst>
                <p:tags r:id="rId6"/>
              </p:custDataLst>
            </p:nvPr>
          </p:nvSpPr>
          <p:spPr bwMode="auto">
            <a:xfrm>
              <a:off x="4613275" y="2133600"/>
              <a:ext cx="1077913" cy="307777"/>
            </a:xfrm>
            <a:prstGeom prst="rect">
              <a:avLst/>
            </a:prstGeom>
            <a:noFill/>
            <a:ln w="9525">
              <a:noFill/>
              <a:miter lim="800000"/>
              <a:headEnd/>
              <a:tailEnd/>
            </a:ln>
          </p:spPr>
          <p:txBody>
            <a:bodyPr>
              <a:spAutoFit/>
            </a:bodyPr>
            <a:lstStyle/>
            <a:p>
              <a:pPr algn="ctr" eaLnBrk="0" hangingPunct="0">
                <a:spcAft>
                  <a:spcPct val="40000"/>
                </a:spcAft>
              </a:pPr>
              <a:r>
                <a:rPr lang="fr-CA" sz="1400">
                  <a:solidFill>
                    <a:srgbClr val="000000"/>
                  </a:solidFill>
                  <a:latin typeface="Arial Narrow" pitchFamily="34" charset="0"/>
                </a:rPr>
                <a:t>Normal</a:t>
              </a:r>
            </a:p>
          </p:txBody>
        </p:sp>
        <p:sp>
          <p:nvSpPr>
            <p:cNvPr id="1783" name="TextBox 9"/>
            <p:cNvSpPr txBox="1">
              <a:spLocks noChangeArrowheads="1"/>
            </p:cNvSpPr>
            <p:nvPr>
              <p:custDataLst>
                <p:tags r:id="rId7"/>
              </p:custDataLst>
            </p:nvPr>
          </p:nvSpPr>
          <p:spPr bwMode="auto">
            <a:xfrm>
              <a:off x="6018213" y="1924050"/>
              <a:ext cx="1077912" cy="523220"/>
            </a:xfrm>
            <a:prstGeom prst="rect">
              <a:avLst/>
            </a:prstGeom>
            <a:noFill/>
            <a:ln w="9525">
              <a:noFill/>
              <a:miter lim="800000"/>
              <a:headEnd/>
              <a:tailEnd/>
            </a:ln>
          </p:spPr>
          <p:txBody>
            <a:bodyPr>
              <a:spAutoFit/>
            </a:bodyPr>
            <a:lstStyle/>
            <a:p>
              <a:pPr algn="ctr" eaLnBrk="0" hangingPunct="0">
                <a:spcAft>
                  <a:spcPct val="40000"/>
                </a:spcAft>
              </a:pPr>
              <a:r>
                <a:rPr lang="fr-CA" sz="1400">
                  <a:solidFill>
                    <a:srgbClr val="000000"/>
                  </a:solidFill>
                  <a:latin typeface="Arial Narrow" pitchFamily="34" charset="0"/>
                </a:rPr>
                <a:t>Carence fonctionnelle</a:t>
              </a:r>
            </a:p>
          </p:txBody>
        </p:sp>
        <p:sp>
          <p:nvSpPr>
            <p:cNvPr id="1784" name="TextBox 10"/>
            <p:cNvSpPr txBox="1">
              <a:spLocks noChangeArrowheads="1"/>
            </p:cNvSpPr>
            <p:nvPr>
              <p:custDataLst>
                <p:tags r:id="rId8"/>
              </p:custDataLst>
            </p:nvPr>
          </p:nvSpPr>
          <p:spPr bwMode="auto">
            <a:xfrm>
              <a:off x="7397751" y="1924050"/>
              <a:ext cx="1077913" cy="523220"/>
            </a:xfrm>
            <a:prstGeom prst="rect">
              <a:avLst/>
            </a:prstGeom>
            <a:noFill/>
            <a:ln w="9525">
              <a:noFill/>
              <a:miter lim="800000"/>
              <a:headEnd/>
              <a:tailEnd/>
            </a:ln>
          </p:spPr>
          <p:txBody>
            <a:bodyPr>
              <a:spAutoFit/>
            </a:bodyPr>
            <a:lstStyle/>
            <a:p>
              <a:pPr algn="ctr" eaLnBrk="0" hangingPunct="0">
                <a:spcAft>
                  <a:spcPct val="40000"/>
                </a:spcAft>
              </a:pPr>
              <a:r>
                <a:rPr lang="fr-CA" sz="1400">
                  <a:solidFill>
                    <a:srgbClr val="000000"/>
                  </a:solidFill>
                  <a:latin typeface="Arial Narrow" pitchFamily="34" charset="0"/>
                </a:rPr>
                <a:t>Carence absolue</a:t>
              </a:r>
            </a:p>
          </p:txBody>
        </p:sp>
        <p:sp>
          <p:nvSpPr>
            <p:cNvPr id="1785" name="TextBox 11"/>
            <p:cNvSpPr txBox="1">
              <a:spLocks noChangeArrowheads="1"/>
            </p:cNvSpPr>
            <p:nvPr>
              <p:custDataLst>
                <p:tags r:id="rId9"/>
              </p:custDataLst>
            </p:nvPr>
          </p:nvSpPr>
          <p:spPr bwMode="auto">
            <a:xfrm rot="-5400000">
              <a:off x="8018895" y="2428937"/>
              <a:ext cx="1419757" cy="523220"/>
            </a:xfrm>
            <a:prstGeom prst="rect">
              <a:avLst/>
            </a:prstGeom>
            <a:noFill/>
            <a:ln w="9525">
              <a:noFill/>
              <a:miter lim="800000"/>
              <a:headEnd/>
              <a:tailEnd/>
            </a:ln>
          </p:spPr>
          <p:txBody>
            <a:bodyPr>
              <a:spAutoFit/>
            </a:bodyPr>
            <a:lstStyle/>
            <a:p>
              <a:pPr algn="ctr" eaLnBrk="0" hangingPunct="0">
                <a:spcAft>
                  <a:spcPct val="40000"/>
                </a:spcAft>
              </a:pPr>
              <a:r>
                <a:rPr lang="fr-CA" sz="1400" b="1" dirty="0">
                  <a:solidFill>
                    <a:srgbClr val="000000"/>
                  </a:solidFill>
                  <a:latin typeface="Arial Narrow" pitchFamily="34" charset="0"/>
                </a:rPr>
                <a:t>Fer dans les érythrocytes</a:t>
              </a:r>
            </a:p>
          </p:txBody>
        </p:sp>
        <p:sp>
          <p:nvSpPr>
            <p:cNvPr id="1786" name="TextBox 12"/>
            <p:cNvSpPr txBox="1">
              <a:spLocks noChangeArrowheads="1"/>
            </p:cNvSpPr>
            <p:nvPr>
              <p:custDataLst>
                <p:tags r:id="rId10"/>
              </p:custDataLst>
            </p:nvPr>
          </p:nvSpPr>
          <p:spPr bwMode="auto">
            <a:xfrm rot="-5400000">
              <a:off x="8058689" y="3912746"/>
              <a:ext cx="1300673" cy="307777"/>
            </a:xfrm>
            <a:prstGeom prst="rect">
              <a:avLst/>
            </a:prstGeom>
            <a:noFill/>
            <a:ln w="9525">
              <a:noFill/>
              <a:miter lim="800000"/>
              <a:headEnd/>
              <a:tailEnd/>
            </a:ln>
          </p:spPr>
          <p:txBody>
            <a:bodyPr>
              <a:spAutoFit/>
            </a:bodyPr>
            <a:lstStyle/>
            <a:p>
              <a:pPr algn="ctr" eaLnBrk="0" hangingPunct="0">
                <a:spcAft>
                  <a:spcPct val="40000"/>
                </a:spcAft>
              </a:pPr>
              <a:r>
                <a:rPr lang="fr-CA" sz="1400" b="1">
                  <a:solidFill>
                    <a:srgbClr val="000000"/>
                  </a:solidFill>
                  <a:latin typeface="Arial Narrow" pitchFamily="34" charset="0"/>
                </a:rPr>
                <a:t>Réserves de fer</a:t>
              </a:r>
            </a:p>
          </p:txBody>
        </p:sp>
        <p:grpSp>
          <p:nvGrpSpPr>
            <p:cNvPr id="1787" name="Group 20"/>
            <p:cNvGrpSpPr>
              <a:grpSpLocks/>
            </p:cNvGrpSpPr>
            <p:nvPr>
              <p:custDataLst>
                <p:tags r:id="rId11"/>
              </p:custDataLst>
            </p:nvPr>
          </p:nvGrpSpPr>
          <p:grpSpPr bwMode="auto">
            <a:xfrm>
              <a:off x="4913313" y="4906963"/>
              <a:ext cx="3398837" cy="310830"/>
              <a:chOff x="3657603" y="4674361"/>
              <a:chExt cx="3398283" cy="311982"/>
            </a:xfrm>
          </p:grpSpPr>
          <p:sp>
            <p:nvSpPr>
              <p:cNvPr id="1789" name="Rectangle 15"/>
              <p:cNvSpPr>
                <a:spLocks noChangeArrowheads="1"/>
              </p:cNvSpPr>
              <p:nvPr/>
            </p:nvSpPr>
            <p:spPr bwMode="auto">
              <a:xfrm>
                <a:off x="4776716" y="4741309"/>
                <a:ext cx="360000" cy="180000"/>
              </a:xfrm>
              <a:prstGeom prst="rect">
                <a:avLst/>
              </a:prstGeom>
              <a:solidFill>
                <a:srgbClr val="C00000"/>
              </a:solidFill>
              <a:ln w="9525" algn="ctr">
                <a:solidFill>
                  <a:schemeClr val="bg2"/>
                </a:solidFill>
                <a:round/>
                <a:headEnd/>
                <a:tailEnd/>
              </a:ln>
            </p:spPr>
            <p:txBody>
              <a:bodyPr anchor="ctr"/>
              <a:lstStyle/>
              <a:p>
                <a:pPr algn="ctr" eaLnBrk="0" hangingPunct="0">
                  <a:spcAft>
                    <a:spcPct val="40000"/>
                  </a:spcAft>
                </a:pPr>
                <a:endParaRPr lang="en-US">
                  <a:latin typeface="Arial Narrow" pitchFamily="34" charset="0"/>
                </a:endParaRPr>
              </a:p>
            </p:txBody>
          </p:sp>
          <p:sp>
            <p:nvSpPr>
              <p:cNvPr id="1790" name="Rectangle 16"/>
              <p:cNvSpPr>
                <a:spLocks noChangeArrowheads="1"/>
              </p:cNvSpPr>
              <p:nvPr/>
            </p:nvSpPr>
            <p:spPr bwMode="auto">
              <a:xfrm>
                <a:off x="5677461" y="4741309"/>
                <a:ext cx="360000" cy="180000"/>
              </a:xfrm>
              <a:prstGeom prst="rect">
                <a:avLst/>
              </a:prstGeom>
              <a:solidFill>
                <a:srgbClr val="FFFF00"/>
              </a:solidFill>
              <a:ln w="9525" algn="ctr">
                <a:solidFill>
                  <a:schemeClr val="bg2"/>
                </a:solidFill>
                <a:round/>
                <a:headEnd/>
                <a:tailEnd/>
              </a:ln>
            </p:spPr>
            <p:txBody>
              <a:bodyPr anchor="ctr"/>
              <a:lstStyle/>
              <a:p>
                <a:pPr algn="ctr" eaLnBrk="0" hangingPunct="0">
                  <a:spcAft>
                    <a:spcPct val="40000"/>
                  </a:spcAft>
                </a:pPr>
                <a:endParaRPr lang="en-US">
                  <a:latin typeface="Arial Narrow" pitchFamily="34" charset="0"/>
                </a:endParaRPr>
              </a:p>
            </p:txBody>
          </p:sp>
          <p:sp>
            <p:nvSpPr>
              <p:cNvPr id="1791" name="TextBox 17"/>
              <p:cNvSpPr txBox="1">
                <a:spLocks noChangeArrowheads="1"/>
              </p:cNvSpPr>
              <p:nvPr/>
            </p:nvSpPr>
            <p:spPr bwMode="auto">
              <a:xfrm>
                <a:off x="3657603" y="4677421"/>
                <a:ext cx="1173719" cy="308918"/>
              </a:xfrm>
              <a:prstGeom prst="rect">
                <a:avLst/>
              </a:prstGeom>
              <a:noFill/>
              <a:ln w="9525">
                <a:noFill/>
                <a:miter lim="800000"/>
                <a:headEnd/>
                <a:tailEnd/>
              </a:ln>
            </p:spPr>
            <p:txBody>
              <a:bodyPr>
                <a:spAutoFit/>
              </a:bodyPr>
              <a:lstStyle/>
              <a:p>
                <a:pPr algn="ctr" eaLnBrk="0" hangingPunct="0">
                  <a:spcAft>
                    <a:spcPct val="40000"/>
                  </a:spcAft>
                </a:pPr>
                <a:r>
                  <a:rPr lang="fr-CA" sz="1400" b="1">
                    <a:solidFill>
                      <a:srgbClr val="000000"/>
                    </a:solidFill>
                    <a:latin typeface="Arial Narrow" pitchFamily="34" charset="0"/>
                  </a:rPr>
                  <a:t>Légende</a:t>
                </a:r>
              </a:p>
            </p:txBody>
          </p:sp>
          <p:sp>
            <p:nvSpPr>
              <p:cNvPr id="1792" name="TextBox 18"/>
              <p:cNvSpPr txBox="1">
                <a:spLocks noChangeArrowheads="1"/>
              </p:cNvSpPr>
              <p:nvPr/>
            </p:nvSpPr>
            <p:spPr bwMode="auto">
              <a:xfrm>
                <a:off x="5076358" y="4674361"/>
                <a:ext cx="709683" cy="308918"/>
              </a:xfrm>
              <a:prstGeom prst="rect">
                <a:avLst/>
              </a:prstGeom>
              <a:noFill/>
              <a:ln w="9525">
                <a:noFill/>
                <a:miter lim="800000"/>
                <a:headEnd/>
                <a:tailEnd/>
              </a:ln>
            </p:spPr>
            <p:txBody>
              <a:bodyPr>
                <a:spAutoFit/>
              </a:bodyPr>
              <a:lstStyle/>
              <a:p>
                <a:pPr algn="ctr" eaLnBrk="0" hangingPunct="0">
                  <a:spcAft>
                    <a:spcPct val="40000"/>
                  </a:spcAft>
                </a:pPr>
                <a:r>
                  <a:rPr lang="fr-CA" sz="1400">
                    <a:solidFill>
                      <a:srgbClr val="000000"/>
                    </a:solidFill>
                    <a:latin typeface="Arial Narrow" pitchFamily="34" charset="0"/>
                  </a:rPr>
                  <a:t>Pleines</a:t>
                </a:r>
              </a:p>
            </p:txBody>
          </p:sp>
          <p:sp>
            <p:nvSpPr>
              <p:cNvPr id="1793" name="TextBox 19"/>
              <p:cNvSpPr txBox="1">
                <a:spLocks noChangeArrowheads="1"/>
              </p:cNvSpPr>
              <p:nvPr/>
            </p:nvSpPr>
            <p:spPr bwMode="auto">
              <a:xfrm>
                <a:off x="5977713" y="4677425"/>
                <a:ext cx="1078173" cy="308918"/>
              </a:xfrm>
              <a:prstGeom prst="rect">
                <a:avLst/>
              </a:prstGeom>
              <a:noFill/>
              <a:ln w="9525">
                <a:noFill/>
                <a:miter lim="800000"/>
                <a:headEnd/>
                <a:tailEnd/>
              </a:ln>
            </p:spPr>
            <p:txBody>
              <a:bodyPr>
                <a:spAutoFit/>
              </a:bodyPr>
              <a:lstStyle/>
              <a:p>
                <a:pPr algn="ctr" eaLnBrk="0" hangingPunct="0">
                  <a:spcAft>
                    <a:spcPct val="40000"/>
                  </a:spcAft>
                </a:pPr>
                <a:r>
                  <a:rPr lang="fr-CA" sz="1400">
                    <a:solidFill>
                      <a:srgbClr val="000000"/>
                    </a:solidFill>
                    <a:latin typeface="Arial Narrow" pitchFamily="34" charset="0"/>
                  </a:rPr>
                  <a:t>Diminuées</a:t>
                </a:r>
              </a:p>
            </p:txBody>
          </p:sp>
        </p:grpSp>
        <p:sp>
          <p:nvSpPr>
            <p:cNvPr id="1788" name="Rectangle 21"/>
            <p:cNvSpPr>
              <a:spLocks noChangeArrowheads="1"/>
            </p:cNvSpPr>
            <p:nvPr>
              <p:custDataLst>
                <p:tags r:id="rId12"/>
              </p:custDataLst>
            </p:nvPr>
          </p:nvSpPr>
          <p:spPr bwMode="auto">
            <a:xfrm>
              <a:off x="5062538" y="4886325"/>
              <a:ext cx="3167062" cy="354013"/>
            </a:xfrm>
            <a:prstGeom prst="rect">
              <a:avLst/>
            </a:prstGeom>
            <a:noFill/>
            <a:ln w="9525" algn="ctr">
              <a:solidFill>
                <a:schemeClr val="bg2"/>
              </a:solidFill>
              <a:round/>
              <a:headEnd/>
              <a:tailEnd/>
            </a:ln>
          </p:spPr>
          <p:txBody>
            <a:bodyPr anchor="ctr"/>
            <a:lstStyle/>
            <a:p>
              <a:pPr algn="ctr" eaLnBrk="0" hangingPunct="0">
                <a:spcAft>
                  <a:spcPct val="40000"/>
                </a:spcAft>
              </a:pPr>
              <a:endParaRPr lang="en-US">
                <a:latin typeface="Arial Narrow" pitchFamily="34" charset="0"/>
              </a:endParaRPr>
            </a:p>
          </p:txBody>
        </p:sp>
      </p:grpSp>
      <p:sp>
        <p:nvSpPr>
          <p:cNvPr id="1777" name="TextBox 22"/>
          <p:cNvSpPr txBox="1">
            <a:spLocks noChangeArrowheads="1"/>
          </p:cNvSpPr>
          <p:nvPr>
            <p:custDataLst>
              <p:tags r:id="rId3"/>
            </p:custDataLst>
          </p:nvPr>
        </p:nvSpPr>
        <p:spPr bwMode="auto">
          <a:xfrm>
            <a:off x="4929188" y="1524000"/>
            <a:ext cx="4035425" cy="4371975"/>
          </a:xfrm>
          <a:prstGeom prst="rect">
            <a:avLst/>
          </a:prstGeom>
          <a:noFill/>
          <a:ln w="9525">
            <a:noFill/>
            <a:miter lim="800000"/>
            <a:headEnd/>
            <a:tailEnd/>
          </a:ln>
        </p:spPr>
        <p:txBody>
          <a:bodyPr>
            <a:spAutoFit/>
          </a:bodyPr>
          <a:lstStyle/>
          <a:p>
            <a:pPr marL="179388" indent="-179388" eaLnBrk="0" hangingPunct="0">
              <a:spcAft>
                <a:spcPct val="40000"/>
              </a:spcAft>
              <a:buClr>
                <a:srgbClr val="331E41"/>
              </a:buClr>
              <a:buFont typeface="Arial" charset="0"/>
              <a:buNone/>
            </a:pPr>
            <a:endParaRPr lang="fr-CA">
              <a:solidFill>
                <a:srgbClr val="000000"/>
              </a:solidFill>
              <a:latin typeface="Arial Narrow" pitchFamily="34" charset="0"/>
            </a:endParaRPr>
          </a:p>
          <a:p>
            <a:pPr marL="179388" indent="-179388" eaLnBrk="0" hangingPunct="0">
              <a:spcAft>
                <a:spcPct val="40000"/>
              </a:spcAft>
              <a:buClr>
                <a:srgbClr val="331E41"/>
              </a:buClr>
              <a:buFont typeface="Arial" charset="0"/>
              <a:buChar char="•"/>
            </a:pPr>
            <a:r>
              <a:rPr lang="fr-CA">
                <a:solidFill>
                  <a:srgbClr val="000000"/>
                </a:solidFill>
              </a:rPr>
              <a:t>Dans la </a:t>
            </a:r>
            <a:r>
              <a:rPr lang="fr-CA" b="1">
                <a:solidFill>
                  <a:srgbClr val="000000"/>
                </a:solidFill>
              </a:rPr>
              <a:t>carence fonctionnelle en fer </a:t>
            </a:r>
            <a:r>
              <a:rPr lang="fr-CA">
                <a:solidFill>
                  <a:srgbClr val="000000"/>
                </a:solidFill>
              </a:rPr>
              <a:t>, les réserves de fer peuvent être normales ou élevées, mais le fer ne peut pas être libéré assez rapidement pour répondre aux besoins de la moelle osseuse stimulée par l’érythropoïétine. Le taux de ferritine sérique est normal ou élevé et le TSAT est habituellement inférieur à 20 %.</a:t>
            </a:r>
          </a:p>
          <a:p>
            <a:pPr marL="179388" indent="-179388" eaLnBrk="0" hangingPunct="0">
              <a:spcAft>
                <a:spcPct val="40000"/>
              </a:spcAft>
              <a:buClr>
                <a:srgbClr val="331E41"/>
              </a:buClr>
              <a:buFont typeface="Arial" charset="0"/>
              <a:buChar char="•"/>
            </a:pPr>
            <a:endParaRPr lang="fr-CA" sz="800">
              <a:solidFill>
                <a:srgbClr val="000000"/>
              </a:solidFill>
              <a:latin typeface="Arial Narrow" pitchFamily="34" charset="0"/>
            </a:endParaRPr>
          </a:p>
          <a:p>
            <a:pPr marL="179388" indent="-179388" eaLnBrk="0" hangingPunct="0">
              <a:spcAft>
                <a:spcPct val="40000"/>
              </a:spcAft>
              <a:buClr>
                <a:srgbClr val="331E41"/>
              </a:buClr>
              <a:buFont typeface="Arial" charset="0"/>
              <a:buChar char="•"/>
            </a:pPr>
            <a:r>
              <a:rPr lang="fr-CA">
                <a:solidFill>
                  <a:srgbClr val="000000"/>
                </a:solidFill>
              </a:rPr>
              <a:t>Dans la </a:t>
            </a:r>
            <a:r>
              <a:rPr lang="fr-CA" b="1">
                <a:solidFill>
                  <a:srgbClr val="000000"/>
                </a:solidFill>
              </a:rPr>
              <a:t>carence absolue en fer</a:t>
            </a:r>
            <a:r>
              <a:rPr lang="fr-CA">
                <a:solidFill>
                  <a:srgbClr val="000000"/>
                </a:solidFill>
              </a:rPr>
              <a:t>, l’approvisionnement en fer de la moelle osseuse est très faible parce que les réserves de fer sont très basses. Le TSAT est inférieur à 20 % et le taux de ferritine sérique, inférieur à 100 ng/mL</a:t>
            </a:r>
          </a:p>
        </p:txBody>
      </p:sp>
      <p:sp>
        <p:nvSpPr>
          <p:cNvPr id="1778" name="Rectangle 24"/>
          <p:cNvSpPr>
            <a:spLocks noChangeArrowheads="1"/>
          </p:cNvSpPr>
          <p:nvPr/>
        </p:nvSpPr>
        <p:spPr bwMode="auto">
          <a:xfrm>
            <a:off x="0" y="5715000"/>
            <a:ext cx="5181600" cy="781050"/>
          </a:xfrm>
          <a:prstGeom prst="rect">
            <a:avLst/>
          </a:prstGeom>
          <a:solidFill>
            <a:schemeClr val="bg1"/>
          </a:solidFill>
          <a:ln w="9525" algn="ctr">
            <a:noFill/>
            <a:round/>
            <a:headEnd/>
            <a:tailEnd/>
          </a:ln>
        </p:spPr>
        <p:txBody>
          <a:bodyPr anchor="ctr"/>
          <a:lstStyle/>
          <a:p>
            <a:pPr eaLnBrk="0" hangingPunct="0">
              <a:spcAft>
                <a:spcPct val="40000"/>
              </a:spcAft>
            </a:pPr>
            <a:r>
              <a:rPr lang="fr-CA" sz="1400" b="1" dirty="0">
                <a:solidFill>
                  <a:srgbClr val="000000"/>
                </a:solidFill>
                <a:latin typeface="Arial Narrow" pitchFamily="34" charset="0"/>
              </a:rPr>
              <a:t>Remarque :</a:t>
            </a:r>
            <a:r>
              <a:rPr lang="fr-CA" sz="1400" dirty="0">
                <a:solidFill>
                  <a:srgbClr val="000000"/>
                </a:solidFill>
                <a:latin typeface="Arial Narrow" pitchFamily="34" charset="0"/>
              </a:rPr>
              <a:t> En présence d’anémie fonctionnelle, l’administration </a:t>
            </a:r>
            <a:r>
              <a:rPr lang="fr-CA" sz="1400" dirty="0" err="1">
                <a:solidFill>
                  <a:srgbClr val="000000"/>
                </a:solidFill>
                <a:latin typeface="Arial Narrow" pitchFamily="34" charset="0"/>
              </a:rPr>
              <a:t>i.v</a:t>
            </a:r>
            <a:r>
              <a:rPr lang="fr-CA" sz="1400" dirty="0">
                <a:solidFill>
                  <a:srgbClr val="000000"/>
                </a:solidFill>
                <a:latin typeface="Arial Narrow" pitchFamily="34" charset="0"/>
              </a:rPr>
              <a:t>. de fer est plus appropriée, car l’administration orale n’est pas aussi efficace.</a:t>
            </a:r>
          </a:p>
        </p:txBody>
      </p:sp>
      <p:sp>
        <p:nvSpPr>
          <p:cNvPr id="21" name="Source" descr="Source"/>
          <p:cNvSpPr txBox="1">
            <a:spLocks noChangeArrowheads="1"/>
          </p:cNvSpPr>
          <p:nvPr>
            <p:custDataLst>
              <p:tags r:id="rId4"/>
            </p:custDataLst>
          </p:nvPr>
        </p:nvSpPr>
        <p:spPr bwMode="auto">
          <a:xfrm>
            <a:off x="285750" y="6308725"/>
            <a:ext cx="7643813" cy="858838"/>
          </a:xfrm>
          <a:prstGeom prst="rect">
            <a:avLst/>
          </a:prstGeom>
          <a:noFill/>
          <a:ln w="28575" algn="ctr">
            <a:noFill/>
            <a:miter lim="800000"/>
            <a:headEnd/>
            <a:tailEnd/>
          </a:ln>
        </p:spPr>
        <p:txBody>
          <a:bodyPr lIns="0" tIns="0" rIns="0" bIns="0">
            <a:spAutoFit/>
          </a:bodyPr>
          <a:lstStyle/>
          <a:p>
            <a:pPr marL="228600" indent="-228600" eaLnBrk="0" hangingPunct="0">
              <a:spcAft>
                <a:spcPct val="40000"/>
              </a:spcAft>
              <a:defRPr/>
            </a:pPr>
            <a:r>
              <a:rPr lang="fr-CA" sz="900" b="1" dirty="0">
                <a:solidFill>
                  <a:srgbClr val="111111"/>
                </a:solidFill>
                <a:latin typeface="Arial" pitchFamily="34" charset="0"/>
                <a:cs typeface="Arial" pitchFamily="34" charset="0"/>
              </a:rPr>
              <a:t>Référence :</a:t>
            </a:r>
          </a:p>
          <a:p>
            <a:pPr marL="142875" indent="-142875">
              <a:buFontTx/>
              <a:buAutoNum type="arabicPeriod"/>
              <a:defRPr/>
            </a:pPr>
            <a:r>
              <a:rPr lang="fr-CA" sz="900" dirty="0">
                <a:solidFill>
                  <a:srgbClr val="000000"/>
                </a:solidFill>
                <a:latin typeface="Arial" pitchFamily="34" charset="0"/>
                <a:cs typeface="Arial" pitchFamily="34" charset="0"/>
              </a:rPr>
              <a:t>Wish JB. </a:t>
            </a:r>
            <a:r>
              <a:rPr lang="fr-CA" sz="900" i="1" dirty="0">
                <a:solidFill>
                  <a:srgbClr val="000000"/>
                </a:solidFill>
                <a:latin typeface="Arial" pitchFamily="34" charset="0"/>
                <a:cs typeface="Arial" pitchFamily="34" charset="0"/>
              </a:rPr>
              <a:t>Clin J Am Soc Nephrol</a:t>
            </a:r>
            <a:r>
              <a:rPr lang="fr-CA" sz="900" dirty="0">
                <a:solidFill>
                  <a:srgbClr val="000000"/>
                </a:solidFill>
                <a:latin typeface="Arial" pitchFamily="34" charset="0"/>
                <a:cs typeface="Arial" pitchFamily="34" charset="0"/>
              </a:rPr>
              <a:t> 2006;Suppl 1:S4-8.</a:t>
            </a:r>
          </a:p>
          <a:p>
            <a:pPr marL="228600" indent="-228600" eaLnBrk="0" hangingPunct="0">
              <a:spcAft>
                <a:spcPct val="40000"/>
              </a:spcAft>
              <a:buFontTx/>
              <a:buAutoNum type="arabicPeriod"/>
              <a:defRPr/>
            </a:pPr>
            <a:endParaRPr lang="en-GB" sz="900" dirty="0">
              <a:solidFill>
                <a:srgbClr val="111111"/>
              </a:solidFill>
              <a:latin typeface="Arial"/>
              <a:ea typeface="ＭＳ Ｐゴシック"/>
              <a:cs typeface="Arial"/>
            </a:endParaRPr>
          </a:p>
          <a:p>
            <a:pPr marL="228600" indent="-228600" eaLnBrk="0" hangingPunct="0">
              <a:spcAft>
                <a:spcPct val="40000"/>
              </a:spcAft>
              <a:defRPr/>
            </a:pPr>
            <a:endParaRPr lang="en-GB" sz="900" dirty="0">
              <a:latin typeface="Arial"/>
              <a:cs typeface="Arial"/>
            </a:endParaRPr>
          </a:p>
          <a:p>
            <a:pPr marL="228600" indent="-228600" eaLnBrk="0" hangingPunct="0">
              <a:spcAft>
                <a:spcPct val="40000"/>
              </a:spcAft>
              <a:defRPr/>
            </a:pPr>
            <a:endParaRPr lang="en-GB" sz="900" dirty="0">
              <a:latin typeface="Arial"/>
              <a:cs typeface="Arial"/>
            </a:endParaRPr>
          </a:p>
        </p:txBody>
      </p:sp>
      <p:sp>
        <p:nvSpPr>
          <p:cNvPr id="6" name="Espace réservé du numéro de diapositive 5"/>
          <p:cNvSpPr>
            <a:spLocks noGrp="1"/>
          </p:cNvSpPr>
          <p:nvPr>
            <p:ph type="sldNum" sz="quarter" idx="12"/>
          </p:nvPr>
        </p:nvSpPr>
        <p:spPr/>
        <p:txBody>
          <a:bodyPr/>
          <a:lstStyle/>
          <a:p>
            <a:pPr>
              <a:defRPr/>
            </a:pPr>
            <a:fld id="{BA2523F9-AB4E-4541-9347-166DD2E07751}" type="slidenum">
              <a:rPr lang="en-US"/>
              <a:pPr>
                <a:defRPr/>
              </a:pPr>
              <a:t>22</a:t>
            </a:fld>
            <a:r>
              <a:rPr lang="en-US"/>
              <a:t> </a:t>
            </a:r>
            <a:endParaRPr lang="en-US" dirty="0">
              <a:cs typeface="Arial" charset="0"/>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a:xfrm>
            <a:off x="433388" y="333375"/>
            <a:ext cx="8242300" cy="1079500"/>
          </a:xfrm>
        </p:spPr>
        <p:txBody>
          <a:bodyPr/>
          <a:lstStyle/>
          <a:p>
            <a:pPr eaLnBrk="1" hangingPunct="1"/>
            <a:r>
              <a:rPr lang="fr-CA" sz="4000" b="1" dirty="0" smtClean="0">
                <a:solidFill>
                  <a:srgbClr val="FFFFFF"/>
                </a:solidFill>
                <a:latin typeface="Arial Narrow" pitchFamily="34" charset="0"/>
              </a:rPr>
              <a:t>Question #6</a:t>
            </a:r>
          </a:p>
        </p:txBody>
      </p:sp>
      <p:sp>
        <p:nvSpPr>
          <p:cNvPr id="145410" name="Content Placeholder 2"/>
          <p:cNvSpPr>
            <a:spLocks noGrp="1"/>
          </p:cNvSpPr>
          <p:nvPr>
            <p:ph idx="1"/>
          </p:nvPr>
        </p:nvSpPr>
        <p:spPr>
          <a:xfrm>
            <a:off x="0" y="1874838"/>
            <a:ext cx="9144000" cy="4525962"/>
          </a:xfrm>
          <a:solidFill>
            <a:srgbClr val="FFFFCC"/>
          </a:solidFill>
        </p:spPr>
        <p:txBody>
          <a:bodyPr/>
          <a:lstStyle/>
          <a:p>
            <a:pPr marL="0" indent="0" algn="ctr">
              <a:spcAft>
                <a:spcPct val="40000"/>
              </a:spcAft>
              <a:buFont typeface="Arial" charset="0"/>
              <a:buNone/>
            </a:pPr>
            <a:r>
              <a:rPr lang="fr-CA" b="1" dirty="0" smtClean="0">
                <a:solidFill>
                  <a:srgbClr val="000000"/>
                </a:solidFill>
                <a:latin typeface="Arial Narrow" pitchFamily="34" charset="0"/>
              </a:rPr>
              <a:t>Lequel des énoncés suivants est vrai en cas de carence </a:t>
            </a:r>
            <a:r>
              <a:rPr lang="fr-CA" b="1" u="sng" dirty="0" smtClean="0">
                <a:solidFill>
                  <a:srgbClr val="000000"/>
                </a:solidFill>
                <a:latin typeface="Arial Narrow" pitchFamily="34" charset="0"/>
              </a:rPr>
              <a:t>absolue</a:t>
            </a:r>
            <a:r>
              <a:rPr lang="fr-CA" b="1" dirty="0" smtClean="0">
                <a:solidFill>
                  <a:srgbClr val="000000"/>
                </a:solidFill>
                <a:latin typeface="Arial Narrow" pitchFamily="34" charset="0"/>
              </a:rPr>
              <a:t> en fer?</a:t>
            </a:r>
          </a:p>
          <a:p>
            <a:pPr marL="876300" lvl="1" indent="-514350">
              <a:buClr>
                <a:srgbClr val="331E41"/>
              </a:buClr>
              <a:buFont typeface="Calibri" pitchFamily="34" charset="0"/>
              <a:buAutoNum type="alphaUcPeriod"/>
            </a:pPr>
            <a:r>
              <a:rPr lang="fr-CA" sz="3200" dirty="0" smtClean="0">
                <a:solidFill>
                  <a:srgbClr val="000000"/>
                </a:solidFill>
                <a:latin typeface="Arial Narrow" pitchFamily="34" charset="0"/>
              </a:rPr>
              <a:t>Les réserves fer des réserves ne peuvent pas être mobilisés.</a:t>
            </a:r>
          </a:p>
          <a:p>
            <a:pPr marL="876300" lvl="1" indent="-514350">
              <a:buClr>
                <a:srgbClr val="331E41"/>
              </a:buClr>
              <a:buFont typeface="Calibri" pitchFamily="34" charset="0"/>
              <a:buAutoNum type="alphaUcPeriod"/>
            </a:pPr>
            <a:r>
              <a:rPr lang="fr-CA" sz="3200" dirty="0" smtClean="0">
                <a:solidFill>
                  <a:srgbClr val="000000"/>
                </a:solidFill>
                <a:latin typeface="Arial Narrow" pitchFamily="34" charset="0"/>
              </a:rPr>
              <a:t>Les réserves de fer sont suffisantes.</a:t>
            </a:r>
          </a:p>
          <a:p>
            <a:pPr marL="876300" lvl="1" indent="-514350">
              <a:buClr>
                <a:srgbClr val="331E41"/>
              </a:buClr>
              <a:buFont typeface="Calibri" pitchFamily="34" charset="0"/>
              <a:buAutoNum type="alphaUcPeriod"/>
            </a:pPr>
            <a:r>
              <a:rPr lang="fr-CA" sz="3200" dirty="0" smtClean="0">
                <a:solidFill>
                  <a:srgbClr val="000000"/>
                </a:solidFill>
                <a:latin typeface="Arial Narrow" pitchFamily="34" charset="0"/>
              </a:rPr>
              <a:t>Les réserves de fer sont insuffisantes.</a:t>
            </a:r>
          </a:p>
          <a:p>
            <a:pPr marL="876300" lvl="1" indent="-514350">
              <a:buClr>
                <a:srgbClr val="331E41"/>
              </a:buClr>
              <a:buFont typeface="Calibri" pitchFamily="34" charset="0"/>
              <a:buAutoNum type="alphaUcPeriod"/>
            </a:pPr>
            <a:r>
              <a:rPr lang="fr-CA" sz="3200" dirty="0" smtClean="0">
                <a:solidFill>
                  <a:srgbClr val="000000"/>
                </a:solidFill>
                <a:latin typeface="Arial Narrow" pitchFamily="34" charset="0"/>
              </a:rPr>
              <a:t>Toutes ces réponses</a:t>
            </a:r>
          </a:p>
          <a:p>
            <a:pPr marL="0" indent="0" eaLnBrk="1" hangingPunct="1">
              <a:buFont typeface="Arial" charset="0"/>
              <a:buNone/>
            </a:pPr>
            <a:endParaRPr lang="en-US" sz="3600" baseline="30000" dirty="0" smtClean="0">
              <a:latin typeface="Arial Narrow" pitchFamily="34" charset="0"/>
            </a:endParaRPr>
          </a:p>
          <a:p>
            <a:pPr marL="0" indent="0" eaLnBrk="1" hangingPunct="1"/>
            <a:endParaRPr lang="en-CA" sz="3600" dirty="0" smtClean="0">
              <a:latin typeface="Arial Narrow" pitchFamily="34" charset="0"/>
            </a:endParaRPr>
          </a:p>
          <a:p>
            <a:pPr marL="0" indent="0" eaLnBrk="1" hangingPunct="1">
              <a:buClr>
                <a:srgbClr val="331E41"/>
              </a:buClr>
            </a:pPr>
            <a:endParaRPr lang="fr-CA" sz="3600" dirty="0" smtClean="0">
              <a:solidFill>
                <a:srgbClr val="000000"/>
              </a:solidFill>
              <a:latin typeface="Arial Narrow" pitchFamily="34" charset="0"/>
            </a:endParaRPr>
          </a:p>
        </p:txBody>
      </p:sp>
      <p:sp>
        <p:nvSpPr>
          <p:cNvPr id="5" name="Espace réservé du numéro de diapositive 4"/>
          <p:cNvSpPr>
            <a:spLocks noGrp="1"/>
          </p:cNvSpPr>
          <p:nvPr>
            <p:ph type="sldNum" sz="quarter" idx="12"/>
          </p:nvPr>
        </p:nvSpPr>
        <p:spPr/>
        <p:txBody>
          <a:bodyPr/>
          <a:lstStyle/>
          <a:p>
            <a:pPr>
              <a:defRPr/>
            </a:pPr>
            <a:fld id="{790526D6-4675-48A0-B8F5-BDC9F226CA3D}" type="slidenum">
              <a:rPr lang="en-US"/>
              <a:pPr>
                <a:defRPr/>
              </a:pPr>
              <a:t>23</a:t>
            </a:fld>
            <a:r>
              <a:rPr lang="en-US"/>
              <a:t> </a:t>
            </a:r>
            <a:endParaRPr lang="en-US" dirty="0">
              <a:cs typeface="Arial" charset="0"/>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1"/>
          <p:cNvSpPr>
            <a:spLocks noGrp="1"/>
          </p:cNvSpPr>
          <p:nvPr>
            <p:ph type="title"/>
          </p:nvPr>
        </p:nvSpPr>
        <p:spPr>
          <a:xfrm>
            <a:off x="395288" y="549275"/>
            <a:ext cx="8353425" cy="503238"/>
          </a:xfrm>
        </p:spPr>
        <p:txBody>
          <a:bodyPr/>
          <a:lstStyle/>
          <a:p>
            <a:pPr eaLnBrk="1" hangingPunct="1">
              <a:lnSpc>
                <a:spcPct val="90000"/>
              </a:lnSpc>
            </a:pPr>
            <a:r>
              <a:rPr lang="fr-CA" sz="4000" b="1" smtClean="0">
                <a:solidFill>
                  <a:srgbClr val="FFFFFF"/>
                </a:solidFill>
                <a:latin typeface="Arial Narrow" pitchFamily="34" charset="0"/>
              </a:rPr>
              <a:t>Causes contribuant à l’anémie chez les </a:t>
            </a:r>
            <a:r>
              <a:rPr lang="en-US" sz="4000" smtClean="0"/>
              <a:t/>
            </a:r>
            <a:br>
              <a:rPr lang="en-US" sz="4000" smtClean="0"/>
            </a:br>
            <a:r>
              <a:rPr lang="fr-CA" sz="4000" b="1" smtClean="0">
                <a:solidFill>
                  <a:srgbClr val="FFFFFF"/>
                </a:solidFill>
                <a:latin typeface="Arial Narrow" pitchFamily="34" charset="0"/>
              </a:rPr>
              <a:t>patients atteints d’IRC</a:t>
            </a:r>
          </a:p>
        </p:txBody>
      </p:sp>
      <p:sp>
        <p:nvSpPr>
          <p:cNvPr id="147458" name="Content Placeholder 2"/>
          <p:cNvSpPr>
            <a:spLocks noGrp="1"/>
          </p:cNvSpPr>
          <p:nvPr>
            <p:ph idx="1"/>
          </p:nvPr>
        </p:nvSpPr>
        <p:spPr>
          <a:xfrm>
            <a:off x="539750" y="1700213"/>
            <a:ext cx="8208963" cy="4802187"/>
          </a:xfrm>
        </p:spPr>
        <p:txBody>
          <a:bodyPr/>
          <a:lstStyle/>
          <a:p>
            <a:pPr marL="254000" indent="-290513" eaLnBrk="1" hangingPunct="1">
              <a:buClr>
                <a:srgbClr val="331E41"/>
              </a:buClr>
            </a:pPr>
            <a:r>
              <a:rPr lang="fr-CA" sz="2400" dirty="0" smtClean="0">
                <a:solidFill>
                  <a:srgbClr val="000000"/>
                </a:solidFill>
                <a:latin typeface="Arial Narrow" pitchFamily="34" charset="0"/>
              </a:rPr>
              <a:t>Des </a:t>
            </a:r>
            <a:r>
              <a:rPr lang="fr-CA" sz="2400" b="1" dirty="0" smtClean="0">
                <a:solidFill>
                  <a:srgbClr val="000000"/>
                </a:solidFill>
                <a:latin typeface="Arial Narrow" pitchFamily="34" charset="0"/>
              </a:rPr>
              <a:t>prélèvements sanguins</a:t>
            </a:r>
            <a:r>
              <a:rPr lang="fr-CA" sz="2400" dirty="0" smtClean="0">
                <a:solidFill>
                  <a:srgbClr val="000000"/>
                </a:solidFill>
                <a:latin typeface="Arial Narrow" pitchFamily="34" charset="0"/>
              </a:rPr>
              <a:t> fréquents pour les analyses de laboratoire</a:t>
            </a:r>
          </a:p>
          <a:p>
            <a:pPr marL="254000" indent="-290513" eaLnBrk="1" hangingPunct="1">
              <a:buClr>
                <a:srgbClr val="331E41"/>
              </a:buClr>
            </a:pPr>
            <a:r>
              <a:rPr lang="fr-CA" sz="2400" dirty="0" smtClean="0">
                <a:solidFill>
                  <a:srgbClr val="000000"/>
                </a:solidFill>
                <a:latin typeface="Arial Narrow" pitchFamily="34" charset="0"/>
              </a:rPr>
              <a:t>Des </a:t>
            </a:r>
            <a:r>
              <a:rPr lang="fr-CA" sz="2400" b="1" dirty="0" smtClean="0">
                <a:solidFill>
                  <a:srgbClr val="000000"/>
                </a:solidFill>
                <a:latin typeface="Arial Narrow" pitchFamily="34" charset="0"/>
              </a:rPr>
              <a:t>interventions chirurgicales</a:t>
            </a:r>
            <a:r>
              <a:rPr lang="fr-CA" sz="2400" dirty="0" smtClean="0">
                <a:solidFill>
                  <a:srgbClr val="000000"/>
                </a:solidFill>
                <a:latin typeface="Arial Narrow" pitchFamily="34" charset="0"/>
              </a:rPr>
              <a:t> comme la création d’un accès vasculaire</a:t>
            </a:r>
          </a:p>
          <a:p>
            <a:pPr marL="254000" indent="-290513" eaLnBrk="1" hangingPunct="1">
              <a:buClr>
                <a:srgbClr val="331E41"/>
              </a:buClr>
            </a:pPr>
            <a:r>
              <a:rPr lang="fr-CA" sz="2400" dirty="0" smtClean="0">
                <a:solidFill>
                  <a:srgbClr val="000000"/>
                </a:solidFill>
                <a:latin typeface="Arial Narrow" pitchFamily="34" charset="0"/>
              </a:rPr>
              <a:t>L’altération de </a:t>
            </a:r>
            <a:r>
              <a:rPr lang="fr-CA" sz="2400" b="1" dirty="0" smtClean="0">
                <a:solidFill>
                  <a:srgbClr val="000000"/>
                </a:solidFill>
                <a:latin typeface="Arial Narrow" pitchFamily="34" charset="0"/>
              </a:rPr>
              <a:t>l’absorption du fer</a:t>
            </a:r>
            <a:r>
              <a:rPr lang="fr-CA" sz="2400" dirty="0" smtClean="0">
                <a:solidFill>
                  <a:srgbClr val="000000"/>
                </a:solidFill>
                <a:latin typeface="Arial Narrow" pitchFamily="34" charset="0"/>
              </a:rPr>
              <a:t> causée par des médicaments </a:t>
            </a:r>
            <a:r>
              <a:rPr lang="en-US" sz="2400" dirty="0" smtClean="0"/>
              <a:t/>
            </a:r>
            <a:br>
              <a:rPr lang="en-US" sz="2400" dirty="0" smtClean="0"/>
            </a:br>
            <a:r>
              <a:rPr lang="fr-CA" sz="2400" dirty="0" smtClean="0">
                <a:solidFill>
                  <a:srgbClr val="000000"/>
                </a:solidFill>
                <a:latin typeface="Arial Narrow" pitchFamily="34" charset="0"/>
              </a:rPr>
              <a:t>comme les inhibiteurs de la sécrétion d’acide gastrique et les chélateurs de phosphore</a:t>
            </a:r>
          </a:p>
          <a:p>
            <a:pPr marL="254000" indent="-290513" eaLnBrk="1" hangingPunct="1">
              <a:buClr>
                <a:srgbClr val="331E41"/>
              </a:buClr>
            </a:pPr>
            <a:r>
              <a:rPr lang="fr-CA" sz="2400" dirty="0" smtClean="0">
                <a:solidFill>
                  <a:srgbClr val="000000"/>
                </a:solidFill>
                <a:latin typeface="Arial Narrow" pitchFamily="34" charset="0"/>
              </a:rPr>
              <a:t>Une </a:t>
            </a:r>
            <a:r>
              <a:rPr lang="fr-CA" sz="2400" b="1" dirty="0" smtClean="0">
                <a:solidFill>
                  <a:srgbClr val="000000"/>
                </a:solidFill>
                <a:latin typeface="Arial Narrow" pitchFamily="34" charset="0"/>
              </a:rPr>
              <a:t>diminution de l’absorption</a:t>
            </a:r>
            <a:r>
              <a:rPr lang="fr-CA" sz="2400" dirty="0" smtClean="0">
                <a:solidFill>
                  <a:srgbClr val="000000"/>
                </a:solidFill>
                <a:latin typeface="Arial Narrow" pitchFamily="34" charset="0"/>
              </a:rPr>
              <a:t> et de la disponibilité du fer en raison d’une </a:t>
            </a:r>
            <a:r>
              <a:rPr lang="fr-CA" sz="2400" b="1" dirty="0" smtClean="0">
                <a:solidFill>
                  <a:srgbClr val="000000"/>
                </a:solidFill>
                <a:latin typeface="Arial Narrow" pitchFamily="34" charset="0"/>
              </a:rPr>
              <a:t>inflammation chronique</a:t>
            </a:r>
          </a:p>
          <a:p>
            <a:pPr marL="254000" indent="-290513" eaLnBrk="1" hangingPunct="1">
              <a:buClr>
                <a:srgbClr val="331E41"/>
              </a:buClr>
            </a:pPr>
            <a:r>
              <a:rPr lang="fr-CA" sz="2400" dirty="0" smtClean="0">
                <a:solidFill>
                  <a:srgbClr val="000000"/>
                </a:solidFill>
                <a:latin typeface="Arial Narrow" pitchFamily="34" charset="0"/>
              </a:rPr>
              <a:t>Des </a:t>
            </a:r>
            <a:r>
              <a:rPr lang="fr-CA" sz="2400" b="1" dirty="0" smtClean="0">
                <a:solidFill>
                  <a:srgbClr val="000000"/>
                </a:solidFill>
                <a:latin typeface="Arial Narrow" pitchFamily="34" charset="0"/>
              </a:rPr>
              <a:t>pertes sanguines répétées</a:t>
            </a:r>
            <a:r>
              <a:rPr lang="fr-CA" sz="2400" dirty="0" smtClean="0">
                <a:solidFill>
                  <a:srgbClr val="000000"/>
                </a:solidFill>
                <a:latin typeface="Arial Narrow" pitchFamily="34" charset="0"/>
              </a:rPr>
              <a:t> en raison de la rétention de sang dans le dialyseur et dans la tubulure de dialyse</a:t>
            </a:r>
          </a:p>
          <a:p>
            <a:pPr marL="254000" indent="-290513" eaLnBrk="1" hangingPunct="1">
              <a:buClr>
                <a:srgbClr val="331E41"/>
              </a:buClr>
            </a:pPr>
            <a:endParaRPr lang="en-CA" sz="2400" dirty="0" smtClean="0">
              <a:latin typeface="Arial Narrow" pitchFamily="34" charset="0"/>
            </a:endParaRPr>
          </a:p>
          <a:p>
            <a:pPr lvl="1" eaLnBrk="1" hangingPunct="1"/>
            <a:endParaRPr lang="en-CA" sz="2400" dirty="0" smtClean="0">
              <a:latin typeface="Arial Narrow" pitchFamily="34" charset="0"/>
            </a:endParaRPr>
          </a:p>
          <a:p>
            <a:pPr marL="254000" indent="-290513" eaLnBrk="1" hangingPunct="1"/>
            <a:endParaRPr lang="en-CA" sz="2400" dirty="0" smtClean="0">
              <a:latin typeface="Arial Narrow" pitchFamily="34" charset="0"/>
            </a:endParaRPr>
          </a:p>
        </p:txBody>
      </p:sp>
      <p:sp>
        <p:nvSpPr>
          <p:cNvPr id="5" name="TextBox 4"/>
          <p:cNvSpPr txBox="1"/>
          <p:nvPr/>
        </p:nvSpPr>
        <p:spPr>
          <a:xfrm>
            <a:off x="192088" y="6161088"/>
            <a:ext cx="6624637" cy="508000"/>
          </a:xfrm>
          <a:prstGeom prst="rect">
            <a:avLst/>
          </a:prstGeom>
          <a:noFill/>
        </p:spPr>
        <p:txBody>
          <a:bodyPr>
            <a:spAutoFit/>
          </a:bodyPr>
          <a:lstStyle/>
          <a:p>
            <a:pPr>
              <a:defRPr/>
            </a:pPr>
            <a:r>
              <a:rPr lang="fr-CA" sz="900" b="1" dirty="0">
                <a:solidFill>
                  <a:srgbClr val="111111"/>
                </a:solidFill>
                <a:latin typeface="Arial Narrow" pitchFamily="34" charset="0"/>
                <a:cs typeface="Arial" pitchFamily="34" charset="0"/>
              </a:rPr>
              <a:t>Référence :</a:t>
            </a:r>
          </a:p>
          <a:p>
            <a:pPr marL="228600" indent="-228600">
              <a:buFont typeface="+mj-lt"/>
              <a:buAutoNum type="arabicPeriod"/>
              <a:defRPr/>
            </a:pPr>
            <a:r>
              <a:rPr lang="fr-CA" sz="900" dirty="0">
                <a:latin typeface="Arial Narrow" pitchFamily="34" charset="0"/>
                <a:cs typeface="Arial" pitchFamily="34" charset="0"/>
              </a:rPr>
              <a:t>Kidney Disease: Improving Global Outcomes (KDIGO) Anemia Work Group. KDIGO Clinical Practice Guideline for Anemia in Chronic Kidney Disease. </a:t>
            </a:r>
            <a:r>
              <a:rPr lang="fr-CA" sz="900" i="1" dirty="0">
                <a:latin typeface="Arial Narrow" pitchFamily="34" charset="0"/>
                <a:cs typeface="Arial" pitchFamily="34" charset="0"/>
              </a:rPr>
              <a:t>Kidney inter</a:t>
            </a:r>
            <a:r>
              <a:rPr lang="fr-CA" sz="900" dirty="0">
                <a:latin typeface="Arial Narrow" pitchFamily="34" charset="0"/>
                <a:cs typeface="Arial" pitchFamily="34" charset="0"/>
              </a:rPr>
              <a:t>., Suppl. 2012; 2: 279-335.</a:t>
            </a:r>
          </a:p>
        </p:txBody>
      </p:sp>
      <p:sp>
        <p:nvSpPr>
          <p:cNvPr id="6" name="Espace réservé du numéro de diapositive 5"/>
          <p:cNvSpPr>
            <a:spLocks noGrp="1"/>
          </p:cNvSpPr>
          <p:nvPr>
            <p:ph type="sldNum" sz="quarter" idx="12"/>
          </p:nvPr>
        </p:nvSpPr>
        <p:spPr/>
        <p:txBody>
          <a:bodyPr/>
          <a:lstStyle/>
          <a:p>
            <a:pPr>
              <a:defRPr/>
            </a:pPr>
            <a:fld id="{CC28DC3D-2D44-4278-A81D-38BC270D57A9}" type="slidenum">
              <a:rPr lang="en-US"/>
              <a:pPr>
                <a:defRPr/>
              </a:pPr>
              <a:t>24</a:t>
            </a:fld>
            <a:r>
              <a:rPr lang="en-US"/>
              <a:t> </a:t>
            </a:r>
            <a:endParaRPr lang="en-US" dirty="0">
              <a:cs typeface="Arial" charset="0"/>
            </a:endParaRPr>
          </a:p>
        </p:txBody>
      </p:sp>
      <p:pic>
        <p:nvPicPr>
          <p:cNvPr id="147462" name="Picture 5"/>
          <p:cNvPicPr>
            <a:picLocks noChangeAspect="1"/>
          </p:cNvPicPr>
          <p:nvPr/>
        </p:nvPicPr>
        <p:blipFill>
          <a:blip r:embed="rId3" cstate="print"/>
          <a:srcRect/>
          <a:stretch>
            <a:fillRect/>
          </a:stretch>
        </p:blipFill>
        <p:spPr bwMode="auto">
          <a:xfrm>
            <a:off x="8062912" y="1447800"/>
            <a:ext cx="1081088" cy="1143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3" descr="image5.jpg"/>
          <p:cNvPicPr>
            <a:picLocks noChangeAspect="1"/>
          </p:cNvPicPr>
          <p:nvPr/>
        </p:nvPicPr>
        <p:blipFill>
          <a:blip r:embed="rId4" cstate="print"/>
          <a:srcRect/>
          <a:stretch>
            <a:fillRect/>
          </a:stretch>
        </p:blipFill>
        <p:spPr bwMode="auto">
          <a:xfrm>
            <a:off x="1403350" y="1822450"/>
            <a:ext cx="6299200" cy="4559300"/>
          </a:xfrm>
          <a:prstGeom prst="rect">
            <a:avLst/>
          </a:prstGeom>
          <a:noFill/>
          <a:ln w="9525">
            <a:noFill/>
            <a:miter lim="800000"/>
            <a:headEnd/>
            <a:tailEnd/>
          </a:ln>
        </p:spPr>
      </p:pic>
      <p:sp>
        <p:nvSpPr>
          <p:cNvPr id="149506" name="Title 1"/>
          <p:cNvSpPr>
            <a:spLocks noGrp="1"/>
          </p:cNvSpPr>
          <p:nvPr>
            <p:ph type="title"/>
          </p:nvPr>
        </p:nvSpPr>
        <p:spPr>
          <a:xfrm>
            <a:off x="468313" y="188913"/>
            <a:ext cx="8250237" cy="1368425"/>
          </a:xfrm>
        </p:spPr>
        <p:txBody>
          <a:bodyPr anchor="t"/>
          <a:lstStyle/>
          <a:p>
            <a:pPr eaLnBrk="1" hangingPunct="1">
              <a:lnSpc>
                <a:spcPct val="90000"/>
              </a:lnSpc>
            </a:pPr>
            <a:r>
              <a:rPr lang="fr-CA" sz="2800" b="1" smtClean="0">
                <a:solidFill>
                  <a:srgbClr val="FFFFFF"/>
                </a:solidFill>
                <a:latin typeface="Arial Narrow" pitchFamily="34" charset="0"/>
              </a:rPr>
              <a:t>La diminution de l’approvisionnement en oxygène aux organes et aux tissus provoque des symptômes comme </a:t>
            </a:r>
            <a:r>
              <a:rPr lang="en-US" sz="2800" smtClean="0"/>
              <a:t/>
            </a:r>
            <a:br>
              <a:rPr lang="en-US" sz="2800" smtClean="0"/>
            </a:br>
            <a:r>
              <a:rPr lang="fr-CA" sz="2800" b="1" smtClean="0">
                <a:solidFill>
                  <a:srgbClr val="FFFFFF"/>
                </a:solidFill>
                <a:latin typeface="Arial Narrow" pitchFamily="34" charset="0"/>
              </a:rPr>
              <a:t>la fatigue, des maux de tête et une lipothymie.</a:t>
            </a:r>
          </a:p>
        </p:txBody>
      </p:sp>
      <p:sp>
        <p:nvSpPr>
          <p:cNvPr id="149507" name="Source" descr="Source"/>
          <p:cNvSpPr txBox="1">
            <a:spLocks noChangeArrowheads="1"/>
          </p:cNvSpPr>
          <p:nvPr>
            <p:custDataLst>
              <p:tags r:id="rId1"/>
            </p:custDataLst>
          </p:nvPr>
        </p:nvSpPr>
        <p:spPr bwMode="auto">
          <a:xfrm>
            <a:off x="254000" y="6253163"/>
            <a:ext cx="7270750" cy="415925"/>
          </a:xfrm>
          <a:prstGeom prst="rect">
            <a:avLst/>
          </a:prstGeom>
          <a:noFill/>
          <a:ln w="28575" algn="ctr">
            <a:noFill/>
            <a:miter lim="800000"/>
            <a:headEnd/>
            <a:tailEnd/>
          </a:ln>
        </p:spPr>
        <p:txBody>
          <a:bodyPr lIns="0" tIns="0" rIns="0" bIns="0">
            <a:spAutoFit/>
          </a:bodyPr>
          <a:lstStyle/>
          <a:p>
            <a:pPr marL="228600" indent="-228600" eaLnBrk="0" hangingPunct="0"/>
            <a:r>
              <a:rPr lang="fr-CA" sz="900" b="1">
                <a:solidFill>
                  <a:srgbClr val="111111"/>
                </a:solidFill>
                <a:latin typeface="Arial Narrow" pitchFamily="34" charset="0"/>
              </a:rPr>
              <a:t>Références :</a:t>
            </a:r>
          </a:p>
          <a:p>
            <a:pPr marL="228600" indent="-228600" eaLnBrk="0" hangingPunct="0">
              <a:buFontTx/>
              <a:buAutoNum type="arabicPeriod"/>
            </a:pPr>
            <a:r>
              <a:rPr lang="fr-CA" sz="900">
                <a:solidFill>
                  <a:srgbClr val="111111"/>
                </a:solidFill>
                <a:latin typeface="Arial Narrow" pitchFamily="34" charset="0"/>
              </a:rPr>
              <a:t>Campbell K. </a:t>
            </a:r>
            <a:r>
              <a:rPr lang="fr-CA" sz="900" i="1">
                <a:solidFill>
                  <a:srgbClr val="111111"/>
                </a:solidFill>
                <a:latin typeface="Arial Narrow" pitchFamily="34" charset="0"/>
              </a:rPr>
              <a:t>Nursing Times</a:t>
            </a:r>
            <a:r>
              <a:rPr lang="fr-CA" sz="900">
                <a:solidFill>
                  <a:srgbClr val="111111"/>
                </a:solidFill>
                <a:latin typeface="Arial Narrow" pitchFamily="34" charset="0"/>
              </a:rPr>
              <a:t> 2003;99(43):30-33.</a:t>
            </a:r>
          </a:p>
          <a:p>
            <a:pPr marL="228600" indent="-228600" eaLnBrk="0" hangingPunct="0">
              <a:buFontTx/>
              <a:buAutoNum type="arabicPeriod"/>
            </a:pPr>
            <a:r>
              <a:rPr lang="fr-CA" sz="900">
                <a:latin typeface="Arial Narrow" pitchFamily="34" charset="0"/>
              </a:rPr>
              <a:t>Kumar P, Clark M. « Haematological disease », dans </a:t>
            </a:r>
            <a:r>
              <a:rPr lang="fr-CA" sz="900" i="1">
                <a:latin typeface="Arial Narrow" pitchFamily="34" charset="0"/>
              </a:rPr>
              <a:t>Clinical Medicine</a:t>
            </a:r>
            <a:r>
              <a:rPr lang="fr-CA" sz="900">
                <a:latin typeface="Arial Narrow" pitchFamily="34" charset="0"/>
              </a:rPr>
              <a:t>, 5</a:t>
            </a:r>
            <a:r>
              <a:rPr lang="fr-CA" sz="900" baseline="30000">
                <a:latin typeface="Arial Narrow" pitchFamily="34" charset="0"/>
              </a:rPr>
              <a:t>e</a:t>
            </a:r>
            <a:r>
              <a:rPr lang="fr-CA" sz="900">
                <a:latin typeface="Arial Narrow" pitchFamily="34" charset="0"/>
              </a:rPr>
              <a:t> éd., W.B. Saunders, 2005:405-471.</a:t>
            </a:r>
          </a:p>
        </p:txBody>
      </p:sp>
      <p:sp>
        <p:nvSpPr>
          <p:cNvPr id="3" name="TextBox 2"/>
          <p:cNvSpPr txBox="1"/>
          <p:nvPr/>
        </p:nvSpPr>
        <p:spPr>
          <a:xfrm>
            <a:off x="1042988" y="1700213"/>
            <a:ext cx="1800225" cy="2032000"/>
          </a:xfrm>
          <a:prstGeom prst="rect">
            <a:avLst/>
          </a:prstGeom>
          <a:noFill/>
        </p:spPr>
        <p:txBody>
          <a:bodyPr>
            <a:spAutoFit/>
          </a:bodyPr>
          <a:lstStyle/>
          <a:p>
            <a:pPr>
              <a:defRPr/>
            </a:pPr>
            <a:r>
              <a:rPr lang="fr-CA" sz="1400" b="1" dirty="0">
                <a:solidFill>
                  <a:srgbClr val="000000"/>
                </a:solidFill>
                <a:latin typeface="Arial Narrow" pitchFamily="18" charset="0"/>
                <a:cs typeface="Arial" pitchFamily="34" charset="0"/>
              </a:rPr>
              <a:t>SNC</a:t>
            </a:r>
          </a:p>
          <a:p>
            <a:pPr marL="285750" indent="-285750">
              <a:buFontTx/>
              <a:buChar char="-"/>
              <a:defRPr/>
            </a:pPr>
            <a:r>
              <a:rPr lang="fr-CA" sz="1400" dirty="0">
                <a:solidFill>
                  <a:srgbClr val="000000"/>
                </a:solidFill>
                <a:latin typeface="Arial Narrow" pitchFamily="18" charset="0"/>
                <a:cs typeface="Arial" pitchFamily="34" charset="0"/>
              </a:rPr>
              <a:t>Fatigue / léthargie</a:t>
            </a:r>
          </a:p>
          <a:p>
            <a:pPr marL="285750" indent="-285750">
              <a:buFontTx/>
              <a:buChar char="-"/>
              <a:defRPr/>
            </a:pPr>
            <a:r>
              <a:rPr lang="fr-CA" sz="1400" dirty="0">
                <a:solidFill>
                  <a:srgbClr val="000000"/>
                </a:solidFill>
                <a:latin typeface="Arial Narrow" pitchFamily="18" charset="0"/>
                <a:cs typeface="Arial" pitchFamily="34" charset="0"/>
              </a:rPr>
              <a:t>Maux de tête</a:t>
            </a:r>
          </a:p>
          <a:p>
            <a:pPr marL="285750" indent="-285750">
              <a:buFontTx/>
              <a:buChar char="-"/>
              <a:defRPr/>
            </a:pPr>
            <a:r>
              <a:rPr lang="fr-CA" sz="1400" dirty="0">
                <a:solidFill>
                  <a:srgbClr val="000000"/>
                </a:solidFill>
                <a:latin typeface="Arial Narrow" pitchFamily="18" charset="0"/>
                <a:cs typeface="Arial" pitchFamily="34" charset="0"/>
              </a:rPr>
              <a:t>Lipothymie (syncope)</a:t>
            </a:r>
          </a:p>
          <a:p>
            <a:pPr marL="285750" indent="-285750">
              <a:buFontTx/>
              <a:buChar char="-"/>
              <a:defRPr/>
            </a:pPr>
            <a:r>
              <a:rPr lang="fr-CA" sz="1400" dirty="0">
                <a:solidFill>
                  <a:srgbClr val="000000"/>
                </a:solidFill>
                <a:latin typeface="Arial Narrow" pitchFamily="18" charset="0"/>
                <a:cs typeface="Arial" pitchFamily="34" charset="0"/>
              </a:rPr>
              <a:t>Étourdissement</a:t>
            </a:r>
          </a:p>
          <a:p>
            <a:pPr marL="285750" indent="-285750">
              <a:buFontTx/>
              <a:buChar char="-"/>
              <a:defRPr/>
            </a:pPr>
            <a:r>
              <a:rPr lang="fr-CA" sz="1400" dirty="0">
                <a:solidFill>
                  <a:srgbClr val="000000"/>
                </a:solidFill>
                <a:latin typeface="Arial Narrow" pitchFamily="18" charset="0"/>
                <a:cs typeface="Arial" pitchFamily="34" charset="0"/>
              </a:rPr>
              <a:t>Confusion</a:t>
            </a:r>
          </a:p>
          <a:p>
            <a:pPr marL="285750" indent="-285750">
              <a:buFontTx/>
              <a:buChar char="-"/>
              <a:defRPr/>
            </a:pPr>
            <a:r>
              <a:rPr lang="fr-CA" sz="1400" dirty="0">
                <a:solidFill>
                  <a:srgbClr val="000000"/>
                </a:solidFill>
                <a:latin typeface="Arial Narrow" pitchFamily="18" charset="0"/>
                <a:cs typeface="Arial" pitchFamily="34" charset="0"/>
              </a:rPr>
              <a:t>Dépression</a:t>
            </a:r>
          </a:p>
          <a:p>
            <a:pPr marL="285750" indent="-285750">
              <a:buFontTx/>
              <a:buChar char="-"/>
              <a:defRPr/>
            </a:pPr>
            <a:r>
              <a:rPr lang="fr-CA" sz="1400" dirty="0">
                <a:solidFill>
                  <a:srgbClr val="000000"/>
                </a:solidFill>
                <a:latin typeface="Arial Narrow" pitchFamily="18" charset="0"/>
                <a:cs typeface="Arial" pitchFamily="34" charset="0"/>
              </a:rPr>
              <a:t>Diminution de la fonction cognitive</a:t>
            </a:r>
          </a:p>
        </p:txBody>
      </p:sp>
      <p:sp>
        <p:nvSpPr>
          <p:cNvPr id="10" name="TextBox 9"/>
          <p:cNvSpPr txBox="1"/>
          <p:nvPr/>
        </p:nvSpPr>
        <p:spPr>
          <a:xfrm>
            <a:off x="1042988" y="3789363"/>
            <a:ext cx="1873250" cy="738187"/>
          </a:xfrm>
          <a:prstGeom prst="rect">
            <a:avLst/>
          </a:prstGeom>
          <a:noFill/>
        </p:spPr>
        <p:txBody>
          <a:bodyPr>
            <a:spAutoFit/>
          </a:bodyPr>
          <a:lstStyle/>
          <a:p>
            <a:pPr>
              <a:defRPr/>
            </a:pPr>
            <a:r>
              <a:rPr lang="fr-CA" sz="1400" b="1" dirty="0">
                <a:solidFill>
                  <a:srgbClr val="000000"/>
                </a:solidFill>
                <a:latin typeface="Arial Narrow" pitchFamily="18" charset="0"/>
                <a:cs typeface="Arial" pitchFamily="34" charset="0"/>
              </a:rPr>
              <a:t>Voies gastro-intestinales</a:t>
            </a:r>
          </a:p>
          <a:p>
            <a:pPr marL="285750" indent="-285750">
              <a:buFontTx/>
              <a:buChar char="-"/>
              <a:defRPr/>
            </a:pPr>
            <a:r>
              <a:rPr lang="fr-CA" sz="1400" dirty="0">
                <a:solidFill>
                  <a:srgbClr val="000000"/>
                </a:solidFill>
                <a:latin typeface="Arial Narrow" pitchFamily="18" charset="0"/>
                <a:cs typeface="Arial" pitchFamily="34" charset="0"/>
              </a:rPr>
              <a:t>Anorexie</a:t>
            </a:r>
          </a:p>
          <a:p>
            <a:pPr marL="285750" indent="-285750">
              <a:buFontTx/>
              <a:buChar char="-"/>
              <a:defRPr/>
            </a:pPr>
            <a:r>
              <a:rPr lang="fr-CA" sz="1400" dirty="0">
                <a:solidFill>
                  <a:srgbClr val="000000"/>
                </a:solidFill>
                <a:latin typeface="Arial Narrow" pitchFamily="18" charset="0"/>
                <a:cs typeface="Arial" pitchFamily="34" charset="0"/>
              </a:rPr>
              <a:t>Nausées</a:t>
            </a:r>
          </a:p>
        </p:txBody>
      </p:sp>
      <p:sp>
        <p:nvSpPr>
          <p:cNvPr id="11" name="TextBox 10"/>
          <p:cNvSpPr txBox="1"/>
          <p:nvPr/>
        </p:nvSpPr>
        <p:spPr>
          <a:xfrm>
            <a:off x="1042988" y="4635500"/>
            <a:ext cx="2449512" cy="1385888"/>
          </a:xfrm>
          <a:prstGeom prst="rect">
            <a:avLst/>
          </a:prstGeom>
          <a:noFill/>
        </p:spPr>
        <p:txBody>
          <a:bodyPr>
            <a:spAutoFit/>
          </a:bodyPr>
          <a:lstStyle/>
          <a:p>
            <a:pPr>
              <a:defRPr/>
            </a:pPr>
            <a:r>
              <a:rPr lang="fr-CA" sz="1400" b="1" dirty="0">
                <a:solidFill>
                  <a:srgbClr val="000000"/>
                </a:solidFill>
                <a:latin typeface="Arial Narrow" pitchFamily="18" charset="0"/>
                <a:cs typeface="Arial" pitchFamily="34" charset="0"/>
              </a:rPr>
              <a:t>Peau et</a:t>
            </a:r>
            <a:r>
              <a:rPr lang="en" sz="1400" dirty="0">
                <a:latin typeface="Arial" pitchFamily="34" charset="0"/>
                <a:cs typeface="Arial" pitchFamily="34" charset="0"/>
              </a:rPr>
              <a:t/>
            </a:r>
            <a:br>
              <a:rPr lang="en" sz="1400" dirty="0">
                <a:latin typeface="Arial" pitchFamily="34" charset="0"/>
                <a:cs typeface="Arial" pitchFamily="34" charset="0"/>
              </a:rPr>
            </a:br>
            <a:r>
              <a:rPr lang="fr-CA" sz="1400" b="1" dirty="0">
                <a:solidFill>
                  <a:srgbClr val="000000"/>
                </a:solidFill>
                <a:latin typeface="Arial Narrow" pitchFamily="18" charset="0"/>
                <a:cs typeface="Arial" pitchFamily="34" charset="0"/>
              </a:rPr>
              <a:t>muqueuses</a:t>
            </a:r>
          </a:p>
          <a:p>
            <a:pPr marL="285750" indent="-285750">
              <a:buFontTx/>
              <a:buChar char="-"/>
              <a:defRPr/>
            </a:pPr>
            <a:r>
              <a:rPr lang="fr-CA" sz="1400" dirty="0">
                <a:solidFill>
                  <a:srgbClr val="000000"/>
                </a:solidFill>
                <a:latin typeface="Arial Narrow" pitchFamily="18" charset="0"/>
                <a:cs typeface="Arial" pitchFamily="34" charset="0"/>
              </a:rPr>
              <a:t>Pâleur</a:t>
            </a:r>
          </a:p>
          <a:p>
            <a:pPr marL="285750" indent="-285750">
              <a:buFontTx/>
              <a:buChar char="-"/>
              <a:defRPr/>
            </a:pPr>
            <a:r>
              <a:rPr lang="fr-CA" sz="1400" dirty="0">
                <a:solidFill>
                  <a:srgbClr val="000000"/>
                </a:solidFill>
                <a:latin typeface="Arial Narrow" pitchFamily="18" charset="0"/>
                <a:cs typeface="Arial" pitchFamily="34" charset="0"/>
              </a:rPr>
              <a:t>Baisse de la température de la peau</a:t>
            </a:r>
          </a:p>
          <a:p>
            <a:pPr marL="285750" indent="-285750">
              <a:buFontTx/>
              <a:buChar char="-"/>
              <a:defRPr/>
            </a:pPr>
            <a:r>
              <a:rPr lang="fr-CA" sz="1400" dirty="0">
                <a:solidFill>
                  <a:srgbClr val="000000"/>
                </a:solidFill>
                <a:latin typeface="Arial Narrow" pitchFamily="18" charset="0"/>
                <a:cs typeface="Arial" pitchFamily="34" charset="0"/>
              </a:rPr>
              <a:t>Ulcères cutanés et muqueux</a:t>
            </a:r>
          </a:p>
        </p:txBody>
      </p:sp>
      <p:sp>
        <p:nvSpPr>
          <p:cNvPr id="12" name="TextBox 11"/>
          <p:cNvSpPr txBox="1"/>
          <p:nvPr/>
        </p:nvSpPr>
        <p:spPr>
          <a:xfrm>
            <a:off x="6011863" y="1700213"/>
            <a:ext cx="2808287" cy="2032000"/>
          </a:xfrm>
          <a:prstGeom prst="rect">
            <a:avLst/>
          </a:prstGeom>
          <a:noFill/>
        </p:spPr>
        <p:txBody>
          <a:bodyPr>
            <a:spAutoFit/>
          </a:bodyPr>
          <a:lstStyle/>
          <a:p>
            <a:pPr>
              <a:defRPr/>
            </a:pPr>
            <a:r>
              <a:rPr lang="fr-CA" sz="1400" b="1" dirty="0">
                <a:solidFill>
                  <a:srgbClr val="000000"/>
                </a:solidFill>
                <a:latin typeface="Arial Narrow" pitchFamily="18" charset="0"/>
                <a:cs typeface="Arial" pitchFamily="34" charset="0"/>
              </a:rPr>
              <a:t>Tête / appareil cardiovasculaire</a:t>
            </a:r>
          </a:p>
          <a:p>
            <a:pPr marL="285750" indent="-285750">
              <a:buFontTx/>
              <a:buChar char="-"/>
              <a:defRPr/>
            </a:pPr>
            <a:r>
              <a:rPr lang="fr-CA" sz="1400" dirty="0">
                <a:solidFill>
                  <a:srgbClr val="000000"/>
                </a:solidFill>
                <a:latin typeface="Arial Narrow" pitchFamily="18" charset="0"/>
                <a:cs typeface="Arial" pitchFamily="34" charset="0"/>
              </a:rPr>
              <a:t>Essoufflement</a:t>
            </a:r>
          </a:p>
          <a:p>
            <a:pPr marL="285750" indent="-285750">
              <a:buFontTx/>
              <a:buChar char="-"/>
              <a:defRPr/>
            </a:pPr>
            <a:r>
              <a:rPr lang="fr-CA" sz="1400" dirty="0">
                <a:solidFill>
                  <a:srgbClr val="000000"/>
                </a:solidFill>
                <a:latin typeface="Arial Narrow" pitchFamily="18" charset="0"/>
                <a:cs typeface="Arial" pitchFamily="34" charset="0"/>
              </a:rPr>
              <a:t>Tachycardie (accélération de la fréquence cardiaque)</a:t>
            </a:r>
          </a:p>
          <a:p>
            <a:pPr marL="285750" indent="-285750">
              <a:buFontTx/>
              <a:buChar char="-"/>
              <a:defRPr/>
            </a:pPr>
            <a:r>
              <a:rPr lang="fr-CA" sz="1400" dirty="0">
                <a:solidFill>
                  <a:srgbClr val="000000"/>
                </a:solidFill>
                <a:latin typeface="Arial Narrow" pitchFamily="18" charset="0"/>
                <a:cs typeface="Arial" pitchFamily="34" charset="0"/>
              </a:rPr>
              <a:t>Palpitations</a:t>
            </a:r>
          </a:p>
          <a:p>
            <a:pPr marL="285750" indent="-285750">
              <a:buFontTx/>
              <a:buChar char="-"/>
              <a:defRPr/>
            </a:pPr>
            <a:r>
              <a:rPr lang="fr-CA" sz="1400" dirty="0">
                <a:solidFill>
                  <a:srgbClr val="000000"/>
                </a:solidFill>
                <a:latin typeface="Arial Narrow" pitchFamily="18" charset="0"/>
                <a:cs typeface="Arial" pitchFamily="34" charset="0"/>
              </a:rPr>
              <a:t>Angor</a:t>
            </a:r>
          </a:p>
          <a:p>
            <a:pPr marL="285750" indent="-285750">
              <a:buFontTx/>
              <a:buChar char="-"/>
              <a:defRPr/>
            </a:pPr>
            <a:r>
              <a:rPr lang="fr-CA" sz="1400" dirty="0">
                <a:solidFill>
                  <a:srgbClr val="000000"/>
                </a:solidFill>
                <a:latin typeface="Arial Narrow" pitchFamily="18" charset="0"/>
                <a:cs typeface="Arial" pitchFamily="34" charset="0"/>
              </a:rPr>
              <a:t>Hypertrophie ventriculaire, dilatation du cœur</a:t>
            </a:r>
          </a:p>
          <a:p>
            <a:pPr marL="285750" indent="-285750">
              <a:buFontTx/>
              <a:buChar char="-"/>
              <a:defRPr/>
            </a:pPr>
            <a:r>
              <a:rPr lang="fr-CA" sz="1400" dirty="0">
                <a:solidFill>
                  <a:srgbClr val="000000"/>
                </a:solidFill>
                <a:latin typeface="Arial Narrow" pitchFamily="18" charset="0"/>
                <a:cs typeface="Arial" pitchFamily="34" charset="0"/>
              </a:rPr>
              <a:t>Bruits du cœur anormaux</a:t>
            </a:r>
          </a:p>
          <a:p>
            <a:pPr marL="285750" indent="-285750">
              <a:buFontTx/>
              <a:buChar char="-"/>
              <a:defRPr/>
            </a:pPr>
            <a:r>
              <a:rPr lang="fr-CA" sz="1400" dirty="0">
                <a:solidFill>
                  <a:srgbClr val="000000"/>
                </a:solidFill>
                <a:latin typeface="Arial Narrow" pitchFamily="18" charset="0"/>
                <a:cs typeface="Arial" pitchFamily="34" charset="0"/>
              </a:rPr>
              <a:t>Risque d’insuffisance cardiaque</a:t>
            </a:r>
          </a:p>
        </p:txBody>
      </p:sp>
      <p:sp>
        <p:nvSpPr>
          <p:cNvPr id="14" name="TextBox 13"/>
          <p:cNvSpPr txBox="1"/>
          <p:nvPr/>
        </p:nvSpPr>
        <p:spPr>
          <a:xfrm>
            <a:off x="6011863" y="4005263"/>
            <a:ext cx="2447925" cy="738187"/>
          </a:xfrm>
          <a:prstGeom prst="rect">
            <a:avLst/>
          </a:prstGeom>
          <a:noFill/>
        </p:spPr>
        <p:txBody>
          <a:bodyPr>
            <a:spAutoFit/>
          </a:bodyPr>
          <a:lstStyle/>
          <a:p>
            <a:pPr>
              <a:defRPr/>
            </a:pPr>
            <a:r>
              <a:rPr lang="fr-CA" sz="1400" b="1" dirty="0">
                <a:solidFill>
                  <a:srgbClr val="000000"/>
                </a:solidFill>
                <a:latin typeface="Arial Narrow" pitchFamily="18" charset="0"/>
                <a:cs typeface="Arial" pitchFamily="34" charset="0"/>
              </a:rPr>
              <a:t>Système immunitaire</a:t>
            </a:r>
          </a:p>
          <a:p>
            <a:pPr marL="285750" indent="-285750">
              <a:buFontTx/>
              <a:buChar char="-"/>
              <a:defRPr/>
            </a:pPr>
            <a:r>
              <a:rPr lang="fr-CA" sz="1400" dirty="0">
                <a:solidFill>
                  <a:srgbClr val="000000"/>
                </a:solidFill>
                <a:latin typeface="Arial Narrow" pitchFamily="18" charset="0"/>
                <a:cs typeface="Arial" pitchFamily="34" charset="0"/>
              </a:rPr>
              <a:t>Altération de la fonction des lymphocytes T et des macrophages</a:t>
            </a:r>
          </a:p>
        </p:txBody>
      </p:sp>
      <p:sp>
        <p:nvSpPr>
          <p:cNvPr id="15" name="TextBox 14"/>
          <p:cNvSpPr txBox="1"/>
          <p:nvPr/>
        </p:nvSpPr>
        <p:spPr>
          <a:xfrm>
            <a:off x="6011863" y="5084763"/>
            <a:ext cx="2447925" cy="739775"/>
          </a:xfrm>
          <a:prstGeom prst="rect">
            <a:avLst/>
          </a:prstGeom>
          <a:noFill/>
        </p:spPr>
        <p:txBody>
          <a:bodyPr>
            <a:spAutoFit/>
          </a:bodyPr>
          <a:lstStyle/>
          <a:p>
            <a:pPr>
              <a:defRPr/>
            </a:pPr>
            <a:r>
              <a:rPr lang="fr-CA" sz="1400" b="1" dirty="0">
                <a:solidFill>
                  <a:srgbClr val="000000"/>
                </a:solidFill>
                <a:latin typeface="Arial Narrow" pitchFamily="18" charset="0"/>
                <a:cs typeface="Arial" pitchFamily="34" charset="0"/>
              </a:rPr>
              <a:t>Appareil génital</a:t>
            </a:r>
          </a:p>
          <a:p>
            <a:pPr marL="285750" indent="-285750">
              <a:buFontTx/>
              <a:buChar char="-"/>
              <a:defRPr/>
            </a:pPr>
            <a:r>
              <a:rPr lang="fr-CA" sz="1400" dirty="0">
                <a:solidFill>
                  <a:srgbClr val="000000"/>
                </a:solidFill>
                <a:latin typeface="Arial Narrow" pitchFamily="18" charset="0"/>
                <a:cs typeface="Arial" pitchFamily="34" charset="0"/>
              </a:rPr>
              <a:t>Troubles menstruels</a:t>
            </a:r>
          </a:p>
          <a:p>
            <a:pPr marL="285750" indent="-285750">
              <a:buFontTx/>
              <a:buChar char="-"/>
              <a:defRPr/>
            </a:pPr>
            <a:r>
              <a:rPr lang="fr-CA" sz="1400" dirty="0">
                <a:solidFill>
                  <a:srgbClr val="000000"/>
                </a:solidFill>
                <a:latin typeface="Arial Narrow" pitchFamily="18" charset="0"/>
                <a:cs typeface="Arial" pitchFamily="34" charset="0"/>
              </a:rPr>
              <a:t>Baisse de la libido</a:t>
            </a:r>
          </a:p>
        </p:txBody>
      </p:sp>
      <p:sp>
        <p:nvSpPr>
          <p:cNvPr id="5" name="Espace réservé du numéro de diapositive 4"/>
          <p:cNvSpPr>
            <a:spLocks noGrp="1"/>
          </p:cNvSpPr>
          <p:nvPr>
            <p:ph type="sldNum" sz="quarter" idx="12"/>
          </p:nvPr>
        </p:nvSpPr>
        <p:spPr/>
        <p:txBody>
          <a:bodyPr/>
          <a:lstStyle/>
          <a:p>
            <a:pPr>
              <a:defRPr/>
            </a:pPr>
            <a:fld id="{7174B97D-DA2F-451D-89C8-B2252F9869F3}" type="slidenum">
              <a:rPr lang="en-US"/>
              <a:pPr>
                <a:defRPr/>
              </a:pPr>
              <a:t>25</a:t>
            </a:fld>
            <a:r>
              <a:rPr lang="en-US"/>
              <a:t> </a:t>
            </a:r>
            <a:endParaRPr lang="en-US" dirty="0">
              <a:cs typeface="Arial" charset="0"/>
            </a:endParaRP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a:xfrm>
            <a:off x="468313" y="620713"/>
            <a:ext cx="8215312" cy="623887"/>
          </a:xfrm>
        </p:spPr>
        <p:txBody>
          <a:bodyPr/>
          <a:lstStyle/>
          <a:p>
            <a:pPr eaLnBrk="1" hangingPunct="1"/>
            <a:r>
              <a:rPr lang="fr-CA" sz="4000" b="1" smtClean="0">
                <a:solidFill>
                  <a:srgbClr val="FFFFFF"/>
                </a:solidFill>
                <a:latin typeface="Arial Narrow" pitchFamily="34" charset="0"/>
              </a:rPr>
              <a:t>Recherche des causes de l’anémie</a:t>
            </a:r>
            <a:r>
              <a:rPr lang="en-US" sz="4000" smtClean="0"/>
              <a:t/>
            </a:r>
            <a:br>
              <a:rPr lang="en-US" sz="4000" smtClean="0"/>
            </a:br>
            <a:r>
              <a:rPr lang="fr-CA" sz="4000" smtClean="0">
                <a:solidFill>
                  <a:srgbClr val="FFFFFF"/>
                </a:solidFill>
                <a:latin typeface="Arial Narrow" pitchFamily="34" charset="0"/>
              </a:rPr>
              <a:t>Recommandations du KDIGO</a:t>
            </a:r>
            <a:r>
              <a:rPr lang="en-US" sz="4000" smtClean="0"/>
              <a:t/>
            </a:r>
            <a:br>
              <a:rPr lang="en-US" sz="4000" smtClean="0"/>
            </a:br>
            <a:endParaRPr lang="en-US" sz="4000" smtClean="0"/>
          </a:p>
        </p:txBody>
      </p:sp>
      <p:sp>
        <p:nvSpPr>
          <p:cNvPr id="5" name="TextBox 4"/>
          <p:cNvSpPr txBox="1"/>
          <p:nvPr/>
        </p:nvSpPr>
        <p:spPr>
          <a:xfrm>
            <a:off x="179388" y="6305550"/>
            <a:ext cx="6624637" cy="508000"/>
          </a:xfrm>
          <a:prstGeom prst="rect">
            <a:avLst/>
          </a:prstGeom>
          <a:noFill/>
        </p:spPr>
        <p:txBody>
          <a:bodyPr>
            <a:spAutoFit/>
          </a:bodyPr>
          <a:lstStyle/>
          <a:p>
            <a:pPr>
              <a:defRPr/>
            </a:pPr>
            <a:r>
              <a:rPr lang="fr-CA" sz="900" b="1" dirty="0">
                <a:solidFill>
                  <a:srgbClr val="111111"/>
                </a:solidFill>
                <a:latin typeface="Arial Narrow" pitchFamily="34" charset="0"/>
                <a:cs typeface="Arial" pitchFamily="34" charset="0"/>
              </a:rPr>
              <a:t>Référence :</a:t>
            </a:r>
          </a:p>
          <a:p>
            <a:pPr marL="228600" indent="-228600">
              <a:buFont typeface="+mj-lt"/>
              <a:buAutoNum type="arabicPeriod"/>
              <a:defRPr/>
            </a:pPr>
            <a:r>
              <a:rPr lang="fr-CA" sz="900" dirty="0">
                <a:latin typeface="Arial Narrow" pitchFamily="34" charset="0"/>
                <a:cs typeface="Arial" pitchFamily="34" charset="0"/>
              </a:rPr>
              <a:t>Kidney Disease: Improving Global Outcomes (KDIGO) Anemia Work Group. KDIGO Clinical Practice Guideline for Anemia in Chronic Kidney Disease. </a:t>
            </a:r>
            <a:r>
              <a:rPr lang="fr-CA" sz="900" i="1" dirty="0">
                <a:latin typeface="Arial Narrow" pitchFamily="34" charset="0"/>
                <a:cs typeface="Arial" pitchFamily="34" charset="0"/>
              </a:rPr>
              <a:t>Kidney inter</a:t>
            </a:r>
            <a:r>
              <a:rPr lang="fr-CA" sz="900" dirty="0">
                <a:latin typeface="Arial Narrow" pitchFamily="34" charset="0"/>
                <a:cs typeface="Arial" pitchFamily="34" charset="0"/>
              </a:rPr>
              <a:t>., Suppl. 2012; 2: 279-335.</a:t>
            </a:r>
          </a:p>
        </p:txBody>
      </p:sp>
      <p:graphicFrame>
        <p:nvGraphicFramePr>
          <p:cNvPr id="8" name="Table 7"/>
          <p:cNvGraphicFramePr>
            <a:graphicFrameLocks noGrp="1"/>
          </p:cNvGraphicFramePr>
          <p:nvPr/>
        </p:nvGraphicFramePr>
        <p:xfrm>
          <a:off x="395288" y="1557338"/>
          <a:ext cx="8424936" cy="4373880"/>
        </p:xfrm>
        <a:graphic>
          <a:graphicData uri="http://schemas.openxmlformats.org/drawingml/2006/table">
            <a:tbl>
              <a:tblPr firstRow="1" bandRow="1">
                <a:tableStyleId>{21E4AEA4-8DFA-4A89-87EB-49C32662AFE0}</a:tableStyleId>
              </a:tblPr>
              <a:tblGrid>
                <a:gridCol w="2808312"/>
                <a:gridCol w="5616624"/>
              </a:tblGrid>
              <a:tr h="1486809">
                <a:tc>
                  <a:txBody>
                    <a:bodyPr/>
                    <a:lstStyle/>
                    <a:p>
                      <a:endParaRPr lang="en-GB" sz="1600" dirty="0" smtClean="0">
                        <a:solidFill>
                          <a:schemeClr val="tx1"/>
                        </a:solidFill>
                        <a:latin typeface="Arial Narrow"/>
                        <a:cs typeface="Arial Narrow"/>
                      </a:endParaRPr>
                    </a:p>
                    <a:p>
                      <a:endParaRPr lang="en-GB" sz="1600" dirty="0" smtClean="0">
                        <a:solidFill>
                          <a:schemeClr val="tx1"/>
                        </a:solidFill>
                        <a:latin typeface="Arial Narrow"/>
                        <a:cs typeface="Arial Narrow"/>
                      </a:endParaRPr>
                    </a:p>
                    <a:p>
                      <a:endParaRPr lang="en-GB" sz="1600" dirty="0" smtClean="0">
                        <a:solidFill>
                          <a:schemeClr val="tx1"/>
                        </a:solidFill>
                        <a:latin typeface="Arial Narrow"/>
                        <a:cs typeface="Arial Narrow"/>
                      </a:endParaRPr>
                    </a:p>
                    <a:p>
                      <a:pPr algn="ctr"/>
                      <a:r>
                        <a:rPr lang="fr-CA" sz="2000" b="1" i="0" dirty="0" smtClean="0">
                          <a:solidFill>
                            <a:srgbClr val="000000"/>
                          </a:solidFill>
                          <a:latin typeface="Arial Narrow" pitchFamily="18" charset="0"/>
                        </a:rPr>
                        <a:t>Analyses de laboratoire</a:t>
                      </a:r>
                    </a:p>
                  </a:txBody>
                  <a:tcPr>
                    <a:solidFill>
                      <a:srgbClr val="331E41">
                        <a:alpha val="20000"/>
                      </a:srgbClr>
                    </a:solidFill>
                  </a:tcPr>
                </a:tc>
                <a:tc>
                  <a:txBody>
                    <a:bodyPr/>
                    <a:lstStyle/>
                    <a:p>
                      <a:pPr marL="255588" lvl="0" indent="-255588">
                        <a:buClr>
                          <a:schemeClr val="accent3">
                            <a:lumMod val="50000"/>
                          </a:schemeClr>
                        </a:buClr>
                        <a:buFont typeface="Arial" pitchFamily="34" charset="0"/>
                        <a:buChar char="•"/>
                      </a:pPr>
                      <a:r>
                        <a:rPr lang="fr-CA" sz="1500" b="1" i="0" dirty="0" smtClean="0">
                          <a:solidFill>
                            <a:srgbClr val="000000"/>
                          </a:solidFill>
                          <a:latin typeface="Arial Narrow" pitchFamily="18" charset="0"/>
                        </a:rPr>
                        <a:t>Hémogramme comprenant : </a:t>
                      </a:r>
                    </a:p>
                    <a:p>
                      <a:pPr marL="742950" lvl="3" indent="-285750">
                        <a:buFont typeface="Wingdings" charset="2"/>
                        <a:buChar char="ü"/>
                      </a:pPr>
                      <a:r>
                        <a:rPr lang="fr-CA" sz="1500" b="1" i="0" dirty="0" smtClean="0">
                          <a:solidFill>
                            <a:srgbClr val="000000"/>
                          </a:solidFill>
                          <a:latin typeface="Arial Narrow" pitchFamily="18" charset="0"/>
                        </a:rPr>
                        <a:t>le taux d’hémoglobine </a:t>
                      </a:r>
                    </a:p>
                    <a:p>
                      <a:pPr marL="742950" lvl="3" indent="-285750">
                        <a:buFont typeface="Wingdings" charset="2"/>
                        <a:buChar char="ü"/>
                      </a:pPr>
                      <a:r>
                        <a:rPr lang="fr-CA" sz="1500" b="1" i="0" dirty="0" smtClean="0">
                          <a:solidFill>
                            <a:srgbClr val="000000"/>
                          </a:solidFill>
                          <a:latin typeface="Arial Narrow" pitchFamily="18" charset="0"/>
                        </a:rPr>
                        <a:t>les indices érythrocytaires </a:t>
                      </a:r>
                    </a:p>
                    <a:p>
                      <a:pPr marL="742950" lvl="3" indent="-285750">
                        <a:buFont typeface="Wingdings" charset="2"/>
                        <a:buChar char="ü"/>
                      </a:pPr>
                      <a:r>
                        <a:rPr lang="fr-CA" sz="1500" b="1" i="0" dirty="0" smtClean="0">
                          <a:solidFill>
                            <a:srgbClr val="000000"/>
                          </a:solidFill>
                          <a:latin typeface="Arial Narrow" pitchFamily="18" charset="0"/>
                        </a:rPr>
                        <a:t>la numération des globules blancs et la formule leucocytaire </a:t>
                      </a:r>
                    </a:p>
                    <a:p>
                      <a:pPr marL="742950" lvl="3" indent="-285750">
                        <a:buFont typeface="Wingdings" charset="2"/>
                        <a:buChar char="ü"/>
                      </a:pPr>
                      <a:r>
                        <a:rPr lang="fr-CA" sz="1500" b="1" i="0" dirty="0" smtClean="0">
                          <a:solidFill>
                            <a:srgbClr val="000000"/>
                          </a:solidFill>
                          <a:latin typeface="Arial Narrow" pitchFamily="18" charset="0"/>
                        </a:rPr>
                        <a:t>la numération plaquettaire</a:t>
                      </a:r>
                    </a:p>
                    <a:p>
                      <a:pPr marL="255588" lvl="0" indent="-255588">
                        <a:buClr>
                          <a:schemeClr val="accent3">
                            <a:lumMod val="50000"/>
                          </a:schemeClr>
                        </a:buClr>
                        <a:buFont typeface="Arial" pitchFamily="34" charset="0"/>
                        <a:buChar char="•"/>
                      </a:pPr>
                      <a:r>
                        <a:rPr lang="fr-CA" sz="1500" b="1" i="0" dirty="0" smtClean="0">
                          <a:solidFill>
                            <a:srgbClr val="000000"/>
                          </a:solidFill>
                          <a:latin typeface="Arial Narrow" pitchFamily="18" charset="0"/>
                        </a:rPr>
                        <a:t>Nombre absolu de réticulocytes</a:t>
                      </a:r>
                    </a:p>
                    <a:p>
                      <a:pPr marL="255588" lvl="0" indent="-255588">
                        <a:buClr>
                          <a:schemeClr val="accent3">
                            <a:lumMod val="50000"/>
                          </a:schemeClr>
                        </a:buClr>
                        <a:buFont typeface="Arial" pitchFamily="34" charset="0"/>
                        <a:buChar char="•"/>
                      </a:pPr>
                      <a:r>
                        <a:rPr lang="fr-CA" sz="1500" b="1" i="0" dirty="0" smtClean="0">
                          <a:solidFill>
                            <a:srgbClr val="000000"/>
                          </a:solidFill>
                          <a:latin typeface="Arial Narrow" pitchFamily="18" charset="0"/>
                        </a:rPr>
                        <a:t>Taux de ferritine sérique</a:t>
                      </a:r>
                    </a:p>
                    <a:p>
                      <a:pPr marL="255588" lvl="0" indent="-255588">
                        <a:buClr>
                          <a:schemeClr val="accent3">
                            <a:lumMod val="50000"/>
                          </a:schemeClr>
                        </a:buClr>
                        <a:buFont typeface="Arial" pitchFamily="34" charset="0"/>
                        <a:buChar char="•"/>
                      </a:pPr>
                      <a:r>
                        <a:rPr lang="fr-CA" sz="1500" b="1" i="0" dirty="0" smtClean="0">
                          <a:solidFill>
                            <a:srgbClr val="000000"/>
                          </a:solidFill>
                          <a:latin typeface="Arial Narrow" pitchFamily="18" charset="0"/>
                        </a:rPr>
                        <a:t>Coefficient de saturation en fer de la transferrine (TSAT)</a:t>
                      </a:r>
                    </a:p>
                    <a:p>
                      <a:pPr marL="255588" lvl="0" indent="-255588">
                        <a:buClr>
                          <a:schemeClr val="accent3">
                            <a:lumMod val="50000"/>
                          </a:schemeClr>
                        </a:buClr>
                        <a:buFont typeface="Arial" pitchFamily="34" charset="0"/>
                        <a:buChar char="•"/>
                      </a:pPr>
                      <a:r>
                        <a:rPr lang="fr-CA" sz="1500" b="1" i="0" dirty="0" smtClean="0">
                          <a:solidFill>
                            <a:srgbClr val="000000"/>
                          </a:solidFill>
                          <a:latin typeface="Arial Narrow" pitchFamily="18" charset="0"/>
                        </a:rPr>
                        <a:t>Taux de vitamine B</a:t>
                      </a:r>
                      <a:r>
                        <a:rPr lang="fr-CA" sz="1500" b="1" i="0" baseline="-25000" dirty="0" smtClean="0">
                          <a:solidFill>
                            <a:srgbClr val="000000"/>
                          </a:solidFill>
                          <a:latin typeface="Arial Narrow" pitchFamily="18" charset="0"/>
                        </a:rPr>
                        <a:t>12</a:t>
                      </a:r>
                      <a:r>
                        <a:rPr lang="fr-CA" sz="1500" b="1" i="0" dirty="0" smtClean="0">
                          <a:solidFill>
                            <a:srgbClr val="000000"/>
                          </a:solidFill>
                          <a:latin typeface="Arial Narrow" pitchFamily="18" charset="0"/>
                        </a:rPr>
                        <a:t> et de folates</a:t>
                      </a:r>
                    </a:p>
                  </a:txBody>
                  <a:tcPr>
                    <a:solidFill>
                      <a:srgbClr val="331E41">
                        <a:alpha val="20000"/>
                      </a:srgbClr>
                    </a:solidFill>
                  </a:tcPr>
                </a:tc>
              </a:tr>
              <a:tr h="2087251">
                <a:tc gridSpan="2">
                  <a:txBody>
                    <a:bodyPr/>
                    <a:lstStyle/>
                    <a:p>
                      <a:pPr marL="285750" indent="-285750">
                        <a:buClr>
                          <a:srgbClr val="331E41"/>
                        </a:buClr>
                        <a:buFont typeface="Arial"/>
                        <a:buChar char="•"/>
                      </a:pPr>
                      <a:r>
                        <a:rPr lang="fr-CA" sz="1400" b="0" i="0" dirty="0" smtClean="0">
                          <a:solidFill>
                            <a:srgbClr val="000000"/>
                          </a:solidFill>
                          <a:latin typeface="Arial Narrow" pitchFamily="18" charset="0"/>
                        </a:rPr>
                        <a:t>L’évaluation du bilan ferrique comporte deux aspects importants et distincts : </a:t>
                      </a:r>
                    </a:p>
                    <a:p>
                      <a:pPr marL="635000" lvl="1" indent="-177800">
                        <a:buClr>
                          <a:srgbClr val="331E41"/>
                        </a:buClr>
                        <a:buFont typeface="Arial" pitchFamily="34" charset="0"/>
                        <a:buChar char="•"/>
                      </a:pPr>
                      <a:r>
                        <a:rPr lang="fr-CA" sz="1400" b="0" i="0" dirty="0" smtClean="0">
                          <a:solidFill>
                            <a:srgbClr val="000000"/>
                          </a:solidFill>
                          <a:latin typeface="Arial Narrow" pitchFamily="18" charset="0"/>
                        </a:rPr>
                        <a:t>la présence ou l’absence de réserves de fer, </a:t>
                      </a:r>
                    </a:p>
                    <a:p>
                      <a:pPr marL="635000" lvl="1" indent="-177800">
                        <a:buClr>
                          <a:srgbClr val="331E41"/>
                        </a:buClr>
                        <a:buFont typeface="Arial" pitchFamily="34" charset="0"/>
                        <a:buChar char="•"/>
                      </a:pPr>
                      <a:r>
                        <a:rPr lang="fr-CA" sz="1400" b="0" i="0" dirty="0" smtClean="0">
                          <a:solidFill>
                            <a:srgbClr val="000000"/>
                          </a:solidFill>
                          <a:latin typeface="Arial Narrow" pitchFamily="18" charset="0"/>
                        </a:rPr>
                        <a:t>la disponibilité du fer pour l’érythropoïèse en cours. </a:t>
                      </a:r>
                    </a:p>
                    <a:p>
                      <a:pPr marL="285750" indent="-285750">
                        <a:buClr>
                          <a:srgbClr val="331E41"/>
                        </a:buClr>
                        <a:buFont typeface="Arial"/>
                        <a:buChar char="•"/>
                      </a:pPr>
                      <a:r>
                        <a:rPr lang="fr-CA" sz="1400" b="0" i="0" dirty="0" smtClean="0">
                          <a:solidFill>
                            <a:srgbClr val="000000"/>
                          </a:solidFill>
                          <a:latin typeface="Arial Narrow" pitchFamily="18" charset="0"/>
                        </a:rPr>
                        <a:t>Le dosage de la ferritine sérique est la méthode d’analyse la plus utilisée pour évaluer les réserves de fer. </a:t>
                      </a:r>
                    </a:p>
                    <a:p>
                      <a:pPr marL="742950" lvl="1" indent="-285750">
                        <a:buClr>
                          <a:srgbClr val="331E41"/>
                        </a:buClr>
                        <a:buFont typeface="Arial"/>
                        <a:buChar char="•"/>
                      </a:pPr>
                      <a:r>
                        <a:rPr lang="fr-CA" sz="1400" b="0" i="0" dirty="0" smtClean="0">
                          <a:solidFill>
                            <a:srgbClr val="000000"/>
                          </a:solidFill>
                          <a:latin typeface="Arial Narrow" pitchFamily="18" charset="0"/>
                        </a:rPr>
                        <a:t>L’analyse du fer contenu dans un frottis de moelle osseuse (prélevé par aspiration) après coloration spécifique est la méthode de référence. </a:t>
                      </a:r>
                    </a:p>
                    <a:p>
                      <a:pPr marL="742950" lvl="1" indent="-285750">
                        <a:buClr>
                          <a:srgbClr val="331E41"/>
                        </a:buClr>
                        <a:buFont typeface="Arial"/>
                        <a:buChar char="•"/>
                      </a:pPr>
                      <a:r>
                        <a:rPr lang="fr-CA" sz="1400" b="0" i="0" dirty="0" smtClean="0">
                          <a:solidFill>
                            <a:srgbClr val="000000"/>
                          </a:solidFill>
                          <a:latin typeface="Arial Narrow" pitchFamily="18" charset="0"/>
                        </a:rPr>
                        <a:t>Un taux de ferritine sérique égal ou inférieur à 30 ng/mL (30 mg/L) indique une grave carence en fer et est un facteur prédictif important de l’absence de réserves de fer dans la moelle osseuse.</a:t>
                      </a:r>
                      <a:endParaRPr lang="en-CA" sz="1400" dirty="0" smtClean="0">
                        <a:latin typeface="Arial Narrow"/>
                        <a:cs typeface="Arial Narrow"/>
                      </a:endParaRPr>
                    </a:p>
                    <a:p>
                      <a:pPr marL="285750" indent="-285750">
                        <a:buClr>
                          <a:srgbClr val="331E41"/>
                        </a:buClr>
                        <a:buFont typeface="Arial"/>
                        <a:buChar char="•"/>
                      </a:pPr>
                      <a:r>
                        <a:rPr lang="fr-CA" sz="1400" b="0" i="0" dirty="0" smtClean="0">
                          <a:solidFill>
                            <a:srgbClr val="910000"/>
                          </a:solidFill>
                          <a:latin typeface="Arial Narrow" pitchFamily="18" charset="0"/>
                        </a:rPr>
                        <a:t>On utilise souvent ensemble le taux de ferritine sérique et le TSAT pour évaluer le bilan ferrique, diagnostiquer une carence en fer et prédire la réponse érythropoïétique à l’administration d’un supplément de fer.</a:t>
                      </a:r>
                    </a:p>
                  </a:txBody>
                  <a:tcPr>
                    <a:solidFill>
                      <a:srgbClr val="331E41">
                        <a:alpha val="5000"/>
                      </a:srgbClr>
                    </a:solidFill>
                  </a:tcPr>
                </a:tc>
                <a:tc hMerge="1">
                  <a:txBody>
                    <a:bodyPr/>
                    <a:lstStyle/>
                    <a:p>
                      <a:pPr marL="457200" lvl="0" indent="-514350">
                        <a:buFont typeface="Arial" pitchFamily="34" charset="0"/>
                        <a:buChar char="•"/>
                      </a:pPr>
                      <a:endParaRPr lang="en-US" dirty="0" smtClean="0"/>
                    </a:p>
                  </a:txBody>
                  <a:tcPr>
                    <a:lnL w="6350" cap="flat" cmpd="sng" algn="ctr">
                      <a:solidFill>
                        <a:srgbClr val="CF1B2B">
                          <a:lumMod val="40000"/>
                          <a:lumOff val="60000"/>
                        </a:srgbClr>
                      </a:solidFill>
                      <a:prstDash val="solid"/>
                      <a:round/>
                      <a:headEnd type="none" w="med" len="med"/>
                      <a:tailEnd type="none" w="med" len="med"/>
                    </a:lnL>
                    <a:lnR w="6350" cap="flat" cmpd="sng" algn="ctr">
                      <a:solidFill>
                        <a:srgbClr val="CF1B2B">
                          <a:lumMod val="40000"/>
                          <a:lumOff val="60000"/>
                        </a:srgbClr>
                      </a:solidFill>
                      <a:prstDash val="solid"/>
                      <a:round/>
                      <a:headEnd type="none" w="med" len="med"/>
                      <a:tailEnd type="none" w="med" len="med"/>
                    </a:lnR>
                    <a:lnT w="6350" cap="flat" cmpd="sng" algn="ctr">
                      <a:solidFill>
                        <a:srgbClr val="CF1B2B">
                          <a:lumMod val="40000"/>
                          <a:lumOff val="60000"/>
                        </a:srgbClr>
                      </a:solidFill>
                      <a:prstDash val="solid"/>
                      <a:round/>
                      <a:headEnd type="none" w="med" len="med"/>
                      <a:tailEnd type="none" w="med" len="med"/>
                    </a:lnT>
                    <a:lnB w="6350" cap="flat" cmpd="sng" algn="ctr">
                      <a:solidFill>
                        <a:srgbClr val="CF1B2B">
                          <a:lumMod val="40000"/>
                          <a:lumOff val="60000"/>
                        </a:srgbClr>
                      </a:solidFill>
                      <a:prstDash val="solid"/>
                      <a:round/>
                      <a:headEnd type="none" w="med" len="med"/>
                      <a:tailEnd type="none" w="med" len="med"/>
                    </a:lnB>
                  </a:tcPr>
                </a:tc>
              </a:tr>
            </a:tbl>
          </a:graphicData>
        </a:graphic>
      </p:graphicFrame>
      <p:sp>
        <p:nvSpPr>
          <p:cNvPr id="3" name="Espace réservé du numéro de diapositive 2"/>
          <p:cNvSpPr>
            <a:spLocks noGrp="1"/>
          </p:cNvSpPr>
          <p:nvPr>
            <p:ph type="sldNum" sz="quarter" idx="12"/>
          </p:nvPr>
        </p:nvSpPr>
        <p:spPr/>
        <p:txBody>
          <a:bodyPr/>
          <a:lstStyle/>
          <a:p>
            <a:pPr>
              <a:defRPr/>
            </a:pPr>
            <a:fld id="{EA038B7F-161B-4B84-978C-72F57418E0E4}" type="slidenum">
              <a:rPr lang="en-US"/>
              <a:pPr>
                <a:defRPr/>
              </a:pPr>
              <a:t>26</a:t>
            </a:fld>
            <a:r>
              <a:rPr lang="en-US"/>
              <a:t> </a:t>
            </a:r>
            <a:endParaRPr lang="en-US" dirty="0">
              <a:cs typeface="Arial" charset="0"/>
            </a:endParaRPr>
          </a:p>
        </p:txBody>
      </p:sp>
      <p:pic>
        <p:nvPicPr>
          <p:cNvPr id="151566" name="Picture 15"/>
          <p:cNvPicPr>
            <a:picLocks noChangeAspect="1" noChangeArrowheads="1"/>
          </p:cNvPicPr>
          <p:nvPr/>
        </p:nvPicPr>
        <p:blipFill>
          <a:blip r:embed="rId3" cstate="print"/>
          <a:srcRect/>
          <a:stretch>
            <a:fillRect/>
          </a:stretch>
        </p:blipFill>
        <p:spPr bwMode="auto">
          <a:xfrm>
            <a:off x="1143000" y="2743200"/>
            <a:ext cx="1057275" cy="8461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p:cNvSpPr>
            <a:spLocks noGrp="1"/>
          </p:cNvSpPr>
          <p:nvPr>
            <p:ph type="title"/>
          </p:nvPr>
        </p:nvSpPr>
        <p:spPr>
          <a:xfrm>
            <a:off x="468313" y="549275"/>
            <a:ext cx="8280400" cy="647700"/>
          </a:xfrm>
        </p:spPr>
        <p:txBody>
          <a:bodyPr/>
          <a:lstStyle/>
          <a:p>
            <a:pPr eaLnBrk="1" hangingPunct="1">
              <a:lnSpc>
                <a:spcPct val="90000"/>
              </a:lnSpc>
            </a:pPr>
            <a:r>
              <a:rPr lang="fr-CA" sz="4000" b="1" smtClean="0">
                <a:solidFill>
                  <a:srgbClr val="FFFFFF"/>
                </a:solidFill>
                <a:latin typeface="Arial Narrow" pitchFamily="34" charset="0"/>
              </a:rPr>
              <a:t>Recherche des causes de l’anémie: </a:t>
            </a:r>
            <a:r>
              <a:rPr lang="en-US" sz="4000" smtClean="0"/>
              <a:t/>
            </a:r>
            <a:br>
              <a:rPr lang="en-US" sz="4000" smtClean="0"/>
            </a:br>
            <a:r>
              <a:rPr lang="fr-CA" sz="4000" b="1" smtClean="0">
                <a:solidFill>
                  <a:srgbClr val="FFFFFF"/>
                </a:solidFill>
                <a:latin typeface="Arial Narrow" pitchFamily="34" charset="0"/>
              </a:rPr>
              <a:t>vitamine B</a:t>
            </a:r>
            <a:r>
              <a:rPr lang="fr-CA" sz="4000" b="1" baseline="-25000" smtClean="0">
                <a:solidFill>
                  <a:srgbClr val="FFFFFF"/>
                </a:solidFill>
                <a:latin typeface="Arial Narrow" pitchFamily="34" charset="0"/>
              </a:rPr>
              <a:t>12</a:t>
            </a:r>
            <a:r>
              <a:rPr lang="fr-CA" sz="4000" b="1" smtClean="0">
                <a:solidFill>
                  <a:srgbClr val="FFFFFF"/>
                </a:solidFill>
                <a:latin typeface="Arial Narrow" pitchFamily="34" charset="0"/>
              </a:rPr>
              <a:t> et folates</a:t>
            </a:r>
          </a:p>
        </p:txBody>
      </p:sp>
      <p:sp>
        <p:nvSpPr>
          <p:cNvPr id="153602" name="Content Placeholder 2"/>
          <p:cNvSpPr>
            <a:spLocks noGrp="1"/>
          </p:cNvSpPr>
          <p:nvPr>
            <p:ph idx="1"/>
          </p:nvPr>
        </p:nvSpPr>
        <p:spPr>
          <a:xfrm>
            <a:off x="433388" y="1868488"/>
            <a:ext cx="8270875" cy="4800600"/>
          </a:xfrm>
        </p:spPr>
        <p:txBody>
          <a:bodyPr/>
          <a:lstStyle/>
          <a:p>
            <a:pPr marL="358775" indent="-358775" eaLnBrk="1" hangingPunct="1">
              <a:buClr>
                <a:srgbClr val="331E41"/>
              </a:buClr>
            </a:pPr>
            <a:r>
              <a:rPr lang="fr-CA" sz="2800" smtClean="0">
                <a:solidFill>
                  <a:srgbClr val="000000"/>
                </a:solidFill>
                <a:latin typeface="Arial Narrow" pitchFamily="34" charset="0"/>
              </a:rPr>
              <a:t>Carences en folates et en vitamine B</a:t>
            </a:r>
            <a:r>
              <a:rPr lang="fr-CA" sz="2800" baseline="-25000" smtClean="0">
                <a:solidFill>
                  <a:srgbClr val="000000"/>
                </a:solidFill>
                <a:latin typeface="Arial Narrow" pitchFamily="34" charset="0"/>
              </a:rPr>
              <a:t>12</a:t>
            </a:r>
            <a:r>
              <a:rPr lang="fr-CA" sz="2800" smtClean="0">
                <a:solidFill>
                  <a:srgbClr val="000000"/>
                </a:solidFill>
                <a:latin typeface="Arial Narrow" pitchFamily="34" charset="0"/>
              </a:rPr>
              <a:t> :</a:t>
            </a:r>
          </a:p>
          <a:p>
            <a:pPr marL="758825" lvl="1" indent="-358775" eaLnBrk="1" hangingPunct="1">
              <a:buClr>
                <a:srgbClr val="331E41"/>
              </a:buClr>
            </a:pPr>
            <a:r>
              <a:rPr lang="fr-CA" sz="2400" smtClean="0">
                <a:solidFill>
                  <a:srgbClr val="000000"/>
                </a:solidFill>
                <a:latin typeface="Arial Narrow" pitchFamily="34" charset="0"/>
              </a:rPr>
              <a:t>causes </a:t>
            </a:r>
            <a:r>
              <a:rPr lang="fr-CA" sz="2400" b="1" smtClean="0">
                <a:solidFill>
                  <a:srgbClr val="000000"/>
                </a:solidFill>
                <a:latin typeface="Arial Narrow" pitchFamily="34" charset="0"/>
              </a:rPr>
              <a:t>rares</a:t>
            </a:r>
            <a:r>
              <a:rPr lang="fr-CA" sz="2400" smtClean="0">
                <a:solidFill>
                  <a:srgbClr val="000000"/>
                </a:solidFill>
                <a:latin typeface="Arial Narrow" pitchFamily="34" charset="0"/>
              </a:rPr>
              <a:t> mais importantes d’une anémie traitable </a:t>
            </a:r>
          </a:p>
          <a:p>
            <a:pPr marL="758825" lvl="1" indent="-358775" eaLnBrk="1" hangingPunct="1">
              <a:buClr>
                <a:srgbClr val="331E41"/>
              </a:buClr>
            </a:pPr>
            <a:r>
              <a:rPr lang="fr-CA" sz="2400" smtClean="0">
                <a:solidFill>
                  <a:srgbClr val="000000"/>
                </a:solidFill>
                <a:latin typeface="Arial Narrow" pitchFamily="34" charset="0"/>
              </a:rPr>
              <a:t>associées à des indices érythrocytaires macrocytaires</a:t>
            </a:r>
          </a:p>
          <a:p>
            <a:pPr marL="758825" lvl="1" indent="-358775" eaLnBrk="1" hangingPunct="1">
              <a:buClr>
                <a:srgbClr val="331E41"/>
              </a:buClr>
            </a:pPr>
            <a:r>
              <a:rPr lang="fr-CA" sz="2400" smtClean="0">
                <a:solidFill>
                  <a:srgbClr val="000000"/>
                </a:solidFill>
                <a:latin typeface="Arial Narrow" pitchFamily="34" charset="0"/>
              </a:rPr>
              <a:t>peuvent être corrigées</a:t>
            </a:r>
          </a:p>
          <a:p>
            <a:pPr marL="758825" lvl="1" indent="-358775" eaLnBrk="1" hangingPunct="1">
              <a:buClr>
                <a:srgbClr val="331E41"/>
              </a:buClr>
              <a:buFont typeface="Arial" charset="0"/>
              <a:buNone/>
            </a:pPr>
            <a:endParaRPr lang="en-CA" sz="2400" smtClean="0">
              <a:latin typeface="Arial Narrow" pitchFamily="34" charset="0"/>
            </a:endParaRPr>
          </a:p>
          <a:p>
            <a:pPr marL="358775" indent="-358775" eaLnBrk="1" hangingPunct="1">
              <a:buClr>
                <a:srgbClr val="331E41"/>
              </a:buClr>
            </a:pPr>
            <a:r>
              <a:rPr lang="fr-CA" sz="2800" smtClean="0">
                <a:solidFill>
                  <a:srgbClr val="000000"/>
                </a:solidFill>
                <a:latin typeface="Arial Narrow" pitchFamily="34" charset="0"/>
              </a:rPr>
              <a:t>La carence en vitamine B</a:t>
            </a:r>
            <a:r>
              <a:rPr lang="fr-CA" sz="2800" baseline="-25000" smtClean="0">
                <a:solidFill>
                  <a:srgbClr val="000000"/>
                </a:solidFill>
                <a:latin typeface="Arial Narrow" pitchFamily="34" charset="0"/>
              </a:rPr>
              <a:t>12</a:t>
            </a:r>
            <a:r>
              <a:rPr lang="fr-CA" sz="2800" smtClean="0">
                <a:solidFill>
                  <a:srgbClr val="000000"/>
                </a:solidFill>
                <a:latin typeface="Arial Narrow" pitchFamily="34" charset="0"/>
              </a:rPr>
              <a:t> peut indiquer d’autres processus morbides sous-jacents.</a:t>
            </a:r>
          </a:p>
        </p:txBody>
      </p:sp>
      <p:sp>
        <p:nvSpPr>
          <p:cNvPr id="5" name="TextBox 4"/>
          <p:cNvSpPr txBox="1"/>
          <p:nvPr/>
        </p:nvSpPr>
        <p:spPr>
          <a:xfrm>
            <a:off x="179388" y="6165850"/>
            <a:ext cx="6624637" cy="508000"/>
          </a:xfrm>
          <a:prstGeom prst="rect">
            <a:avLst/>
          </a:prstGeom>
          <a:noFill/>
        </p:spPr>
        <p:txBody>
          <a:bodyPr>
            <a:spAutoFit/>
          </a:bodyPr>
          <a:lstStyle/>
          <a:p>
            <a:pPr>
              <a:defRPr/>
            </a:pPr>
            <a:r>
              <a:rPr lang="fr-CA" sz="900" b="1" dirty="0">
                <a:solidFill>
                  <a:srgbClr val="111111"/>
                </a:solidFill>
                <a:latin typeface="Arial Narrow" pitchFamily="34" charset="0"/>
                <a:cs typeface="Arial" pitchFamily="34" charset="0"/>
              </a:rPr>
              <a:t>Référence :</a:t>
            </a:r>
          </a:p>
          <a:p>
            <a:pPr marL="228600" indent="-228600">
              <a:buFont typeface="+mj-lt"/>
              <a:buAutoNum type="arabicPeriod"/>
              <a:defRPr/>
            </a:pPr>
            <a:r>
              <a:rPr lang="fr-CA" sz="900" dirty="0">
                <a:latin typeface="Arial Narrow" pitchFamily="34" charset="0"/>
                <a:cs typeface="Arial" pitchFamily="34" charset="0"/>
              </a:rPr>
              <a:t>Kidney Disease: Improving Global Outcomes (KDIGO) Anemia Work Group. KDIGO Clinical Practice Guideline for Anemia in Chronic Kidney Disease. </a:t>
            </a:r>
            <a:r>
              <a:rPr lang="fr-CA" sz="900" i="1" dirty="0">
                <a:latin typeface="Arial Narrow" pitchFamily="34" charset="0"/>
                <a:cs typeface="Arial" pitchFamily="34" charset="0"/>
              </a:rPr>
              <a:t>Kidney inter</a:t>
            </a:r>
            <a:r>
              <a:rPr lang="fr-CA" sz="900" dirty="0">
                <a:latin typeface="Arial Narrow" pitchFamily="34" charset="0"/>
                <a:cs typeface="Arial" pitchFamily="34" charset="0"/>
              </a:rPr>
              <a:t>., Suppl. 2012; 2: 279-335.</a:t>
            </a:r>
          </a:p>
        </p:txBody>
      </p:sp>
      <p:sp>
        <p:nvSpPr>
          <p:cNvPr id="4" name="Espace réservé du numéro de diapositive 3"/>
          <p:cNvSpPr>
            <a:spLocks noGrp="1"/>
          </p:cNvSpPr>
          <p:nvPr>
            <p:ph type="sldNum" sz="quarter" idx="12"/>
          </p:nvPr>
        </p:nvSpPr>
        <p:spPr/>
        <p:txBody>
          <a:bodyPr/>
          <a:lstStyle/>
          <a:p>
            <a:pPr>
              <a:defRPr/>
            </a:pPr>
            <a:fld id="{BE1F75E1-28C1-49E2-805D-7BCE7F34B85E}" type="slidenum">
              <a:rPr lang="en-US"/>
              <a:pPr>
                <a:defRPr/>
              </a:pPr>
              <a:t>27</a:t>
            </a:fld>
            <a:r>
              <a:rPr lang="en-US"/>
              <a:t> </a:t>
            </a:r>
            <a:endParaRPr lang="en-US" dirty="0">
              <a:cs typeface="Arial" charset="0"/>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p:cNvSpPr>
            <a:spLocks noGrp="1"/>
          </p:cNvSpPr>
          <p:nvPr>
            <p:ph type="title"/>
          </p:nvPr>
        </p:nvSpPr>
        <p:spPr>
          <a:xfrm>
            <a:off x="433388" y="333375"/>
            <a:ext cx="8242300" cy="1079500"/>
          </a:xfrm>
        </p:spPr>
        <p:txBody>
          <a:bodyPr/>
          <a:lstStyle/>
          <a:p>
            <a:pPr eaLnBrk="1" hangingPunct="1"/>
            <a:r>
              <a:rPr lang="fr-CA" sz="4000" b="1" dirty="0" smtClean="0">
                <a:solidFill>
                  <a:srgbClr val="FFFFFF"/>
                </a:solidFill>
                <a:latin typeface="Arial Narrow" pitchFamily="34" charset="0"/>
              </a:rPr>
              <a:t>Question #7</a:t>
            </a:r>
          </a:p>
        </p:txBody>
      </p:sp>
      <p:sp>
        <p:nvSpPr>
          <p:cNvPr id="155650" name="Content Placeholder 2"/>
          <p:cNvSpPr>
            <a:spLocks noGrp="1"/>
          </p:cNvSpPr>
          <p:nvPr>
            <p:ph idx="1"/>
          </p:nvPr>
        </p:nvSpPr>
        <p:spPr>
          <a:xfrm>
            <a:off x="468313" y="1700213"/>
            <a:ext cx="8229600" cy="4525962"/>
          </a:xfrm>
          <a:solidFill>
            <a:srgbClr val="FFFFCC"/>
          </a:solidFill>
        </p:spPr>
        <p:txBody>
          <a:bodyPr/>
          <a:lstStyle/>
          <a:p>
            <a:pPr marL="0" indent="0">
              <a:spcAft>
                <a:spcPct val="40000"/>
              </a:spcAft>
              <a:buFont typeface="Arial" charset="0"/>
              <a:buNone/>
            </a:pPr>
            <a:r>
              <a:rPr lang="fr-CA" b="1" dirty="0" smtClean="0">
                <a:solidFill>
                  <a:srgbClr val="000000"/>
                </a:solidFill>
                <a:latin typeface="Arial Narrow" pitchFamily="34" charset="0"/>
              </a:rPr>
              <a:t>Dans la recherche des causes de l'anémie ferriprive, quel test est le plus souvent employé pour évaluer les réserves en fer?</a:t>
            </a:r>
          </a:p>
          <a:p>
            <a:pPr marL="361950" indent="-361950" eaLnBrk="1" hangingPunct="1">
              <a:buFont typeface="Calibri" pitchFamily="34" charset="0"/>
              <a:buAutoNum type="alphaUcPeriod"/>
            </a:pPr>
            <a:r>
              <a:rPr lang="fr-CA" dirty="0" smtClean="0">
                <a:solidFill>
                  <a:srgbClr val="000000"/>
                </a:solidFill>
                <a:latin typeface="Arial Narrow" pitchFamily="34" charset="0"/>
              </a:rPr>
              <a:t>Le dosage de la </a:t>
            </a:r>
            <a:r>
              <a:rPr lang="fr-CA" dirty="0" err="1" smtClean="0">
                <a:solidFill>
                  <a:srgbClr val="000000"/>
                </a:solidFill>
                <a:latin typeface="Arial Narrow" pitchFamily="34" charset="0"/>
              </a:rPr>
              <a:t>ferritine</a:t>
            </a:r>
            <a:r>
              <a:rPr lang="fr-CA" dirty="0" smtClean="0">
                <a:solidFill>
                  <a:srgbClr val="000000"/>
                </a:solidFill>
                <a:latin typeface="Arial Narrow" pitchFamily="34" charset="0"/>
              </a:rPr>
              <a:t> sérique</a:t>
            </a:r>
          </a:p>
          <a:p>
            <a:pPr marL="361950" indent="-361950" eaLnBrk="1" hangingPunct="1">
              <a:buFont typeface="Calibri" pitchFamily="34" charset="0"/>
              <a:buAutoNum type="alphaUcPeriod"/>
            </a:pPr>
            <a:r>
              <a:rPr lang="fr-CA" dirty="0" smtClean="0">
                <a:solidFill>
                  <a:srgbClr val="000000"/>
                </a:solidFill>
                <a:latin typeface="Arial Narrow" pitchFamily="34" charset="0"/>
              </a:rPr>
              <a:t>La mesure du coefficient de saturation en fer de la transferrine (TSAT)</a:t>
            </a:r>
          </a:p>
          <a:p>
            <a:pPr marL="0" indent="0" eaLnBrk="1" hangingPunct="1">
              <a:buFont typeface="Arial" charset="0"/>
              <a:buNone/>
            </a:pPr>
            <a:endParaRPr lang="en-US" baseline="30000" dirty="0" smtClean="0">
              <a:latin typeface="Arial Narrow" pitchFamily="34" charset="0"/>
            </a:endParaRPr>
          </a:p>
          <a:p>
            <a:pPr marL="0" indent="0" eaLnBrk="1" hangingPunct="1"/>
            <a:endParaRPr lang="en-CA" dirty="0" smtClean="0">
              <a:latin typeface="Arial Narrow" pitchFamily="34" charset="0"/>
            </a:endParaRPr>
          </a:p>
          <a:p>
            <a:pPr marL="0" indent="0" eaLnBrk="1" hangingPunct="1">
              <a:buClr>
                <a:srgbClr val="331E41"/>
              </a:buClr>
            </a:pPr>
            <a:endParaRPr lang="fr-CA" dirty="0" smtClean="0">
              <a:solidFill>
                <a:srgbClr val="000000"/>
              </a:solidFill>
              <a:latin typeface="Arial Narrow" pitchFamily="34" charset="0"/>
            </a:endParaRPr>
          </a:p>
        </p:txBody>
      </p:sp>
      <p:sp>
        <p:nvSpPr>
          <p:cNvPr id="5" name="Espace réservé du numéro de diapositive 4"/>
          <p:cNvSpPr>
            <a:spLocks noGrp="1"/>
          </p:cNvSpPr>
          <p:nvPr>
            <p:ph type="sldNum" sz="quarter" idx="12"/>
          </p:nvPr>
        </p:nvSpPr>
        <p:spPr/>
        <p:txBody>
          <a:bodyPr/>
          <a:lstStyle/>
          <a:p>
            <a:pPr>
              <a:defRPr/>
            </a:pPr>
            <a:fld id="{D109974D-93FE-4280-BA5A-30679A56F0FC}" type="slidenum">
              <a:rPr lang="en-US"/>
              <a:pPr>
                <a:defRPr/>
              </a:pPr>
              <a:t>28</a:t>
            </a:fld>
            <a:r>
              <a:rPr lang="en-US"/>
              <a:t> </a:t>
            </a:r>
            <a:endParaRPr lang="en-US" dirty="0">
              <a:cs typeface="Arial" charset="0"/>
            </a:endParaRP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30225" y="1133475"/>
            <a:ext cx="8185150" cy="246063"/>
          </a:xfrm>
          <a:prstGeom prst="rect">
            <a:avLst/>
          </a:prstGeom>
          <a:noFill/>
        </p:spPr>
        <p:txBody>
          <a:bodyPr lIns="0" tIns="0" bIns="0">
            <a:spAutoFit/>
          </a:bodyPr>
          <a:lstStyle/>
          <a:p>
            <a:pPr marL="176213" indent="-176213">
              <a:spcAft>
                <a:spcPts val="1000"/>
              </a:spcAft>
              <a:buClr>
                <a:schemeClr val="accent3"/>
              </a:buClr>
              <a:buSzPct val="120000"/>
              <a:buFont typeface="Arial"/>
              <a:buChar char="•"/>
              <a:defRPr/>
            </a:pPr>
            <a:endParaRPr lang="en-GB">
              <a:latin typeface="Arial" pitchFamily="34" charset="0"/>
              <a:cs typeface="Arial" pitchFamily="34" charset="0"/>
            </a:endParaRPr>
          </a:p>
        </p:txBody>
      </p:sp>
      <p:sp>
        <p:nvSpPr>
          <p:cNvPr id="157698" name="Title 1"/>
          <p:cNvSpPr>
            <a:spLocks noGrp="1"/>
          </p:cNvSpPr>
          <p:nvPr>
            <p:ph type="title"/>
          </p:nvPr>
        </p:nvSpPr>
        <p:spPr>
          <a:xfrm>
            <a:off x="539750" y="549275"/>
            <a:ext cx="8250238" cy="576263"/>
          </a:xfrm>
        </p:spPr>
        <p:txBody>
          <a:bodyPr/>
          <a:lstStyle/>
          <a:p>
            <a:pPr eaLnBrk="1" hangingPunct="1">
              <a:lnSpc>
                <a:spcPct val="90000"/>
              </a:lnSpc>
            </a:pPr>
            <a:r>
              <a:rPr lang="fr-CA" sz="4000" b="1" smtClean="0">
                <a:solidFill>
                  <a:srgbClr val="FFFFFF"/>
                </a:solidFill>
                <a:latin typeface="Arial Narrow" pitchFamily="34" charset="0"/>
              </a:rPr>
              <a:t>Fréquence du dépistage de l’anémie chez les patients atteints d’IRC</a:t>
            </a:r>
          </a:p>
        </p:txBody>
      </p:sp>
      <p:graphicFrame>
        <p:nvGraphicFramePr>
          <p:cNvPr id="14" name="Table 13"/>
          <p:cNvGraphicFramePr>
            <a:graphicFrameLocks noGrp="1"/>
          </p:cNvGraphicFramePr>
          <p:nvPr/>
        </p:nvGraphicFramePr>
        <p:xfrm>
          <a:off x="468313" y="1989138"/>
          <a:ext cx="8280400" cy="3649662"/>
        </p:xfrm>
        <a:graphic>
          <a:graphicData uri="http://schemas.openxmlformats.org/drawingml/2006/table">
            <a:tbl>
              <a:tblPr/>
              <a:tblGrid>
                <a:gridCol w="3816350"/>
                <a:gridCol w="4464050"/>
              </a:tblGrid>
              <a:tr h="13028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2400" b="1" i="0" u="none" strike="noStrike" cap="none" normalizeH="0" baseline="0" dirty="0" smtClean="0">
                          <a:ln>
                            <a:noFill/>
                          </a:ln>
                          <a:solidFill>
                            <a:srgbClr val="FFFFFF"/>
                          </a:solidFill>
                          <a:effectLst/>
                          <a:latin typeface="Arial Narrow" pitchFamily="34" charset="0"/>
                          <a:cs typeface="Arial" charset="0"/>
                        </a:rPr>
                        <a:t>Si pas anémiques,  doser l’hémoglobine (</a:t>
                      </a:r>
                      <a:r>
                        <a:rPr kumimoji="0" lang="fr-CA" sz="2400" b="1" i="0" u="none" strike="noStrike" cap="none" normalizeH="0" baseline="0" dirty="0" err="1" smtClean="0">
                          <a:ln>
                            <a:noFill/>
                          </a:ln>
                          <a:solidFill>
                            <a:srgbClr val="FFFFFF"/>
                          </a:solidFill>
                          <a:effectLst/>
                          <a:latin typeface="Arial Narrow" pitchFamily="34" charset="0"/>
                          <a:cs typeface="Arial" charset="0"/>
                        </a:rPr>
                        <a:t>Hb</a:t>
                      </a:r>
                      <a:r>
                        <a:rPr kumimoji="0" lang="fr-CA" sz="2400" b="1" i="0" u="none" strike="noStrike" cap="none" normalizeH="0" baseline="0" dirty="0" smtClean="0">
                          <a:ln>
                            <a:noFill/>
                          </a:ln>
                          <a:solidFill>
                            <a:srgbClr val="FFFFFF"/>
                          </a:solidFill>
                          <a:effectLst/>
                          <a:latin typeface="Arial Narrow" pitchFamily="34" charset="0"/>
                          <a:cs typeface="Arial"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1E4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2400" b="1" i="0" u="none" strike="noStrike" cap="none" normalizeH="0" baseline="0" dirty="0" smtClean="0">
                          <a:ln>
                            <a:noFill/>
                          </a:ln>
                          <a:solidFill>
                            <a:srgbClr val="FFFFFF"/>
                          </a:solidFill>
                          <a:effectLst/>
                          <a:latin typeface="Arial Narrow" pitchFamily="34" charset="0"/>
                          <a:cs typeface="Arial" charset="0"/>
                        </a:rPr>
                        <a:t>Si anémiques  et sans ASE, doser l’hémoglobine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1E41"/>
                    </a:solidFill>
                  </a:tcPr>
                </a:tc>
              </a:tr>
              <a:tr h="2346844">
                <a:tc>
                  <a:txBody>
                    <a:bodyPr/>
                    <a:lstStyle/>
                    <a:p>
                      <a:pPr marL="177800" marR="0" lvl="0" indent="-177800" algn="l" defTabSz="914400" rtl="0" eaLnBrk="1" fontAlgn="base" latinLnBrk="0" hangingPunct="1">
                        <a:lnSpc>
                          <a:spcPct val="100000"/>
                        </a:lnSpc>
                        <a:spcBef>
                          <a:spcPct val="0"/>
                        </a:spcBef>
                        <a:spcAft>
                          <a:spcPct val="0"/>
                        </a:spcAft>
                        <a:buClr>
                          <a:srgbClr val="4F6228"/>
                        </a:buClr>
                        <a:buSzTx/>
                        <a:buFont typeface="Arial" charset="0"/>
                        <a:buNone/>
                        <a:tabLst/>
                      </a:pPr>
                      <a:r>
                        <a:rPr kumimoji="0" lang="fr-CA" sz="2000" b="0" i="0" u="none" strike="noStrike" cap="none" normalizeH="0" baseline="0" dirty="0" smtClean="0">
                          <a:ln>
                            <a:noFill/>
                          </a:ln>
                          <a:solidFill>
                            <a:srgbClr val="000000"/>
                          </a:solidFill>
                          <a:effectLst/>
                          <a:latin typeface="Arial Narrow" pitchFamily="34" charset="0"/>
                          <a:cs typeface="Arial" charset="0"/>
                        </a:rPr>
                        <a:t>Au moins</a:t>
                      </a:r>
                    </a:p>
                    <a:p>
                      <a:pPr marL="177800" marR="0" lvl="0" indent="-177800" algn="l" defTabSz="914400" rtl="0" eaLnBrk="1" fontAlgn="base" latinLnBrk="0" hangingPunct="1">
                        <a:lnSpc>
                          <a:spcPct val="100000"/>
                        </a:lnSpc>
                        <a:spcBef>
                          <a:spcPct val="0"/>
                        </a:spcBef>
                        <a:spcAft>
                          <a:spcPct val="0"/>
                        </a:spcAft>
                        <a:buClr>
                          <a:srgbClr val="4F6228"/>
                        </a:buClr>
                        <a:buSzTx/>
                        <a:buFont typeface="Arial" charset="0"/>
                        <a:buChar char="•"/>
                        <a:tabLst/>
                      </a:pPr>
                      <a:r>
                        <a:rPr kumimoji="0" lang="fr-CA" sz="2000" b="0" i="0" u="none" strike="noStrike" cap="none" normalizeH="0" baseline="0" dirty="0" smtClean="0">
                          <a:ln>
                            <a:noFill/>
                          </a:ln>
                          <a:solidFill>
                            <a:srgbClr val="000000"/>
                          </a:solidFill>
                          <a:effectLst/>
                          <a:latin typeface="Arial Narrow" pitchFamily="34" charset="0"/>
                          <a:cs typeface="Arial" charset="0"/>
                        </a:rPr>
                        <a:t>1 x par année stade 3 </a:t>
                      </a:r>
                    </a:p>
                    <a:p>
                      <a:pPr marL="177800" marR="0" lvl="0" indent="-177800" algn="l" defTabSz="914400" rtl="0" eaLnBrk="1" fontAlgn="base" latinLnBrk="0" hangingPunct="1">
                        <a:lnSpc>
                          <a:spcPct val="100000"/>
                        </a:lnSpc>
                        <a:spcBef>
                          <a:spcPct val="0"/>
                        </a:spcBef>
                        <a:spcAft>
                          <a:spcPct val="0"/>
                        </a:spcAft>
                        <a:buClr>
                          <a:srgbClr val="4F6228"/>
                        </a:buClr>
                        <a:buSzTx/>
                        <a:buFont typeface="Arial" charset="0"/>
                        <a:buChar char="•"/>
                        <a:tabLst/>
                      </a:pPr>
                      <a:r>
                        <a:rPr kumimoji="0" lang="fr-CA" sz="2000" b="0" i="0" u="none" strike="noStrike" cap="none" normalizeH="0" baseline="0" dirty="0" smtClean="0">
                          <a:ln>
                            <a:noFill/>
                          </a:ln>
                          <a:solidFill>
                            <a:srgbClr val="000000"/>
                          </a:solidFill>
                          <a:effectLst/>
                          <a:latin typeface="Arial Narrow" pitchFamily="34" charset="0"/>
                          <a:cs typeface="Arial" charset="0"/>
                        </a:rPr>
                        <a:t>2 x par année stade 4 ou 5 si ND</a:t>
                      </a:r>
                    </a:p>
                    <a:p>
                      <a:pPr marL="177800" marR="0" lvl="0" indent="-177800" algn="l" defTabSz="914400" rtl="0" eaLnBrk="1" fontAlgn="base" latinLnBrk="0" hangingPunct="1">
                        <a:lnSpc>
                          <a:spcPct val="100000"/>
                        </a:lnSpc>
                        <a:spcBef>
                          <a:spcPct val="0"/>
                        </a:spcBef>
                        <a:spcAft>
                          <a:spcPct val="0"/>
                        </a:spcAft>
                        <a:buClr>
                          <a:srgbClr val="4F6228"/>
                        </a:buClr>
                        <a:buSzTx/>
                        <a:buFont typeface="Arial" charset="0"/>
                        <a:buChar char="•"/>
                        <a:tabLst/>
                      </a:pPr>
                      <a:r>
                        <a:rPr kumimoji="0" lang="fr-CA" sz="2000" b="0" i="0" u="none" strike="noStrike" cap="none" normalizeH="0" baseline="0" dirty="0" smtClean="0">
                          <a:ln>
                            <a:noFill/>
                          </a:ln>
                          <a:solidFill>
                            <a:srgbClr val="000000"/>
                          </a:solidFill>
                          <a:effectLst/>
                          <a:latin typeface="Arial Narrow" pitchFamily="34" charset="0"/>
                          <a:cs typeface="Arial" charset="0"/>
                        </a:rPr>
                        <a:t>4 x par année stage 5 si HD ou DP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1E41">
                        <a:alpha val="20000"/>
                      </a:srgbClr>
                    </a:solidFill>
                  </a:tcPr>
                </a:tc>
                <a:tc>
                  <a:txBody>
                    <a:bodyPr/>
                    <a:lstStyle/>
                    <a:p>
                      <a:pPr marL="177800" marR="0" lvl="0" indent="-177800" algn="l" defTabSz="914400" rtl="0" eaLnBrk="1" fontAlgn="base" latinLnBrk="0" hangingPunct="1">
                        <a:lnSpc>
                          <a:spcPct val="100000"/>
                        </a:lnSpc>
                        <a:spcBef>
                          <a:spcPct val="0"/>
                        </a:spcBef>
                        <a:spcAft>
                          <a:spcPct val="0"/>
                        </a:spcAft>
                        <a:buClr>
                          <a:srgbClr val="4F6228"/>
                        </a:buClr>
                        <a:buSzTx/>
                        <a:buFont typeface="Arial" charset="0"/>
                        <a:buNone/>
                        <a:tabLst/>
                      </a:pPr>
                      <a:r>
                        <a:rPr kumimoji="0" lang="fr-CA" sz="2000" b="0" i="0" u="none" strike="noStrike" cap="none" normalizeH="0" baseline="0" dirty="0" smtClean="0">
                          <a:ln>
                            <a:noFill/>
                          </a:ln>
                          <a:solidFill>
                            <a:srgbClr val="000000"/>
                          </a:solidFill>
                          <a:effectLst/>
                          <a:latin typeface="Arial Narrow" pitchFamily="34" charset="0"/>
                          <a:cs typeface="Arial" charset="0"/>
                        </a:rPr>
                        <a:t>Au moins</a:t>
                      </a:r>
                    </a:p>
                    <a:p>
                      <a:pPr marL="177800" marR="0" lvl="0" indent="-177800" algn="l" defTabSz="914400" rtl="0" eaLnBrk="1" fontAlgn="base" latinLnBrk="0" hangingPunct="1">
                        <a:lnSpc>
                          <a:spcPct val="100000"/>
                        </a:lnSpc>
                        <a:spcBef>
                          <a:spcPct val="0"/>
                        </a:spcBef>
                        <a:spcAft>
                          <a:spcPct val="0"/>
                        </a:spcAft>
                        <a:buClr>
                          <a:srgbClr val="4F6228"/>
                        </a:buClr>
                        <a:buSzTx/>
                        <a:buFont typeface="Arial" pitchFamily="34" charset="0"/>
                        <a:buChar char="•"/>
                        <a:tabLst/>
                      </a:pPr>
                      <a:r>
                        <a:rPr kumimoji="0" lang="fr-CA" sz="2000" b="0" i="0" u="none" strike="noStrike" cap="none" normalizeH="0" baseline="0" dirty="0" smtClean="0">
                          <a:ln>
                            <a:noFill/>
                          </a:ln>
                          <a:solidFill>
                            <a:srgbClr val="000000"/>
                          </a:solidFill>
                          <a:effectLst/>
                          <a:latin typeface="Arial Narrow" pitchFamily="34" charset="0"/>
                          <a:cs typeface="Arial" charset="0"/>
                        </a:rPr>
                        <a:t>4 x par an stade 3 à 5 ND ou 5 si DP</a:t>
                      </a:r>
                    </a:p>
                    <a:p>
                      <a:pPr marL="177800" marR="0" lvl="0" indent="-177800" algn="l" defTabSz="914400" rtl="0" eaLnBrk="1" fontAlgn="base" latinLnBrk="0" hangingPunct="1">
                        <a:lnSpc>
                          <a:spcPct val="100000"/>
                        </a:lnSpc>
                        <a:spcBef>
                          <a:spcPct val="0"/>
                        </a:spcBef>
                        <a:spcAft>
                          <a:spcPct val="0"/>
                        </a:spcAft>
                        <a:buClr>
                          <a:srgbClr val="4F6228"/>
                        </a:buClr>
                        <a:buSzTx/>
                        <a:buFont typeface="Arial" charset="0"/>
                        <a:buChar char="•"/>
                        <a:tabLst/>
                      </a:pPr>
                      <a:r>
                        <a:rPr kumimoji="0" lang="fr-CA" sz="2000" b="0" i="0" u="none" strike="noStrike" cap="none" normalizeH="0" baseline="0" dirty="0" smtClean="0">
                          <a:ln>
                            <a:noFill/>
                          </a:ln>
                          <a:solidFill>
                            <a:srgbClr val="000000"/>
                          </a:solidFill>
                          <a:effectLst/>
                          <a:latin typeface="Arial Narrow" pitchFamily="34" charset="0"/>
                          <a:cs typeface="Arial" charset="0"/>
                        </a:rPr>
                        <a:t>Tous les mois stage 5 HD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1E41">
                        <a:alpha val="20000"/>
                      </a:srgbClr>
                    </a:solidFill>
                  </a:tcPr>
                </a:tc>
              </a:tr>
            </a:tbl>
          </a:graphicData>
        </a:graphic>
      </p:graphicFrame>
      <p:sp>
        <p:nvSpPr>
          <p:cNvPr id="7" name="TextBox 6"/>
          <p:cNvSpPr txBox="1"/>
          <p:nvPr/>
        </p:nvSpPr>
        <p:spPr>
          <a:xfrm>
            <a:off x="179388" y="6165850"/>
            <a:ext cx="6624637" cy="508000"/>
          </a:xfrm>
          <a:prstGeom prst="rect">
            <a:avLst/>
          </a:prstGeom>
          <a:noFill/>
        </p:spPr>
        <p:txBody>
          <a:bodyPr>
            <a:spAutoFit/>
          </a:bodyPr>
          <a:lstStyle/>
          <a:p>
            <a:pPr>
              <a:defRPr/>
            </a:pPr>
            <a:r>
              <a:rPr lang="fr-CA" sz="900" b="1" dirty="0">
                <a:solidFill>
                  <a:srgbClr val="111111"/>
                </a:solidFill>
                <a:latin typeface="Arial Narrow" pitchFamily="34" charset="0"/>
                <a:cs typeface="Arial" pitchFamily="34" charset="0"/>
              </a:rPr>
              <a:t>Référence :</a:t>
            </a:r>
          </a:p>
          <a:p>
            <a:pPr marL="228600" indent="-228600">
              <a:buFont typeface="+mj-lt"/>
              <a:buAutoNum type="arabicPeriod"/>
              <a:defRPr/>
            </a:pPr>
            <a:r>
              <a:rPr lang="fr-CA" sz="900" dirty="0">
                <a:latin typeface="Arial Narrow" pitchFamily="34" charset="0"/>
                <a:cs typeface="Arial" pitchFamily="34" charset="0"/>
              </a:rPr>
              <a:t>Kidney Disease: Improving Global Outcomes (KDIGO) Anemia Work Group. KDIGO Clinical Practice Guideline for Anemia in Chronic Kidney Disease. </a:t>
            </a:r>
            <a:r>
              <a:rPr lang="fr-CA" sz="900" i="1" dirty="0">
                <a:latin typeface="Arial Narrow" pitchFamily="34" charset="0"/>
                <a:cs typeface="Arial" pitchFamily="34" charset="0"/>
              </a:rPr>
              <a:t>Kidney inter</a:t>
            </a:r>
            <a:r>
              <a:rPr lang="fr-CA" sz="900" dirty="0">
                <a:latin typeface="Arial Narrow" pitchFamily="34" charset="0"/>
                <a:cs typeface="Arial" pitchFamily="34" charset="0"/>
              </a:rPr>
              <a:t>., Suppl. 2012; 2: 279-335.</a:t>
            </a:r>
          </a:p>
        </p:txBody>
      </p:sp>
      <p:sp>
        <p:nvSpPr>
          <p:cNvPr id="157711" name="TextBox 7"/>
          <p:cNvSpPr txBox="1">
            <a:spLocks noChangeArrowheads="1"/>
          </p:cNvSpPr>
          <p:nvPr/>
        </p:nvSpPr>
        <p:spPr bwMode="auto">
          <a:xfrm>
            <a:off x="468313" y="5654675"/>
            <a:ext cx="7848600" cy="517525"/>
          </a:xfrm>
          <a:prstGeom prst="rect">
            <a:avLst/>
          </a:prstGeom>
          <a:noFill/>
          <a:ln w="9525">
            <a:noFill/>
            <a:miter lim="800000"/>
            <a:headEnd/>
            <a:tailEnd/>
          </a:ln>
        </p:spPr>
        <p:txBody>
          <a:bodyPr>
            <a:spAutoFit/>
          </a:bodyPr>
          <a:lstStyle/>
          <a:p>
            <a:pPr marL="244475" indent="-244475">
              <a:buClr>
                <a:srgbClr val="331E41"/>
              </a:buClr>
              <a:buFont typeface="Arial" charset="0"/>
              <a:buChar char="•"/>
            </a:pPr>
            <a:r>
              <a:rPr lang="fr-CA" sz="1400" dirty="0">
                <a:solidFill>
                  <a:srgbClr val="000000"/>
                </a:solidFill>
                <a:latin typeface="Arial Narrow" pitchFamily="34" charset="0"/>
              </a:rPr>
              <a:t>Ce tableau est adapté des lignes directrices du KDIGO; le protocole pour la fréquence du dépistage peut être différent selon les établissements. </a:t>
            </a:r>
          </a:p>
        </p:txBody>
      </p:sp>
      <p:sp>
        <p:nvSpPr>
          <p:cNvPr id="4" name="Espace réservé du numéro de diapositive 3"/>
          <p:cNvSpPr>
            <a:spLocks noGrp="1"/>
          </p:cNvSpPr>
          <p:nvPr>
            <p:ph type="sldNum" sz="quarter" idx="12"/>
          </p:nvPr>
        </p:nvSpPr>
        <p:spPr/>
        <p:txBody>
          <a:bodyPr/>
          <a:lstStyle/>
          <a:p>
            <a:pPr>
              <a:defRPr/>
            </a:pPr>
            <a:fld id="{36084322-FFB7-4743-988A-5329AC720EE4}" type="slidenum">
              <a:rPr lang="en-US"/>
              <a:pPr>
                <a:defRPr/>
              </a:pPr>
              <a:t>29</a:t>
            </a:fld>
            <a:r>
              <a:rPr lang="en-US"/>
              <a:t> </a:t>
            </a:r>
            <a:endParaRPr lang="en-US" dirty="0">
              <a:cs typeface="Arial" charset="0"/>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re 1"/>
          <p:cNvSpPr>
            <a:spLocks noGrp="1"/>
          </p:cNvSpPr>
          <p:nvPr>
            <p:ph type="title"/>
          </p:nvPr>
        </p:nvSpPr>
        <p:spPr>
          <a:xfrm>
            <a:off x="468313" y="549275"/>
            <a:ext cx="8207375" cy="576263"/>
          </a:xfrm>
        </p:spPr>
        <p:txBody>
          <a:bodyPr/>
          <a:lstStyle/>
          <a:p>
            <a:pPr eaLnBrk="1" hangingPunct="1"/>
            <a:r>
              <a:rPr lang="fr-CA" sz="4000" b="1" smtClean="0">
                <a:solidFill>
                  <a:srgbClr val="FFFFFF"/>
                </a:solidFill>
                <a:latin typeface="Arial Narrow" pitchFamily="34" charset="0"/>
              </a:rPr>
              <a:t>Comité de développement</a:t>
            </a:r>
          </a:p>
        </p:txBody>
      </p:sp>
      <p:sp>
        <p:nvSpPr>
          <p:cNvPr id="19458" name="ZoneTexte 4"/>
          <p:cNvSpPr txBox="1">
            <a:spLocks noChangeArrowheads="1"/>
          </p:cNvSpPr>
          <p:nvPr/>
        </p:nvSpPr>
        <p:spPr bwMode="auto">
          <a:xfrm>
            <a:off x="250825" y="5229225"/>
            <a:ext cx="3462338" cy="1323975"/>
          </a:xfrm>
          <a:prstGeom prst="rect">
            <a:avLst/>
          </a:prstGeom>
          <a:noFill/>
          <a:ln w="9525">
            <a:noFill/>
            <a:miter lim="800000"/>
            <a:headEnd/>
            <a:tailEnd/>
          </a:ln>
        </p:spPr>
        <p:txBody>
          <a:bodyPr wrap="none">
            <a:spAutoFit/>
          </a:bodyPr>
          <a:lstStyle/>
          <a:p>
            <a:r>
              <a:rPr lang="fr-CA" sz="2000" b="1">
                <a:solidFill>
                  <a:srgbClr val="331E41"/>
                </a:solidFill>
                <a:latin typeface="Arial Narrow" pitchFamily="34" charset="0"/>
              </a:rPr>
              <a:t>M</a:t>
            </a:r>
            <a:r>
              <a:rPr lang="fr-CA" sz="2000" b="1" baseline="30000">
                <a:solidFill>
                  <a:srgbClr val="331E41"/>
                </a:solidFill>
                <a:latin typeface="Arial Narrow" pitchFamily="34" charset="0"/>
              </a:rPr>
              <a:t>me</a:t>
            </a:r>
            <a:r>
              <a:rPr lang="fr-CA" sz="2000" b="1">
                <a:solidFill>
                  <a:srgbClr val="331E41"/>
                </a:solidFill>
                <a:latin typeface="Arial Narrow" pitchFamily="34" charset="0"/>
              </a:rPr>
              <a:t> Rhonda Federici, infirmière</a:t>
            </a:r>
          </a:p>
          <a:p>
            <a:r>
              <a:rPr lang="fr-CA" sz="2000">
                <a:solidFill>
                  <a:srgbClr val="000000"/>
                </a:solidFill>
                <a:latin typeface="Arial Narrow" pitchFamily="34" charset="0"/>
              </a:rPr>
              <a:t>Infirmière clinicienne enseignante</a:t>
            </a:r>
          </a:p>
          <a:p>
            <a:r>
              <a:rPr lang="fr-CA" sz="2000">
                <a:solidFill>
                  <a:srgbClr val="000000"/>
                </a:solidFill>
                <a:latin typeface="Arial Narrow" pitchFamily="34" charset="0"/>
              </a:rPr>
              <a:t>St. Paul’s Hospital</a:t>
            </a:r>
          </a:p>
          <a:p>
            <a:r>
              <a:rPr lang="fr-CA" sz="2000">
                <a:solidFill>
                  <a:srgbClr val="000000"/>
                </a:solidFill>
                <a:latin typeface="Arial Narrow" pitchFamily="34" charset="0"/>
              </a:rPr>
              <a:t>Vancouver (Colombie-Britannique)</a:t>
            </a:r>
          </a:p>
        </p:txBody>
      </p:sp>
      <p:sp>
        <p:nvSpPr>
          <p:cNvPr id="19459" name="ZoneTexte 5"/>
          <p:cNvSpPr txBox="1">
            <a:spLocks noChangeArrowheads="1"/>
          </p:cNvSpPr>
          <p:nvPr/>
        </p:nvSpPr>
        <p:spPr bwMode="auto">
          <a:xfrm>
            <a:off x="250825" y="3213100"/>
            <a:ext cx="4105275" cy="1938338"/>
          </a:xfrm>
          <a:prstGeom prst="rect">
            <a:avLst/>
          </a:prstGeom>
          <a:noFill/>
          <a:ln w="9525">
            <a:noFill/>
            <a:miter lim="800000"/>
            <a:headEnd/>
            <a:tailEnd/>
          </a:ln>
        </p:spPr>
        <p:txBody>
          <a:bodyPr>
            <a:spAutoFit/>
          </a:bodyPr>
          <a:lstStyle/>
          <a:p>
            <a:r>
              <a:rPr lang="fr-CA" sz="2000" b="1">
                <a:solidFill>
                  <a:srgbClr val="331E41"/>
                </a:solidFill>
                <a:latin typeface="Arial Narrow" pitchFamily="34" charset="0"/>
              </a:rPr>
              <a:t>M</a:t>
            </a:r>
            <a:r>
              <a:rPr lang="fr-CA" sz="2000" b="1" baseline="30000">
                <a:solidFill>
                  <a:srgbClr val="331E41"/>
                </a:solidFill>
                <a:latin typeface="Arial Narrow" pitchFamily="34" charset="0"/>
              </a:rPr>
              <a:t>me</a:t>
            </a:r>
            <a:r>
              <a:rPr lang="fr-CA" sz="2000" b="1">
                <a:solidFill>
                  <a:srgbClr val="331E41"/>
                </a:solidFill>
                <a:latin typeface="Arial Narrow" pitchFamily="34" charset="0"/>
              </a:rPr>
              <a:t> Annick Leboeuf, infirmière, </a:t>
            </a:r>
          </a:p>
          <a:p>
            <a:r>
              <a:rPr lang="fr-CA" sz="2000" b="1">
                <a:solidFill>
                  <a:srgbClr val="331E41"/>
                </a:solidFill>
                <a:latin typeface="Arial Narrow" pitchFamily="34" charset="0"/>
              </a:rPr>
              <a:t>B. Sc. Inf., M. Sc.</a:t>
            </a:r>
          </a:p>
          <a:p>
            <a:r>
              <a:rPr lang="fr-CA" sz="2000">
                <a:solidFill>
                  <a:srgbClr val="000000"/>
                </a:solidFill>
                <a:latin typeface="Arial Narrow" pitchFamily="34" charset="0"/>
              </a:rPr>
              <a:t>Infirmière-chef, Services de dialyse</a:t>
            </a:r>
          </a:p>
          <a:p>
            <a:r>
              <a:rPr lang="fr-CA" sz="2000">
                <a:solidFill>
                  <a:srgbClr val="000000"/>
                </a:solidFill>
                <a:latin typeface="Arial Narrow" pitchFamily="34" charset="0"/>
              </a:rPr>
              <a:t>Direction des regroupements clientèles</a:t>
            </a:r>
          </a:p>
          <a:p>
            <a:r>
              <a:rPr lang="fr-CA" sz="2000">
                <a:solidFill>
                  <a:srgbClr val="000000"/>
                </a:solidFill>
                <a:latin typeface="Arial Narrow" pitchFamily="34" charset="0"/>
              </a:rPr>
              <a:t>Centre hospitalier de l’Université de Mtl Montréal (Québec)</a:t>
            </a:r>
          </a:p>
        </p:txBody>
      </p:sp>
      <p:sp>
        <p:nvSpPr>
          <p:cNvPr id="19460" name="ZoneTexte 7"/>
          <p:cNvSpPr txBox="1">
            <a:spLocks noChangeArrowheads="1"/>
          </p:cNvSpPr>
          <p:nvPr/>
        </p:nvSpPr>
        <p:spPr bwMode="auto">
          <a:xfrm>
            <a:off x="250825" y="1557338"/>
            <a:ext cx="4330700" cy="1630362"/>
          </a:xfrm>
          <a:prstGeom prst="rect">
            <a:avLst/>
          </a:prstGeom>
          <a:noFill/>
          <a:ln w="9525">
            <a:noFill/>
            <a:miter lim="800000"/>
            <a:headEnd/>
            <a:tailEnd/>
          </a:ln>
        </p:spPr>
        <p:txBody>
          <a:bodyPr wrap="none">
            <a:spAutoFit/>
          </a:bodyPr>
          <a:lstStyle/>
          <a:p>
            <a:r>
              <a:rPr lang="fr-CA" sz="2000" b="1">
                <a:solidFill>
                  <a:srgbClr val="331E41"/>
                </a:solidFill>
                <a:latin typeface="Arial Narrow" pitchFamily="34" charset="0"/>
              </a:rPr>
              <a:t>M</a:t>
            </a:r>
            <a:r>
              <a:rPr lang="fr-CA" sz="2000" b="1" baseline="30000">
                <a:solidFill>
                  <a:srgbClr val="331E41"/>
                </a:solidFill>
                <a:latin typeface="Arial Narrow" pitchFamily="34" charset="0"/>
              </a:rPr>
              <a:t>me</a:t>
            </a:r>
            <a:r>
              <a:rPr lang="fr-CA" sz="2000" b="1">
                <a:solidFill>
                  <a:srgbClr val="331E41"/>
                </a:solidFill>
                <a:latin typeface="Arial Narrow" pitchFamily="34" charset="0"/>
              </a:rPr>
              <a:t> Anne Rowsell (présidente), infirmière</a:t>
            </a:r>
          </a:p>
          <a:p>
            <a:r>
              <a:rPr lang="fr-CA" sz="2000">
                <a:solidFill>
                  <a:srgbClr val="000000"/>
                </a:solidFill>
                <a:latin typeface="Arial Narrow" pitchFamily="34" charset="0"/>
              </a:rPr>
              <a:t>Infirmière gestionnaire, </a:t>
            </a:r>
            <a:r>
              <a:rPr lang="en-US" sz="2000"/>
              <a:t/>
            </a:r>
            <a:br>
              <a:rPr lang="en-US" sz="2000"/>
            </a:br>
            <a:r>
              <a:rPr lang="fr-CA" sz="2000">
                <a:solidFill>
                  <a:srgbClr val="000000"/>
                </a:solidFill>
                <a:latin typeface="Arial Narrow" pitchFamily="34" charset="0"/>
              </a:rPr>
              <a:t>Programme régional des maladies rénales</a:t>
            </a:r>
          </a:p>
          <a:p>
            <a:r>
              <a:rPr lang="fr-CA" sz="2000">
                <a:solidFill>
                  <a:srgbClr val="000000"/>
                </a:solidFill>
                <a:latin typeface="Arial Narrow" pitchFamily="34" charset="0"/>
              </a:rPr>
              <a:t>Central Health </a:t>
            </a:r>
          </a:p>
          <a:p>
            <a:r>
              <a:rPr lang="fr-CA" sz="2000">
                <a:solidFill>
                  <a:srgbClr val="000000"/>
                </a:solidFill>
                <a:latin typeface="Arial Narrow" pitchFamily="34" charset="0"/>
              </a:rPr>
              <a:t>Grand Falls (Terre-Neuve)</a:t>
            </a:r>
          </a:p>
        </p:txBody>
      </p:sp>
      <p:sp>
        <p:nvSpPr>
          <p:cNvPr id="19461" name="ZoneTexte 8"/>
          <p:cNvSpPr txBox="1">
            <a:spLocks noChangeArrowheads="1"/>
          </p:cNvSpPr>
          <p:nvPr/>
        </p:nvSpPr>
        <p:spPr bwMode="auto">
          <a:xfrm>
            <a:off x="4781550" y="3213100"/>
            <a:ext cx="4254500" cy="1938338"/>
          </a:xfrm>
          <a:prstGeom prst="rect">
            <a:avLst/>
          </a:prstGeom>
          <a:noFill/>
          <a:ln w="9525">
            <a:noFill/>
            <a:miter lim="800000"/>
            <a:headEnd/>
            <a:tailEnd/>
          </a:ln>
        </p:spPr>
        <p:txBody>
          <a:bodyPr wrap="none">
            <a:spAutoFit/>
          </a:bodyPr>
          <a:lstStyle/>
          <a:p>
            <a:r>
              <a:rPr lang="fr-CA" sz="2000" b="1">
                <a:solidFill>
                  <a:srgbClr val="331E41"/>
                </a:solidFill>
                <a:latin typeface="Arial Narrow" pitchFamily="34" charset="0"/>
              </a:rPr>
              <a:t>M</a:t>
            </a:r>
            <a:r>
              <a:rPr lang="fr-CA" sz="2000" b="1" baseline="30000">
                <a:solidFill>
                  <a:srgbClr val="331E41"/>
                </a:solidFill>
                <a:latin typeface="Arial Narrow" pitchFamily="34" charset="0"/>
              </a:rPr>
              <a:t>me</a:t>
            </a:r>
            <a:r>
              <a:rPr lang="fr-CA" sz="2000" b="1">
                <a:solidFill>
                  <a:srgbClr val="331E41"/>
                </a:solidFill>
                <a:latin typeface="Arial Narrow" pitchFamily="34" charset="0"/>
              </a:rPr>
              <a:t> Mary J. Larade, infirmière, CNeph(C)</a:t>
            </a:r>
          </a:p>
          <a:p>
            <a:r>
              <a:rPr lang="fr-CA" sz="2000">
                <a:solidFill>
                  <a:srgbClr val="000000"/>
                </a:solidFill>
                <a:latin typeface="Arial Narrow" pitchFamily="34" charset="0"/>
              </a:rPr>
              <a:t>Coordonnatrice des soins optimaux </a:t>
            </a:r>
            <a:r>
              <a:rPr lang="en-US" sz="2000"/>
              <a:t/>
            </a:r>
            <a:br>
              <a:rPr lang="en-US" sz="2000"/>
            </a:br>
            <a:r>
              <a:rPr lang="fr-CA" sz="2000">
                <a:solidFill>
                  <a:srgbClr val="000000"/>
                </a:solidFill>
                <a:latin typeface="Arial Narrow" pitchFamily="34" charset="0"/>
              </a:rPr>
              <a:t>(maladies vasculaires et anémie)</a:t>
            </a:r>
          </a:p>
          <a:p>
            <a:r>
              <a:rPr lang="fr-CA" sz="2000">
                <a:solidFill>
                  <a:srgbClr val="000000"/>
                </a:solidFill>
                <a:latin typeface="Arial Narrow" pitchFamily="34" charset="0"/>
              </a:rPr>
              <a:t>Cape Breton Regional Hospital, </a:t>
            </a:r>
            <a:r>
              <a:rPr lang="en-US" sz="2000"/>
              <a:t/>
            </a:r>
            <a:br>
              <a:rPr lang="en-US" sz="2000"/>
            </a:br>
            <a:r>
              <a:rPr lang="fr-CA" sz="2000">
                <a:solidFill>
                  <a:srgbClr val="000000"/>
                </a:solidFill>
                <a:latin typeface="Arial Narrow" pitchFamily="34" charset="0"/>
              </a:rPr>
              <a:t>Programme des maladies rénales</a:t>
            </a:r>
          </a:p>
          <a:p>
            <a:r>
              <a:rPr lang="fr-CA" sz="2000">
                <a:solidFill>
                  <a:srgbClr val="000000"/>
                </a:solidFill>
                <a:latin typeface="Arial Narrow" pitchFamily="34" charset="0"/>
              </a:rPr>
              <a:t>Sydney (Nouvelle-Écosse)</a:t>
            </a:r>
          </a:p>
        </p:txBody>
      </p:sp>
      <p:sp>
        <p:nvSpPr>
          <p:cNvPr id="19462" name="ZoneTexte 9"/>
          <p:cNvSpPr txBox="1">
            <a:spLocks noChangeArrowheads="1"/>
          </p:cNvSpPr>
          <p:nvPr/>
        </p:nvSpPr>
        <p:spPr bwMode="auto">
          <a:xfrm>
            <a:off x="4762500" y="1557338"/>
            <a:ext cx="3481388" cy="1630362"/>
          </a:xfrm>
          <a:prstGeom prst="rect">
            <a:avLst/>
          </a:prstGeom>
          <a:noFill/>
          <a:ln w="9525">
            <a:noFill/>
            <a:miter lim="800000"/>
            <a:headEnd/>
            <a:tailEnd/>
          </a:ln>
        </p:spPr>
        <p:txBody>
          <a:bodyPr wrap="none">
            <a:spAutoFit/>
          </a:bodyPr>
          <a:lstStyle/>
          <a:p>
            <a:r>
              <a:rPr lang="fr-CA" sz="2000" b="1">
                <a:solidFill>
                  <a:srgbClr val="331E41"/>
                </a:solidFill>
                <a:latin typeface="Arial Narrow" pitchFamily="34" charset="0"/>
              </a:rPr>
              <a:t>M</a:t>
            </a:r>
            <a:r>
              <a:rPr lang="fr-CA" sz="2000" b="1" baseline="30000">
                <a:solidFill>
                  <a:srgbClr val="331E41"/>
                </a:solidFill>
                <a:latin typeface="Arial Narrow" pitchFamily="34" charset="0"/>
              </a:rPr>
              <a:t>me</a:t>
            </a:r>
            <a:r>
              <a:rPr lang="fr-CA" sz="2000" b="1">
                <a:solidFill>
                  <a:srgbClr val="331E41"/>
                </a:solidFill>
                <a:latin typeface="Arial Narrow" pitchFamily="34" charset="0"/>
              </a:rPr>
              <a:t> Alison Thomas, infirmière, </a:t>
            </a:r>
          </a:p>
          <a:p>
            <a:r>
              <a:rPr lang="fr-CA" sz="2000" b="1">
                <a:solidFill>
                  <a:srgbClr val="331E41"/>
                </a:solidFill>
                <a:latin typeface="Arial Narrow" pitchFamily="34" charset="0"/>
              </a:rPr>
              <a:t>M. Sc. Inf., CNeph (C)</a:t>
            </a:r>
          </a:p>
          <a:p>
            <a:r>
              <a:rPr lang="fr-CA" sz="2000">
                <a:solidFill>
                  <a:srgbClr val="000000"/>
                </a:solidFill>
                <a:latin typeface="Arial Narrow" pitchFamily="34" charset="0"/>
              </a:rPr>
              <a:t>Infirmière praticienne, Hémodialyse</a:t>
            </a:r>
          </a:p>
          <a:p>
            <a:r>
              <a:rPr lang="fr-CA" sz="2000">
                <a:solidFill>
                  <a:srgbClr val="000000"/>
                </a:solidFill>
                <a:latin typeface="Arial Narrow" pitchFamily="34" charset="0"/>
              </a:rPr>
              <a:t>St. Michael’s Hospital</a:t>
            </a:r>
          </a:p>
          <a:p>
            <a:r>
              <a:rPr lang="fr-CA" sz="2000">
                <a:solidFill>
                  <a:srgbClr val="000000"/>
                </a:solidFill>
                <a:latin typeface="Arial Narrow" pitchFamily="34" charset="0"/>
              </a:rPr>
              <a:t>Toronto (Ontario)</a:t>
            </a:r>
          </a:p>
        </p:txBody>
      </p:sp>
      <p:sp>
        <p:nvSpPr>
          <p:cNvPr id="3" name="Espace réservé du numéro de diapositive 2"/>
          <p:cNvSpPr>
            <a:spLocks noGrp="1"/>
          </p:cNvSpPr>
          <p:nvPr>
            <p:ph type="sldNum" sz="quarter" idx="12"/>
          </p:nvPr>
        </p:nvSpPr>
        <p:spPr/>
        <p:txBody>
          <a:bodyPr/>
          <a:lstStyle/>
          <a:p>
            <a:pPr>
              <a:defRPr/>
            </a:pPr>
            <a:fld id="{D28779E3-FAC9-429E-AD4F-B472A2ABA195}" type="slidenum">
              <a:rPr lang="en-US"/>
              <a:pPr>
                <a:defRPr/>
              </a:pPr>
              <a:t>3</a:t>
            </a:fld>
            <a:r>
              <a:rPr lang="en-US"/>
              <a:t> </a:t>
            </a:r>
            <a:endParaRPr lang="en-US" dirty="0">
              <a:cs typeface="Arial" charset="0"/>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p:cNvSpPr>
            <a:spLocks noGrp="1"/>
          </p:cNvSpPr>
          <p:nvPr>
            <p:ph type="title"/>
          </p:nvPr>
        </p:nvSpPr>
        <p:spPr>
          <a:xfrm>
            <a:off x="433388" y="333375"/>
            <a:ext cx="8242300" cy="1079500"/>
          </a:xfrm>
        </p:spPr>
        <p:txBody>
          <a:bodyPr/>
          <a:lstStyle/>
          <a:p>
            <a:pPr eaLnBrk="1" hangingPunct="1"/>
            <a:r>
              <a:rPr lang="fr-CA" sz="4000" b="1" dirty="0" smtClean="0">
                <a:solidFill>
                  <a:srgbClr val="FFFFFF"/>
                </a:solidFill>
                <a:latin typeface="Arial Narrow" pitchFamily="34" charset="0"/>
              </a:rPr>
              <a:t>Question #8</a:t>
            </a:r>
          </a:p>
        </p:txBody>
      </p:sp>
      <p:sp>
        <p:nvSpPr>
          <p:cNvPr id="159746" name="Content Placeholder 2"/>
          <p:cNvSpPr>
            <a:spLocks noGrp="1"/>
          </p:cNvSpPr>
          <p:nvPr>
            <p:ph idx="1"/>
          </p:nvPr>
        </p:nvSpPr>
        <p:spPr>
          <a:xfrm>
            <a:off x="468313" y="1773238"/>
            <a:ext cx="8567737" cy="4525962"/>
          </a:xfrm>
          <a:solidFill>
            <a:srgbClr val="FFFFCC"/>
          </a:solidFill>
        </p:spPr>
        <p:txBody>
          <a:bodyPr/>
          <a:lstStyle/>
          <a:p>
            <a:pPr marL="0" indent="0">
              <a:spcBef>
                <a:spcPct val="0"/>
              </a:spcBef>
              <a:spcAft>
                <a:spcPct val="40000"/>
              </a:spcAft>
              <a:buFont typeface="Arial" charset="0"/>
              <a:buNone/>
            </a:pPr>
            <a:r>
              <a:rPr lang="fr-CA" sz="3600" b="1" dirty="0" smtClean="0">
                <a:solidFill>
                  <a:srgbClr val="000000"/>
                </a:solidFill>
                <a:latin typeface="Arial Narrow" pitchFamily="34" charset="0"/>
              </a:rPr>
              <a:t>À quelle fréquence devrait-on dépister l'anémie ferriprive chez les patients atteints d'IRC de stade 3?</a:t>
            </a:r>
          </a:p>
          <a:p>
            <a:pPr marL="609600" indent="-609600" eaLnBrk="1" hangingPunct="1">
              <a:spcBef>
                <a:spcPct val="0"/>
              </a:spcBef>
              <a:buFont typeface="Calibri" pitchFamily="34" charset="0"/>
              <a:buAutoNum type="alphaUcPeriod"/>
            </a:pPr>
            <a:r>
              <a:rPr lang="fr-CA" sz="3600" dirty="0" smtClean="0">
                <a:solidFill>
                  <a:srgbClr val="000000"/>
                </a:solidFill>
                <a:latin typeface="Arial Narrow" pitchFamily="34" charset="0"/>
              </a:rPr>
              <a:t>Au moins une fois par an</a:t>
            </a:r>
          </a:p>
          <a:p>
            <a:pPr marL="609600" indent="-609600" eaLnBrk="1" hangingPunct="1">
              <a:spcBef>
                <a:spcPct val="0"/>
              </a:spcBef>
              <a:buFont typeface="Calibri" pitchFamily="34" charset="0"/>
              <a:buAutoNum type="alphaUcPeriod"/>
            </a:pPr>
            <a:endParaRPr lang="fr-CA" sz="1200" dirty="0" smtClean="0">
              <a:solidFill>
                <a:srgbClr val="000000"/>
              </a:solidFill>
              <a:latin typeface="Arial Narrow" pitchFamily="34" charset="0"/>
            </a:endParaRPr>
          </a:p>
          <a:p>
            <a:pPr marL="609600" indent="-609600" eaLnBrk="1" hangingPunct="1">
              <a:spcBef>
                <a:spcPct val="0"/>
              </a:spcBef>
              <a:buFont typeface="Calibri" pitchFamily="34" charset="0"/>
              <a:buAutoNum type="alphaUcPeriod"/>
            </a:pPr>
            <a:r>
              <a:rPr lang="fr-CA" sz="3600" dirty="0" smtClean="0">
                <a:solidFill>
                  <a:srgbClr val="000000"/>
                </a:solidFill>
                <a:latin typeface="Arial Narrow" pitchFamily="34" charset="0"/>
              </a:rPr>
              <a:t>Au moins deux fois par an </a:t>
            </a:r>
          </a:p>
          <a:p>
            <a:pPr marL="609600" indent="-609600" eaLnBrk="1" hangingPunct="1">
              <a:spcBef>
                <a:spcPct val="0"/>
              </a:spcBef>
              <a:buFont typeface="Calibri" pitchFamily="34" charset="0"/>
              <a:buAutoNum type="alphaUcPeriod"/>
            </a:pPr>
            <a:endParaRPr lang="fr-CA" sz="1200" dirty="0" smtClean="0">
              <a:solidFill>
                <a:srgbClr val="000000"/>
              </a:solidFill>
              <a:latin typeface="Arial Narrow" pitchFamily="34" charset="0"/>
            </a:endParaRPr>
          </a:p>
          <a:p>
            <a:pPr marL="609600" indent="-609600" eaLnBrk="1" hangingPunct="1">
              <a:spcBef>
                <a:spcPct val="0"/>
              </a:spcBef>
              <a:buFont typeface="Calibri" pitchFamily="34" charset="0"/>
              <a:buAutoNum type="alphaUcPeriod"/>
            </a:pPr>
            <a:r>
              <a:rPr lang="fr-CA" sz="3600" dirty="0" smtClean="0">
                <a:solidFill>
                  <a:srgbClr val="000000"/>
                </a:solidFill>
                <a:latin typeface="Arial Narrow" pitchFamily="34" charset="0"/>
              </a:rPr>
              <a:t>Au moins tous les trois mois</a:t>
            </a:r>
          </a:p>
          <a:p>
            <a:pPr marL="609600" indent="-609600" eaLnBrk="1" hangingPunct="1">
              <a:spcBef>
                <a:spcPct val="0"/>
              </a:spcBef>
              <a:buFont typeface="Calibri" pitchFamily="34" charset="0"/>
              <a:buAutoNum type="alphaUcPeriod"/>
            </a:pPr>
            <a:endParaRPr lang="en-US" sz="3600" baseline="30000" dirty="0" smtClean="0">
              <a:latin typeface="Arial Narrow" pitchFamily="34" charset="0"/>
            </a:endParaRPr>
          </a:p>
          <a:p>
            <a:pPr marL="609600" indent="-609600" eaLnBrk="1" hangingPunct="1">
              <a:spcBef>
                <a:spcPct val="0"/>
              </a:spcBef>
            </a:pPr>
            <a:endParaRPr lang="en-CA" sz="3600" dirty="0" smtClean="0">
              <a:latin typeface="Arial Narrow" pitchFamily="34" charset="0"/>
            </a:endParaRPr>
          </a:p>
          <a:p>
            <a:pPr marL="609600" indent="-609600" eaLnBrk="1" hangingPunct="1">
              <a:spcBef>
                <a:spcPct val="0"/>
              </a:spcBef>
              <a:buClr>
                <a:srgbClr val="331E41"/>
              </a:buClr>
            </a:pPr>
            <a:endParaRPr lang="fr-CA" sz="3600" dirty="0" smtClean="0">
              <a:solidFill>
                <a:srgbClr val="000000"/>
              </a:solidFill>
              <a:latin typeface="Arial Narrow" pitchFamily="34" charset="0"/>
            </a:endParaRPr>
          </a:p>
        </p:txBody>
      </p:sp>
      <p:sp>
        <p:nvSpPr>
          <p:cNvPr id="5" name="Espace réservé du numéro de diapositive 4"/>
          <p:cNvSpPr>
            <a:spLocks noGrp="1"/>
          </p:cNvSpPr>
          <p:nvPr>
            <p:ph type="sldNum" sz="quarter" idx="12"/>
          </p:nvPr>
        </p:nvSpPr>
        <p:spPr/>
        <p:txBody>
          <a:bodyPr/>
          <a:lstStyle/>
          <a:p>
            <a:pPr>
              <a:defRPr/>
            </a:pPr>
            <a:fld id="{207AFE81-9942-4CFD-B9D0-EB5CEC92F01F}" type="slidenum">
              <a:rPr lang="en-US"/>
              <a:pPr>
                <a:defRPr/>
              </a:pPr>
              <a:t>30</a:t>
            </a:fld>
            <a:r>
              <a:rPr lang="en-US"/>
              <a:t> </a:t>
            </a:r>
            <a:endParaRPr lang="en-US" dirty="0">
              <a:cs typeface="Arial" charset="0"/>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30225" y="1133475"/>
            <a:ext cx="8185150" cy="246063"/>
          </a:xfrm>
          <a:prstGeom prst="rect">
            <a:avLst/>
          </a:prstGeom>
          <a:noFill/>
        </p:spPr>
        <p:txBody>
          <a:bodyPr lIns="0" tIns="0" bIns="0">
            <a:spAutoFit/>
          </a:bodyPr>
          <a:lstStyle/>
          <a:p>
            <a:pPr marL="176213" indent="-176213">
              <a:spcAft>
                <a:spcPts val="1000"/>
              </a:spcAft>
              <a:buClr>
                <a:schemeClr val="accent3"/>
              </a:buClr>
              <a:buSzPct val="120000"/>
              <a:buFont typeface="Arial"/>
              <a:buChar char="•"/>
              <a:defRPr/>
            </a:pPr>
            <a:endParaRPr lang="en-GB">
              <a:latin typeface="Arial" pitchFamily="34" charset="0"/>
              <a:cs typeface="Arial" pitchFamily="34" charset="0"/>
            </a:endParaRPr>
          </a:p>
        </p:txBody>
      </p:sp>
      <p:sp>
        <p:nvSpPr>
          <p:cNvPr id="161794" name="Title 1"/>
          <p:cNvSpPr>
            <a:spLocks noGrp="1"/>
          </p:cNvSpPr>
          <p:nvPr>
            <p:ph type="title"/>
          </p:nvPr>
        </p:nvSpPr>
        <p:spPr>
          <a:xfrm>
            <a:off x="468313" y="620713"/>
            <a:ext cx="8250237" cy="431800"/>
          </a:xfrm>
        </p:spPr>
        <p:txBody>
          <a:bodyPr/>
          <a:lstStyle/>
          <a:p>
            <a:pPr eaLnBrk="1" hangingPunct="1"/>
            <a:r>
              <a:rPr lang="fr-CA" sz="4000" b="1" smtClean="0">
                <a:solidFill>
                  <a:srgbClr val="FFFFFF"/>
                </a:solidFill>
                <a:latin typeface="Arial Narrow" pitchFamily="34" charset="0"/>
              </a:rPr>
              <a:t>Diagnostic de l’anémie chez les patients atteints d’IRC</a:t>
            </a:r>
          </a:p>
        </p:txBody>
      </p:sp>
      <p:graphicFrame>
        <p:nvGraphicFramePr>
          <p:cNvPr id="14" name="Table 13"/>
          <p:cNvGraphicFramePr>
            <a:graphicFrameLocks noGrp="1"/>
          </p:cNvGraphicFramePr>
          <p:nvPr/>
        </p:nvGraphicFramePr>
        <p:xfrm>
          <a:off x="457200" y="2057400"/>
          <a:ext cx="8458200" cy="3200400"/>
        </p:xfrm>
        <a:graphic>
          <a:graphicData uri="http://schemas.openxmlformats.org/drawingml/2006/table">
            <a:tbl>
              <a:tblPr firstRow="1" bandRow="1">
                <a:tableStyleId>{21E4AEA4-8DFA-4A89-87EB-49C32662AFE0}</a:tableStyleId>
              </a:tblPr>
              <a:tblGrid>
                <a:gridCol w="3537065"/>
                <a:gridCol w="4921135"/>
              </a:tblGrid>
              <a:tr h="787264">
                <a:tc>
                  <a:txBody>
                    <a:bodyPr/>
                    <a:lstStyle/>
                    <a:p>
                      <a:pPr algn="l"/>
                      <a:r>
                        <a:rPr lang="fr-CA" sz="2000" b="1" i="0" dirty="0" smtClean="0">
                          <a:solidFill>
                            <a:srgbClr val="FFFFFF"/>
                          </a:solidFill>
                          <a:latin typeface="Arial Narrow" pitchFamily="18" charset="0"/>
                        </a:rPr>
                        <a:t>Adultes et enfants âgés de plus de 15</a:t>
                      </a:r>
                      <a:r>
                        <a:rPr lang="fr-CA" sz="2000" b="1" i="0" baseline="0" dirty="0" smtClean="0">
                          <a:solidFill>
                            <a:srgbClr val="FFFFFF"/>
                          </a:solidFill>
                          <a:latin typeface="Arial Narrow" pitchFamily="18" charset="0"/>
                        </a:rPr>
                        <a:t> </a:t>
                      </a:r>
                      <a:r>
                        <a:rPr lang="fr-CA" sz="2000" b="1" i="0" dirty="0" smtClean="0">
                          <a:solidFill>
                            <a:srgbClr val="FFFFFF"/>
                          </a:solidFill>
                          <a:latin typeface="Arial Narrow" pitchFamily="18" charset="0"/>
                        </a:rPr>
                        <a:t>ans atteints d’IRC:</a:t>
                      </a:r>
                    </a:p>
                  </a:txBody>
                  <a:tcPr anchor="ctr">
                    <a:solidFill>
                      <a:srgbClr val="331E41"/>
                    </a:solidFill>
                  </a:tcPr>
                </a:tc>
                <a:tc>
                  <a:txBody>
                    <a:bodyPr/>
                    <a:lstStyle/>
                    <a:p>
                      <a:pPr algn="l"/>
                      <a:r>
                        <a:rPr lang="fr-CA" sz="2000" b="1" i="0" dirty="0" smtClean="0">
                          <a:solidFill>
                            <a:srgbClr val="FFFFFF"/>
                          </a:solidFill>
                          <a:latin typeface="Arial Narrow" pitchFamily="18" charset="0"/>
                        </a:rPr>
                        <a:t>Enfants atteints d’IRC:</a:t>
                      </a:r>
                    </a:p>
                    <a:p>
                      <a:pPr algn="l"/>
                      <a:endParaRPr lang="en-GB" sz="2000" dirty="0">
                        <a:solidFill>
                          <a:srgbClr val="C00000"/>
                        </a:solidFill>
                        <a:latin typeface="Arial Narrow"/>
                        <a:cs typeface="Arial Narrow"/>
                      </a:endParaRPr>
                    </a:p>
                  </a:txBody>
                  <a:tcPr anchor="ctr">
                    <a:solidFill>
                      <a:srgbClr val="331E41"/>
                    </a:solidFill>
                  </a:tcPr>
                </a:tc>
              </a:tr>
              <a:tr h="2413136">
                <a:tc>
                  <a:txBody>
                    <a:bodyPr/>
                    <a:lstStyle/>
                    <a:p>
                      <a:pPr>
                        <a:spcBef>
                          <a:spcPts val="600"/>
                        </a:spcBef>
                        <a:buClr>
                          <a:srgbClr val="331E41"/>
                        </a:buClr>
                      </a:pPr>
                      <a:r>
                        <a:rPr lang="fr-CA" sz="2000" b="0" i="0" dirty="0" smtClean="0">
                          <a:solidFill>
                            <a:srgbClr val="000000"/>
                          </a:solidFill>
                          <a:latin typeface="Arial Narrow" pitchFamily="18" charset="0"/>
                        </a:rPr>
                        <a:t>Le taux d’hémoglobine est:</a:t>
                      </a:r>
                    </a:p>
                    <a:p>
                      <a:pPr marL="177800" indent="-177800">
                        <a:spcBef>
                          <a:spcPts val="600"/>
                        </a:spcBef>
                        <a:buClr>
                          <a:srgbClr val="331E41"/>
                        </a:buClr>
                        <a:buFont typeface="Arial" pitchFamily="34" charset="0"/>
                        <a:buChar char="•"/>
                      </a:pPr>
                      <a:r>
                        <a:rPr lang="fr-CA" sz="2000" b="0" i="0" dirty="0" smtClean="0">
                          <a:solidFill>
                            <a:srgbClr val="000000"/>
                          </a:solidFill>
                          <a:latin typeface="Arial Narrow" pitchFamily="18" charset="0"/>
                          <a:sym typeface="Symbol"/>
                        </a:rPr>
                        <a:t></a:t>
                      </a:r>
                      <a:r>
                        <a:rPr lang="fr-CA" sz="2000" b="0" i="0" dirty="0" smtClean="0">
                          <a:solidFill>
                            <a:srgbClr val="000000"/>
                          </a:solidFill>
                          <a:latin typeface="Arial Narrow" pitchFamily="18" charset="0"/>
                        </a:rPr>
                        <a:t> à 130 g/L chez les hommes; </a:t>
                      </a:r>
                    </a:p>
                    <a:p>
                      <a:pPr marL="177800" indent="-177800">
                        <a:spcBef>
                          <a:spcPts val="600"/>
                        </a:spcBef>
                        <a:buClr>
                          <a:srgbClr val="331E41"/>
                        </a:buClr>
                        <a:buFont typeface="Arial" pitchFamily="34" charset="0"/>
                        <a:buChar char="•"/>
                      </a:pPr>
                      <a:r>
                        <a:rPr lang="fr-CA" sz="2000" b="0" i="0" dirty="0" smtClean="0">
                          <a:solidFill>
                            <a:srgbClr val="000000"/>
                          </a:solidFill>
                          <a:latin typeface="Arial Narrow" pitchFamily="18" charset="0"/>
                          <a:sym typeface="Symbol"/>
                        </a:rPr>
                        <a:t> </a:t>
                      </a:r>
                      <a:r>
                        <a:rPr lang="fr-CA" sz="2000" b="0" i="0" dirty="0" smtClean="0">
                          <a:solidFill>
                            <a:srgbClr val="000000"/>
                          </a:solidFill>
                          <a:latin typeface="Arial Narrow" pitchFamily="18" charset="0"/>
                        </a:rPr>
                        <a:t>à 120 g/L chez les femmes.</a:t>
                      </a:r>
                    </a:p>
                  </a:txBody>
                  <a:tcPr>
                    <a:solidFill>
                      <a:srgbClr val="331E41">
                        <a:alpha val="20000"/>
                      </a:srgbClr>
                    </a:solidFill>
                  </a:tcPr>
                </a:tc>
                <a:tc>
                  <a:txBody>
                    <a:bodyPr/>
                    <a:lstStyle/>
                    <a:p>
                      <a:pPr>
                        <a:spcBef>
                          <a:spcPts val="600"/>
                        </a:spcBef>
                        <a:buClr>
                          <a:srgbClr val="331E41"/>
                        </a:buClr>
                      </a:pPr>
                      <a:r>
                        <a:rPr lang="fr-CA" sz="2000" b="0" i="0" dirty="0" smtClean="0">
                          <a:solidFill>
                            <a:srgbClr val="000000"/>
                          </a:solidFill>
                          <a:latin typeface="Arial Narrow" pitchFamily="18" charset="0"/>
                        </a:rPr>
                        <a:t>Le taux d’hémoglobine est de: </a:t>
                      </a:r>
                    </a:p>
                    <a:p>
                      <a:pPr marL="177800" indent="-177800">
                        <a:spcBef>
                          <a:spcPts val="600"/>
                        </a:spcBef>
                        <a:buClr>
                          <a:srgbClr val="331E41"/>
                        </a:buClr>
                        <a:buFont typeface="Arial"/>
                        <a:buChar char="•"/>
                      </a:pPr>
                      <a:r>
                        <a:rPr lang="fr-CA" sz="2000" b="0" i="0" dirty="0" smtClean="0">
                          <a:solidFill>
                            <a:srgbClr val="000000"/>
                          </a:solidFill>
                          <a:latin typeface="Arial Narrow" pitchFamily="18" charset="0"/>
                        </a:rPr>
                        <a:t>110 g/L chez les enfants âgés de 6 mois à 5 ans;</a:t>
                      </a:r>
                    </a:p>
                    <a:p>
                      <a:pPr marL="177800" indent="-177800">
                        <a:spcBef>
                          <a:spcPts val="600"/>
                        </a:spcBef>
                        <a:buClr>
                          <a:srgbClr val="331E41"/>
                        </a:buClr>
                        <a:buFont typeface="Arial"/>
                        <a:buChar char="•"/>
                      </a:pPr>
                      <a:r>
                        <a:rPr lang="fr-CA" sz="2000" b="0" i="0" dirty="0" smtClean="0">
                          <a:solidFill>
                            <a:srgbClr val="000000"/>
                          </a:solidFill>
                          <a:latin typeface="Arial Narrow" pitchFamily="18" charset="0"/>
                        </a:rPr>
                        <a:t>115 g/L chez les enfants âgés de 5 à 12 ans;</a:t>
                      </a:r>
                    </a:p>
                    <a:p>
                      <a:pPr marL="177800" indent="-177800">
                        <a:spcBef>
                          <a:spcPts val="600"/>
                        </a:spcBef>
                        <a:buClr>
                          <a:srgbClr val="331E41"/>
                        </a:buClr>
                        <a:buFont typeface="Arial"/>
                        <a:buChar char="•"/>
                      </a:pPr>
                      <a:r>
                        <a:rPr lang="fr-CA" sz="2000" b="0" i="0" dirty="0" smtClean="0">
                          <a:solidFill>
                            <a:srgbClr val="000000"/>
                          </a:solidFill>
                          <a:latin typeface="Arial Narrow" pitchFamily="18" charset="0"/>
                        </a:rPr>
                        <a:t>120 g/L chez les enfants âgés de 12 à 15 ans.</a:t>
                      </a:r>
                    </a:p>
                  </a:txBody>
                  <a:tcPr>
                    <a:solidFill>
                      <a:srgbClr val="331E41">
                        <a:alpha val="20000"/>
                      </a:srgbClr>
                    </a:solidFill>
                  </a:tcPr>
                </a:tc>
              </a:tr>
            </a:tbl>
          </a:graphicData>
        </a:graphic>
      </p:graphicFrame>
      <p:sp>
        <p:nvSpPr>
          <p:cNvPr id="7" name="TextBox 6"/>
          <p:cNvSpPr txBox="1"/>
          <p:nvPr/>
        </p:nvSpPr>
        <p:spPr>
          <a:xfrm>
            <a:off x="179388" y="6165850"/>
            <a:ext cx="6624637" cy="508000"/>
          </a:xfrm>
          <a:prstGeom prst="rect">
            <a:avLst/>
          </a:prstGeom>
          <a:noFill/>
        </p:spPr>
        <p:txBody>
          <a:bodyPr>
            <a:spAutoFit/>
          </a:bodyPr>
          <a:lstStyle/>
          <a:p>
            <a:pPr>
              <a:defRPr/>
            </a:pPr>
            <a:r>
              <a:rPr lang="fr-CA" sz="900" b="1" dirty="0">
                <a:solidFill>
                  <a:srgbClr val="111111"/>
                </a:solidFill>
                <a:latin typeface="Arial Narrow" pitchFamily="34" charset="0"/>
                <a:cs typeface="Arial" pitchFamily="34" charset="0"/>
              </a:rPr>
              <a:t>Référence :</a:t>
            </a:r>
          </a:p>
          <a:p>
            <a:pPr marL="228600" indent="-228600">
              <a:buFont typeface="+mj-lt"/>
              <a:buAutoNum type="arabicPeriod"/>
              <a:defRPr/>
            </a:pPr>
            <a:r>
              <a:rPr lang="fr-CA" sz="900" dirty="0">
                <a:latin typeface="Arial Narrow" pitchFamily="34" charset="0"/>
                <a:cs typeface="Arial" pitchFamily="34" charset="0"/>
              </a:rPr>
              <a:t>Kidney Disease: Improving Global Outcomes (KDIGO) Anemia Work Group. KDIGO Clinical Practice Guideline for Anemia in Chronic Kidney Disease. </a:t>
            </a:r>
            <a:r>
              <a:rPr lang="fr-CA" sz="900" i="1" dirty="0">
                <a:latin typeface="Arial Narrow" pitchFamily="34" charset="0"/>
                <a:cs typeface="Arial" pitchFamily="34" charset="0"/>
              </a:rPr>
              <a:t>Kidney inter</a:t>
            </a:r>
            <a:r>
              <a:rPr lang="fr-CA" sz="900" dirty="0">
                <a:latin typeface="Arial Narrow" pitchFamily="34" charset="0"/>
                <a:cs typeface="Arial" pitchFamily="34" charset="0"/>
              </a:rPr>
              <a:t>., Suppl. 2012; 2: 279-335.</a:t>
            </a:r>
          </a:p>
        </p:txBody>
      </p:sp>
      <p:sp>
        <p:nvSpPr>
          <p:cNvPr id="4" name="Espace réservé du numéro de diapositive 3"/>
          <p:cNvSpPr>
            <a:spLocks noGrp="1"/>
          </p:cNvSpPr>
          <p:nvPr>
            <p:ph type="sldNum" sz="quarter" idx="12"/>
          </p:nvPr>
        </p:nvSpPr>
        <p:spPr/>
        <p:txBody>
          <a:bodyPr/>
          <a:lstStyle/>
          <a:p>
            <a:pPr>
              <a:defRPr/>
            </a:pPr>
            <a:fld id="{55A246E8-FA01-4952-8E26-2D2FF9ADA36E}" type="slidenum">
              <a:rPr lang="en-US"/>
              <a:pPr>
                <a:defRPr/>
              </a:pPr>
              <a:t>31</a:t>
            </a:fld>
            <a:r>
              <a:rPr lang="en-US"/>
              <a:t> </a:t>
            </a:r>
            <a:endParaRPr lang="en-US" dirty="0">
              <a:cs typeface="Arial" charset="0"/>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itle 1"/>
          <p:cNvSpPr>
            <a:spLocks noGrp="1"/>
          </p:cNvSpPr>
          <p:nvPr>
            <p:ph type="title"/>
          </p:nvPr>
        </p:nvSpPr>
        <p:spPr>
          <a:xfrm>
            <a:off x="395288" y="549275"/>
            <a:ext cx="8250237" cy="576263"/>
          </a:xfrm>
        </p:spPr>
        <p:txBody>
          <a:bodyPr/>
          <a:lstStyle/>
          <a:p>
            <a:pPr eaLnBrk="1" hangingPunct="1">
              <a:lnSpc>
                <a:spcPct val="90000"/>
              </a:lnSpc>
            </a:pPr>
            <a:r>
              <a:rPr lang="fr-CA" sz="4000" b="1" smtClean="0">
                <a:solidFill>
                  <a:srgbClr val="FFFFFF"/>
                </a:solidFill>
                <a:latin typeface="Arial Narrow" pitchFamily="34" charset="0"/>
              </a:rPr>
              <a:t>Rôle des suppléments de fer </a:t>
            </a:r>
            <a:r>
              <a:rPr lang="en-US" sz="4000" smtClean="0"/>
              <a:t/>
            </a:r>
            <a:br>
              <a:rPr lang="en-US" sz="4000" smtClean="0"/>
            </a:br>
            <a:r>
              <a:rPr lang="fr-CA" sz="4000" b="1" smtClean="0">
                <a:solidFill>
                  <a:srgbClr val="FFFFFF"/>
                </a:solidFill>
                <a:latin typeface="Arial Narrow" pitchFamily="34" charset="0"/>
              </a:rPr>
              <a:t>chez les patients atteints d’IRC</a:t>
            </a:r>
          </a:p>
        </p:txBody>
      </p:sp>
      <p:sp>
        <p:nvSpPr>
          <p:cNvPr id="163842" name="Content Placeholder 2"/>
          <p:cNvSpPr>
            <a:spLocks noGrp="1"/>
          </p:cNvSpPr>
          <p:nvPr>
            <p:ph idx="1"/>
          </p:nvPr>
        </p:nvSpPr>
        <p:spPr>
          <a:xfrm>
            <a:off x="433388" y="1868488"/>
            <a:ext cx="8531225" cy="4800600"/>
          </a:xfrm>
        </p:spPr>
        <p:txBody>
          <a:bodyPr/>
          <a:lstStyle/>
          <a:p>
            <a:pPr marL="0" indent="0" eaLnBrk="1" hangingPunct="1">
              <a:buFont typeface="Arial" charset="0"/>
              <a:buNone/>
            </a:pPr>
            <a:r>
              <a:rPr lang="fr-CA" sz="2200" b="1" dirty="0" smtClean="0">
                <a:solidFill>
                  <a:srgbClr val="000000"/>
                </a:solidFill>
                <a:latin typeface="Arial Narrow" pitchFamily="34" charset="0"/>
              </a:rPr>
              <a:t>Chez les patients atteints d’IRC, les suppléments de fer sont utilisés pour :</a:t>
            </a:r>
          </a:p>
          <a:p>
            <a:pPr marL="654050" lvl="1" indent="-290513" eaLnBrk="1" hangingPunct="1">
              <a:buClr>
                <a:srgbClr val="331E41"/>
              </a:buClr>
              <a:buFont typeface="Arial" charset="0"/>
              <a:buChar char="•"/>
            </a:pPr>
            <a:r>
              <a:rPr lang="fr-CA" sz="2200" b="1" dirty="0" smtClean="0">
                <a:solidFill>
                  <a:srgbClr val="000000"/>
                </a:solidFill>
                <a:latin typeface="Arial Narrow" pitchFamily="34" charset="0"/>
              </a:rPr>
              <a:t>Traiter </a:t>
            </a:r>
            <a:r>
              <a:rPr lang="fr-CA" sz="2200" dirty="0" smtClean="0">
                <a:solidFill>
                  <a:srgbClr val="000000"/>
                </a:solidFill>
                <a:latin typeface="Arial Narrow" pitchFamily="34" charset="0"/>
              </a:rPr>
              <a:t>une carence en fer;</a:t>
            </a:r>
          </a:p>
          <a:p>
            <a:pPr marL="654050" lvl="1" indent="-290513" eaLnBrk="1" hangingPunct="1">
              <a:buClr>
                <a:srgbClr val="331E41"/>
              </a:buClr>
              <a:buFont typeface="Arial" charset="0"/>
              <a:buChar char="•"/>
            </a:pPr>
            <a:r>
              <a:rPr lang="fr-CA" sz="2200" b="1" dirty="0" smtClean="0">
                <a:solidFill>
                  <a:srgbClr val="000000"/>
                </a:solidFill>
                <a:latin typeface="Arial Narrow" pitchFamily="34" charset="0"/>
              </a:rPr>
              <a:t>Améliorer la réponse de l’</a:t>
            </a:r>
            <a:r>
              <a:rPr lang="fr-CA" sz="2200" b="1" dirty="0" err="1" smtClean="0">
                <a:solidFill>
                  <a:srgbClr val="000000"/>
                </a:solidFill>
                <a:latin typeface="Arial Narrow" pitchFamily="34" charset="0"/>
              </a:rPr>
              <a:t>Hb</a:t>
            </a:r>
            <a:r>
              <a:rPr lang="fr-CA" sz="2200" dirty="0" smtClean="0">
                <a:solidFill>
                  <a:srgbClr val="000000"/>
                </a:solidFill>
                <a:latin typeface="Arial Narrow" pitchFamily="34" charset="0"/>
              </a:rPr>
              <a:t> en présence ou en l’absence d’un traitement par ASE;</a:t>
            </a:r>
          </a:p>
          <a:p>
            <a:pPr marL="654050" lvl="1" indent="-290513" eaLnBrk="1" hangingPunct="1">
              <a:buClr>
                <a:srgbClr val="331E41"/>
              </a:buClr>
              <a:buFont typeface="Arial" charset="0"/>
              <a:buChar char="•"/>
            </a:pPr>
            <a:r>
              <a:rPr lang="fr-CA" sz="2200" b="1" dirty="0" smtClean="0">
                <a:solidFill>
                  <a:srgbClr val="000000"/>
                </a:solidFill>
                <a:latin typeface="Arial Narrow" pitchFamily="34" charset="0"/>
              </a:rPr>
              <a:t>Diminuer la dose d’ASE</a:t>
            </a:r>
            <a:r>
              <a:rPr lang="fr-CA" sz="2200" dirty="0" smtClean="0">
                <a:solidFill>
                  <a:srgbClr val="000000"/>
                </a:solidFill>
                <a:latin typeface="Arial Narrow" pitchFamily="34" charset="0"/>
              </a:rPr>
              <a:t> chez les patients qui reçoivent ce type de traitement.</a:t>
            </a:r>
          </a:p>
          <a:p>
            <a:pPr marL="654050" lvl="1" indent="-290513" eaLnBrk="1" hangingPunct="1">
              <a:buFont typeface="Arial" charset="0"/>
              <a:buNone/>
            </a:pPr>
            <a:endParaRPr lang="en-CA" sz="2200" dirty="0" smtClean="0">
              <a:latin typeface="Arial Narrow" pitchFamily="34" charset="0"/>
            </a:endParaRPr>
          </a:p>
          <a:p>
            <a:pPr marL="0" indent="0" eaLnBrk="1" hangingPunct="1">
              <a:buFont typeface="Arial" charset="0"/>
              <a:buNone/>
            </a:pPr>
            <a:r>
              <a:rPr lang="fr-CA" sz="2200" b="1" dirty="0" smtClean="0">
                <a:solidFill>
                  <a:srgbClr val="000000"/>
                </a:solidFill>
                <a:latin typeface="Arial Narrow" pitchFamily="34" charset="0"/>
              </a:rPr>
              <a:t>L’administration de fer est appropriée :</a:t>
            </a:r>
          </a:p>
          <a:p>
            <a:pPr marL="654050" lvl="1" indent="-290513" eaLnBrk="1" hangingPunct="1">
              <a:buClr>
                <a:srgbClr val="331E41"/>
              </a:buClr>
              <a:buFont typeface="Arial" charset="0"/>
              <a:buChar char="•"/>
            </a:pPr>
            <a:r>
              <a:rPr lang="fr-CA" sz="2200" dirty="0" smtClean="0">
                <a:solidFill>
                  <a:srgbClr val="000000"/>
                </a:solidFill>
                <a:latin typeface="Arial Narrow" pitchFamily="34" charset="0"/>
              </a:rPr>
              <a:t>En cas d’une déplétion des </a:t>
            </a:r>
            <a:r>
              <a:rPr lang="fr-CA" sz="2200" b="1" dirty="0" smtClean="0">
                <a:solidFill>
                  <a:srgbClr val="000000"/>
                </a:solidFill>
                <a:latin typeface="Arial Narrow" pitchFamily="34" charset="0"/>
              </a:rPr>
              <a:t>réserves de fer</a:t>
            </a:r>
            <a:r>
              <a:rPr lang="fr-CA" sz="2200" dirty="0" smtClean="0">
                <a:solidFill>
                  <a:srgbClr val="000000"/>
                </a:solidFill>
                <a:latin typeface="Arial Narrow" pitchFamily="34" charset="0"/>
              </a:rPr>
              <a:t> dans la </a:t>
            </a:r>
            <a:r>
              <a:rPr lang="fr-CA" sz="2200" dirty="0" err="1" smtClean="0">
                <a:solidFill>
                  <a:srgbClr val="000000"/>
                </a:solidFill>
                <a:latin typeface="Arial Narrow" pitchFamily="34" charset="0"/>
              </a:rPr>
              <a:t>moëlle</a:t>
            </a:r>
            <a:r>
              <a:rPr lang="fr-CA" sz="2200" dirty="0" smtClean="0">
                <a:solidFill>
                  <a:srgbClr val="000000"/>
                </a:solidFill>
                <a:latin typeface="Arial Narrow" pitchFamily="34" charset="0"/>
              </a:rPr>
              <a:t> osseuse, ou</a:t>
            </a:r>
          </a:p>
          <a:p>
            <a:pPr marL="654050" lvl="1" indent="-290513" eaLnBrk="1" hangingPunct="1">
              <a:buClr>
                <a:srgbClr val="331E41"/>
              </a:buClr>
              <a:buFont typeface="Arial" charset="0"/>
              <a:buChar char="•"/>
            </a:pPr>
            <a:r>
              <a:rPr lang="fr-CA" sz="2200" dirty="0" smtClean="0">
                <a:solidFill>
                  <a:srgbClr val="000000"/>
                </a:solidFill>
                <a:latin typeface="Arial Narrow" pitchFamily="34" charset="0"/>
              </a:rPr>
              <a:t>Si la </a:t>
            </a:r>
            <a:r>
              <a:rPr lang="fr-CA" sz="2200" dirty="0" err="1" smtClean="0">
                <a:solidFill>
                  <a:srgbClr val="000000"/>
                </a:solidFill>
                <a:latin typeface="Arial Narrow" pitchFamily="34" charset="0"/>
              </a:rPr>
              <a:t>moëlle</a:t>
            </a:r>
            <a:r>
              <a:rPr lang="fr-CA" sz="2200" dirty="0" smtClean="0">
                <a:solidFill>
                  <a:srgbClr val="000000"/>
                </a:solidFill>
                <a:latin typeface="Arial Narrow" pitchFamily="34" charset="0"/>
              </a:rPr>
              <a:t> osseuse peut produire une réponse </a:t>
            </a:r>
            <a:r>
              <a:rPr lang="fr-CA" sz="2200" dirty="0" err="1" smtClean="0">
                <a:solidFill>
                  <a:srgbClr val="000000"/>
                </a:solidFill>
                <a:latin typeface="Arial Narrow" pitchFamily="34" charset="0"/>
              </a:rPr>
              <a:t>érythropoïétique</a:t>
            </a:r>
            <a:r>
              <a:rPr lang="fr-CA" sz="2200" dirty="0" smtClean="0">
                <a:solidFill>
                  <a:srgbClr val="000000"/>
                </a:solidFill>
                <a:latin typeface="Arial Narrow" pitchFamily="34" charset="0"/>
              </a:rPr>
              <a:t> significative.</a:t>
            </a:r>
          </a:p>
          <a:p>
            <a:pPr marL="654050" lvl="1" indent="-290513" eaLnBrk="1" hangingPunct="1">
              <a:buClr>
                <a:srgbClr val="331E41"/>
              </a:buClr>
              <a:buFont typeface="Arial" charset="0"/>
              <a:buChar char="•"/>
            </a:pPr>
            <a:endParaRPr lang="en-CA" sz="2200" dirty="0" smtClean="0">
              <a:latin typeface="Arial Narrow" pitchFamily="34" charset="0"/>
            </a:endParaRPr>
          </a:p>
        </p:txBody>
      </p:sp>
      <p:sp>
        <p:nvSpPr>
          <p:cNvPr id="5" name="TextBox 4"/>
          <p:cNvSpPr txBox="1"/>
          <p:nvPr/>
        </p:nvSpPr>
        <p:spPr>
          <a:xfrm>
            <a:off x="179388" y="6165850"/>
            <a:ext cx="6624637" cy="508000"/>
          </a:xfrm>
          <a:prstGeom prst="rect">
            <a:avLst/>
          </a:prstGeom>
          <a:noFill/>
        </p:spPr>
        <p:txBody>
          <a:bodyPr>
            <a:spAutoFit/>
          </a:bodyPr>
          <a:lstStyle/>
          <a:p>
            <a:pPr>
              <a:defRPr/>
            </a:pPr>
            <a:r>
              <a:rPr lang="fr-CA" sz="900" b="1" dirty="0">
                <a:solidFill>
                  <a:srgbClr val="111111"/>
                </a:solidFill>
                <a:latin typeface="Arial Narrow" pitchFamily="34" charset="0"/>
                <a:cs typeface="Arial" pitchFamily="34" charset="0"/>
              </a:rPr>
              <a:t>Référence :</a:t>
            </a:r>
          </a:p>
          <a:p>
            <a:pPr marL="228600" indent="-228600">
              <a:buFont typeface="+mj-lt"/>
              <a:buAutoNum type="arabicPeriod"/>
              <a:defRPr/>
            </a:pPr>
            <a:r>
              <a:rPr lang="fr-CA" sz="900" dirty="0">
                <a:latin typeface="Arial Narrow" pitchFamily="34" charset="0"/>
                <a:cs typeface="Arial" pitchFamily="34" charset="0"/>
              </a:rPr>
              <a:t>Kidney Disease: Improving Global Outcomes (KDIGO) Anemia Work Group. KDIGO Clinical Practice Guideline for Anemia in Chronic Kidney Disease. </a:t>
            </a:r>
            <a:r>
              <a:rPr lang="fr-CA" sz="900" i="1" dirty="0">
                <a:latin typeface="Arial Narrow" pitchFamily="34" charset="0"/>
                <a:cs typeface="Arial" pitchFamily="34" charset="0"/>
              </a:rPr>
              <a:t>Kidney inter</a:t>
            </a:r>
            <a:r>
              <a:rPr lang="fr-CA" sz="900" dirty="0">
                <a:latin typeface="Arial Narrow" pitchFamily="34" charset="0"/>
                <a:cs typeface="Arial" pitchFamily="34" charset="0"/>
              </a:rPr>
              <a:t>., Suppl. 2012; 2: 279-335.</a:t>
            </a:r>
          </a:p>
        </p:txBody>
      </p:sp>
      <p:sp>
        <p:nvSpPr>
          <p:cNvPr id="6" name="Espace réservé du numéro de diapositive 5"/>
          <p:cNvSpPr>
            <a:spLocks noGrp="1"/>
          </p:cNvSpPr>
          <p:nvPr>
            <p:ph type="sldNum" sz="quarter" idx="12"/>
          </p:nvPr>
        </p:nvSpPr>
        <p:spPr/>
        <p:txBody>
          <a:bodyPr/>
          <a:lstStyle/>
          <a:p>
            <a:pPr>
              <a:defRPr/>
            </a:pPr>
            <a:fld id="{3F8D8927-D185-4419-A4DB-0681E00AA9E8}" type="slidenum">
              <a:rPr lang="en-US"/>
              <a:pPr>
                <a:defRPr/>
              </a:pPr>
              <a:t>32</a:t>
            </a:fld>
            <a:r>
              <a:rPr lang="en-US"/>
              <a:t> </a:t>
            </a:r>
            <a:endParaRPr lang="en-US" dirty="0">
              <a:cs typeface="Arial" charset="0"/>
            </a:endParaRP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le 1"/>
          <p:cNvSpPr>
            <a:spLocks noGrp="1"/>
          </p:cNvSpPr>
          <p:nvPr>
            <p:ph type="title"/>
          </p:nvPr>
        </p:nvSpPr>
        <p:spPr>
          <a:xfrm>
            <a:off x="433388" y="333375"/>
            <a:ext cx="8242300" cy="1079500"/>
          </a:xfrm>
        </p:spPr>
        <p:txBody>
          <a:bodyPr/>
          <a:lstStyle/>
          <a:p>
            <a:pPr eaLnBrk="1" hangingPunct="1"/>
            <a:r>
              <a:rPr lang="fr-CA" sz="4000" b="1" dirty="0" smtClean="0">
                <a:solidFill>
                  <a:srgbClr val="FFFFFF"/>
                </a:solidFill>
                <a:latin typeface="Arial Narrow" pitchFamily="34" charset="0"/>
              </a:rPr>
              <a:t>Question #9</a:t>
            </a:r>
          </a:p>
        </p:txBody>
      </p:sp>
      <p:sp>
        <p:nvSpPr>
          <p:cNvPr id="3" name="Content Placeholder 2"/>
          <p:cNvSpPr>
            <a:spLocks noGrp="1"/>
          </p:cNvSpPr>
          <p:nvPr>
            <p:ph idx="1"/>
          </p:nvPr>
        </p:nvSpPr>
        <p:spPr>
          <a:xfrm>
            <a:off x="468313" y="1700213"/>
            <a:ext cx="8229600" cy="4525962"/>
          </a:xfrm>
          <a:solidFill>
            <a:srgbClr val="FFFFCC"/>
          </a:solidFill>
        </p:spPr>
        <p:txBody>
          <a:bodyPr/>
          <a:lstStyle/>
          <a:p>
            <a:pPr marL="0" indent="0" eaLnBrk="1" fontAlgn="auto" hangingPunct="1">
              <a:spcBef>
                <a:spcPts val="0"/>
              </a:spcBef>
              <a:spcAft>
                <a:spcPts val="0"/>
              </a:spcAft>
              <a:buFont typeface="Arial"/>
              <a:buNone/>
              <a:defRPr/>
            </a:pPr>
            <a:r>
              <a:rPr lang="fr-CA" b="1" dirty="0" smtClean="0">
                <a:solidFill>
                  <a:srgbClr val="000000"/>
                </a:solidFill>
                <a:latin typeface="Arial Narrow"/>
                <a:cs typeface="Arial Narrow"/>
              </a:rPr>
              <a:t>Pour améliorer la réponse de l’Hb en présence ou en l’absence d’un traitement par ASE, les suppléments de fer </a:t>
            </a:r>
            <a:r>
              <a:rPr lang="fr-CA" b="1" u="sng" dirty="0" smtClean="0">
                <a:solidFill>
                  <a:srgbClr val="000000"/>
                </a:solidFill>
                <a:latin typeface="Arial Narrow"/>
                <a:cs typeface="Arial Narrow"/>
              </a:rPr>
              <a:t>ne doivent pas être utilisés.</a:t>
            </a:r>
            <a:endParaRPr lang="fr-CA" b="1" dirty="0" smtClean="0">
              <a:solidFill>
                <a:srgbClr val="000000"/>
              </a:solidFill>
              <a:latin typeface="Arial Narrow"/>
              <a:cs typeface="Arial Narrow"/>
            </a:endParaRPr>
          </a:p>
          <a:p>
            <a:pPr marL="0" indent="0" eaLnBrk="1" fontAlgn="auto" hangingPunct="1">
              <a:spcBef>
                <a:spcPts val="0"/>
              </a:spcBef>
              <a:spcAft>
                <a:spcPts val="0"/>
              </a:spcAft>
              <a:buFont typeface="Arial"/>
              <a:buNone/>
              <a:defRPr/>
            </a:pPr>
            <a:endParaRPr lang="fr-CA" dirty="0" smtClean="0">
              <a:solidFill>
                <a:srgbClr val="000000"/>
              </a:solidFill>
              <a:latin typeface="Arial Narrow"/>
              <a:cs typeface="Arial Narrow"/>
            </a:endParaRPr>
          </a:p>
          <a:p>
            <a:pPr marL="820737" lvl="1" indent="-457200" eaLnBrk="1" fontAlgn="auto" hangingPunct="1">
              <a:spcBef>
                <a:spcPts val="0"/>
              </a:spcBef>
              <a:spcAft>
                <a:spcPts val="0"/>
              </a:spcAft>
              <a:buClr>
                <a:srgbClr val="331E41"/>
              </a:buClr>
              <a:buFont typeface="+mj-lt"/>
              <a:buAutoNum type="alphaUcPeriod"/>
              <a:defRPr/>
            </a:pPr>
            <a:r>
              <a:rPr lang="fr-CA" sz="3200" dirty="0" smtClean="0">
                <a:solidFill>
                  <a:srgbClr val="000000"/>
                </a:solidFill>
                <a:latin typeface="Arial Narrow"/>
                <a:cs typeface="Arial Narrow"/>
              </a:rPr>
              <a:t>Vrai</a:t>
            </a:r>
          </a:p>
          <a:p>
            <a:pPr marL="820737" lvl="1" indent="-457200" eaLnBrk="1" fontAlgn="auto" hangingPunct="1">
              <a:spcBef>
                <a:spcPts val="0"/>
              </a:spcBef>
              <a:spcAft>
                <a:spcPts val="0"/>
              </a:spcAft>
              <a:buClr>
                <a:srgbClr val="331E41"/>
              </a:buClr>
              <a:buFont typeface="+mj-lt"/>
              <a:buAutoNum type="alphaUcPeriod"/>
              <a:defRPr/>
            </a:pPr>
            <a:r>
              <a:rPr lang="fr-CA" sz="3200" dirty="0" smtClean="0">
                <a:solidFill>
                  <a:srgbClr val="000000"/>
                </a:solidFill>
                <a:latin typeface="Arial Narrow"/>
                <a:cs typeface="Arial Narrow"/>
              </a:rPr>
              <a:t>Faux</a:t>
            </a:r>
          </a:p>
          <a:p>
            <a:pPr eaLnBrk="1" fontAlgn="auto" hangingPunct="1">
              <a:spcBef>
                <a:spcPts val="0"/>
              </a:spcBef>
              <a:spcAft>
                <a:spcPts val="0"/>
              </a:spcAft>
              <a:buFont typeface="Arial"/>
              <a:buNone/>
              <a:defRPr/>
            </a:pPr>
            <a:endParaRPr lang="en-US" baseline="30000" dirty="0" smtClean="0">
              <a:latin typeface="Arial Narrow"/>
              <a:cs typeface="Arial Narrow"/>
            </a:endParaRPr>
          </a:p>
          <a:p>
            <a:pPr eaLnBrk="1" fontAlgn="auto" hangingPunct="1">
              <a:spcBef>
                <a:spcPts val="0"/>
              </a:spcBef>
              <a:spcAft>
                <a:spcPts val="0"/>
              </a:spcAft>
              <a:buFont typeface="Arial" pitchFamily="34" charset="0"/>
              <a:buChar char="•"/>
              <a:defRPr/>
            </a:pPr>
            <a:endParaRPr lang="en-CA" dirty="0" smtClean="0">
              <a:latin typeface="Arial Narrow"/>
              <a:cs typeface="Arial Narrow"/>
            </a:endParaRPr>
          </a:p>
          <a:p>
            <a:pPr marL="295275" indent="-295275" eaLnBrk="1" fontAlgn="auto" hangingPunct="1">
              <a:spcBef>
                <a:spcPts val="0"/>
              </a:spcBef>
              <a:spcAft>
                <a:spcPts val="0"/>
              </a:spcAft>
              <a:buClr>
                <a:srgbClr val="331E41"/>
              </a:buClr>
              <a:buFont typeface="Arial"/>
              <a:buChar char="•"/>
              <a:defRPr/>
            </a:pPr>
            <a:endParaRPr lang="fr-CA" dirty="0" smtClean="0">
              <a:solidFill>
                <a:srgbClr val="000000"/>
              </a:solidFill>
              <a:latin typeface="Arial Narrow"/>
              <a:cs typeface="Arial Narrow"/>
            </a:endParaRPr>
          </a:p>
        </p:txBody>
      </p:sp>
      <p:sp>
        <p:nvSpPr>
          <p:cNvPr id="5" name="Espace réservé du numéro de diapositive 4"/>
          <p:cNvSpPr>
            <a:spLocks noGrp="1"/>
          </p:cNvSpPr>
          <p:nvPr>
            <p:ph type="sldNum" sz="quarter" idx="12"/>
          </p:nvPr>
        </p:nvSpPr>
        <p:spPr/>
        <p:txBody>
          <a:bodyPr/>
          <a:lstStyle/>
          <a:p>
            <a:pPr>
              <a:defRPr/>
            </a:pPr>
            <a:fld id="{5DF9E429-6642-4F62-9A4C-CC8A287ECC57}" type="slidenum">
              <a:rPr lang="en-US"/>
              <a:pPr>
                <a:defRPr/>
              </a:pPr>
              <a:t>33</a:t>
            </a:fld>
            <a:r>
              <a:rPr lang="en-US"/>
              <a:t> </a:t>
            </a:r>
            <a:endParaRPr lang="en-US" dirty="0">
              <a:cs typeface="Arial" charset="0"/>
            </a:endParaRP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itle 1"/>
          <p:cNvSpPr>
            <a:spLocks noGrp="1"/>
          </p:cNvSpPr>
          <p:nvPr>
            <p:ph type="title"/>
          </p:nvPr>
        </p:nvSpPr>
        <p:spPr>
          <a:xfrm>
            <a:off x="433388" y="549275"/>
            <a:ext cx="8250237" cy="623888"/>
          </a:xfrm>
        </p:spPr>
        <p:txBody>
          <a:bodyPr/>
          <a:lstStyle/>
          <a:p>
            <a:pPr eaLnBrk="1" hangingPunct="1">
              <a:lnSpc>
                <a:spcPct val="90000"/>
              </a:lnSpc>
            </a:pPr>
            <a:r>
              <a:rPr lang="fr-CA" sz="4000" b="1" smtClean="0">
                <a:solidFill>
                  <a:srgbClr val="FFFFFF"/>
                </a:solidFill>
                <a:latin typeface="Arial Narrow" pitchFamily="34" charset="0"/>
              </a:rPr>
              <a:t>Traitement par préparations de fer</a:t>
            </a:r>
          </a:p>
        </p:txBody>
      </p:sp>
      <p:sp>
        <p:nvSpPr>
          <p:cNvPr id="3" name="Content Placeholder 2"/>
          <p:cNvSpPr>
            <a:spLocks noGrp="1"/>
          </p:cNvSpPr>
          <p:nvPr>
            <p:ph idx="1"/>
          </p:nvPr>
        </p:nvSpPr>
        <p:spPr>
          <a:xfrm>
            <a:off x="468313" y="1927225"/>
            <a:ext cx="8270875" cy="3863975"/>
          </a:xfrm>
          <a:solidFill>
            <a:schemeClr val="bg2"/>
          </a:solidFill>
        </p:spPr>
        <p:txBody>
          <a:bodyPr/>
          <a:lstStyle/>
          <a:p>
            <a:pPr marL="0" indent="0" eaLnBrk="1" fontAlgn="auto" hangingPunct="1">
              <a:spcAft>
                <a:spcPts val="0"/>
              </a:spcAft>
              <a:buFont typeface="Arial"/>
              <a:buNone/>
              <a:defRPr/>
            </a:pPr>
            <a:r>
              <a:rPr lang="fr-CA" dirty="0" smtClean="0">
                <a:solidFill>
                  <a:srgbClr val="000000"/>
                </a:solidFill>
                <a:latin typeface="Arial Narrow" pitchFamily="18" charset="0"/>
              </a:rPr>
              <a:t>« Lorsqu’on prescrit un supplément de fer, il faut </a:t>
            </a:r>
            <a:r>
              <a:rPr lang="fr-CA" b="1" dirty="0" smtClean="0">
                <a:solidFill>
                  <a:srgbClr val="000000"/>
                </a:solidFill>
                <a:latin typeface="Arial Narrow" pitchFamily="18" charset="0"/>
              </a:rPr>
              <a:t>soupeser les bienfaits possibles </a:t>
            </a:r>
            <a:r>
              <a:rPr lang="fr-CA" dirty="0" smtClean="0">
                <a:solidFill>
                  <a:srgbClr val="000000"/>
                </a:solidFill>
                <a:latin typeface="Arial Narrow" pitchFamily="18" charset="0"/>
              </a:rPr>
              <a:t>afin</a:t>
            </a:r>
            <a:r>
              <a:rPr lang="fr-CA" b="1" dirty="0" smtClean="0">
                <a:solidFill>
                  <a:srgbClr val="000000"/>
                </a:solidFill>
                <a:latin typeface="Arial Narrow" pitchFamily="18" charset="0"/>
              </a:rPr>
              <a:t> </a:t>
            </a:r>
            <a:r>
              <a:rPr lang="fr-CA" dirty="0" smtClean="0">
                <a:solidFill>
                  <a:srgbClr val="000000"/>
                </a:solidFill>
                <a:latin typeface="Arial Narrow" pitchFamily="18" charset="0"/>
              </a:rPr>
              <a:t>d’éviter ou de réduire au minimum les transfusions sanguines, de traiter par un ASE et d’atténuer les symptômes liés à l’anémie par rapport aux risques d’effets nuisibles chez les patients (p. ex., réaction anaphylactoïde ou autres réactions aiguës, risques inconnus à long terme). » [Traduction]</a:t>
            </a:r>
          </a:p>
          <a:p>
            <a:pPr eaLnBrk="1" fontAlgn="auto" hangingPunct="1">
              <a:spcAft>
                <a:spcPts val="0"/>
              </a:spcAft>
              <a:buFont typeface="Arial"/>
              <a:buChar char="•"/>
              <a:defRPr/>
            </a:pPr>
            <a:endParaRPr lang="en-CA" b="1" dirty="0" smtClean="0">
              <a:latin typeface="Arial Narrow"/>
              <a:cs typeface="Arial Narrow"/>
            </a:endParaRPr>
          </a:p>
          <a:p>
            <a:pPr marL="514350" indent="-514350" eaLnBrk="1" fontAlgn="auto" hangingPunct="1">
              <a:lnSpc>
                <a:spcPct val="120000"/>
              </a:lnSpc>
              <a:spcAft>
                <a:spcPts val="0"/>
              </a:spcAft>
              <a:buFont typeface="Arial"/>
              <a:buChar char="•"/>
              <a:defRPr/>
            </a:pPr>
            <a:endParaRPr lang="en-CA" i="1" dirty="0" smtClean="0">
              <a:latin typeface="Arial Narrow"/>
              <a:cs typeface="Arial Narrow"/>
            </a:endParaRPr>
          </a:p>
        </p:txBody>
      </p:sp>
      <p:sp>
        <p:nvSpPr>
          <p:cNvPr id="5" name="TextBox 4"/>
          <p:cNvSpPr txBox="1"/>
          <p:nvPr/>
        </p:nvSpPr>
        <p:spPr>
          <a:xfrm>
            <a:off x="179388" y="6165850"/>
            <a:ext cx="6624637" cy="508000"/>
          </a:xfrm>
          <a:prstGeom prst="rect">
            <a:avLst/>
          </a:prstGeom>
          <a:noFill/>
        </p:spPr>
        <p:txBody>
          <a:bodyPr>
            <a:spAutoFit/>
          </a:bodyPr>
          <a:lstStyle/>
          <a:p>
            <a:pPr>
              <a:defRPr/>
            </a:pPr>
            <a:r>
              <a:rPr lang="fr-CA" sz="900" b="1" dirty="0">
                <a:solidFill>
                  <a:srgbClr val="111111"/>
                </a:solidFill>
                <a:latin typeface="Arial Narrow" pitchFamily="34" charset="0"/>
                <a:cs typeface="Arial" pitchFamily="34" charset="0"/>
              </a:rPr>
              <a:t>Référence</a:t>
            </a:r>
          </a:p>
          <a:p>
            <a:pPr marL="228600" indent="-228600">
              <a:buFont typeface="+mj-lt"/>
              <a:buAutoNum type="arabicPeriod"/>
              <a:defRPr/>
            </a:pPr>
            <a:r>
              <a:rPr lang="fr-CA" sz="900" dirty="0">
                <a:latin typeface="Arial Narrow" pitchFamily="34" charset="0"/>
                <a:cs typeface="Arial" pitchFamily="34" charset="0"/>
              </a:rPr>
              <a:t>Kidney Disease: Improving Global Outcomes (KDIGO) Anemia Work Group. KDIGO Clinical Practice Guideline for Anemia in Chronic Kidney Disease. </a:t>
            </a:r>
            <a:r>
              <a:rPr lang="fr-CA" sz="900" i="1" dirty="0">
                <a:latin typeface="Arial Narrow" pitchFamily="34" charset="0"/>
                <a:cs typeface="Arial" pitchFamily="34" charset="0"/>
              </a:rPr>
              <a:t>Kidney inter</a:t>
            </a:r>
            <a:r>
              <a:rPr lang="fr-CA" sz="900" dirty="0">
                <a:latin typeface="Arial Narrow" pitchFamily="34" charset="0"/>
                <a:cs typeface="Arial" pitchFamily="34" charset="0"/>
              </a:rPr>
              <a:t>., Suppl. 2012; 2: 279-335.</a:t>
            </a:r>
          </a:p>
        </p:txBody>
      </p:sp>
      <p:sp>
        <p:nvSpPr>
          <p:cNvPr id="6" name="Espace réservé du numéro de diapositive 5"/>
          <p:cNvSpPr>
            <a:spLocks noGrp="1"/>
          </p:cNvSpPr>
          <p:nvPr>
            <p:ph type="sldNum" sz="quarter" idx="12"/>
          </p:nvPr>
        </p:nvSpPr>
        <p:spPr/>
        <p:txBody>
          <a:bodyPr/>
          <a:lstStyle/>
          <a:p>
            <a:pPr>
              <a:defRPr/>
            </a:pPr>
            <a:fld id="{B46DA606-7731-4DC2-8557-4EF5B8EE3710}" type="slidenum">
              <a:rPr lang="en-US"/>
              <a:pPr>
                <a:defRPr/>
              </a:pPr>
              <a:t>34</a:t>
            </a:fld>
            <a:r>
              <a:rPr lang="en-US"/>
              <a:t> </a:t>
            </a:r>
            <a:endParaRPr lang="en-US" dirty="0">
              <a:cs typeface="Arial" charset="0"/>
            </a:endParaRP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itle 1"/>
          <p:cNvSpPr>
            <a:spLocks noGrp="1"/>
          </p:cNvSpPr>
          <p:nvPr>
            <p:ph type="title"/>
          </p:nvPr>
        </p:nvSpPr>
        <p:spPr>
          <a:xfrm>
            <a:off x="433388" y="549275"/>
            <a:ext cx="8250237" cy="623888"/>
          </a:xfrm>
        </p:spPr>
        <p:txBody>
          <a:bodyPr/>
          <a:lstStyle/>
          <a:p>
            <a:pPr eaLnBrk="1" hangingPunct="1">
              <a:lnSpc>
                <a:spcPct val="90000"/>
              </a:lnSpc>
            </a:pPr>
            <a:r>
              <a:rPr lang="fr-CA" sz="4000" b="1" dirty="0" smtClean="0">
                <a:solidFill>
                  <a:srgbClr val="FFFFFF"/>
                </a:solidFill>
                <a:latin typeface="Arial Narrow" pitchFamily="34" charset="0"/>
              </a:rPr>
              <a:t>Traitement par préparations de fer – patients IRC</a:t>
            </a:r>
          </a:p>
        </p:txBody>
      </p:sp>
      <p:sp>
        <p:nvSpPr>
          <p:cNvPr id="3" name="Content Placeholder 2"/>
          <p:cNvSpPr>
            <a:spLocks noGrp="1"/>
          </p:cNvSpPr>
          <p:nvPr>
            <p:ph idx="1"/>
          </p:nvPr>
        </p:nvSpPr>
        <p:spPr>
          <a:xfrm>
            <a:off x="323850" y="1557338"/>
            <a:ext cx="8712200" cy="3700462"/>
          </a:xfrm>
        </p:spPr>
        <p:txBody>
          <a:bodyPr rtlCol="0">
            <a:noAutofit/>
          </a:bodyPr>
          <a:lstStyle/>
          <a:p>
            <a:pPr eaLnBrk="1" fontAlgn="auto" hangingPunct="1">
              <a:spcAft>
                <a:spcPts val="0"/>
              </a:spcAft>
              <a:buNone/>
              <a:defRPr/>
            </a:pPr>
            <a:r>
              <a:rPr lang="fr-CA" sz="2400" b="1" dirty="0" smtClean="0">
                <a:solidFill>
                  <a:srgbClr val="000000"/>
                </a:solidFill>
                <a:latin typeface="Arial Narrow" pitchFamily="18" charset="0"/>
              </a:rPr>
              <a:t>Chez les patients adultes anémiques avec TSAT </a:t>
            </a:r>
            <a:r>
              <a:rPr lang="fr-CA" sz="2400" b="1" dirty="0" smtClean="0">
                <a:solidFill>
                  <a:srgbClr val="000000"/>
                </a:solidFill>
                <a:latin typeface="Arial Narrow" pitchFamily="18" charset="0"/>
                <a:sym typeface="Symbol"/>
              </a:rPr>
              <a:t> </a:t>
            </a:r>
            <a:r>
              <a:rPr lang="fr-CA" sz="2400" b="1" dirty="0" smtClean="0">
                <a:solidFill>
                  <a:srgbClr val="000000"/>
                </a:solidFill>
                <a:latin typeface="Arial Narrow" pitchFamily="18" charset="0"/>
              </a:rPr>
              <a:t>30 % et un taux de </a:t>
            </a:r>
            <a:r>
              <a:rPr lang="fr-CA" sz="2400" b="1" dirty="0" err="1" smtClean="0">
                <a:solidFill>
                  <a:srgbClr val="000000"/>
                </a:solidFill>
                <a:latin typeface="Arial Narrow" pitchFamily="18" charset="0"/>
              </a:rPr>
              <a:t>ferritine</a:t>
            </a:r>
            <a:r>
              <a:rPr lang="fr-CA" sz="2400" b="1" dirty="0" smtClean="0">
                <a:solidFill>
                  <a:srgbClr val="000000"/>
                </a:solidFill>
                <a:latin typeface="Arial Narrow" pitchFamily="18" charset="0"/>
              </a:rPr>
              <a:t> </a:t>
            </a:r>
            <a:r>
              <a:rPr lang="fr-CA" sz="2400" b="1" dirty="0" smtClean="0">
                <a:solidFill>
                  <a:srgbClr val="000000"/>
                </a:solidFill>
                <a:latin typeface="Arial Narrow" pitchFamily="18" charset="0"/>
                <a:sym typeface="Symbol"/>
              </a:rPr>
              <a:t> </a:t>
            </a:r>
            <a:r>
              <a:rPr lang="fr-CA" sz="2400" b="1" dirty="0" smtClean="0">
                <a:solidFill>
                  <a:srgbClr val="000000"/>
                </a:solidFill>
                <a:latin typeface="Arial Narrow" pitchFamily="18" charset="0"/>
              </a:rPr>
              <a:t>500 mg/L. :</a:t>
            </a:r>
          </a:p>
          <a:p>
            <a:pPr eaLnBrk="1" fontAlgn="auto" hangingPunct="1">
              <a:spcAft>
                <a:spcPts val="0"/>
              </a:spcAft>
              <a:defRPr/>
            </a:pPr>
            <a:r>
              <a:rPr lang="fr-CA" sz="2400" b="1" dirty="0" smtClean="0">
                <a:solidFill>
                  <a:srgbClr val="000000"/>
                </a:solidFill>
                <a:latin typeface="Arial Narrow" pitchFamily="18" charset="0"/>
              </a:rPr>
              <a:t>Qui ne reçoivent ni fer ni ASE</a:t>
            </a:r>
          </a:p>
          <a:p>
            <a:pPr lvl="1" eaLnBrk="1" fontAlgn="auto" hangingPunct="1">
              <a:spcAft>
                <a:spcPts val="0"/>
              </a:spcAft>
              <a:buFont typeface="Arial"/>
              <a:buChar char="–"/>
              <a:defRPr/>
            </a:pPr>
            <a:r>
              <a:rPr lang="fr-CA" sz="1800" dirty="0" smtClean="0">
                <a:solidFill>
                  <a:srgbClr val="000000"/>
                </a:solidFill>
                <a:latin typeface="Arial Narrow" pitchFamily="18" charset="0"/>
              </a:rPr>
              <a:t>l’essai d’un supplément de fer i.v. (ou bien, chez le patient IRC ND, l’essai d’un supplément de fer oral pendant 1 à 3 mois) :</a:t>
            </a:r>
          </a:p>
          <a:p>
            <a:pPr lvl="2" eaLnBrk="1" fontAlgn="auto" hangingPunct="1">
              <a:spcAft>
                <a:spcPts val="0"/>
              </a:spcAft>
              <a:buFont typeface="Arial"/>
              <a:buChar char="•"/>
              <a:defRPr/>
            </a:pPr>
            <a:r>
              <a:rPr lang="fr-CA" sz="1800" dirty="0" smtClean="0">
                <a:solidFill>
                  <a:srgbClr val="000000"/>
                </a:solidFill>
                <a:latin typeface="Arial Narrow" pitchFamily="18" charset="0"/>
              </a:rPr>
              <a:t>si l’on veut augmenter le taux d’Hb sans instaurer de traitement par ASE*</a:t>
            </a:r>
          </a:p>
          <a:p>
            <a:pPr eaLnBrk="1" fontAlgn="auto" hangingPunct="1">
              <a:spcAft>
                <a:spcPts val="0"/>
              </a:spcAft>
              <a:buFont typeface="Arial"/>
              <a:buChar char="•"/>
              <a:defRPr/>
            </a:pPr>
            <a:r>
              <a:rPr lang="fr-CA" sz="2400" b="1" dirty="0" smtClean="0">
                <a:solidFill>
                  <a:srgbClr val="000000"/>
                </a:solidFill>
                <a:latin typeface="Arial Narrow" pitchFamily="18" charset="0"/>
              </a:rPr>
              <a:t>Qui reçoivent un ASE mais aucun supplément de fer</a:t>
            </a:r>
          </a:p>
          <a:p>
            <a:pPr lvl="1" eaLnBrk="1" fontAlgn="auto" hangingPunct="1">
              <a:spcAft>
                <a:spcPts val="0"/>
              </a:spcAft>
              <a:buFont typeface="Arial"/>
              <a:buChar char="–"/>
              <a:defRPr/>
            </a:pPr>
            <a:r>
              <a:rPr lang="fr-CA" sz="1800" dirty="0" smtClean="0">
                <a:solidFill>
                  <a:srgbClr val="000000"/>
                </a:solidFill>
                <a:latin typeface="Arial Narrow" pitchFamily="18" charset="0"/>
              </a:rPr>
              <a:t>l’essai d’un supplément de fer i.v. (ou bien, chez le patient IRC ND, l’essai d’un supplément de fer oral pendant 1 à 3 mois) :</a:t>
            </a:r>
          </a:p>
          <a:p>
            <a:pPr lvl="2" eaLnBrk="1" fontAlgn="auto" hangingPunct="1">
              <a:spcAft>
                <a:spcPts val="0"/>
              </a:spcAft>
              <a:buFont typeface="Arial"/>
              <a:buChar char="•"/>
              <a:defRPr/>
            </a:pPr>
            <a:r>
              <a:rPr lang="fr-CA" sz="1800" dirty="0" smtClean="0">
                <a:solidFill>
                  <a:srgbClr val="000000"/>
                </a:solidFill>
                <a:latin typeface="Arial Narrow" pitchFamily="18" charset="0"/>
              </a:rPr>
              <a:t>si l’on veut augmenter le taux d’</a:t>
            </a:r>
            <a:r>
              <a:rPr lang="fr-CA" sz="1800" dirty="0" err="1" smtClean="0">
                <a:solidFill>
                  <a:srgbClr val="000000"/>
                </a:solidFill>
                <a:latin typeface="Arial Narrow" pitchFamily="18" charset="0"/>
              </a:rPr>
              <a:t>Hb</a:t>
            </a:r>
            <a:r>
              <a:rPr lang="fr-CA" sz="1800" dirty="0" smtClean="0">
                <a:solidFill>
                  <a:srgbClr val="000000"/>
                </a:solidFill>
                <a:latin typeface="Arial Narrow" pitchFamily="18" charset="0"/>
              </a:rPr>
              <a:t> ou diminuer la dose d’ASE *.</a:t>
            </a:r>
          </a:p>
          <a:p>
            <a:pPr marL="955675" indent="-296863" eaLnBrk="1" fontAlgn="auto" hangingPunct="1">
              <a:spcAft>
                <a:spcPts val="0"/>
              </a:spcAft>
              <a:buFont typeface="Arial"/>
              <a:buNone/>
              <a:defRPr/>
            </a:pPr>
            <a:endParaRPr lang="en-CA" sz="2400" dirty="0" smtClean="0">
              <a:latin typeface="Arial Narrow"/>
              <a:cs typeface="Arial Narrow"/>
            </a:endParaRPr>
          </a:p>
        </p:txBody>
      </p:sp>
      <p:sp>
        <p:nvSpPr>
          <p:cNvPr id="5" name="TextBox 4"/>
          <p:cNvSpPr txBox="1"/>
          <p:nvPr/>
        </p:nvSpPr>
        <p:spPr>
          <a:xfrm>
            <a:off x="179388" y="6237288"/>
            <a:ext cx="6624637" cy="508000"/>
          </a:xfrm>
          <a:prstGeom prst="rect">
            <a:avLst/>
          </a:prstGeom>
          <a:noFill/>
        </p:spPr>
        <p:txBody>
          <a:bodyPr>
            <a:spAutoFit/>
          </a:bodyPr>
          <a:lstStyle/>
          <a:p>
            <a:pPr>
              <a:defRPr/>
            </a:pPr>
            <a:r>
              <a:rPr lang="fr-CA" sz="900" b="1" dirty="0">
                <a:solidFill>
                  <a:srgbClr val="111111"/>
                </a:solidFill>
                <a:latin typeface="Arial Narrow" pitchFamily="34" charset="0"/>
                <a:cs typeface="Arial" pitchFamily="34" charset="0"/>
              </a:rPr>
              <a:t>Référence :</a:t>
            </a:r>
          </a:p>
          <a:p>
            <a:pPr marL="228600" indent="-228600">
              <a:buFont typeface="+mj-lt"/>
              <a:buAutoNum type="arabicPeriod"/>
              <a:defRPr/>
            </a:pPr>
            <a:r>
              <a:rPr lang="fr-CA" sz="900" dirty="0">
                <a:latin typeface="Arial Narrow" pitchFamily="34" charset="0"/>
                <a:cs typeface="Arial" pitchFamily="34" charset="0"/>
              </a:rPr>
              <a:t>Kidney Disease: Improving Global Outcomes (KDIGO) Anemia Work Group. KDIGO Clinical Practice Guideline for Anemia in Chronic Kidney Disease. </a:t>
            </a:r>
            <a:r>
              <a:rPr lang="fr-CA" sz="900" i="1" dirty="0">
                <a:latin typeface="Arial Narrow" pitchFamily="34" charset="0"/>
                <a:cs typeface="Arial" pitchFamily="34" charset="0"/>
              </a:rPr>
              <a:t>Kidney inter</a:t>
            </a:r>
            <a:r>
              <a:rPr lang="fr-CA" sz="900" dirty="0">
                <a:latin typeface="Arial Narrow" pitchFamily="34" charset="0"/>
                <a:cs typeface="Arial" pitchFamily="34" charset="0"/>
              </a:rPr>
              <a:t>., Suppl. 2012; 2: 279-335.</a:t>
            </a:r>
          </a:p>
        </p:txBody>
      </p:sp>
      <p:sp>
        <p:nvSpPr>
          <p:cNvPr id="169988" name="TextBox 7"/>
          <p:cNvSpPr txBox="1">
            <a:spLocks noChangeArrowheads="1"/>
          </p:cNvSpPr>
          <p:nvPr/>
        </p:nvSpPr>
        <p:spPr bwMode="auto">
          <a:xfrm>
            <a:off x="107950" y="5775325"/>
            <a:ext cx="8567738" cy="461963"/>
          </a:xfrm>
          <a:prstGeom prst="rect">
            <a:avLst/>
          </a:prstGeom>
          <a:noFill/>
          <a:ln w="9525">
            <a:noFill/>
            <a:miter lim="800000"/>
            <a:headEnd/>
            <a:tailEnd/>
          </a:ln>
        </p:spPr>
        <p:txBody>
          <a:bodyPr>
            <a:spAutoFit/>
          </a:bodyPr>
          <a:lstStyle/>
          <a:p>
            <a:pPr marL="174625" indent="-174625"/>
            <a:r>
              <a:rPr lang="fr-CA" sz="1200" i="1">
                <a:solidFill>
                  <a:srgbClr val="000000"/>
                </a:solidFill>
                <a:latin typeface="Arial Narrow" pitchFamily="34" charset="0"/>
              </a:rPr>
              <a:t>*	 En fonction des symptômes du patient et des objectifs cliniques globaux, y compris éviter les transfusions et améliorer les symptômes de l’anémie, et après l’exclusion d’une infection active et des autres causes de l’hyporéponse aux ASE.</a:t>
            </a:r>
          </a:p>
        </p:txBody>
      </p:sp>
      <p:sp>
        <p:nvSpPr>
          <p:cNvPr id="6" name="Espace réservé du numéro de diapositive 5"/>
          <p:cNvSpPr>
            <a:spLocks noGrp="1"/>
          </p:cNvSpPr>
          <p:nvPr>
            <p:ph type="sldNum" sz="quarter" idx="12"/>
          </p:nvPr>
        </p:nvSpPr>
        <p:spPr/>
        <p:txBody>
          <a:bodyPr/>
          <a:lstStyle/>
          <a:p>
            <a:pPr>
              <a:defRPr/>
            </a:pPr>
            <a:fld id="{599F563A-68AC-4302-B263-40F4BE010F46}" type="slidenum">
              <a:rPr lang="en-US"/>
              <a:pPr>
                <a:defRPr/>
              </a:pPr>
              <a:t>35</a:t>
            </a:fld>
            <a:r>
              <a:rPr lang="en-US"/>
              <a:t> </a:t>
            </a:r>
            <a:endParaRPr lang="en-US" dirty="0">
              <a:cs typeface="Arial" charset="0"/>
            </a:endParaRP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le 1"/>
          <p:cNvSpPr>
            <a:spLocks noGrp="1"/>
          </p:cNvSpPr>
          <p:nvPr>
            <p:ph type="title"/>
          </p:nvPr>
        </p:nvSpPr>
        <p:spPr>
          <a:xfrm>
            <a:off x="433388" y="500063"/>
            <a:ext cx="8250237" cy="625475"/>
          </a:xfrm>
        </p:spPr>
        <p:txBody>
          <a:bodyPr/>
          <a:lstStyle/>
          <a:p>
            <a:pPr eaLnBrk="1" hangingPunct="1">
              <a:lnSpc>
                <a:spcPct val="90000"/>
              </a:lnSpc>
            </a:pPr>
            <a:r>
              <a:rPr lang="fr-CA" sz="4000" b="1" smtClean="0">
                <a:solidFill>
                  <a:srgbClr val="FFFFFF"/>
                </a:solidFill>
                <a:latin typeface="Arial Narrow" pitchFamily="34" charset="0"/>
              </a:rPr>
              <a:t>Choisir la voie d’administration</a:t>
            </a:r>
          </a:p>
        </p:txBody>
      </p:sp>
      <p:sp>
        <p:nvSpPr>
          <p:cNvPr id="172034" name="Content Placeholder 2"/>
          <p:cNvSpPr>
            <a:spLocks noGrp="1"/>
          </p:cNvSpPr>
          <p:nvPr>
            <p:ph idx="1"/>
          </p:nvPr>
        </p:nvSpPr>
        <p:spPr>
          <a:xfrm>
            <a:off x="539750" y="1628775"/>
            <a:ext cx="8229600" cy="3900488"/>
          </a:xfrm>
        </p:spPr>
        <p:txBody>
          <a:bodyPr/>
          <a:lstStyle/>
          <a:p>
            <a:pPr marL="0" indent="0" eaLnBrk="1" hangingPunct="1">
              <a:buFont typeface="Arial" charset="0"/>
              <a:buNone/>
            </a:pPr>
            <a:r>
              <a:rPr lang="fr-CA" sz="2400" b="1" smtClean="0">
                <a:solidFill>
                  <a:srgbClr val="000000"/>
                </a:solidFill>
                <a:latin typeface="Arial Narrow" pitchFamily="34" charset="0"/>
              </a:rPr>
              <a:t>Chez les patients IRC ND qui ont besoin d’un supplément de fer, choisir la voie d’administration du fer en fonction de ces critères:</a:t>
            </a:r>
          </a:p>
          <a:p>
            <a:pPr marL="654050" lvl="1" indent="-290513" eaLnBrk="1" hangingPunct="1">
              <a:buClr>
                <a:srgbClr val="331E41"/>
              </a:buClr>
              <a:buFont typeface="Arial" charset="0"/>
              <a:buChar char="•"/>
            </a:pPr>
            <a:r>
              <a:rPr lang="fr-CA" sz="2400" smtClean="0">
                <a:solidFill>
                  <a:srgbClr val="000000"/>
                </a:solidFill>
                <a:latin typeface="Arial Narrow" pitchFamily="34" charset="0"/>
              </a:rPr>
              <a:t>La </a:t>
            </a:r>
            <a:r>
              <a:rPr lang="fr-CA" sz="2400" b="1" smtClean="0">
                <a:solidFill>
                  <a:srgbClr val="000000"/>
                </a:solidFill>
                <a:latin typeface="Arial Narrow" pitchFamily="34" charset="0"/>
              </a:rPr>
              <a:t>gravité </a:t>
            </a:r>
            <a:r>
              <a:rPr lang="fr-CA" sz="2400" smtClean="0">
                <a:solidFill>
                  <a:srgbClr val="000000"/>
                </a:solidFill>
                <a:latin typeface="Arial Narrow" pitchFamily="34" charset="0"/>
              </a:rPr>
              <a:t>de la carence en fer</a:t>
            </a:r>
          </a:p>
          <a:p>
            <a:pPr marL="654050" lvl="1" indent="-290513" eaLnBrk="1" hangingPunct="1">
              <a:buClr>
                <a:srgbClr val="331E41"/>
              </a:buClr>
              <a:buFont typeface="Arial" charset="0"/>
              <a:buChar char="•"/>
            </a:pPr>
            <a:r>
              <a:rPr lang="fr-CA" sz="2400" smtClean="0">
                <a:solidFill>
                  <a:srgbClr val="000000"/>
                </a:solidFill>
                <a:latin typeface="Arial Narrow" pitchFamily="34" charset="0"/>
              </a:rPr>
              <a:t>L’existence d’un </a:t>
            </a:r>
            <a:r>
              <a:rPr lang="fr-CA" sz="2400" b="1" smtClean="0">
                <a:solidFill>
                  <a:srgbClr val="000000"/>
                </a:solidFill>
                <a:latin typeface="Arial Narrow" pitchFamily="34" charset="0"/>
              </a:rPr>
              <a:t>accès veineux</a:t>
            </a:r>
          </a:p>
          <a:p>
            <a:pPr marL="654050" lvl="1" indent="-290513" eaLnBrk="1" hangingPunct="1">
              <a:buClr>
                <a:srgbClr val="331E41"/>
              </a:buClr>
              <a:buFont typeface="Arial" charset="0"/>
              <a:buChar char="•"/>
            </a:pPr>
            <a:r>
              <a:rPr lang="fr-CA" sz="2400" smtClean="0">
                <a:solidFill>
                  <a:srgbClr val="000000"/>
                </a:solidFill>
                <a:latin typeface="Arial Narrow" pitchFamily="34" charset="0"/>
              </a:rPr>
              <a:t>La </a:t>
            </a:r>
            <a:r>
              <a:rPr lang="fr-CA" sz="2400" b="1" smtClean="0">
                <a:solidFill>
                  <a:srgbClr val="000000"/>
                </a:solidFill>
                <a:latin typeface="Arial Narrow" pitchFamily="34" charset="0"/>
              </a:rPr>
              <a:t>réponse</a:t>
            </a:r>
            <a:r>
              <a:rPr lang="fr-CA" sz="2400" smtClean="0">
                <a:solidFill>
                  <a:srgbClr val="000000"/>
                </a:solidFill>
                <a:latin typeface="Arial Narrow" pitchFamily="34" charset="0"/>
              </a:rPr>
              <a:t> à un supplément de fer administré antérieurement par </a:t>
            </a:r>
            <a:r>
              <a:rPr lang="fr-CA" sz="2400" b="1" smtClean="0">
                <a:solidFill>
                  <a:srgbClr val="000000"/>
                </a:solidFill>
                <a:latin typeface="Arial Narrow" pitchFamily="34" charset="0"/>
              </a:rPr>
              <a:t>voie orale</a:t>
            </a:r>
          </a:p>
          <a:p>
            <a:pPr marL="654050" lvl="1" indent="-290513" eaLnBrk="1" hangingPunct="1">
              <a:buClr>
                <a:srgbClr val="331E41"/>
              </a:buClr>
              <a:buFont typeface="Arial" charset="0"/>
              <a:buChar char="•"/>
            </a:pPr>
            <a:r>
              <a:rPr lang="fr-CA" sz="2400" smtClean="0">
                <a:solidFill>
                  <a:srgbClr val="000000"/>
                </a:solidFill>
                <a:latin typeface="Arial Narrow" pitchFamily="34" charset="0"/>
              </a:rPr>
              <a:t>La manifestation </a:t>
            </a:r>
            <a:r>
              <a:rPr lang="fr-CA" sz="2400" b="1" smtClean="0">
                <a:solidFill>
                  <a:srgbClr val="000000"/>
                </a:solidFill>
                <a:latin typeface="Arial Narrow" pitchFamily="34" charset="0"/>
              </a:rPr>
              <a:t>d’effets indésirables</a:t>
            </a:r>
            <a:r>
              <a:rPr lang="fr-CA" sz="2400" smtClean="0">
                <a:solidFill>
                  <a:srgbClr val="000000"/>
                </a:solidFill>
                <a:latin typeface="Arial Narrow" pitchFamily="34" charset="0"/>
              </a:rPr>
              <a:t> pendant l’administration antérieure d’un supplément de fer par voie orale ou i.v.</a:t>
            </a:r>
          </a:p>
          <a:p>
            <a:pPr marL="654050" lvl="1" indent="-290513" eaLnBrk="1" hangingPunct="1">
              <a:buClr>
                <a:srgbClr val="331E41"/>
              </a:buClr>
              <a:buFont typeface="Arial" charset="0"/>
              <a:buChar char="•"/>
            </a:pPr>
            <a:r>
              <a:rPr lang="fr-CA" sz="2400" smtClean="0">
                <a:solidFill>
                  <a:srgbClr val="000000"/>
                </a:solidFill>
                <a:latin typeface="Arial Narrow" pitchFamily="34" charset="0"/>
              </a:rPr>
              <a:t>L’</a:t>
            </a:r>
            <a:r>
              <a:rPr lang="fr-CA" sz="2400" b="1" smtClean="0">
                <a:solidFill>
                  <a:srgbClr val="000000"/>
                </a:solidFill>
                <a:latin typeface="Arial Narrow" pitchFamily="34" charset="0"/>
              </a:rPr>
              <a:t>observance</a:t>
            </a:r>
            <a:r>
              <a:rPr lang="fr-CA" sz="2400" smtClean="0">
                <a:solidFill>
                  <a:srgbClr val="000000"/>
                </a:solidFill>
                <a:latin typeface="Arial Narrow" pitchFamily="34" charset="0"/>
              </a:rPr>
              <a:t> thérapeutique</a:t>
            </a:r>
          </a:p>
          <a:p>
            <a:pPr marL="654050" lvl="1" indent="-290513" eaLnBrk="1" hangingPunct="1">
              <a:buClr>
                <a:srgbClr val="331E41"/>
              </a:buClr>
              <a:buFont typeface="Arial" charset="0"/>
              <a:buChar char="•"/>
            </a:pPr>
            <a:r>
              <a:rPr lang="fr-CA" sz="2400" smtClean="0">
                <a:solidFill>
                  <a:srgbClr val="000000"/>
                </a:solidFill>
                <a:latin typeface="Arial Narrow" pitchFamily="34" charset="0"/>
              </a:rPr>
              <a:t>Le </a:t>
            </a:r>
            <a:r>
              <a:rPr lang="fr-CA" sz="2400" b="1" smtClean="0">
                <a:solidFill>
                  <a:srgbClr val="000000"/>
                </a:solidFill>
                <a:latin typeface="Arial Narrow" pitchFamily="34" charset="0"/>
              </a:rPr>
              <a:t>coût</a:t>
            </a:r>
          </a:p>
          <a:p>
            <a:pPr marL="0" indent="0" eaLnBrk="1" hangingPunct="1"/>
            <a:endParaRPr lang="en-US" sz="1800" b="1" smtClean="0">
              <a:latin typeface="Arial Narrow" pitchFamily="34" charset="0"/>
            </a:endParaRPr>
          </a:p>
        </p:txBody>
      </p:sp>
      <p:sp>
        <p:nvSpPr>
          <p:cNvPr id="6" name="TextBox 8"/>
          <p:cNvSpPr txBox="1"/>
          <p:nvPr/>
        </p:nvSpPr>
        <p:spPr>
          <a:xfrm>
            <a:off x="179388" y="6237288"/>
            <a:ext cx="6624637" cy="508000"/>
          </a:xfrm>
          <a:prstGeom prst="rect">
            <a:avLst/>
          </a:prstGeom>
          <a:noFill/>
        </p:spPr>
        <p:txBody>
          <a:bodyPr>
            <a:spAutoFit/>
          </a:bodyPr>
          <a:lstStyle/>
          <a:p>
            <a:pPr>
              <a:defRPr/>
            </a:pPr>
            <a:r>
              <a:rPr lang="fr-CA" sz="900" b="1" dirty="0">
                <a:solidFill>
                  <a:srgbClr val="111111"/>
                </a:solidFill>
                <a:latin typeface="Arial Narrow" pitchFamily="34" charset="0"/>
                <a:cs typeface="Arial" pitchFamily="34" charset="0"/>
              </a:rPr>
              <a:t>Référence :</a:t>
            </a:r>
          </a:p>
          <a:p>
            <a:pPr marL="228600" indent="-228600">
              <a:buFont typeface="+mj-lt"/>
              <a:buAutoNum type="arabicPeriod"/>
              <a:defRPr/>
            </a:pPr>
            <a:r>
              <a:rPr lang="fr-CA" sz="900" dirty="0">
                <a:latin typeface="Arial Narrow" pitchFamily="34" charset="0"/>
                <a:cs typeface="Arial" pitchFamily="34" charset="0"/>
              </a:rPr>
              <a:t>Kidney Disease: Improving Global Outcomes (KDIGO) Anemia Work Group. KDIGO Clinical Practice Guideline for Anemia in Chronic Kidney Disease. </a:t>
            </a:r>
            <a:r>
              <a:rPr lang="fr-CA" sz="900" i="1" dirty="0">
                <a:latin typeface="Arial Narrow" pitchFamily="34" charset="0"/>
                <a:cs typeface="Arial" pitchFamily="34" charset="0"/>
              </a:rPr>
              <a:t>Kidney inter</a:t>
            </a:r>
            <a:r>
              <a:rPr lang="fr-CA" sz="900" dirty="0">
                <a:latin typeface="Arial Narrow" pitchFamily="34" charset="0"/>
                <a:cs typeface="Arial" pitchFamily="34" charset="0"/>
              </a:rPr>
              <a:t>., Suppl. 2012; 2: 279-335.</a:t>
            </a:r>
          </a:p>
        </p:txBody>
      </p:sp>
      <p:sp>
        <p:nvSpPr>
          <p:cNvPr id="5" name="Espace réservé du numéro de diapositive 4"/>
          <p:cNvSpPr>
            <a:spLocks noGrp="1"/>
          </p:cNvSpPr>
          <p:nvPr>
            <p:ph type="sldNum" sz="quarter" idx="12"/>
          </p:nvPr>
        </p:nvSpPr>
        <p:spPr/>
        <p:txBody>
          <a:bodyPr/>
          <a:lstStyle/>
          <a:p>
            <a:pPr>
              <a:defRPr/>
            </a:pPr>
            <a:fld id="{CE6F1406-E025-4BE7-84F3-720D18886826}" type="slidenum">
              <a:rPr lang="en-US"/>
              <a:pPr>
                <a:defRPr/>
              </a:pPr>
              <a:t>36</a:t>
            </a:fld>
            <a:r>
              <a:rPr lang="en-US"/>
              <a:t> </a:t>
            </a:r>
            <a:endParaRPr lang="en-US" dirty="0">
              <a:cs typeface="Arial" charset="0"/>
            </a:endParaRP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itle 1"/>
          <p:cNvSpPr>
            <a:spLocks noGrp="1"/>
          </p:cNvSpPr>
          <p:nvPr>
            <p:ph type="title"/>
          </p:nvPr>
        </p:nvSpPr>
        <p:spPr>
          <a:xfrm>
            <a:off x="395288" y="476250"/>
            <a:ext cx="8250237" cy="649288"/>
          </a:xfrm>
        </p:spPr>
        <p:txBody>
          <a:bodyPr/>
          <a:lstStyle/>
          <a:p>
            <a:pPr eaLnBrk="1" hangingPunct="1">
              <a:lnSpc>
                <a:spcPct val="90000"/>
              </a:lnSpc>
            </a:pPr>
            <a:r>
              <a:rPr lang="fr-CA" sz="4000" b="1" smtClean="0">
                <a:solidFill>
                  <a:srgbClr val="FFFFFF"/>
                </a:solidFill>
                <a:latin typeface="Arial Narrow" pitchFamily="34" charset="0"/>
              </a:rPr>
              <a:t>Avantages des suppléments de fer </a:t>
            </a:r>
            <a:r>
              <a:rPr lang="en-US" sz="4000" smtClean="0"/>
              <a:t/>
            </a:r>
            <a:br>
              <a:rPr lang="en-US" sz="4000" smtClean="0"/>
            </a:br>
            <a:r>
              <a:rPr lang="fr-CA" sz="4000" b="1" smtClean="0">
                <a:solidFill>
                  <a:srgbClr val="FFFFFF"/>
                </a:solidFill>
                <a:latin typeface="Arial Narrow" pitchFamily="34" charset="0"/>
              </a:rPr>
              <a:t>selon la voie d’administration</a:t>
            </a:r>
          </a:p>
        </p:txBody>
      </p:sp>
      <p:graphicFrame>
        <p:nvGraphicFramePr>
          <p:cNvPr id="5" name="Content Placeholder 4"/>
          <p:cNvGraphicFramePr>
            <a:graphicFrameLocks noGrp="1"/>
          </p:cNvGraphicFramePr>
          <p:nvPr>
            <p:ph idx="1"/>
          </p:nvPr>
        </p:nvGraphicFramePr>
        <p:xfrm>
          <a:off x="395288" y="1916113"/>
          <a:ext cx="8568952" cy="3154680"/>
        </p:xfrm>
        <a:graphic>
          <a:graphicData uri="http://schemas.openxmlformats.org/drawingml/2006/table">
            <a:tbl>
              <a:tblPr firstRow="1" bandRow="1">
                <a:tableStyleId>{21E4AEA4-8DFA-4A89-87EB-49C32662AFE0}</a:tableStyleId>
              </a:tblPr>
              <a:tblGrid>
                <a:gridCol w="3600400"/>
                <a:gridCol w="4968552"/>
              </a:tblGrid>
              <a:tr h="355845">
                <a:tc>
                  <a:txBody>
                    <a:bodyPr/>
                    <a:lstStyle/>
                    <a:p>
                      <a:pPr algn="l"/>
                      <a:r>
                        <a:rPr lang="fr-CA" sz="2000" b="1" i="0" dirty="0" smtClean="0">
                          <a:solidFill>
                            <a:srgbClr val="FFFFFF"/>
                          </a:solidFill>
                          <a:latin typeface="Arial Narrow" pitchFamily="18" charset="0"/>
                        </a:rPr>
                        <a:t>Suppléments de fer oraux</a:t>
                      </a:r>
                    </a:p>
                  </a:txBody>
                  <a:tcPr anchor="ctr">
                    <a:solidFill>
                      <a:srgbClr val="331E41"/>
                    </a:solidFill>
                  </a:tcPr>
                </a:tc>
                <a:tc>
                  <a:txBody>
                    <a:bodyPr/>
                    <a:lstStyle/>
                    <a:p>
                      <a:pPr algn="l"/>
                      <a:r>
                        <a:rPr lang="fr-CA" sz="2000" b="1" i="0" dirty="0" smtClean="0">
                          <a:solidFill>
                            <a:srgbClr val="FFFFFF"/>
                          </a:solidFill>
                          <a:latin typeface="Arial Narrow" pitchFamily="18" charset="0"/>
                        </a:rPr>
                        <a:t>Suppléments de fer i.v.</a:t>
                      </a:r>
                    </a:p>
                  </a:txBody>
                  <a:tcPr anchor="ctr">
                    <a:solidFill>
                      <a:srgbClr val="331E41"/>
                    </a:solidFill>
                  </a:tcPr>
                </a:tc>
              </a:tr>
              <a:tr h="1980394">
                <a:tc>
                  <a:txBody>
                    <a:bodyPr/>
                    <a:lstStyle/>
                    <a:p>
                      <a:pPr marL="177800" indent="-177800">
                        <a:spcBef>
                          <a:spcPts val="600"/>
                        </a:spcBef>
                        <a:buClr>
                          <a:srgbClr val="331E41"/>
                        </a:buClr>
                        <a:buFont typeface="Arial" pitchFamily="34" charset="0"/>
                        <a:buChar char="•"/>
                      </a:pPr>
                      <a:r>
                        <a:rPr lang="fr-CA" sz="2000" b="0" i="0" dirty="0" smtClean="0">
                          <a:solidFill>
                            <a:srgbClr val="000000"/>
                          </a:solidFill>
                          <a:latin typeface="Arial Narrow" pitchFamily="18" charset="0"/>
                        </a:rPr>
                        <a:t>Peu coûteux</a:t>
                      </a:r>
                    </a:p>
                    <a:p>
                      <a:pPr marL="177800" indent="-177800">
                        <a:spcBef>
                          <a:spcPts val="600"/>
                        </a:spcBef>
                        <a:buClr>
                          <a:srgbClr val="331E41"/>
                        </a:buClr>
                        <a:buFont typeface="Arial" pitchFamily="34" charset="0"/>
                        <a:buChar char="•"/>
                      </a:pPr>
                      <a:r>
                        <a:rPr lang="fr-CA" sz="2000" b="0" i="0" dirty="0" smtClean="0">
                          <a:solidFill>
                            <a:srgbClr val="000000"/>
                          </a:solidFill>
                          <a:latin typeface="Arial Narrow" pitchFamily="18" charset="0"/>
                        </a:rPr>
                        <a:t>Faciles à se procurer</a:t>
                      </a:r>
                    </a:p>
                    <a:p>
                      <a:pPr marL="177800" indent="-177800">
                        <a:spcBef>
                          <a:spcPts val="600"/>
                        </a:spcBef>
                        <a:buClr>
                          <a:srgbClr val="331E41"/>
                        </a:buClr>
                        <a:buFont typeface="Arial" pitchFamily="34" charset="0"/>
                        <a:buChar char="•"/>
                      </a:pPr>
                      <a:r>
                        <a:rPr lang="fr-CA" sz="2000" b="0" i="0" dirty="0" smtClean="0">
                          <a:solidFill>
                            <a:srgbClr val="000000"/>
                          </a:solidFill>
                          <a:latin typeface="Arial Narrow" pitchFamily="18" charset="0"/>
                        </a:rPr>
                        <a:t>Ne nécessitent pas un accès veineux (une préoccupation particulière chez les patients IRC non HD).</a:t>
                      </a:r>
                    </a:p>
                    <a:p>
                      <a:pPr marL="177800" indent="-177800">
                        <a:spcBef>
                          <a:spcPts val="600"/>
                        </a:spcBef>
                        <a:buClr>
                          <a:srgbClr val="331E41"/>
                        </a:buClr>
                        <a:buFont typeface="Arial" pitchFamily="34" charset="0"/>
                        <a:buChar char="•"/>
                      </a:pPr>
                      <a:r>
                        <a:rPr lang="fr-CA" sz="2000" b="0" i="0" dirty="0" smtClean="0">
                          <a:solidFill>
                            <a:srgbClr val="000000"/>
                          </a:solidFill>
                          <a:latin typeface="Arial Narrow" pitchFamily="18" charset="0"/>
                        </a:rPr>
                        <a:t>Ne sont pas associés à des effets indésirables graves.</a:t>
                      </a:r>
                    </a:p>
                  </a:txBody>
                  <a:tcPr>
                    <a:solidFill>
                      <a:srgbClr val="331E41">
                        <a:alpha val="20000"/>
                      </a:srgbClr>
                    </a:solidFill>
                  </a:tcPr>
                </a:tc>
                <a:tc>
                  <a:txBody>
                    <a:bodyPr/>
                    <a:lstStyle/>
                    <a:p>
                      <a:pPr marL="177800" indent="-177800">
                        <a:spcBef>
                          <a:spcPts val="600"/>
                        </a:spcBef>
                        <a:buClr>
                          <a:srgbClr val="331E41"/>
                        </a:buClr>
                        <a:buFont typeface="Arial" pitchFamily="34" charset="0"/>
                        <a:buChar char="•"/>
                      </a:pPr>
                      <a:r>
                        <a:rPr lang="fr-CA" sz="2000" b="0" i="0" dirty="0" smtClean="0">
                          <a:solidFill>
                            <a:srgbClr val="000000"/>
                          </a:solidFill>
                          <a:latin typeface="Arial Narrow" pitchFamily="18" charset="0"/>
                        </a:rPr>
                        <a:t>Aucun problème d’observance thérapeutique</a:t>
                      </a:r>
                    </a:p>
                    <a:p>
                      <a:pPr marL="177800" indent="-177800">
                        <a:spcBef>
                          <a:spcPts val="600"/>
                        </a:spcBef>
                        <a:buClr>
                          <a:srgbClr val="331E41"/>
                        </a:buClr>
                        <a:buFont typeface="Arial" pitchFamily="34" charset="0"/>
                        <a:buChar char="•"/>
                      </a:pPr>
                      <a:r>
                        <a:rPr lang="fr-CA" sz="2000" b="0" i="0" dirty="0" smtClean="0">
                          <a:solidFill>
                            <a:srgbClr val="000000"/>
                          </a:solidFill>
                          <a:latin typeface="Arial Narrow" pitchFamily="18" charset="0"/>
                        </a:rPr>
                        <a:t>Efficaces, surtout chez les patients IRC ND</a:t>
                      </a:r>
                    </a:p>
                    <a:p>
                      <a:pPr marL="177800" indent="-177800">
                        <a:spcBef>
                          <a:spcPts val="600"/>
                        </a:spcBef>
                        <a:buClr>
                          <a:srgbClr val="331E41"/>
                        </a:buClr>
                        <a:buFont typeface="Arial" pitchFamily="34" charset="0"/>
                        <a:buChar char="•"/>
                      </a:pPr>
                      <a:r>
                        <a:rPr lang="fr-CA" sz="2000" b="0" i="0" dirty="0" smtClean="0">
                          <a:solidFill>
                            <a:srgbClr val="000000"/>
                          </a:solidFill>
                          <a:latin typeface="Arial Narrow" pitchFamily="18" charset="0"/>
                        </a:rPr>
                        <a:t>Chez les patients IRC 5 HD, commodité de pouvoir administrer le fer par voie i.v. pendant l’hémodialyse</a:t>
                      </a:r>
                    </a:p>
                    <a:p>
                      <a:pPr marL="177800" indent="-177800">
                        <a:spcBef>
                          <a:spcPts val="600"/>
                        </a:spcBef>
                        <a:buClr>
                          <a:srgbClr val="331E41"/>
                        </a:buClr>
                        <a:buFont typeface="Arial" pitchFamily="34" charset="0"/>
                        <a:buChar char="•"/>
                      </a:pPr>
                      <a:r>
                        <a:rPr lang="fr-CA" sz="2000" b="0" i="0" dirty="0" smtClean="0">
                          <a:solidFill>
                            <a:srgbClr val="000000"/>
                          </a:solidFill>
                          <a:latin typeface="Arial Narrow" pitchFamily="18" charset="0"/>
                        </a:rPr>
                        <a:t>Nombre limité d’études chez les patients IRC 5 DP indiquant que l’administration i.v. est supérieure à l’administration orale</a:t>
                      </a:r>
                    </a:p>
                  </a:txBody>
                  <a:tcPr>
                    <a:solidFill>
                      <a:srgbClr val="331E41">
                        <a:alpha val="20000"/>
                      </a:srgbClr>
                    </a:solidFill>
                  </a:tcPr>
                </a:tc>
              </a:tr>
            </a:tbl>
          </a:graphicData>
        </a:graphic>
      </p:graphicFrame>
      <p:sp>
        <p:nvSpPr>
          <p:cNvPr id="9" name="TextBox 8"/>
          <p:cNvSpPr txBox="1"/>
          <p:nvPr/>
        </p:nvSpPr>
        <p:spPr>
          <a:xfrm>
            <a:off x="179388" y="6237288"/>
            <a:ext cx="6624637" cy="508000"/>
          </a:xfrm>
          <a:prstGeom prst="rect">
            <a:avLst/>
          </a:prstGeom>
          <a:noFill/>
        </p:spPr>
        <p:txBody>
          <a:bodyPr>
            <a:spAutoFit/>
          </a:bodyPr>
          <a:lstStyle/>
          <a:p>
            <a:pPr>
              <a:defRPr/>
            </a:pPr>
            <a:r>
              <a:rPr lang="fr-CA" sz="900" b="1" dirty="0">
                <a:solidFill>
                  <a:srgbClr val="111111"/>
                </a:solidFill>
                <a:latin typeface="Arial Narrow" pitchFamily="34" charset="0"/>
                <a:cs typeface="Arial" pitchFamily="34" charset="0"/>
              </a:rPr>
              <a:t>Référence :</a:t>
            </a:r>
          </a:p>
          <a:p>
            <a:pPr marL="228600" indent="-228600">
              <a:buFont typeface="+mj-lt"/>
              <a:buAutoNum type="arabicPeriod"/>
              <a:defRPr/>
            </a:pPr>
            <a:r>
              <a:rPr lang="fr-CA" sz="900" dirty="0">
                <a:latin typeface="Arial Narrow" pitchFamily="34" charset="0"/>
                <a:cs typeface="Arial" pitchFamily="34" charset="0"/>
              </a:rPr>
              <a:t>Kidney Disease: Improving Global Outcomes (KDIGO) Anemia Work Group. KDIGO Clinical Practice Guideline for Anemia in Chronic Kidney Disease. </a:t>
            </a:r>
            <a:r>
              <a:rPr lang="fr-CA" sz="900" i="1" dirty="0">
                <a:latin typeface="Arial Narrow" pitchFamily="34" charset="0"/>
                <a:cs typeface="Arial" pitchFamily="34" charset="0"/>
              </a:rPr>
              <a:t>Kidney inter</a:t>
            </a:r>
            <a:r>
              <a:rPr lang="fr-CA" sz="900" dirty="0">
                <a:latin typeface="Arial Narrow" pitchFamily="34" charset="0"/>
                <a:cs typeface="Arial" pitchFamily="34" charset="0"/>
              </a:rPr>
              <a:t>., Suppl. 2012; 2: 279-335.</a:t>
            </a:r>
          </a:p>
        </p:txBody>
      </p:sp>
      <p:sp>
        <p:nvSpPr>
          <p:cNvPr id="4" name="Espace réservé du numéro de diapositive 3"/>
          <p:cNvSpPr>
            <a:spLocks noGrp="1"/>
          </p:cNvSpPr>
          <p:nvPr>
            <p:ph type="sldNum" sz="quarter" idx="12"/>
          </p:nvPr>
        </p:nvSpPr>
        <p:spPr/>
        <p:txBody>
          <a:bodyPr/>
          <a:lstStyle/>
          <a:p>
            <a:pPr>
              <a:defRPr/>
            </a:pPr>
            <a:fld id="{064C32EA-6F9F-4BC5-80F2-A10D4E534D1B}" type="slidenum">
              <a:rPr lang="en-US"/>
              <a:pPr>
                <a:defRPr/>
              </a:pPr>
              <a:t>37</a:t>
            </a:fld>
            <a:r>
              <a:rPr lang="en-US"/>
              <a:t> </a:t>
            </a:r>
            <a:endParaRPr lang="en-US" dirty="0">
              <a:cs typeface="Arial" charset="0"/>
            </a:endParaRP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itle 1"/>
          <p:cNvSpPr>
            <a:spLocks noGrp="1"/>
          </p:cNvSpPr>
          <p:nvPr>
            <p:ph type="title"/>
          </p:nvPr>
        </p:nvSpPr>
        <p:spPr>
          <a:xfrm>
            <a:off x="395288" y="476250"/>
            <a:ext cx="8280400" cy="649288"/>
          </a:xfrm>
        </p:spPr>
        <p:txBody>
          <a:bodyPr/>
          <a:lstStyle/>
          <a:p>
            <a:pPr eaLnBrk="1" hangingPunct="1">
              <a:lnSpc>
                <a:spcPct val="90000"/>
              </a:lnSpc>
            </a:pPr>
            <a:r>
              <a:rPr lang="fr-CA" sz="4000" b="1" smtClean="0">
                <a:solidFill>
                  <a:srgbClr val="FFFFFF"/>
                </a:solidFill>
                <a:latin typeface="Arial Narrow" pitchFamily="34" charset="0"/>
              </a:rPr>
              <a:t>Inconvénients des suppléments de fer selon la voie d’administration</a:t>
            </a:r>
          </a:p>
        </p:txBody>
      </p:sp>
      <p:graphicFrame>
        <p:nvGraphicFramePr>
          <p:cNvPr id="5" name="Content Placeholder 4"/>
          <p:cNvGraphicFramePr>
            <a:graphicFrameLocks noGrp="1"/>
          </p:cNvGraphicFramePr>
          <p:nvPr>
            <p:ph idx="1"/>
          </p:nvPr>
        </p:nvGraphicFramePr>
        <p:xfrm>
          <a:off x="395288" y="1916113"/>
          <a:ext cx="8352928" cy="2164080"/>
        </p:xfrm>
        <a:graphic>
          <a:graphicData uri="http://schemas.openxmlformats.org/drawingml/2006/table">
            <a:tbl>
              <a:tblPr firstRow="1" bandRow="1">
                <a:tableStyleId>{21E4AEA4-8DFA-4A89-87EB-49C32662AFE0}</a:tableStyleId>
              </a:tblPr>
              <a:tblGrid>
                <a:gridCol w="4032448"/>
                <a:gridCol w="4320480"/>
              </a:tblGrid>
              <a:tr h="259329">
                <a:tc>
                  <a:txBody>
                    <a:bodyPr/>
                    <a:lstStyle/>
                    <a:p>
                      <a:pPr algn="l">
                        <a:spcBef>
                          <a:spcPts val="600"/>
                        </a:spcBef>
                      </a:pPr>
                      <a:r>
                        <a:rPr lang="fr-CA" sz="2000" b="1" i="0" dirty="0" smtClean="0">
                          <a:solidFill>
                            <a:srgbClr val="FFFFFF"/>
                          </a:solidFill>
                          <a:latin typeface="Arial Narrow" pitchFamily="18" charset="0"/>
                        </a:rPr>
                        <a:t>Suppléments de fer oraux</a:t>
                      </a:r>
                    </a:p>
                  </a:txBody>
                  <a:tcPr anchor="ctr">
                    <a:solidFill>
                      <a:srgbClr val="331E41"/>
                    </a:solidFill>
                  </a:tcPr>
                </a:tc>
                <a:tc>
                  <a:txBody>
                    <a:bodyPr/>
                    <a:lstStyle/>
                    <a:p>
                      <a:pPr algn="l">
                        <a:spcBef>
                          <a:spcPts val="600"/>
                        </a:spcBef>
                      </a:pPr>
                      <a:r>
                        <a:rPr lang="fr-CA" sz="2000" b="1" i="0" dirty="0" smtClean="0">
                          <a:solidFill>
                            <a:srgbClr val="FFFFFF"/>
                          </a:solidFill>
                          <a:latin typeface="Arial Narrow" pitchFamily="18" charset="0"/>
                        </a:rPr>
                        <a:t>Suppléments de fer i.v.</a:t>
                      </a:r>
                    </a:p>
                  </a:txBody>
                  <a:tcPr anchor="ctr">
                    <a:solidFill>
                      <a:srgbClr val="331E41"/>
                    </a:solidFill>
                  </a:tcPr>
                </a:tc>
              </a:tr>
              <a:tr h="1036816">
                <a:tc>
                  <a:txBody>
                    <a:bodyPr/>
                    <a:lstStyle/>
                    <a:p>
                      <a:pPr marL="182563" indent="-182563">
                        <a:spcBef>
                          <a:spcPts val="600"/>
                        </a:spcBef>
                        <a:buClr>
                          <a:srgbClr val="331E41"/>
                        </a:buClr>
                        <a:buFont typeface="Arial" pitchFamily="34" charset="0"/>
                        <a:buChar char="•"/>
                      </a:pPr>
                      <a:r>
                        <a:rPr lang="fr-CA" sz="2000" b="0" i="0" dirty="0" smtClean="0">
                          <a:solidFill>
                            <a:srgbClr val="000000"/>
                          </a:solidFill>
                          <a:latin typeface="Arial Narrow" pitchFamily="18" charset="0"/>
                        </a:rPr>
                        <a:t>Les effets indésirables gastro-intestinaux sont fréquents.</a:t>
                      </a:r>
                    </a:p>
                    <a:p>
                      <a:pPr marL="182563" indent="-182563">
                        <a:spcBef>
                          <a:spcPts val="600"/>
                        </a:spcBef>
                        <a:buClr>
                          <a:srgbClr val="331E41"/>
                        </a:buClr>
                        <a:buFont typeface="Arial" pitchFamily="34" charset="0"/>
                        <a:buChar char="•"/>
                      </a:pPr>
                      <a:r>
                        <a:rPr lang="fr-CA" sz="2000" b="0" i="0" dirty="0" smtClean="0">
                          <a:solidFill>
                            <a:srgbClr val="000000"/>
                          </a:solidFill>
                          <a:latin typeface="Arial Narrow" pitchFamily="18" charset="0"/>
                        </a:rPr>
                        <a:t>L’absorption variable dans le tractus gastro-intestinal peut limiter l’efficacité.</a:t>
                      </a:r>
                    </a:p>
                    <a:p>
                      <a:pPr marL="182563" indent="-182563">
                        <a:spcBef>
                          <a:spcPts val="600"/>
                        </a:spcBef>
                        <a:buClr>
                          <a:srgbClr val="331E41"/>
                        </a:buClr>
                        <a:buFont typeface="Arial" pitchFamily="34" charset="0"/>
                        <a:buChar char="•"/>
                      </a:pPr>
                      <a:r>
                        <a:rPr lang="fr-CA" sz="2000" b="0" i="0" dirty="0" smtClean="0">
                          <a:solidFill>
                            <a:srgbClr val="000000"/>
                          </a:solidFill>
                          <a:latin typeface="Arial Narrow" pitchFamily="18" charset="0"/>
                        </a:rPr>
                        <a:t>Inobservance thérapeutique possible</a:t>
                      </a:r>
                    </a:p>
                  </a:txBody>
                  <a:tcPr>
                    <a:solidFill>
                      <a:srgbClr val="331E41">
                        <a:alpha val="20000"/>
                      </a:srgbClr>
                    </a:solidFill>
                  </a:tcPr>
                </a:tc>
                <a:tc>
                  <a:txBody>
                    <a:bodyPr/>
                    <a:lstStyle/>
                    <a:p>
                      <a:pPr marL="182563" indent="-182563">
                        <a:spcBef>
                          <a:spcPts val="600"/>
                        </a:spcBef>
                        <a:buClr>
                          <a:srgbClr val="331E41"/>
                        </a:buClr>
                        <a:buFont typeface="Arial" pitchFamily="34" charset="0"/>
                        <a:buChar char="•"/>
                      </a:pPr>
                      <a:r>
                        <a:rPr lang="fr-CA" sz="2000" b="0" i="0" dirty="0" smtClean="0">
                          <a:solidFill>
                            <a:srgbClr val="000000"/>
                          </a:solidFill>
                          <a:latin typeface="Arial Narrow" pitchFamily="18" charset="0"/>
                        </a:rPr>
                        <a:t>Nécessitent un accès veineux.</a:t>
                      </a:r>
                    </a:p>
                    <a:p>
                      <a:pPr marL="182563" indent="-182563">
                        <a:spcBef>
                          <a:spcPts val="600"/>
                        </a:spcBef>
                        <a:buClr>
                          <a:srgbClr val="331E41"/>
                        </a:buClr>
                        <a:buFont typeface="Arial" pitchFamily="34" charset="0"/>
                        <a:buChar char="•"/>
                      </a:pPr>
                      <a:r>
                        <a:rPr lang="fr-CA" sz="2000" b="0" i="0" dirty="0" smtClean="0">
                          <a:solidFill>
                            <a:srgbClr val="000000"/>
                          </a:solidFill>
                          <a:latin typeface="Arial Narrow" pitchFamily="18" charset="0"/>
                        </a:rPr>
                        <a:t>Sont associés à des effets indésirables graves, quoique rares.</a:t>
                      </a:r>
                    </a:p>
                  </a:txBody>
                  <a:tcPr>
                    <a:solidFill>
                      <a:srgbClr val="331E41">
                        <a:alpha val="20000"/>
                      </a:srgbClr>
                    </a:solidFill>
                  </a:tcPr>
                </a:tc>
              </a:tr>
            </a:tbl>
          </a:graphicData>
        </a:graphic>
      </p:graphicFrame>
      <p:sp>
        <p:nvSpPr>
          <p:cNvPr id="9" name="TextBox 8"/>
          <p:cNvSpPr txBox="1"/>
          <p:nvPr/>
        </p:nvSpPr>
        <p:spPr>
          <a:xfrm>
            <a:off x="179388" y="6237288"/>
            <a:ext cx="6624637" cy="508000"/>
          </a:xfrm>
          <a:prstGeom prst="rect">
            <a:avLst/>
          </a:prstGeom>
          <a:noFill/>
        </p:spPr>
        <p:txBody>
          <a:bodyPr>
            <a:spAutoFit/>
          </a:bodyPr>
          <a:lstStyle/>
          <a:p>
            <a:pPr>
              <a:defRPr/>
            </a:pPr>
            <a:r>
              <a:rPr lang="fr-CA" sz="900" b="1" dirty="0">
                <a:solidFill>
                  <a:srgbClr val="111111"/>
                </a:solidFill>
                <a:latin typeface="Arial Narrow" pitchFamily="34" charset="0"/>
                <a:cs typeface="Arial" pitchFamily="34" charset="0"/>
              </a:rPr>
              <a:t>Référence :</a:t>
            </a:r>
          </a:p>
          <a:p>
            <a:pPr marL="228600" indent="-228600">
              <a:buFont typeface="+mj-lt"/>
              <a:buAutoNum type="arabicPeriod"/>
              <a:defRPr/>
            </a:pPr>
            <a:r>
              <a:rPr lang="fr-CA" sz="900" dirty="0">
                <a:latin typeface="Arial Narrow" pitchFamily="34" charset="0"/>
                <a:cs typeface="Arial" pitchFamily="34" charset="0"/>
              </a:rPr>
              <a:t>Kidney Disease: Improving Global Outcomes (KDIGO) Anemia Work Group. KDIGO Clinical Practice Guideline for Anemia in Chronic Kidney Disease. </a:t>
            </a:r>
            <a:r>
              <a:rPr lang="fr-CA" sz="900" i="1" dirty="0">
                <a:latin typeface="Arial Narrow" pitchFamily="34" charset="0"/>
                <a:cs typeface="Arial" pitchFamily="34" charset="0"/>
              </a:rPr>
              <a:t>Kidney inter</a:t>
            </a:r>
            <a:r>
              <a:rPr lang="fr-CA" sz="900" dirty="0">
                <a:latin typeface="Arial Narrow" pitchFamily="34" charset="0"/>
                <a:cs typeface="Arial" pitchFamily="34" charset="0"/>
              </a:rPr>
              <a:t>., Suppl. 2012; 2: 279-335.</a:t>
            </a:r>
          </a:p>
        </p:txBody>
      </p:sp>
      <p:sp>
        <p:nvSpPr>
          <p:cNvPr id="4" name="Espace réservé du numéro de diapositive 3"/>
          <p:cNvSpPr>
            <a:spLocks noGrp="1"/>
          </p:cNvSpPr>
          <p:nvPr>
            <p:ph type="sldNum" sz="quarter" idx="12"/>
          </p:nvPr>
        </p:nvSpPr>
        <p:spPr/>
        <p:txBody>
          <a:bodyPr/>
          <a:lstStyle/>
          <a:p>
            <a:pPr>
              <a:defRPr/>
            </a:pPr>
            <a:fld id="{9E9AC6F2-32DF-4947-A43B-1253200CE737}" type="slidenum">
              <a:rPr lang="en-US"/>
              <a:pPr>
                <a:defRPr/>
              </a:pPr>
              <a:t>38</a:t>
            </a:fld>
            <a:r>
              <a:rPr lang="en-US"/>
              <a:t> </a:t>
            </a:r>
            <a:endParaRPr lang="en-US" dirty="0">
              <a:cs typeface="Arial" charset="0"/>
            </a:endParaRP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itle 1"/>
          <p:cNvSpPr>
            <a:spLocks noGrp="1"/>
          </p:cNvSpPr>
          <p:nvPr>
            <p:ph type="title"/>
          </p:nvPr>
        </p:nvSpPr>
        <p:spPr>
          <a:xfrm>
            <a:off x="433388" y="333375"/>
            <a:ext cx="8242300" cy="1079500"/>
          </a:xfrm>
        </p:spPr>
        <p:txBody>
          <a:bodyPr/>
          <a:lstStyle/>
          <a:p>
            <a:pPr eaLnBrk="1" hangingPunct="1"/>
            <a:r>
              <a:rPr lang="fr-CA" sz="4000" b="1" dirty="0" smtClean="0">
                <a:solidFill>
                  <a:srgbClr val="FFFFFF"/>
                </a:solidFill>
                <a:latin typeface="Arial Narrow" pitchFamily="34" charset="0"/>
              </a:rPr>
              <a:t>Question #10</a:t>
            </a:r>
          </a:p>
        </p:txBody>
      </p:sp>
      <p:sp>
        <p:nvSpPr>
          <p:cNvPr id="3" name="Content Placeholder 2"/>
          <p:cNvSpPr>
            <a:spLocks noGrp="1"/>
          </p:cNvSpPr>
          <p:nvPr>
            <p:ph idx="1"/>
          </p:nvPr>
        </p:nvSpPr>
        <p:spPr>
          <a:xfrm>
            <a:off x="250825" y="1700213"/>
            <a:ext cx="8713788" cy="4897437"/>
          </a:xfrm>
          <a:solidFill>
            <a:srgbClr val="FFFFCC"/>
          </a:solidFill>
        </p:spPr>
        <p:txBody>
          <a:bodyPr/>
          <a:lstStyle/>
          <a:p>
            <a:pPr marL="0" indent="0" eaLnBrk="1" fontAlgn="auto" hangingPunct="1">
              <a:lnSpc>
                <a:spcPct val="120000"/>
              </a:lnSpc>
              <a:spcBef>
                <a:spcPts val="0"/>
              </a:spcBef>
              <a:spcAft>
                <a:spcPts val="0"/>
              </a:spcAft>
              <a:buFont typeface="Arial"/>
              <a:buNone/>
              <a:defRPr/>
            </a:pPr>
            <a:r>
              <a:rPr lang="fr-CA" b="1" dirty="0" smtClean="0">
                <a:solidFill>
                  <a:srgbClr val="000000"/>
                </a:solidFill>
                <a:latin typeface="Arial Narrow" pitchFamily="18" charset="0"/>
              </a:rPr>
              <a:t>Comment choisir la voie d'administration du fer ?</a:t>
            </a:r>
          </a:p>
          <a:p>
            <a:pPr marL="877887" lvl="1" indent="-514350" eaLnBrk="1" fontAlgn="auto" hangingPunct="1">
              <a:lnSpc>
                <a:spcPct val="120000"/>
              </a:lnSpc>
              <a:spcBef>
                <a:spcPts val="0"/>
              </a:spcBef>
              <a:spcAft>
                <a:spcPts val="0"/>
              </a:spcAft>
              <a:buClr>
                <a:srgbClr val="331E41"/>
              </a:buClr>
              <a:buFont typeface="+mj-lt"/>
              <a:buAutoNum type="alphaUcPeriod"/>
              <a:defRPr/>
            </a:pPr>
            <a:r>
              <a:rPr lang="fr-CA" sz="2400" dirty="0" smtClean="0">
                <a:solidFill>
                  <a:srgbClr val="000000"/>
                </a:solidFill>
                <a:latin typeface="Arial Narrow" pitchFamily="18" charset="0"/>
              </a:rPr>
              <a:t>La gravité de la carence en fer</a:t>
            </a:r>
          </a:p>
          <a:p>
            <a:pPr marL="877887" lvl="1" indent="-514350" eaLnBrk="1" fontAlgn="auto" hangingPunct="1">
              <a:lnSpc>
                <a:spcPct val="120000"/>
              </a:lnSpc>
              <a:spcBef>
                <a:spcPts val="0"/>
              </a:spcBef>
              <a:spcAft>
                <a:spcPts val="0"/>
              </a:spcAft>
              <a:buClr>
                <a:srgbClr val="331E41"/>
              </a:buClr>
              <a:buFont typeface="+mj-lt"/>
              <a:buAutoNum type="alphaUcPeriod"/>
              <a:defRPr/>
            </a:pPr>
            <a:r>
              <a:rPr lang="fr-CA" sz="2400" dirty="0" smtClean="0">
                <a:solidFill>
                  <a:srgbClr val="000000"/>
                </a:solidFill>
                <a:latin typeface="Arial Narrow" pitchFamily="18" charset="0"/>
              </a:rPr>
              <a:t>L’existence d’un accès veineux</a:t>
            </a:r>
          </a:p>
          <a:p>
            <a:pPr marL="877887" lvl="1" indent="-514350" eaLnBrk="1" fontAlgn="auto" hangingPunct="1">
              <a:lnSpc>
                <a:spcPct val="120000"/>
              </a:lnSpc>
              <a:spcBef>
                <a:spcPts val="0"/>
              </a:spcBef>
              <a:spcAft>
                <a:spcPts val="0"/>
              </a:spcAft>
              <a:buClr>
                <a:srgbClr val="331E41"/>
              </a:buClr>
              <a:buFont typeface="+mj-lt"/>
              <a:buAutoNum type="alphaUcPeriod"/>
              <a:defRPr/>
            </a:pPr>
            <a:r>
              <a:rPr lang="fr-CA" sz="2400" dirty="0" smtClean="0">
                <a:solidFill>
                  <a:srgbClr val="000000"/>
                </a:solidFill>
                <a:latin typeface="Arial Narrow" pitchFamily="18" charset="0"/>
              </a:rPr>
              <a:t>La réponse à un supplément de fer administré antérieurement par voie orale</a:t>
            </a:r>
          </a:p>
          <a:p>
            <a:pPr marL="877887" lvl="1" indent="-514350" eaLnBrk="1" fontAlgn="auto" hangingPunct="1">
              <a:lnSpc>
                <a:spcPct val="120000"/>
              </a:lnSpc>
              <a:spcBef>
                <a:spcPts val="0"/>
              </a:spcBef>
              <a:spcAft>
                <a:spcPts val="0"/>
              </a:spcAft>
              <a:buClr>
                <a:srgbClr val="331E41"/>
              </a:buClr>
              <a:buFont typeface="+mj-lt"/>
              <a:buAutoNum type="alphaUcPeriod"/>
              <a:defRPr/>
            </a:pPr>
            <a:r>
              <a:rPr lang="fr-CA" sz="2400" dirty="0" smtClean="0">
                <a:solidFill>
                  <a:srgbClr val="000000"/>
                </a:solidFill>
                <a:latin typeface="Arial Narrow" pitchFamily="18" charset="0"/>
              </a:rPr>
              <a:t>La manifestation d'effets indésirables pendant un traitement ferrique antérieur administré par voie orale ou i.v.</a:t>
            </a:r>
          </a:p>
          <a:p>
            <a:pPr marL="877887" lvl="1" indent="-514350" eaLnBrk="1" fontAlgn="auto" hangingPunct="1">
              <a:lnSpc>
                <a:spcPct val="120000"/>
              </a:lnSpc>
              <a:spcBef>
                <a:spcPts val="0"/>
              </a:spcBef>
              <a:spcAft>
                <a:spcPts val="0"/>
              </a:spcAft>
              <a:buClr>
                <a:srgbClr val="331E41"/>
              </a:buClr>
              <a:buFont typeface="+mj-lt"/>
              <a:buAutoNum type="alphaUcPeriod"/>
              <a:defRPr/>
            </a:pPr>
            <a:r>
              <a:rPr lang="fr-CA" sz="2400" dirty="0" smtClean="0">
                <a:solidFill>
                  <a:srgbClr val="000000"/>
                </a:solidFill>
                <a:latin typeface="Arial Narrow" pitchFamily="18" charset="0"/>
              </a:rPr>
              <a:t>L'observance thérapeutique</a:t>
            </a:r>
          </a:p>
          <a:p>
            <a:pPr marL="877887" lvl="1" indent="-514350" eaLnBrk="1" fontAlgn="auto" hangingPunct="1">
              <a:lnSpc>
                <a:spcPct val="120000"/>
              </a:lnSpc>
              <a:spcBef>
                <a:spcPts val="0"/>
              </a:spcBef>
              <a:spcAft>
                <a:spcPts val="0"/>
              </a:spcAft>
              <a:buClr>
                <a:srgbClr val="331E41"/>
              </a:buClr>
              <a:buFont typeface="+mj-lt"/>
              <a:buAutoNum type="alphaUcPeriod"/>
              <a:defRPr/>
            </a:pPr>
            <a:r>
              <a:rPr lang="fr-CA" sz="2400" dirty="0" smtClean="0">
                <a:solidFill>
                  <a:srgbClr val="000000"/>
                </a:solidFill>
                <a:latin typeface="Arial Narrow" pitchFamily="18" charset="0"/>
              </a:rPr>
              <a:t>Le coût</a:t>
            </a:r>
          </a:p>
          <a:p>
            <a:pPr marL="877887" lvl="1" indent="-514350" eaLnBrk="1" fontAlgn="auto" hangingPunct="1">
              <a:lnSpc>
                <a:spcPct val="120000"/>
              </a:lnSpc>
              <a:spcBef>
                <a:spcPts val="0"/>
              </a:spcBef>
              <a:spcAft>
                <a:spcPts val="0"/>
              </a:spcAft>
              <a:buClr>
                <a:srgbClr val="331E41"/>
              </a:buClr>
              <a:buFont typeface="+mj-lt"/>
              <a:buAutoNum type="alphaUcPeriod"/>
              <a:defRPr/>
            </a:pPr>
            <a:r>
              <a:rPr lang="fr-CA" sz="2400" dirty="0" smtClean="0">
                <a:solidFill>
                  <a:srgbClr val="000000"/>
                </a:solidFill>
                <a:latin typeface="Arial Narrow" pitchFamily="18" charset="0"/>
              </a:rPr>
              <a:t>Toutes ces réponses</a:t>
            </a:r>
            <a:endParaRPr lang="fr-CA" sz="3600" dirty="0" smtClean="0">
              <a:solidFill>
                <a:srgbClr val="000000"/>
              </a:solidFill>
              <a:latin typeface="Arial Narrow" pitchFamily="18" charset="0"/>
            </a:endParaRPr>
          </a:p>
          <a:p>
            <a:pPr eaLnBrk="1" fontAlgn="auto" hangingPunct="1">
              <a:lnSpc>
                <a:spcPct val="120000"/>
              </a:lnSpc>
              <a:spcBef>
                <a:spcPts val="0"/>
              </a:spcBef>
              <a:spcAft>
                <a:spcPts val="0"/>
              </a:spcAft>
              <a:buFont typeface="Arial"/>
              <a:buNone/>
              <a:defRPr/>
            </a:pPr>
            <a:endParaRPr lang="en-US" baseline="30000" dirty="0" smtClean="0">
              <a:latin typeface="Arial Narrow" pitchFamily="34" charset="0"/>
            </a:endParaRPr>
          </a:p>
          <a:p>
            <a:pPr eaLnBrk="1" fontAlgn="auto" hangingPunct="1">
              <a:lnSpc>
                <a:spcPct val="120000"/>
              </a:lnSpc>
              <a:spcBef>
                <a:spcPts val="0"/>
              </a:spcBef>
              <a:spcAft>
                <a:spcPts val="0"/>
              </a:spcAft>
              <a:buFont typeface="Arial" pitchFamily="34" charset="0"/>
              <a:buChar char="•"/>
              <a:defRPr/>
            </a:pPr>
            <a:endParaRPr lang="en-CA" dirty="0" smtClean="0">
              <a:latin typeface="Arial" pitchFamily="34" charset="0"/>
            </a:endParaRPr>
          </a:p>
          <a:p>
            <a:pPr marL="295275" indent="-295275" eaLnBrk="1" fontAlgn="auto" hangingPunct="1">
              <a:lnSpc>
                <a:spcPct val="120000"/>
              </a:lnSpc>
              <a:spcBef>
                <a:spcPts val="0"/>
              </a:spcBef>
              <a:spcAft>
                <a:spcPts val="0"/>
              </a:spcAft>
              <a:buClr>
                <a:srgbClr val="331E41"/>
              </a:buClr>
              <a:buFont typeface="Arial"/>
              <a:buChar char="•"/>
              <a:defRPr/>
            </a:pPr>
            <a:endParaRPr lang="fr-CA" dirty="0" smtClean="0">
              <a:solidFill>
                <a:srgbClr val="000000"/>
              </a:solidFill>
              <a:latin typeface="Arial Narrow" pitchFamily="18" charset="0"/>
            </a:endParaRPr>
          </a:p>
        </p:txBody>
      </p:sp>
      <p:sp>
        <p:nvSpPr>
          <p:cNvPr id="5" name="Espace réservé du numéro de diapositive 4"/>
          <p:cNvSpPr>
            <a:spLocks noGrp="1"/>
          </p:cNvSpPr>
          <p:nvPr>
            <p:ph type="sldNum" sz="quarter" idx="12"/>
          </p:nvPr>
        </p:nvSpPr>
        <p:spPr/>
        <p:txBody>
          <a:bodyPr/>
          <a:lstStyle/>
          <a:p>
            <a:pPr>
              <a:defRPr/>
            </a:pPr>
            <a:fld id="{7F33A11B-37A4-4A3E-86DA-E3A5A0414775}" type="slidenum">
              <a:rPr lang="en-US"/>
              <a:pPr>
                <a:defRPr/>
              </a:pPr>
              <a:t>39</a:t>
            </a:fld>
            <a:r>
              <a:rPr lang="en-US"/>
              <a:t> </a:t>
            </a:r>
            <a:endParaRPr lang="en-US" dirty="0">
              <a:cs typeface="Arial" charset="0"/>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68313" y="476250"/>
            <a:ext cx="8250237" cy="623888"/>
          </a:xfrm>
        </p:spPr>
        <p:txBody>
          <a:bodyPr/>
          <a:lstStyle/>
          <a:p>
            <a:pPr eaLnBrk="1" hangingPunct="1"/>
            <a:r>
              <a:rPr lang="fr-CA" sz="4000" b="1" smtClean="0">
                <a:solidFill>
                  <a:srgbClr val="FFFFFF"/>
                </a:solidFill>
                <a:latin typeface="Arial Narrow" pitchFamily="34" charset="0"/>
              </a:rPr>
              <a:t>Horaire</a:t>
            </a:r>
          </a:p>
        </p:txBody>
      </p:sp>
      <p:graphicFrame>
        <p:nvGraphicFramePr>
          <p:cNvPr id="4" name="Content Placeholder 3"/>
          <p:cNvGraphicFramePr>
            <a:graphicFrameLocks noGrp="1"/>
          </p:cNvGraphicFramePr>
          <p:nvPr>
            <p:ph idx="1"/>
          </p:nvPr>
        </p:nvGraphicFramePr>
        <p:xfrm>
          <a:off x="539750" y="2133600"/>
          <a:ext cx="7992888" cy="4176856"/>
        </p:xfrm>
        <a:graphic>
          <a:graphicData uri="http://schemas.openxmlformats.org/drawingml/2006/table">
            <a:tbl>
              <a:tblPr firstRow="1" bandRow="1">
                <a:tableStyleId>{21E4AEA4-8DFA-4A89-87EB-49C32662AFE0}</a:tableStyleId>
              </a:tblPr>
              <a:tblGrid>
                <a:gridCol w="1184132"/>
                <a:gridCol w="6808756"/>
              </a:tblGrid>
              <a:tr h="477712">
                <a:tc>
                  <a:txBody>
                    <a:bodyPr/>
                    <a:lstStyle/>
                    <a:p>
                      <a:pPr algn="ctr"/>
                      <a:r>
                        <a:rPr lang="fr-CA" sz="2400" b="1" i="0" dirty="0" smtClean="0">
                          <a:solidFill>
                            <a:srgbClr val="FFFFFF"/>
                          </a:solidFill>
                          <a:latin typeface="Arial Narrow" pitchFamily="18" charset="0"/>
                        </a:rPr>
                        <a:t>Heure</a:t>
                      </a:r>
                    </a:p>
                  </a:txBody>
                  <a:tcPr anchor="ctr">
                    <a:solidFill>
                      <a:srgbClr val="331E41"/>
                    </a:solidFill>
                  </a:tcPr>
                </a:tc>
                <a:tc>
                  <a:txBody>
                    <a:bodyPr/>
                    <a:lstStyle/>
                    <a:p>
                      <a:pPr algn="ctr"/>
                      <a:r>
                        <a:rPr lang="fr-CA" sz="2400" b="1" i="0" dirty="0" smtClean="0">
                          <a:solidFill>
                            <a:srgbClr val="FFFFFF"/>
                          </a:solidFill>
                          <a:latin typeface="Arial Narrow" pitchFamily="18" charset="0"/>
                        </a:rPr>
                        <a:t>Sujet</a:t>
                      </a:r>
                    </a:p>
                  </a:txBody>
                  <a:tcPr anchor="ctr">
                    <a:solidFill>
                      <a:srgbClr val="331E41"/>
                    </a:solidFill>
                  </a:tcPr>
                </a:tc>
              </a:tr>
              <a:tr h="4578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2000" b="0" i="0" dirty="0" smtClean="0">
                          <a:solidFill>
                            <a:srgbClr val="000000"/>
                          </a:solidFill>
                          <a:latin typeface="Arial Narrow" pitchFamily="18" charset="0"/>
                        </a:rPr>
                        <a:t>8 h 30</a:t>
                      </a:r>
                    </a:p>
                  </a:txBody>
                  <a:tcPr>
                    <a:solidFill>
                      <a:srgbClr val="331E41">
                        <a:alpha val="20000"/>
                      </a:srgbClr>
                    </a:solidFill>
                  </a:tcPr>
                </a:tc>
                <a:tc>
                  <a:txBody>
                    <a:bodyPr/>
                    <a:lstStyle/>
                    <a:p>
                      <a:r>
                        <a:rPr lang="fr-CA" sz="2000" b="1" i="0" baseline="0" dirty="0" smtClean="0">
                          <a:solidFill>
                            <a:srgbClr val="000000"/>
                          </a:solidFill>
                          <a:latin typeface="Arial Narrow" pitchFamily="18" charset="0"/>
                        </a:rPr>
                        <a:t>I</a:t>
                      </a:r>
                      <a:r>
                        <a:rPr lang="fr-CA" sz="2000" b="1" i="0" dirty="0" smtClean="0">
                          <a:solidFill>
                            <a:srgbClr val="000000"/>
                          </a:solidFill>
                          <a:latin typeface="Arial Narrow" pitchFamily="18" charset="0"/>
                        </a:rPr>
                        <a:t>ntroduction et objectifs</a:t>
                      </a:r>
                    </a:p>
                  </a:txBody>
                  <a:tcPr>
                    <a:solidFill>
                      <a:srgbClr val="331E41">
                        <a:alpha val="20000"/>
                      </a:srgbClr>
                    </a:solidFill>
                  </a:tcPr>
                </a:tc>
              </a:tr>
              <a:tr h="7961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2000" b="0" i="0" dirty="0" smtClean="0">
                          <a:solidFill>
                            <a:srgbClr val="000000"/>
                          </a:solidFill>
                          <a:latin typeface="Arial Narrow" pitchFamily="18" charset="0"/>
                        </a:rPr>
                        <a:t>8 h 40</a:t>
                      </a:r>
                    </a:p>
                  </a:txBody>
                  <a:tcPr>
                    <a:solidFill>
                      <a:srgbClr val="331E41">
                        <a:alpha val="5000"/>
                      </a:srgbClr>
                    </a:solidFill>
                  </a:tcPr>
                </a:tc>
                <a:tc>
                  <a:txBody>
                    <a:bodyPr/>
                    <a:lstStyle/>
                    <a:p>
                      <a:r>
                        <a:rPr lang="fr-CA" sz="2000" b="1" i="0" dirty="0" smtClean="0">
                          <a:solidFill>
                            <a:srgbClr val="000000"/>
                          </a:solidFill>
                          <a:latin typeface="Arial Narrow" pitchFamily="18" charset="0"/>
                        </a:rPr>
                        <a:t>Explorer l’anémie ferriprive dans l’insuffisance rénale chronique (IRC) : sa détection et son traitement</a:t>
                      </a:r>
                    </a:p>
                  </a:txBody>
                  <a:tcPr>
                    <a:solidFill>
                      <a:srgbClr val="331E41">
                        <a:alpha val="5000"/>
                      </a:srgbClr>
                    </a:solidFill>
                  </a:tcPr>
                </a:tc>
              </a:tr>
              <a:tr h="4578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2000" b="0" i="0" dirty="0" smtClean="0">
                          <a:solidFill>
                            <a:srgbClr val="000000"/>
                          </a:solidFill>
                          <a:latin typeface="Arial Narrow" pitchFamily="18" charset="0"/>
                        </a:rPr>
                        <a:t>9 h 15</a:t>
                      </a:r>
                    </a:p>
                  </a:txBody>
                  <a:tcPr>
                    <a:solidFill>
                      <a:srgbClr val="331E41">
                        <a:alpha val="20000"/>
                      </a:srgbClr>
                    </a:solidFill>
                  </a:tcPr>
                </a:tc>
                <a:tc>
                  <a:txBody>
                    <a:bodyPr/>
                    <a:lstStyle/>
                    <a:p>
                      <a:r>
                        <a:rPr lang="fr-CA" sz="2000" b="1" i="0" dirty="0" smtClean="0">
                          <a:solidFill>
                            <a:srgbClr val="000000"/>
                          </a:solidFill>
                          <a:latin typeface="Arial Narrow" pitchFamily="18" charset="0"/>
                        </a:rPr>
                        <a:t>Discussion de cas</a:t>
                      </a:r>
                    </a:p>
                  </a:txBody>
                  <a:tcPr>
                    <a:solidFill>
                      <a:srgbClr val="331E41">
                        <a:alpha val="20000"/>
                      </a:srgbClr>
                    </a:solidFill>
                  </a:tcPr>
                </a:tc>
              </a:tr>
              <a:tr h="4578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2000" b="0" i="0" dirty="0" smtClean="0">
                          <a:solidFill>
                            <a:srgbClr val="000000"/>
                          </a:solidFill>
                          <a:latin typeface="Arial Narrow" pitchFamily="18" charset="0"/>
                        </a:rPr>
                        <a:t>9 h 35</a:t>
                      </a:r>
                    </a:p>
                  </a:txBody>
                  <a:tcPr>
                    <a:solidFill>
                      <a:srgbClr val="331E41">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2000" b="1" i="0" dirty="0" smtClean="0">
                          <a:solidFill>
                            <a:srgbClr val="000000"/>
                          </a:solidFill>
                          <a:latin typeface="Arial Narrow" pitchFamily="18" charset="0"/>
                        </a:rPr>
                        <a:t>Revue des éléments d’apprentissage / recommandations en matière de pratique</a:t>
                      </a:r>
                    </a:p>
                  </a:txBody>
                  <a:tcPr>
                    <a:solidFill>
                      <a:srgbClr val="331E41">
                        <a:alpha val="5000"/>
                      </a:srgbClr>
                    </a:solidFill>
                  </a:tcPr>
                </a:tc>
              </a:tr>
              <a:tr h="5852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2000" b="0" i="0" dirty="0" smtClean="0">
                          <a:solidFill>
                            <a:srgbClr val="000000"/>
                          </a:solidFill>
                          <a:latin typeface="Arial Narrow" pitchFamily="18" charset="0"/>
                        </a:rPr>
                        <a:t>9 h 50</a:t>
                      </a:r>
                    </a:p>
                  </a:txBody>
                  <a:tcPr>
                    <a:solidFill>
                      <a:srgbClr val="331E41">
                        <a:alpha val="2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2000" b="1" i="0" dirty="0" smtClean="0">
                          <a:solidFill>
                            <a:srgbClr val="000000"/>
                          </a:solidFill>
                          <a:latin typeface="Arial Narrow" pitchFamily="18" charset="0"/>
                        </a:rPr>
                        <a:t>Conclusion</a:t>
                      </a:r>
                    </a:p>
                  </a:txBody>
                  <a:tcPr>
                    <a:solidFill>
                      <a:srgbClr val="331E41">
                        <a:alpha val="20000"/>
                      </a:srgbClr>
                    </a:solidFill>
                  </a:tcPr>
                </a:tc>
              </a:tr>
              <a:tr h="4843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2000" b="0" i="0" dirty="0" smtClean="0">
                          <a:solidFill>
                            <a:srgbClr val="000000"/>
                          </a:solidFill>
                          <a:latin typeface="Arial Narrow" pitchFamily="18" charset="0"/>
                        </a:rPr>
                        <a:t>10</a:t>
                      </a:r>
                      <a:r>
                        <a:rPr lang="fr-CA" sz="2000" b="0" i="0" baseline="0" dirty="0" smtClean="0">
                          <a:solidFill>
                            <a:srgbClr val="000000"/>
                          </a:solidFill>
                          <a:latin typeface="Arial Narrow" pitchFamily="18" charset="0"/>
                        </a:rPr>
                        <a:t> h 00</a:t>
                      </a:r>
                      <a:endParaRPr lang="fr-CA" sz="2000" b="0" i="0" dirty="0" smtClean="0">
                        <a:solidFill>
                          <a:srgbClr val="000000"/>
                        </a:solidFill>
                        <a:latin typeface="Arial Narrow" pitchFamily="18" charset="0"/>
                      </a:endParaRPr>
                    </a:p>
                  </a:txBody>
                  <a:tcPr>
                    <a:solidFill>
                      <a:srgbClr val="331E41">
                        <a:alpha val="5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2000" b="1" i="0" dirty="0" smtClean="0">
                          <a:solidFill>
                            <a:srgbClr val="000000"/>
                          </a:solidFill>
                          <a:latin typeface="Arial Narrow" pitchFamily="18" charset="0"/>
                        </a:rPr>
                        <a:t>Fin de la</a:t>
                      </a:r>
                      <a:r>
                        <a:rPr lang="fr-CA" sz="2000" b="1" i="0" baseline="0" dirty="0" smtClean="0">
                          <a:solidFill>
                            <a:srgbClr val="000000"/>
                          </a:solidFill>
                          <a:latin typeface="Arial Narrow" pitchFamily="18" charset="0"/>
                        </a:rPr>
                        <a:t> session</a:t>
                      </a:r>
                      <a:endParaRPr lang="fr-CA" sz="2000" b="1" i="0" dirty="0" smtClean="0">
                        <a:solidFill>
                          <a:srgbClr val="000000"/>
                        </a:solidFill>
                        <a:latin typeface="Arial Narrow" pitchFamily="18" charset="0"/>
                      </a:endParaRPr>
                    </a:p>
                    <a:p>
                      <a:endParaRPr lang="fr-CA" sz="2000" b="1" i="0" dirty="0" smtClean="0">
                        <a:solidFill>
                          <a:srgbClr val="000000"/>
                        </a:solidFill>
                        <a:latin typeface="Arial Narrow" pitchFamily="18" charset="0"/>
                      </a:endParaRPr>
                    </a:p>
                  </a:txBody>
                  <a:tcPr>
                    <a:solidFill>
                      <a:srgbClr val="331E41">
                        <a:alpha val="5000"/>
                      </a:srgbClr>
                    </a:solidFill>
                  </a:tcPr>
                </a:tc>
              </a:tr>
            </a:tbl>
          </a:graphicData>
        </a:graphic>
      </p:graphicFrame>
      <p:sp>
        <p:nvSpPr>
          <p:cNvPr id="5" name="Espace réservé du numéro de diapositive 4"/>
          <p:cNvSpPr>
            <a:spLocks noGrp="1"/>
          </p:cNvSpPr>
          <p:nvPr>
            <p:ph type="sldNum" sz="quarter" idx="12"/>
          </p:nvPr>
        </p:nvSpPr>
        <p:spPr/>
        <p:txBody>
          <a:bodyPr/>
          <a:lstStyle/>
          <a:p>
            <a:pPr>
              <a:defRPr/>
            </a:pPr>
            <a:fld id="{D5B69FD1-69BF-4DF6-A3F0-A2908F593AEA}" type="slidenum">
              <a:rPr lang="en-US"/>
              <a:pPr>
                <a:defRPr/>
              </a:pPr>
              <a:t>4</a:t>
            </a:fld>
            <a:r>
              <a:rPr lang="en-US"/>
              <a:t> </a:t>
            </a:r>
            <a:endParaRPr lang="en-US" dirty="0">
              <a:cs typeface="Arial" charset="0"/>
            </a:endParaRP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1"/>
          <p:cNvSpPr>
            <a:spLocks noGrp="1"/>
          </p:cNvSpPr>
          <p:nvPr>
            <p:ph type="title"/>
          </p:nvPr>
        </p:nvSpPr>
        <p:spPr>
          <a:xfrm>
            <a:off x="433388" y="500063"/>
            <a:ext cx="8250237" cy="625475"/>
          </a:xfrm>
        </p:spPr>
        <p:txBody>
          <a:bodyPr/>
          <a:lstStyle/>
          <a:p>
            <a:pPr eaLnBrk="1" hangingPunct="1"/>
            <a:r>
              <a:rPr lang="fr-CA" sz="4000" b="1" smtClean="0">
                <a:solidFill>
                  <a:srgbClr val="FFFFFF"/>
                </a:solidFill>
                <a:latin typeface="Arial Narrow" pitchFamily="34" charset="0"/>
              </a:rPr>
              <a:t>Évaluation du bilan ferrique</a:t>
            </a:r>
          </a:p>
        </p:txBody>
      </p:sp>
      <p:sp>
        <p:nvSpPr>
          <p:cNvPr id="180226" name="Content Placeholder 2"/>
          <p:cNvSpPr>
            <a:spLocks noGrp="1"/>
          </p:cNvSpPr>
          <p:nvPr>
            <p:ph idx="1"/>
          </p:nvPr>
        </p:nvSpPr>
        <p:spPr>
          <a:xfrm>
            <a:off x="395288" y="1760538"/>
            <a:ext cx="8569325" cy="3900487"/>
          </a:xfrm>
        </p:spPr>
        <p:txBody>
          <a:bodyPr/>
          <a:lstStyle/>
          <a:p>
            <a:pPr eaLnBrk="1" hangingPunct="1"/>
            <a:r>
              <a:rPr lang="fr-CA" sz="2800" b="1" smtClean="0">
                <a:solidFill>
                  <a:srgbClr val="000000"/>
                </a:solidFill>
                <a:latin typeface="Arial Narrow" pitchFamily="34" charset="0"/>
              </a:rPr>
              <a:t>Évaluer le bilan ferrique (TSAT et taux de ferritine) plus souvent dans les situations suivantes :</a:t>
            </a:r>
          </a:p>
          <a:p>
            <a:pPr marL="654050" lvl="1" indent="-290513" eaLnBrk="1" hangingPunct="1">
              <a:buClr>
                <a:srgbClr val="331E41"/>
              </a:buClr>
              <a:buFont typeface="Arial" charset="0"/>
              <a:buChar char="•"/>
            </a:pPr>
            <a:r>
              <a:rPr lang="fr-CA" smtClean="0">
                <a:solidFill>
                  <a:srgbClr val="000000"/>
                </a:solidFill>
                <a:latin typeface="Arial Narrow" pitchFamily="34" charset="0"/>
              </a:rPr>
              <a:t>L’instauration d’un </a:t>
            </a:r>
            <a:r>
              <a:rPr lang="fr-CA" b="1" smtClean="0">
                <a:solidFill>
                  <a:srgbClr val="000000"/>
                </a:solidFill>
                <a:latin typeface="Arial Narrow" pitchFamily="34" charset="0"/>
              </a:rPr>
              <a:t>traitement par ASE</a:t>
            </a:r>
            <a:r>
              <a:rPr lang="fr-CA" smtClean="0">
                <a:solidFill>
                  <a:srgbClr val="000000"/>
                </a:solidFill>
                <a:latin typeface="Arial Narrow" pitchFamily="34" charset="0"/>
              </a:rPr>
              <a:t> ou l’augmentation de la dose d’ASE,</a:t>
            </a:r>
          </a:p>
          <a:p>
            <a:pPr marL="654050" lvl="1" indent="-290513" eaLnBrk="1" hangingPunct="1">
              <a:buClr>
                <a:srgbClr val="331E41"/>
              </a:buClr>
              <a:buFont typeface="Arial" charset="0"/>
              <a:buChar char="•"/>
            </a:pPr>
            <a:r>
              <a:rPr lang="fr-CA" smtClean="0">
                <a:solidFill>
                  <a:srgbClr val="000000"/>
                </a:solidFill>
                <a:latin typeface="Arial Narrow" pitchFamily="34" charset="0"/>
              </a:rPr>
              <a:t>Une </a:t>
            </a:r>
            <a:r>
              <a:rPr lang="fr-CA" b="1" smtClean="0">
                <a:solidFill>
                  <a:srgbClr val="000000"/>
                </a:solidFill>
                <a:latin typeface="Arial Narrow" pitchFamily="34" charset="0"/>
              </a:rPr>
              <a:t>hyporéponse</a:t>
            </a:r>
            <a:r>
              <a:rPr lang="fr-CA" smtClean="0">
                <a:solidFill>
                  <a:srgbClr val="000000"/>
                </a:solidFill>
                <a:latin typeface="Arial Narrow" pitchFamily="34" charset="0"/>
              </a:rPr>
              <a:t> au traitement par ASE,</a:t>
            </a:r>
          </a:p>
          <a:p>
            <a:pPr marL="654050" lvl="1" indent="-290513" eaLnBrk="1" hangingPunct="1">
              <a:buClr>
                <a:srgbClr val="331E41"/>
              </a:buClr>
              <a:buFont typeface="Arial" charset="0"/>
              <a:buChar char="•"/>
            </a:pPr>
            <a:r>
              <a:rPr lang="fr-CA" smtClean="0">
                <a:solidFill>
                  <a:srgbClr val="000000"/>
                </a:solidFill>
                <a:latin typeface="Arial Narrow" pitchFamily="34" charset="0"/>
              </a:rPr>
              <a:t>Une </a:t>
            </a:r>
            <a:r>
              <a:rPr lang="fr-CA" b="1" smtClean="0">
                <a:solidFill>
                  <a:srgbClr val="000000"/>
                </a:solidFill>
                <a:latin typeface="Arial Narrow" pitchFamily="34" charset="0"/>
              </a:rPr>
              <a:t>perte</a:t>
            </a:r>
            <a:r>
              <a:rPr lang="fr-CA" smtClean="0">
                <a:solidFill>
                  <a:srgbClr val="000000"/>
                </a:solidFill>
                <a:latin typeface="Arial Narrow" pitchFamily="34" charset="0"/>
              </a:rPr>
              <a:t> sanguine,</a:t>
            </a:r>
          </a:p>
          <a:p>
            <a:pPr marL="654050" lvl="1" indent="-290513" eaLnBrk="1" hangingPunct="1">
              <a:buClr>
                <a:srgbClr val="331E41"/>
              </a:buClr>
              <a:buFont typeface="Arial" charset="0"/>
              <a:buChar char="•"/>
            </a:pPr>
            <a:r>
              <a:rPr lang="fr-CA" b="1" smtClean="0">
                <a:solidFill>
                  <a:srgbClr val="000000"/>
                </a:solidFill>
                <a:latin typeface="Arial Narrow" pitchFamily="34" charset="0"/>
              </a:rPr>
              <a:t>Après un traitement</a:t>
            </a:r>
            <a:r>
              <a:rPr lang="fr-CA" smtClean="0">
                <a:solidFill>
                  <a:srgbClr val="000000"/>
                </a:solidFill>
                <a:latin typeface="Arial Narrow" pitchFamily="34" charset="0"/>
              </a:rPr>
              <a:t> par un supplément de fer i.v.,</a:t>
            </a:r>
          </a:p>
          <a:p>
            <a:pPr marL="654050" lvl="1" indent="-290513" eaLnBrk="1" hangingPunct="1">
              <a:buClr>
                <a:srgbClr val="331E41"/>
              </a:buClr>
              <a:buFont typeface="Arial" charset="0"/>
              <a:buChar char="•"/>
            </a:pPr>
            <a:r>
              <a:rPr lang="fr-CA" smtClean="0">
                <a:solidFill>
                  <a:srgbClr val="000000"/>
                </a:solidFill>
                <a:latin typeface="Arial Narrow" pitchFamily="34" charset="0"/>
              </a:rPr>
              <a:t>Risque de </a:t>
            </a:r>
            <a:r>
              <a:rPr lang="fr-CA" b="1" smtClean="0">
                <a:solidFill>
                  <a:srgbClr val="000000"/>
                </a:solidFill>
                <a:latin typeface="Arial Narrow" pitchFamily="34" charset="0"/>
              </a:rPr>
              <a:t>déplétion des réserves de fer</a:t>
            </a:r>
            <a:r>
              <a:rPr lang="fr-CA" smtClean="0">
                <a:solidFill>
                  <a:srgbClr val="000000"/>
                </a:solidFill>
                <a:latin typeface="Arial Narrow" pitchFamily="34" charset="0"/>
              </a:rPr>
              <a:t>.</a:t>
            </a:r>
          </a:p>
          <a:p>
            <a:pPr marL="654050" lvl="1" indent="-290513" eaLnBrk="1" hangingPunct="1"/>
            <a:endParaRPr lang="en-US" smtClean="0">
              <a:latin typeface="Arial Narrow" pitchFamily="34" charset="0"/>
            </a:endParaRPr>
          </a:p>
        </p:txBody>
      </p:sp>
      <p:sp>
        <p:nvSpPr>
          <p:cNvPr id="9" name="TextBox 8"/>
          <p:cNvSpPr txBox="1"/>
          <p:nvPr/>
        </p:nvSpPr>
        <p:spPr>
          <a:xfrm>
            <a:off x="179388" y="6237288"/>
            <a:ext cx="6624637" cy="508000"/>
          </a:xfrm>
          <a:prstGeom prst="rect">
            <a:avLst/>
          </a:prstGeom>
          <a:noFill/>
        </p:spPr>
        <p:txBody>
          <a:bodyPr>
            <a:spAutoFit/>
          </a:bodyPr>
          <a:lstStyle/>
          <a:p>
            <a:pPr>
              <a:defRPr/>
            </a:pPr>
            <a:r>
              <a:rPr lang="fr-CA" sz="900" b="1" dirty="0">
                <a:solidFill>
                  <a:srgbClr val="111111"/>
                </a:solidFill>
                <a:latin typeface="Arial Narrow" pitchFamily="34" charset="0"/>
                <a:cs typeface="Arial" pitchFamily="34" charset="0"/>
              </a:rPr>
              <a:t>Référence :</a:t>
            </a:r>
          </a:p>
          <a:p>
            <a:pPr marL="228600" indent="-228600">
              <a:buFont typeface="+mj-lt"/>
              <a:buAutoNum type="arabicPeriod"/>
              <a:defRPr/>
            </a:pPr>
            <a:r>
              <a:rPr lang="fr-CA" sz="900" dirty="0">
                <a:latin typeface="Arial Narrow" pitchFamily="34" charset="0"/>
                <a:cs typeface="Arial" pitchFamily="34" charset="0"/>
              </a:rPr>
              <a:t>Kidney Disease: Improving Global Outcomes (KDIGO) Anemia Work Group. KDIGO Clinical Practice Guideline for Anemia in Chronic Kidney Disease. </a:t>
            </a:r>
            <a:r>
              <a:rPr lang="fr-CA" sz="900" i="1" dirty="0">
                <a:latin typeface="Arial Narrow" pitchFamily="34" charset="0"/>
                <a:cs typeface="Arial" pitchFamily="34" charset="0"/>
              </a:rPr>
              <a:t>Kidney inter</a:t>
            </a:r>
            <a:r>
              <a:rPr lang="fr-CA" sz="900" dirty="0">
                <a:latin typeface="Arial Narrow" pitchFamily="34" charset="0"/>
                <a:cs typeface="Arial" pitchFamily="34" charset="0"/>
              </a:rPr>
              <a:t>., Suppl. 2012; 2: 279-335.</a:t>
            </a:r>
          </a:p>
        </p:txBody>
      </p:sp>
      <p:sp>
        <p:nvSpPr>
          <p:cNvPr id="5" name="Espace réservé du numéro de diapositive 4"/>
          <p:cNvSpPr>
            <a:spLocks noGrp="1"/>
          </p:cNvSpPr>
          <p:nvPr>
            <p:ph type="sldNum" sz="quarter" idx="12"/>
          </p:nvPr>
        </p:nvSpPr>
        <p:spPr/>
        <p:txBody>
          <a:bodyPr/>
          <a:lstStyle/>
          <a:p>
            <a:pPr>
              <a:defRPr/>
            </a:pPr>
            <a:fld id="{9F79B2AE-EFF6-4560-9290-5920F32F84C3}" type="slidenum">
              <a:rPr lang="en-US"/>
              <a:pPr>
                <a:defRPr/>
              </a:pPr>
              <a:t>40</a:t>
            </a:fld>
            <a:r>
              <a:rPr lang="en-US"/>
              <a:t> </a:t>
            </a:r>
            <a:endParaRPr lang="en-US" dirty="0">
              <a:cs typeface="Arial" charset="0"/>
            </a:endParaRP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itle 1"/>
          <p:cNvSpPr>
            <a:spLocks noGrp="1"/>
          </p:cNvSpPr>
          <p:nvPr>
            <p:ph type="title"/>
          </p:nvPr>
        </p:nvSpPr>
        <p:spPr>
          <a:xfrm>
            <a:off x="457200" y="188913"/>
            <a:ext cx="8229600" cy="1143000"/>
          </a:xfrm>
        </p:spPr>
        <p:txBody>
          <a:bodyPr/>
          <a:lstStyle/>
          <a:p>
            <a:pPr eaLnBrk="1" hangingPunct="1">
              <a:lnSpc>
                <a:spcPct val="90000"/>
              </a:lnSpc>
            </a:pPr>
            <a:r>
              <a:rPr lang="fr-CA" sz="4000" b="1" smtClean="0">
                <a:solidFill>
                  <a:schemeClr val="bg1"/>
                </a:solidFill>
                <a:latin typeface="Arial Narrow" pitchFamily="34" charset="0"/>
              </a:rPr>
              <a:t>Suppléments de fer : autres points à prendre en considération</a:t>
            </a:r>
          </a:p>
        </p:txBody>
      </p:sp>
      <p:sp>
        <p:nvSpPr>
          <p:cNvPr id="3" name="Content Placeholder 2"/>
          <p:cNvSpPr>
            <a:spLocks noGrp="1"/>
          </p:cNvSpPr>
          <p:nvPr>
            <p:ph idx="1"/>
          </p:nvPr>
        </p:nvSpPr>
        <p:spPr>
          <a:xfrm>
            <a:off x="468313" y="1484312"/>
            <a:ext cx="8229600" cy="4840287"/>
          </a:xfrm>
        </p:spPr>
        <p:txBody>
          <a:bodyPr rtlCol="0">
            <a:noAutofit/>
          </a:bodyPr>
          <a:lstStyle/>
          <a:p>
            <a:pPr marL="0" indent="0" eaLnBrk="1" fontAlgn="auto" hangingPunct="1">
              <a:spcAft>
                <a:spcPts val="0"/>
              </a:spcAft>
              <a:buClr>
                <a:srgbClr val="331E41"/>
              </a:buClr>
              <a:buFont typeface="Arial"/>
              <a:buNone/>
              <a:defRPr/>
            </a:pPr>
            <a:r>
              <a:rPr lang="fr-CA" b="1" dirty="0" smtClean="0">
                <a:solidFill>
                  <a:srgbClr val="000000"/>
                </a:solidFill>
                <a:latin typeface="Arial Narrow" pitchFamily="18" charset="0"/>
              </a:rPr>
              <a:t>Avant d’administrer un supplément de fer, il est important :</a:t>
            </a:r>
          </a:p>
          <a:p>
            <a:pPr marL="654050" lvl="1" indent="-290513" eaLnBrk="1" fontAlgn="auto" hangingPunct="1">
              <a:spcBef>
                <a:spcPts val="0"/>
              </a:spcBef>
              <a:spcAft>
                <a:spcPts val="0"/>
              </a:spcAft>
              <a:buClr>
                <a:srgbClr val="331E41"/>
              </a:buClr>
              <a:buFont typeface="Arial"/>
              <a:buChar char="•"/>
              <a:defRPr/>
            </a:pPr>
            <a:r>
              <a:rPr lang="fr-CA" dirty="0">
                <a:solidFill>
                  <a:srgbClr val="000000"/>
                </a:solidFill>
                <a:latin typeface="Arial Narrow" pitchFamily="18" charset="0"/>
              </a:rPr>
              <a:t>D</a:t>
            </a:r>
            <a:r>
              <a:rPr lang="fr-CA" dirty="0" smtClean="0">
                <a:solidFill>
                  <a:srgbClr val="000000"/>
                </a:solidFill>
                <a:latin typeface="Arial Narrow" pitchFamily="18" charset="0"/>
              </a:rPr>
              <a:t>e tenir compte des effets toxiques aigus et à court terme associés au supplément de fer;</a:t>
            </a:r>
          </a:p>
          <a:p>
            <a:pPr marL="363537" lvl="1" indent="0" eaLnBrk="1" fontAlgn="auto" hangingPunct="1">
              <a:spcBef>
                <a:spcPts val="0"/>
              </a:spcBef>
              <a:spcAft>
                <a:spcPts val="0"/>
              </a:spcAft>
              <a:buClr>
                <a:srgbClr val="331E41"/>
              </a:buClr>
              <a:buFont typeface="Arial"/>
              <a:buNone/>
              <a:defRPr/>
            </a:pPr>
            <a:endParaRPr lang="en-CA" sz="2400" dirty="0" smtClean="0">
              <a:latin typeface="Arial Narrow"/>
              <a:cs typeface="Arial Narrow"/>
            </a:endParaRPr>
          </a:p>
          <a:p>
            <a:pPr marL="654050" lvl="1" indent="-290513" eaLnBrk="1" fontAlgn="auto" hangingPunct="1">
              <a:spcBef>
                <a:spcPts val="0"/>
              </a:spcBef>
              <a:spcAft>
                <a:spcPts val="0"/>
              </a:spcAft>
              <a:buClr>
                <a:srgbClr val="331E41"/>
              </a:buClr>
              <a:buFont typeface="Arial"/>
              <a:buChar char="•"/>
              <a:defRPr/>
            </a:pPr>
            <a:r>
              <a:rPr lang="fr-CA" dirty="0">
                <a:solidFill>
                  <a:srgbClr val="000000"/>
                </a:solidFill>
                <a:latin typeface="Arial Narrow" pitchFamily="18" charset="0"/>
              </a:rPr>
              <a:t>D</a:t>
            </a:r>
            <a:r>
              <a:rPr lang="fr-CA" dirty="0" smtClean="0">
                <a:solidFill>
                  <a:srgbClr val="000000"/>
                </a:solidFill>
                <a:latin typeface="Arial Narrow" pitchFamily="18" charset="0"/>
              </a:rPr>
              <a:t>’exclure la présence d’une infection active :</a:t>
            </a:r>
          </a:p>
          <a:p>
            <a:pPr marL="1054100" lvl="2" indent="-290513" eaLnBrk="1" fontAlgn="auto" hangingPunct="1">
              <a:spcAft>
                <a:spcPts val="0"/>
              </a:spcAft>
              <a:buClr>
                <a:srgbClr val="331E41"/>
              </a:buClr>
              <a:buFont typeface="Arial"/>
              <a:buChar char="•"/>
              <a:defRPr/>
            </a:pPr>
            <a:r>
              <a:rPr lang="fr-CA" sz="2200" dirty="0" smtClean="0">
                <a:solidFill>
                  <a:srgbClr val="000000"/>
                </a:solidFill>
                <a:latin typeface="Arial Narrow" pitchFamily="18" charset="0"/>
              </a:rPr>
              <a:t>Des données théoriques et expérimentales semblent indiquer que l’administration d’un supplément de fer pourrait aggraver une infection existante.</a:t>
            </a:r>
          </a:p>
          <a:p>
            <a:pPr marL="1054100" lvl="2" indent="-290513" eaLnBrk="1" fontAlgn="auto" hangingPunct="1">
              <a:spcAft>
                <a:spcPts val="0"/>
              </a:spcAft>
              <a:buClr>
                <a:srgbClr val="331E41"/>
              </a:buClr>
              <a:buFont typeface="Arial"/>
              <a:buChar char="•"/>
              <a:defRPr/>
            </a:pPr>
            <a:r>
              <a:rPr lang="fr-CA" sz="2200" dirty="0" smtClean="0">
                <a:solidFill>
                  <a:srgbClr val="000000"/>
                </a:solidFill>
                <a:latin typeface="Arial Narrow" pitchFamily="18" charset="0"/>
              </a:rPr>
              <a:t>Les lignes directrices suggèrent de ne pas administrer un supplément de fer i.v. chez les patients présentant une infection générale active</a:t>
            </a:r>
            <a:r>
              <a:rPr lang="fr-CA" dirty="0" smtClean="0">
                <a:solidFill>
                  <a:srgbClr val="000000"/>
                </a:solidFill>
                <a:latin typeface="Arial Narrow" pitchFamily="18" charset="0"/>
              </a:rPr>
              <a:t>.</a:t>
            </a:r>
          </a:p>
        </p:txBody>
      </p:sp>
      <p:sp>
        <p:nvSpPr>
          <p:cNvPr id="9" name="TextBox 8"/>
          <p:cNvSpPr txBox="1"/>
          <p:nvPr/>
        </p:nvSpPr>
        <p:spPr>
          <a:xfrm>
            <a:off x="179388" y="6237288"/>
            <a:ext cx="6624637" cy="508000"/>
          </a:xfrm>
          <a:prstGeom prst="rect">
            <a:avLst/>
          </a:prstGeom>
          <a:noFill/>
        </p:spPr>
        <p:txBody>
          <a:bodyPr>
            <a:spAutoFit/>
          </a:bodyPr>
          <a:lstStyle/>
          <a:p>
            <a:pPr>
              <a:defRPr/>
            </a:pPr>
            <a:r>
              <a:rPr lang="fr-CA" sz="900" b="1" dirty="0">
                <a:solidFill>
                  <a:srgbClr val="111111"/>
                </a:solidFill>
                <a:latin typeface="Arial Narrow" pitchFamily="34" charset="0"/>
                <a:cs typeface="Arial" pitchFamily="34" charset="0"/>
              </a:rPr>
              <a:t>Référence :</a:t>
            </a:r>
          </a:p>
          <a:p>
            <a:pPr marL="228600" indent="-228600">
              <a:buFont typeface="+mj-lt"/>
              <a:buAutoNum type="arabicPeriod"/>
              <a:defRPr/>
            </a:pPr>
            <a:r>
              <a:rPr lang="fr-CA" sz="900" dirty="0">
                <a:latin typeface="Arial Narrow" pitchFamily="34" charset="0"/>
                <a:cs typeface="Arial" pitchFamily="34" charset="0"/>
              </a:rPr>
              <a:t>Kidney Disease: Improving Global Outcomes (KDIGO) Anemia Work Group. KDIGO Clinical Practice Guideline for Anemia in Chronic Kidney Disease. </a:t>
            </a:r>
            <a:r>
              <a:rPr lang="fr-CA" sz="900" i="1" dirty="0">
                <a:latin typeface="Arial Narrow" pitchFamily="34" charset="0"/>
                <a:cs typeface="Arial" pitchFamily="34" charset="0"/>
              </a:rPr>
              <a:t>Kidney inter</a:t>
            </a:r>
            <a:r>
              <a:rPr lang="fr-CA" sz="900" dirty="0">
                <a:latin typeface="Arial Narrow" pitchFamily="34" charset="0"/>
                <a:cs typeface="Arial" pitchFamily="34" charset="0"/>
              </a:rPr>
              <a:t>., Suppl. 2012; 2: 279-335.</a:t>
            </a:r>
          </a:p>
        </p:txBody>
      </p:sp>
      <p:sp>
        <p:nvSpPr>
          <p:cNvPr id="5" name="Espace réservé du numéro de diapositive 4"/>
          <p:cNvSpPr>
            <a:spLocks noGrp="1"/>
          </p:cNvSpPr>
          <p:nvPr>
            <p:ph type="sldNum" sz="quarter" idx="12"/>
          </p:nvPr>
        </p:nvSpPr>
        <p:spPr/>
        <p:txBody>
          <a:bodyPr/>
          <a:lstStyle/>
          <a:p>
            <a:pPr>
              <a:defRPr/>
            </a:pPr>
            <a:fld id="{E5EF8CF0-2A10-42FB-B8AB-2C2F4F40BBA5}" type="slidenum">
              <a:rPr lang="en-US"/>
              <a:pPr>
                <a:defRPr/>
              </a:pPr>
              <a:t>41</a:t>
            </a:fld>
            <a:r>
              <a:rPr lang="en-US"/>
              <a:t> </a:t>
            </a:r>
            <a:endParaRPr lang="en-US" dirty="0">
              <a:cs typeface="Arial" charset="0"/>
            </a:endParaRP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le 1"/>
          <p:cNvSpPr>
            <a:spLocks noGrp="1"/>
          </p:cNvSpPr>
          <p:nvPr>
            <p:ph type="title"/>
          </p:nvPr>
        </p:nvSpPr>
        <p:spPr>
          <a:xfrm>
            <a:off x="28575" y="476250"/>
            <a:ext cx="8677275" cy="576263"/>
          </a:xfrm>
        </p:spPr>
        <p:txBody>
          <a:bodyPr/>
          <a:lstStyle/>
          <a:p>
            <a:pPr eaLnBrk="1" hangingPunct="1">
              <a:lnSpc>
                <a:spcPct val="90000"/>
              </a:lnSpc>
            </a:pPr>
            <a:r>
              <a:rPr lang="fr-CA" sz="4000" b="1" smtClean="0">
                <a:latin typeface="Arial Narrow" pitchFamily="34" charset="0"/>
              </a:rPr>
              <a:t>Il faut respecter une période d’observation pour tous les suppléments de fer i.v.</a:t>
            </a:r>
          </a:p>
        </p:txBody>
      </p:sp>
      <p:graphicFrame>
        <p:nvGraphicFramePr>
          <p:cNvPr id="8" name="Content Placeholder 7"/>
          <p:cNvGraphicFramePr>
            <a:graphicFrameLocks noGrp="1"/>
          </p:cNvGraphicFramePr>
          <p:nvPr>
            <p:ph idx="1"/>
          </p:nvPr>
        </p:nvGraphicFramePr>
        <p:xfrm>
          <a:off x="250825" y="1989138"/>
          <a:ext cx="8712968" cy="2158494"/>
        </p:xfrm>
        <a:graphic>
          <a:graphicData uri="http://schemas.openxmlformats.org/drawingml/2006/table">
            <a:tbl>
              <a:tblPr firstRow="1" bandRow="1">
                <a:tableStyleId>{21E4AEA4-8DFA-4A89-87EB-49C32662AFE0}</a:tableStyleId>
              </a:tblPr>
              <a:tblGrid>
                <a:gridCol w="1656184"/>
                <a:gridCol w="1440160"/>
                <a:gridCol w="1838673"/>
                <a:gridCol w="1220936"/>
                <a:gridCol w="1269957"/>
                <a:gridCol w="1287058"/>
              </a:tblGrid>
              <a:tr h="847854">
                <a:tc>
                  <a:txBody>
                    <a:bodyPr/>
                    <a:lstStyle/>
                    <a:p>
                      <a:pPr algn="ctr">
                        <a:lnSpc>
                          <a:spcPct val="115000"/>
                        </a:lnSpc>
                        <a:spcAft>
                          <a:spcPts val="600"/>
                        </a:spcAft>
                      </a:pPr>
                      <a:r>
                        <a:rPr lang="fr-CA" sz="2000" b="1" i="0" dirty="0" smtClean="0">
                          <a:solidFill>
                            <a:srgbClr val="FFFFFF"/>
                          </a:solidFill>
                          <a:latin typeface="Arial Narrow" pitchFamily="18" charset="0"/>
                        </a:rPr>
                        <a:t>Produit</a:t>
                      </a:r>
                    </a:p>
                    <a:p>
                      <a:pPr algn="ctr">
                        <a:lnSpc>
                          <a:spcPct val="115000"/>
                        </a:lnSpc>
                        <a:spcAft>
                          <a:spcPts val="600"/>
                        </a:spcAft>
                      </a:pPr>
                      <a:endParaRPr lang="en-CA" sz="2000" b="1" dirty="0">
                        <a:solidFill>
                          <a:schemeClr val="bg1"/>
                        </a:solidFill>
                        <a:latin typeface="Arial Narrow"/>
                        <a:ea typeface="Calibri"/>
                        <a:cs typeface="Arial Narrow"/>
                      </a:endParaRPr>
                    </a:p>
                  </a:txBody>
                  <a:tcPr marL="68580" marR="68580" marT="0" marB="0">
                    <a:solidFill>
                      <a:srgbClr val="331E41"/>
                    </a:solidFill>
                  </a:tcPr>
                </a:tc>
                <a:tc>
                  <a:txBody>
                    <a:bodyPr/>
                    <a:lstStyle/>
                    <a:p>
                      <a:pPr algn="ctr">
                        <a:lnSpc>
                          <a:spcPct val="115000"/>
                        </a:lnSpc>
                        <a:spcAft>
                          <a:spcPts val="600"/>
                        </a:spcAft>
                      </a:pPr>
                      <a:r>
                        <a:rPr lang="fr-CA" sz="2000" b="1" i="0" dirty="0" err="1" smtClean="0">
                          <a:solidFill>
                            <a:srgbClr val="FFFFFF"/>
                          </a:solidFill>
                          <a:latin typeface="Arial Narrow" pitchFamily="18" charset="0"/>
                        </a:rPr>
                        <a:t>Feraheme</a:t>
                      </a:r>
                      <a:r>
                        <a:rPr lang="fr-CA" sz="2000" b="1" i="0" baseline="30000" dirty="0" smtClean="0">
                          <a:solidFill>
                            <a:srgbClr val="FFFFFF"/>
                          </a:solidFill>
                          <a:latin typeface="Arial Narrow" pitchFamily="18" charset="0"/>
                        </a:rPr>
                        <a:t>®</a:t>
                      </a:r>
                    </a:p>
                  </a:txBody>
                  <a:tcPr marL="68580" marR="68580" marT="0" marB="0">
                    <a:solidFill>
                      <a:srgbClr val="331E41"/>
                    </a:solidFill>
                  </a:tcPr>
                </a:tc>
                <a:tc>
                  <a:txBody>
                    <a:bodyPr/>
                    <a:lstStyle/>
                    <a:p>
                      <a:pPr algn="ctr">
                        <a:lnSpc>
                          <a:spcPct val="115000"/>
                        </a:lnSpc>
                        <a:spcAft>
                          <a:spcPts val="600"/>
                        </a:spcAft>
                      </a:pPr>
                      <a:r>
                        <a:rPr lang="fr-CA" sz="2000" b="1" i="0" dirty="0" smtClean="0">
                          <a:solidFill>
                            <a:srgbClr val="FFFFFF"/>
                          </a:solidFill>
                          <a:latin typeface="Arial Narrow" pitchFamily="18" charset="0"/>
                        </a:rPr>
                        <a:t>Venofer</a:t>
                      </a:r>
                      <a:r>
                        <a:rPr lang="fr-CA" sz="2000" b="1" i="0" baseline="30000" dirty="0" smtClean="0">
                          <a:solidFill>
                            <a:srgbClr val="FFFFFF"/>
                          </a:solidFill>
                          <a:latin typeface="Arial Narrow" pitchFamily="18" charset="0"/>
                        </a:rPr>
                        <a:t>®</a:t>
                      </a:r>
                    </a:p>
                  </a:txBody>
                  <a:tcPr marL="68580" marR="68580" marT="0" marB="0">
                    <a:solidFill>
                      <a:srgbClr val="331E41"/>
                    </a:solidFill>
                  </a:tcPr>
                </a:tc>
                <a:tc>
                  <a:txBody>
                    <a:bodyPr/>
                    <a:lstStyle/>
                    <a:p>
                      <a:pPr algn="ctr">
                        <a:lnSpc>
                          <a:spcPct val="115000"/>
                        </a:lnSpc>
                        <a:spcAft>
                          <a:spcPts val="600"/>
                        </a:spcAft>
                      </a:pPr>
                      <a:r>
                        <a:rPr lang="fr-CA" sz="2000" b="1" i="0" dirty="0" smtClean="0">
                          <a:solidFill>
                            <a:srgbClr val="FFFFFF"/>
                          </a:solidFill>
                          <a:latin typeface="Arial Narrow" pitchFamily="18" charset="0"/>
                        </a:rPr>
                        <a:t>Ferrlecit</a:t>
                      </a:r>
                      <a:r>
                        <a:rPr lang="fr-CA" sz="2000" b="1" i="0" baseline="30000" dirty="0" smtClean="0">
                          <a:solidFill>
                            <a:srgbClr val="FFFFFF"/>
                          </a:solidFill>
                          <a:latin typeface="Arial Narrow" pitchFamily="18" charset="0"/>
                        </a:rPr>
                        <a:t>®</a:t>
                      </a:r>
                    </a:p>
                  </a:txBody>
                  <a:tcPr marL="68580" marR="68580" marT="0" marB="0">
                    <a:solidFill>
                      <a:srgbClr val="331E41"/>
                    </a:solidFill>
                  </a:tcPr>
                </a:tc>
                <a:tc>
                  <a:txBody>
                    <a:bodyPr/>
                    <a:lstStyle/>
                    <a:p>
                      <a:pPr algn="ctr">
                        <a:lnSpc>
                          <a:spcPct val="115000"/>
                        </a:lnSpc>
                        <a:spcAft>
                          <a:spcPts val="600"/>
                        </a:spcAft>
                      </a:pPr>
                      <a:r>
                        <a:rPr lang="fr-CA" sz="2000" b="1" i="0" dirty="0" smtClean="0">
                          <a:solidFill>
                            <a:srgbClr val="FFFFFF"/>
                          </a:solidFill>
                          <a:latin typeface="Arial Narrow" pitchFamily="18" charset="0"/>
                        </a:rPr>
                        <a:t>Infufer</a:t>
                      </a:r>
                      <a:r>
                        <a:rPr lang="fr-CA" sz="2000" b="1" i="0" baseline="30000" dirty="0" smtClean="0">
                          <a:solidFill>
                            <a:srgbClr val="FFFFFF"/>
                          </a:solidFill>
                          <a:latin typeface="Arial Narrow" pitchFamily="18" charset="0"/>
                        </a:rPr>
                        <a:t>®</a:t>
                      </a:r>
                    </a:p>
                  </a:txBody>
                  <a:tcPr marL="68580" marR="68580" marT="0" marB="0">
                    <a:solidFill>
                      <a:srgbClr val="331E41"/>
                    </a:solidFill>
                  </a:tcPr>
                </a:tc>
                <a:tc>
                  <a:txBody>
                    <a:bodyPr/>
                    <a:lstStyle/>
                    <a:p>
                      <a:pPr algn="ctr">
                        <a:lnSpc>
                          <a:spcPct val="115000"/>
                        </a:lnSpc>
                        <a:spcAft>
                          <a:spcPts val="600"/>
                        </a:spcAft>
                      </a:pPr>
                      <a:r>
                        <a:rPr lang="fr-CA" sz="2000" b="1" i="0" dirty="0" smtClean="0">
                          <a:solidFill>
                            <a:srgbClr val="FFFFFF"/>
                          </a:solidFill>
                          <a:latin typeface="Arial Narrow" pitchFamily="18" charset="0"/>
                        </a:rPr>
                        <a:t>DexIron</a:t>
                      </a:r>
                      <a:r>
                        <a:rPr lang="fr-CA" sz="2000" b="1" i="0" baseline="30000" dirty="0" smtClean="0">
                          <a:solidFill>
                            <a:srgbClr val="FFFFFF"/>
                          </a:solidFill>
                          <a:latin typeface="Arial Narrow" pitchFamily="18" charset="0"/>
                        </a:rPr>
                        <a:t>®</a:t>
                      </a:r>
                    </a:p>
                  </a:txBody>
                  <a:tcPr marL="68580" marR="68580" marT="0" marB="0">
                    <a:solidFill>
                      <a:srgbClr val="331E41"/>
                    </a:solidFill>
                  </a:tcPr>
                </a:tc>
              </a:tr>
              <a:tr h="1096363">
                <a:tc>
                  <a:txBody>
                    <a:bodyPr/>
                    <a:lstStyle/>
                    <a:p>
                      <a:pPr algn="ctr"/>
                      <a:r>
                        <a:rPr lang="fr-CA" sz="2000" b="1" i="0" dirty="0" smtClean="0">
                          <a:solidFill>
                            <a:srgbClr val="000000"/>
                          </a:solidFill>
                          <a:latin typeface="Arial Narrow" pitchFamily="18" charset="0"/>
                        </a:rPr>
                        <a:t>Période d’observation</a:t>
                      </a:r>
                    </a:p>
                  </a:txBody>
                  <a:tcPr>
                    <a:solidFill>
                      <a:srgbClr val="331E41">
                        <a:alpha val="20000"/>
                      </a:srgbClr>
                    </a:solidFill>
                  </a:tcPr>
                </a:tc>
                <a:tc gridSpan="5">
                  <a:txBody>
                    <a:bodyPr/>
                    <a:lstStyle/>
                    <a:p>
                      <a:pPr algn="l"/>
                      <a:r>
                        <a:rPr lang="fr-CA" sz="2000" b="0" i="0" dirty="0" smtClean="0">
                          <a:solidFill>
                            <a:srgbClr val="000000"/>
                          </a:solidFill>
                          <a:latin typeface="Arial Narrow" pitchFamily="18" charset="0"/>
                        </a:rPr>
                        <a:t>Surveiller les patients pour déceler tout signe ou symptôme d’hypersensibilité pendant et après l’administration du produit, sur une période </a:t>
                      </a:r>
                      <a:r>
                        <a:rPr lang="fr-CA" sz="2000" b="1" i="0" dirty="0" smtClean="0">
                          <a:solidFill>
                            <a:srgbClr val="000000"/>
                          </a:solidFill>
                          <a:latin typeface="Arial Narrow" pitchFamily="18" charset="0"/>
                        </a:rPr>
                        <a:t>d’au moins 30 minutes </a:t>
                      </a:r>
                      <a:r>
                        <a:rPr lang="fr-CA" sz="2000" b="0" i="0" dirty="0" smtClean="0">
                          <a:solidFill>
                            <a:srgbClr val="000000"/>
                          </a:solidFill>
                          <a:latin typeface="Arial Narrow" pitchFamily="18" charset="0"/>
                        </a:rPr>
                        <a:t>et jusqu’à ce que le patient soit cliniquement stable une fois la perfusion terminée. </a:t>
                      </a:r>
                    </a:p>
                  </a:txBody>
                  <a:tcPr>
                    <a:solidFill>
                      <a:srgbClr val="331E41">
                        <a:alpha val="20000"/>
                      </a:srgbClr>
                    </a:solidFill>
                  </a:tcPr>
                </a:tc>
                <a:tc hMerge="1">
                  <a:txBody>
                    <a:bodyPr/>
                    <a:lstStyle/>
                    <a:p>
                      <a:pPr marL="0" marR="0">
                        <a:spcBef>
                          <a:spcPts val="0"/>
                        </a:spcBef>
                        <a:spcAft>
                          <a:spcPts val="0"/>
                        </a:spcAft>
                      </a:pPr>
                      <a:endParaRPr kumimoji="1" lang="en-US" sz="1400" kern="1200" dirty="0">
                        <a:solidFill>
                          <a:schemeClr val="tx1"/>
                        </a:solidFill>
                        <a:effectLst/>
                        <a:latin typeface="+mn-lt"/>
                        <a:ea typeface="+mn-ea"/>
                        <a:cs typeface="+mn-cs"/>
                      </a:endParaRPr>
                    </a:p>
                  </a:txBody>
                  <a:tcPr marL="68580" marR="68580" marT="0" marB="0"/>
                </a:tc>
                <a:tc hMerge="1">
                  <a:txBody>
                    <a:bodyPr/>
                    <a:lstStyle/>
                    <a:p>
                      <a:pPr algn="ctr"/>
                      <a:endParaRPr lang="en-US" sz="1400" b="1" dirty="0"/>
                    </a:p>
                  </a:txBody>
                  <a:tcPr/>
                </a:tc>
                <a:tc hMerge="1">
                  <a:txBody>
                    <a:bodyPr/>
                    <a:lstStyle/>
                    <a:p>
                      <a:pPr algn="ctr"/>
                      <a:endParaRPr lang="en-US" sz="1400" b="1" dirty="0"/>
                    </a:p>
                  </a:txBody>
                  <a:tcPr/>
                </a:tc>
                <a:tc hMerge="1">
                  <a:txBody>
                    <a:bodyPr/>
                    <a:lstStyle/>
                    <a:p>
                      <a:pPr algn="ctr"/>
                      <a:endParaRPr lang="en-US" sz="1400" b="1" dirty="0"/>
                    </a:p>
                  </a:txBody>
                  <a:tcPr/>
                </a:tc>
              </a:tr>
            </a:tbl>
          </a:graphicData>
        </a:graphic>
      </p:graphicFrame>
      <p:sp>
        <p:nvSpPr>
          <p:cNvPr id="184341" name="Content Placeholder 3"/>
          <p:cNvSpPr>
            <a:spLocks noGrp="1"/>
          </p:cNvSpPr>
          <p:nvPr>
            <p:ph idx="10"/>
          </p:nvPr>
        </p:nvSpPr>
        <p:spPr>
          <a:xfrm>
            <a:off x="250825" y="6092825"/>
            <a:ext cx="8280400" cy="647700"/>
          </a:xfrm>
        </p:spPr>
        <p:txBody>
          <a:bodyPr/>
          <a:lstStyle/>
          <a:p>
            <a:pPr eaLnBrk="1" hangingPunct="1"/>
            <a:r>
              <a:rPr lang="fr-CA" sz="900" b="1" smtClean="0">
                <a:solidFill>
                  <a:srgbClr val="080808"/>
                </a:solidFill>
                <a:latin typeface="Arial Narrow" pitchFamily="34" charset="0"/>
              </a:rPr>
              <a:t>1. </a:t>
            </a:r>
            <a:r>
              <a:rPr lang="fr-CA" sz="900" smtClean="0">
                <a:solidFill>
                  <a:srgbClr val="000000"/>
                </a:solidFill>
                <a:latin typeface="Arial Narrow" pitchFamily="34" charset="0"/>
              </a:rPr>
              <a:t>Monographie de produit de FERAHEME</a:t>
            </a:r>
            <a:r>
              <a:rPr lang="fr-CA" sz="900" baseline="30000" smtClean="0">
                <a:solidFill>
                  <a:srgbClr val="000000"/>
                </a:solidFill>
                <a:latin typeface="Arial Narrow" pitchFamily="34" charset="0"/>
              </a:rPr>
              <a:t>MC</a:t>
            </a:r>
            <a:r>
              <a:rPr lang="fr-CA" sz="900" smtClean="0">
                <a:solidFill>
                  <a:srgbClr val="000000"/>
                </a:solidFill>
                <a:latin typeface="Arial Narrow" pitchFamily="34" charset="0"/>
              </a:rPr>
              <a:t>. Takeda Canada Inc. 20 décembre 2012.</a:t>
            </a:r>
            <a:r>
              <a:rPr lang="fr-CA" sz="900" smtClean="0">
                <a:solidFill>
                  <a:srgbClr val="080808"/>
                </a:solidFill>
                <a:latin typeface="Arial Narrow" pitchFamily="34" charset="0"/>
              </a:rPr>
              <a:t> 2. Monographie de produit de Venofer</a:t>
            </a:r>
            <a:r>
              <a:rPr lang="fr-CA" sz="900" baseline="30000" smtClean="0">
                <a:solidFill>
                  <a:srgbClr val="080808"/>
                </a:solidFill>
                <a:latin typeface="Arial Narrow" pitchFamily="34" charset="0"/>
              </a:rPr>
              <a:t>®</a:t>
            </a:r>
            <a:r>
              <a:rPr lang="fr-CA" sz="900" smtClean="0">
                <a:solidFill>
                  <a:srgbClr val="080808"/>
                </a:solidFill>
                <a:latin typeface="Arial Narrow" pitchFamily="34" charset="0"/>
              </a:rPr>
              <a:t>. Luitpold Pharmaceuticals, Inc. 15 janvier 2013. 3. Monographie de produit de Ferrlecit®. sanofi-aventis Canada Inc. 18 janvier 2013. 4. Monographie de produit de Infufer</a:t>
            </a:r>
            <a:r>
              <a:rPr lang="fr-CA" sz="900" baseline="30000" smtClean="0">
                <a:solidFill>
                  <a:srgbClr val="080808"/>
                </a:solidFill>
                <a:latin typeface="Arial Narrow" pitchFamily="34" charset="0"/>
              </a:rPr>
              <a:t>®</a:t>
            </a:r>
            <a:r>
              <a:rPr lang="fr-CA" sz="900" smtClean="0">
                <a:solidFill>
                  <a:srgbClr val="000000"/>
                </a:solidFill>
                <a:latin typeface="Arial Narrow" pitchFamily="34" charset="0"/>
              </a:rPr>
              <a:t>. Sandoz Canada Inc. 20 décembre 2012. 5. </a:t>
            </a:r>
            <a:r>
              <a:rPr lang="fr-CA" sz="900" smtClean="0">
                <a:solidFill>
                  <a:srgbClr val="080808"/>
                </a:solidFill>
                <a:latin typeface="Arial Narrow" pitchFamily="34" charset="0"/>
              </a:rPr>
              <a:t>Monographie de produit de DexIron</a:t>
            </a:r>
            <a:r>
              <a:rPr lang="fr-CA" sz="900" baseline="30000" smtClean="0">
                <a:solidFill>
                  <a:srgbClr val="080808"/>
                </a:solidFill>
                <a:latin typeface="Arial Narrow" pitchFamily="34" charset="0"/>
              </a:rPr>
              <a:t>®</a:t>
            </a:r>
            <a:r>
              <a:rPr lang="fr-CA" sz="900" smtClean="0">
                <a:solidFill>
                  <a:srgbClr val="000000"/>
                </a:solidFill>
                <a:latin typeface="Arial Narrow" pitchFamily="34" charset="0"/>
              </a:rPr>
              <a:t>. Luitpold Pharmaceuticals, Inc. 2 janvier 2013.</a:t>
            </a:r>
          </a:p>
        </p:txBody>
      </p:sp>
      <p:sp>
        <p:nvSpPr>
          <p:cNvPr id="184342" name="TextBox 5"/>
          <p:cNvSpPr txBox="1">
            <a:spLocks noChangeArrowheads="1"/>
          </p:cNvSpPr>
          <p:nvPr/>
        </p:nvSpPr>
        <p:spPr bwMode="auto">
          <a:xfrm>
            <a:off x="323850" y="4365625"/>
            <a:ext cx="8569325" cy="1568450"/>
          </a:xfrm>
          <a:prstGeom prst="rect">
            <a:avLst/>
          </a:prstGeom>
          <a:noFill/>
          <a:ln w="9525">
            <a:noFill/>
            <a:miter lim="800000"/>
            <a:headEnd/>
            <a:tailEnd/>
          </a:ln>
        </p:spPr>
        <p:txBody>
          <a:bodyPr>
            <a:spAutoFit/>
          </a:bodyPr>
          <a:lstStyle/>
          <a:p>
            <a:pPr>
              <a:buClr>
                <a:srgbClr val="331E41"/>
              </a:buClr>
            </a:pPr>
            <a:r>
              <a:rPr lang="fr-CA" sz="2400">
                <a:solidFill>
                  <a:srgbClr val="000000"/>
                </a:solidFill>
                <a:latin typeface="Arial Narrow" pitchFamily="34" charset="0"/>
              </a:rPr>
              <a:t>Les produits de fer i.v. ne devraient être administrés que lorsque le personnel et les traitements nécessaires à la prise en charge de l’anaphylaxie et des autres réactions d’hypersensibilité sont rapidement accessibles.</a:t>
            </a:r>
          </a:p>
        </p:txBody>
      </p:sp>
      <p:sp>
        <p:nvSpPr>
          <p:cNvPr id="5" name="Espace réservé du numéro de diapositive 4"/>
          <p:cNvSpPr>
            <a:spLocks noGrp="1"/>
          </p:cNvSpPr>
          <p:nvPr>
            <p:ph type="sldNum" sz="quarter" idx="11"/>
          </p:nvPr>
        </p:nvSpPr>
        <p:spPr/>
        <p:txBody>
          <a:bodyPr/>
          <a:lstStyle/>
          <a:p>
            <a:pPr>
              <a:defRPr/>
            </a:pPr>
            <a:fld id="{7EF2DB5E-AB56-4C7E-80A8-049C60EECE6E}" type="slidenum">
              <a:rPr lang="en-US"/>
              <a:pPr>
                <a:defRPr/>
              </a:pPr>
              <a:t>42</a:t>
            </a:fld>
            <a:r>
              <a:rPr lang="en-US"/>
              <a:t> </a:t>
            </a:r>
            <a:endParaRPr lang="en-US" dirty="0">
              <a:cs typeface="Arial" charset="0"/>
            </a:endParaRP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le 1"/>
          <p:cNvSpPr>
            <a:spLocks noGrp="1"/>
          </p:cNvSpPr>
          <p:nvPr>
            <p:ph type="title"/>
          </p:nvPr>
        </p:nvSpPr>
        <p:spPr>
          <a:xfrm>
            <a:off x="433388" y="333375"/>
            <a:ext cx="8242300" cy="1079500"/>
          </a:xfrm>
        </p:spPr>
        <p:txBody>
          <a:bodyPr/>
          <a:lstStyle/>
          <a:p>
            <a:pPr eaLnBrk="1" hangingPunct="1"/>
            <a:r>
              <a:rPr lang="fr-CA" sz="4000" b="1" dirty="0" smtClean="0">
                <a:solidFill>
                  <a:srgbClr val="FFFFFF"/>
                </a:solidFill>
                <a:latin typeface="Arial Narrow" pitchFamily="34" charset="0"/>
              </a:rPr>
              <a:t>Question #11</a:t>
            </a:r>
          </a:p>
        </p:txBody>
      </p:sp>
      <p:sp>
        <p:nvSpPr>
          <p:cNvPr id="3" name="Content Placeholder 2"/>
          <p:cNvSpPr>
            <a:spLocks noGrp="1"/>
          </p:cNvSpPr>
          <p:nvPr>
            <p:ph idx="1"/>
          </p:nvPr>
        </p:nvSpPr>
        <p:spPr>
          <a:xfrm>
            <a:off x="468313" y="1773238"/>
            <a:ext cx="8229600" cy="4525962"/>
          </a:xfrm>
          <a:solidFill>
            <a:srgbClr val="FFFFCC"/>
          </a:solidFill>
        </p:spPr>
        <p:txBody>
          <a:bodyPr/>
          <a:lstStyle/>
          <a:p>
            <a:pPr marL="0" indent="0" eaLnBrk="1" fontAlgn="auto" hangingPunct="1">
              <a:spcBef>
                <a:spcPts val="0"/>
              </a:spcBef>
              <a:spcAft>
                <a:spcPts val="0"/>
              </a:spcAft>
              <a:buFont typeface="Arial"/>
              <a:buNone/>
              <a:defRPr/>
            </a:pPr>
            <a:r>
              <a:rPr lang="fr-CA" sz="2800" b="1" dirty="0" smtClean="0">
                <a:solidFill>
                  <a:srgbClr val="000000"/>
                </a:solidFill>
                <a:latin typeface="Arial Narrow"/>
                <a:cs typeface="Arial Narrow"/>
              </a:rPr>
              <a:t>Les monographies de tous les suppléments de fer, recommandent de surveiller les patients pour déceler tout signe ou symptôme d’hypersensibilité pendant et après l’administration du produit, sur une période d’au moins 30 minutes et jusqu’à ce que le patient soit cliniquement stable une fois la perfusion terminée.</a:t>
            </a:r>
          </a:p>
          <a:p>
            <a:pPr marL="0" indent="0" eaLnBrk="1" fontAlgn="auto" hangingPunct="1">
              <a:spcBef>
                <a:spcPts val="0"/>
              </a:spcBef>
              <a:spcAft>
                <a:spcPts val="0"/>
              </a:spcAft>
              <a:buFont typeface="Arial"/>
              <a:buNone/>
              <a:defRPr/>
            </a:pPr>
            <a:endParaRPr lang="fr-CA" sz="2800" b="1" dirty="0" smtClean="0">
              <a:solidFill>
                <a:srgbClr val="000000"/>
              </a:solidFill>
              <a:latin typeface="Arial Narrow"/>
              <a:cs typeface="Arial Narrow"/>
            </a:endParaRPr>
          </a:p>
          <a:p>
            <a:pPr marL="877887" lvl="1" indent="-514350" eaLnBrk="1" fontAlgn="auto" hangingPunct="1">
              <a:spcBef>
                <a:spcPts val="0"/>
              </a:spcBef>
              <a:spcAft>
                <a:spcPts val="0"/>
              </a:spcAft>
              <a:buClr>
                <a:srgbClr val="331E41"/>
              </a:buClr>
              <a:buFont typeface="+mj-lt"/>
              <a:buAutoNum type="alphaUcPeriod"/>
              <a:defRPr/>
            </a:pPr>
            <a:r>
              <a:rPr lang="fr-CA" dirty="0" smtClean="0">
                <a:solidFill>
                  <a:srgbClr val="000000"/>
                </a:solidFill>
                <a:latin typeface="Arial Narrow"/>
                <a:cs typeface="Arial Narrow"/>
              </a:rPr>
              <a:t>Vrai</a:t>
            </a:r>
          </a:p>
          <a:p>
            <a:pPr marL="877887" lvl="1" indent="-514350" eaLnBrk="1" fontAlgn="auto" hangingPunct="1">
              <a:spcBef>
                <a:spcPts val="0"/>
              </a:spcBef>
              <a:spcAft>
                <a:spcPts val="0"/>
              </a:spcAft>
              <a:buClr>
                <a:srgbClr val="331E41"/>
              </a:buClr>
              <a:buFont typeface="+mj-lt"/>
              <a:buAutoNum type="alphaUcPeriod"/>
              <a:defRPr/>
            </a:pPr>
            <a:r>
              <a:rPr lang="fr-CA" dirty="0" smtClean="0">
                <a:solidFill>
                  <a:srgbClr val="000000"/>
                </a:solidFill>
                <a:latin typeface="Arial Narrow"/>
                <a:cs typeface="Arial Narrow"/>
              </a:rPr>
              <a:t>Faux</a:t>
            </a:r>
          </a:p>
          <a:p>
            <a:pPr eaLnBrk="1" fontAlgn="auto" hangingPunct="1">
              <a:spcBef>
                <a:spcPts val="0"/>
              </a:spcBef>
              <a:spcAft>
                <a:spcPts val="0"/>
              </a:spcAft>
              <a:buFont typeface="Arial"/>
              <a:buNone/>
              <a:defRPr/>
            </a:pPr>
            <a:endParaRPr lang="en-US" sz="2800" baseline="30000" dirty="0" smtClean="0">
              <a:latin typeface="Arial Narrow"/>
              <a:cs typeface="Arial Narrow"/>
            </a:endParaRPr>
          </a:p>
          <a:p>
            <a:pPr eaLnBrk="1" fontAlgn="auto" hangingPunct="1">
              <a:spcBef>
                <a:spcPts val="0"/>
              </a:spcBef>
              <a:spcAft>
                <a:spcPts val="0"/>
              </a:spcAft>
              <a:buFont typeface="Arial" pitchFamily="34" charset="0"/>
              <a:buChar char="•"/>
              <a:defRPr/>
            </a:pPr>
            <a:endParaRPr lang="en-CA" sz="2800" dirty="0" smtClean="0">
              <a:latin typeface="Arial Narrow"/>
              <a:cs typeface="Arial Narrow"/>
            </a:endParaRPr>
          </a:p>
          <a:p>
            <a:pPr marL="295275" indent="-295275" eaLnBrk="1" fontAlgn="auto" hangingPunct="1">
              <a:spcBef>
                <a:spcPts val="0"/>
              </a:spcBef>
              <a:spcAft>
                <a:spcPts val="0"/>
              </a:spcAft>
              <a:buClr>
                <a:srgbClr val="331E41"/>
              </a:buClr>
              <a:buFont typeface="Arial"/>
              <a:buChar char="•"/>
              <a:defRPr/>
            </a:pPr>
            <a:endParaRPr lang="fr-CA" sz="2800" dirty="0" smtClean="0">
              <a:solidFill>
                <a:srgbClr val="000000"/>
              </a:solidFill>
              <a:latin typeface="Arial Narrow"/>
              <a:cs typeface="Arial Narrow"/>
            </a:endParaRPr>
          </a:p>
        </p:txBody>
      </p:sp>
      <p:sp>
        <p:nvSpPr>
          <p:cNvPr id="5" name="Espace réservé du numéro de diapositive 4"/>
          <p:cNvSpPr>
            <a:spLocks noGrp="1"/>
          </p:cNvSpPr>
          <p:nvPr>
            <p:ph type="sldNum" sz="quarter" idx="12"/>
          </p:nvPr>
        </p:nvSpPr>
        <p:spPr/>
        <p:txBody>
          <a:bodyPr/>
          <a:lstStyle/>
          <a:p>
            <a:pPr>
              <a:defRPr/>
            </a:pPr>
            <a:fld id="{953BED18-F287-48F6-A939-7A65F800DCD7}" type="slidenum">
              <a:rPr lang="en-US"/>
              <a:pPr>
                <a:defRPr/>
              </a:pPr>
              <a:t>43</a:t>
            </a:fld>
            <a:r>
              <a:rPr lang="en-US"/>
              <a:t> </a:t>
            </a:r>
            <a:endParaRPr lang="en-US" dirty="0">
              <a:cs typeface="Arial" charset="0"/>
            </a:endParaRP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itle 1"/>
          <p:cNvSpPr>
            <a:spLocks noGrp="1"/>
          </p:cNvSpPr>
          <p:nvPr>
            <p:ph type="title"/>
          </p:nvPr>
        </p:nvSpPr>
        <p:spPr>
          <a:xfrm>
            <a:off x="179388" y="115888"/>
            <a:ext cx="8820150" cy="1152525"/>
          </a:xfrm>
        </p:spPr>
        <p:txBody>
          <a:bodyPr/>
          <a:lstStyle/>
          <a:p>
            <a:pPr eaLnBrk="1" hangingPunct="1"/>
            <a:r>
              <a:rPr lang="fr-CA" sz="4000" b="1" smtClean="0">
                <a:solidFill>
                  <a:srgbClr val="FFFFFF"/>
                </a:solidFill>
                <a:latin typeface="Arial Narrow" pitchFamily="34" charset="0"/>
              </a:rPr>
              <a:t>Plan de soins</a:t>
            </a:r>
            <a:r>
              <a:rPr lang="en-US" sz="4000" smtClean="0"/>
              <a:t/>
            </a:r>
            <a:br>
              <a:rPr lang="en-US" sz="4000" smtClean="0"/>
            </a:br>
            <a:r>
              <a:rPr lang="fr-CA" sz="4000" b="1" smtClean="0">
                <a:solidFill>
                  <a:srgbClr val="FFFFFF"/>
                </a:solidFill>
                <a:latin typeface="Arial Narrow" pitchFamily="34" charset="0"/>
              </a:rPr>
              <a:t>Exemple de protocole établi pour l’anémie</a:t>
            </a:r>
          </a:p>
        </p:txBody>
      </p:sp>
      <p:sp>
        <p:nvSpPr>
          <p:cNvPr id="3" name="Content Placeholder 2"/>
          <p:cNvSpPr>
            <a:spLocks noGrp="1"/>
          </p:cNvSpPr>
          <p:nvPr>
            <p:ph idx="1"/>
          </p:nvPr>
        </p:nvSpPr>
        <p:spPr>
          <a:xfrm>
            <a:off x="395288" y="1760538"/>
            <a:ext cx="8569325" cy="3900487"/>
          </a:xfrm>
        </p:spPr>
        <p:txBody>
          <a:bodyPr rtlCol="0">
            <a:noAutofit/>
          </a:bodyPr>
          <a:lstStyle/>
          <a:p>
            <a:pPr marL="0" indent="0" eaLnBrk="1" fontAlgn="auto" hangingPunct="1">
              <a:spcAft>
                <a:spcPts val="0"/>
              </a:spcAft>
              <a:buFont typeface="Arial"/>
              <a:buNone/>
              <a:defRPr/>
            </a:pPr>
            <a:r>
              <a:rPr lang="fr-CA" dirty="0" smtClean="0">
                <a:solidFill>
                  <a:srgbClr val="000000"/>
                </a:solidFill>
                <a:latin typeface="Arial Narrow" pitchFamily="18" charset="0"/>
              </a:rPr>
              <a:t>Source : Outil de prise en charge de l’anémie de la BCPRA (BC Provincial Renal Agency)</a:t>
            </a:r>
          </a:p>
          <a:p>
            <a:pPr eaLnBrk="1" fontAlgn="auto" hangingPunct="1">
              <a:spcAft>
                <a:spcPts val="0"/>
              </a:spcAft>
              <a:buFont typeface="Arial"/>
              <a:buChar char="•"/>
              <a:defRPr/>
            </a:pPr>
            <a:endParaRPr lang="en-CA" dirty="0">
              <a:latin typeface="Arial Narrow"/>
              <a:cs typeface="Arial Narrow"/>
            </a:endParaRPr>
          </a:p>
          <a:p>
            <a:pPr marL="0" indent="0" eaLnBrk="1" fontAlgn="auto" hangingPunct="1">
              <a:spcAft>
                <a:spcPts val="0"/>
              </a:spcAft>
              <a:buFont typeface="Arial"/>
              <a:buNone/>
              <a:defRPr/>
            </a:pPr>
            <a:endParaRPr lang="en-CA" dirty="0" smtClean="0">
              <a:latin typeface="Arial Narrow"/>
              <a:cs typeface="Arial Narrow"/>
            </a:endParaRPr>
          </a:p>
          <a:p>
            <a:pPr marL="0" indent="0" eaLnBrk="1" fontAlgn="auto" hangingPunct="1">
              <a:spcAft>
                <a:spcPts val="0"/>
              </a:spcAft>
              <a:buFont typeface="Arial"/>
              <a:buNone/>
              <a:defRPr/>
            </a:pPr>
            <a:r>
              <a:rPr lang="fr-CA" dirty="0" smtClean="0">
                <a:solidFill>
                  <a:srgbClr val="000000"/>
                </a:solidFill>
                <a:latin typeface="Arial Narrow" pitchFamily="18" charset="0"/>
              </a:rPr>
              <a:t>Avis de non-responsabilité</a:t>
            </a:r>
          </a:p>
          <a:p>
            <a:pPr marL="0" indent="0" eaLnBrk="1" fontAlgn="auto" hangingPunct="1">
              <a:spcAft>
                <a:spcPts val="0"/>
              </a:spcAft>
              <a:buFont typeface="Arial"/>
              <a:buNone/>
              <a:defRPr/>
            </a:pPr>
            <a:r>
              <a:rPr lang="fr-CA" i="1" dirty="0" smtClean="0">
                <a:solidFill>
                  <a:srgbClr val="000000"/>
                </a:solidFill>
                <a:latin typeface="Arial Narrow" pitchFamily="18" charset="0"/>
              </a:rPr>
              <a:t>Ce protocole est destiné à servir de guide et ne saurait se substituer au jugement clinique.</a:t>
            </a:r>
          </a:p>
          <a:p>
            <a:pPr eaLnBrk="1" fontAlgn="auto" hangingPunct="1">
              <a:spcAft>
                <a:spcPts val="0"/>
              </a:spcAft>
              <a:buFont typeface="Arial"/>
              <a:buChar char="•"/>
              <a:defRPr/>
            </a:pPr>
            <a:endParaRPr lang="en-CA" dirty="0" smtClean="0">
              <a:latin typeface="Arial Narrow"/>
              <a:cs typeface="Arial Narrow"/>
            </a:endParaRPr>
          </a:p>
          <a:p>
            <a:pPr eaLnBrk="1" fontAlgn="auto" hangingPunct="1">
              <a:spcAft>
                <a:spcPts val="0"/>
              </a:spcAft>
              <a:buFont typeface="Arial"/>
              <a:buChar char="•"/>
              <a:defRPr/>
            </a:pPr>
            <a:endParaRPr lang="en-CA" sz="3600" dirty="0" smtClean="0">
              <a:latin typeface="Arial Narrow"/>
              <a:cs typeface="Arial Narrow"/>
            </a:endParaRPr>
          </a:p>
          <a:p>
            <a:pPr marL="0" indent="0" eaLnBrk="1" fontAlgn="auto" hangingPunct="1">
              <a:spcAft>
                <a:spcPts val="0"/>
              </a:spcAft>
              <a:buFont typeface="Arial"/>
              <a:buNone/>
              <a:defRPr/>
            </a:pPr>
            <a:endParaRPr lang="en-CA" sz="3600" dirty="0" smtClean="0">
              <a:latin typeface="Arial Narrow"/>
              <a:cs typeface="Arial Narrow"/>
            </a:endParaRPr>
          </a:p>
          <a:p>
            <a:pPr lvl="1" eaLnBrk="1" fontAlgn="auto" hangingPunct="1">
              <a:spcAft>
                <a:spcPts val="0"/>
              </a:spcAft>
              <a:buFont typeface="Arial"/>
              <a:buChar char="–"/>
              <a:defRPr/>
            </a:pPr>
            <a:endParaRPr lang="en-CA" sz="3200" dirty="0" smtClean="0">
              <a:latin typeface="Arial Narrow"/>
              <a:cs typeface="Arial Narrow"/>
            </a:endParaRPr>
          </a:p>
        </p:txBody>
      </p:sp>
      <p:sp>
        <p:nvSpPr>
          <p:cNvPr id="5" name="Espace réservé du numéro de diapositive 4"/>
          <p:cNvSpPr>
            <a:spLocks noGrp="1"/>
          </p:cNvSpPr>
          <p:nvPr>
            <p:ph type="sldNum" sz="quarter" idx="12"/>
          </p:nvPr>
        </p:nvSpPr>
        <p:spPr/>
        <p:txBody>
          <a:bodyPr/>
          <a:lstStyle/>
          <a:p>
            <a:pPr>
              <a:defRPr/>
            </a:pPr>
            <a:fld id="{4E8C6F9E-F4ED-41E5-B494-D0127ACD5AE0}" type="slidenum">
              <a:rPr lang="en-US"/>
              <a:pPr>
                <a:defRPr/>
              </a:pPr>
              <a:t>44</a:t>
            </a:fld>
            <a:r>
              <a:rPr lang="en-US"/>
              <a:t> </a:t>
            </a:r>
            <a:endParaRPr lang="en-US" dirty="0">
              <a:cs typeface="Arial" charset="0"/>
            </a:endParaRPr>
          </a:p>
        </p:txBody>
      </p:sp>
      <p:pic>
        <p:nvPicPr>
          <p:cNvPr id="188420" name="Picture 5"/>
          <p:cNvPicPr>
            <a:picLocks noChangeAspect="1" noChangeArrowheads="1"/>
          </p:cNvPicPr>
          <p:nvPr/>
        </p:nvPicPr>
        <p:blipFill>
          <a:blip r:embed="rId3" cstate="print"/>
          <a:srcRect/>
          <a:stretch>
            <a:fillRect/>
          </a:stretch>
        </p:blipFill>
        <p:spPr bwMode="auto">
          <a:xfrm>
            <a:off x="5867400" y="2971800"/>
            <a:ext cx="2819400" cy="10572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5" name="Image 3" descr="Capture d’écran 2013-09-04 à 14.25.03.png"/>
          <p:cNvPicPr>
            <a:picLocks noChangeAspect="1"/>
          </p:cNvPicPr>
          <p:nvPr/>
        </p:nvPicPr>
        <p:blipFill>
          <a:blip r:embed="rId3" cstate="print"/>
          <a:srcRect/>
          <a:stretch>
            <a:fillRect/>
          </a:stretch>
        </p:blipFill>
        <p:spPr bwMode="auto">
          <a:xfrm>
            <a:off x="41275" y="0"/>
            <a:ext cx="8880475" cy="6858000"/>
          </a:xfrm>
          <a:prstGeom prst="rect">
            <a:avLst/>
          </a:prstGeom>
          <a:noFill/>
          <a:ln w="9525">
            <a:noFill/>
            <a:miter lim="800000"/>
            <a:headEnd/>
            <a:tailEnd/>
          </a:ln>
        </p:spPr>
      </p:pic>
      <p:sp>
        <p:nvSpPr>
          <p:cNvPr id="2" name="Espace réservé du numéro de diapositive 1"/>
          <p:cNvSpPr>
            <a:spLocks noGrp="1"/>
          </p:cNvSpPr>
          <p:nvPr>
            <p:ph type="sldNum" sz="quarter" idx="12"/>
          </p:nvPr>
        </p:nvSpPr>
        <p:spPr/>
        <p:txBody>
          <a:bodyPr/>
          <a:lstStyle/>
          <a:p>
            <a:pPr>
              <a:defRPr/>
            </a:pPr>
            <a:fld id="{2F90A704-D5C7-4195-BB48-9F53788711AB}" type="slidenum">
              <a:rPr lang="en-US"/>
              <a:pPr>
                <a:defRPr/>
              </a:pPr>
              <a:t>45</a:t>
            </a:fld>
            <a:r>
              <a:rPr lang="en-US"/>
              <a:t> </a:t>
            </a:r>
            <a:endParaRPr lang="en-US" dirty="0">
              <a:cs typeface="Arial" charset="0"/>
            </a:endParaRP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323850" y="1700213"/>
            <a:ext cx="8640763" cy="4579937"/>
          </a:xfrm>
        </p:spPr>
        <p:txBody>
          <a:bodyPr rtlCol="0">
            <a:normAutofit fontScale="85000" lnSpcReduction="20000"/>
          </a:bodyPr>
          <a:lstStyle/>
          <a:p>
            <a:pPr marL="514350" indent="-514350" eaLnBrk="1" fontAlgn="auto" hangingPunct="1">
              <a:lnSpc>
                <a:spcPct val="120000"/>
              </a:lnSpc>
              <a:spcBef>
                <a:spcPts val="1200"/>
              </a:spcBef>
              <a:spcAft>
                <a:spcPts val="0"/>
              </a:spcAft>
              <a:buFont typeface="+mj-lt"/>
              <a:buAutoNum type="arabicPeriod"/>
              <a:defRPr/>
            </a:pPr>
            <a:r>
              <a:rPr lang="fr-CA" dirty="0" smtClean="0">
                <a:solidFill>
                  <a:srgbClr val="FFFFFF"/>
                </a:solidFill>
                <a:latin typeface="Arial Narrow" pitchFamily="18" charset="0"/>
              </a:rPr>
              <a:t>L’utilisation de suppléments de fer est essentiel pour assurer l’érythropoïèse.</a:t>
            </a:r>
          </a:p>
          <a:p>
            <a:pPr marL="514350" indent="-514350" eaLnBrk="1" fontAlgn="auto" hangingPunct="1">
              <a:lnSpc>
                <a:spcPct val="120000"/>
              </a:lnSpc>
              <a:spcBef>
                <a:spcPts val="1200"/>
              </a:spcBef>
              <a:spcAft>
                <a:spcPts val="0"/>
              </a:spcAft>
              <a:buFont typeface="+mj-lt"/>
              <a:buAutoNum type="arabicPeriod"/>
              <a:defRPr/>
            </a:pPr>
            <a:r>
              <a:rPr lang="fr-CA" dirty="0" smtClean="0">
                <a:solidFill>
                  <a:srgbClr val="FFFFFF"/>
                </a:solidFill>
                <a:latin typeface="Arial Narrow" pitchFamily="18" charset="0"/>
              </a:rPr>
              <a:t>Les suppléments de fer sont associés à certains effets indésirables.</a:t>
            </a:r>
          </a:p>
          <a:p>
            <a:pPr marL="514350" indent="-514350" eaLnBrk="1" fontAlgn="auto" hangingPunct="1">
              <a:lnSpc>
                <a:spcPct val="120000"/>
              </a:lnSpc>
              <a:spcBef>
                <a:spcPts val="1200"/>
              </a:spcBef>
              <a:spcAft>
                <a:spcPts val="0"/>
              </a:spcAft>
              <a:buFont typeface="+mj-lt"/>
              <a:buAutoNum type="arabicPeriod"/>
              <a:defRPr/>
            </a:pPr>
            <a:r>
              <a:rPr lang="fr-CA" dirty="0">
                <a:solidFill>
                  <a:srgbClr val="FFFFFF"/>
                </a:solidFill>
                <a:latin typeface="Arial Narrow" pitchFamily="18" charset="0"/>
              </a:rPr>
              <a:t>Les suppléments de fer peuvent </a:t>
            </a:r>
            <a:r>
              <a:rPr lang="fr-CA" dirty="0" smtClean="0">
                <a:solidFill>
                  <a:srgbClr val="FFFFFF"/>
                </a:solidFill>
                <a:latin typeface="Arial Narrow" pitchFamily="18" charset="0"/>
              </a:rPr>
              <a:t>être administrés </a:t>
            </a:r>
            <a:r>
              <a:rPr lang="fr-CA" dirty="0">
                <a:solidFill>
                  <a:srgbClr val="FFFFFF"/>
                </a:solidFill>
                <a:latin typeface="Arial Narrow" pitchFamily="18" charset="0"/>
              </a:rPr>
              <a:t>par voie orale ou </a:t>
            </a:r>
            <a:r>
              <a:rPr lang="fr-CA" dirty="0" err="1">
                <a:solidFill>
                  <a:srgbClr val="FFFFFF"/>
                </a:solidFill>
                <a:latin typeface="Arial Narrow" pitchFamily="18" charset="0"/>
              </a:rPr>
              <a:t>i.v</a:t>
            </a:r>
            <a:r>
              <a:rPr lang="fr-CA" dirty="0">
                <a:solidFill>
                  <a:srgbClr val="FFFFFF"/>
                </a:solidFill>
                <a:latin typeface="Arial Narrow" pitchFamily="18" charset="0"/>
              </a:rPr>
              <a:t>.</a:t>
            </a:r>
          </a:p>
          <a:p>
            <a:pPr marL="514350" indent="-514350" eaLnBrk="1" fontAlgn="auto" hangingPunct="1">
              <a:lnSpc>
                <a:spcPct val="120000"/>
              </a:lnSpc>
              <a:spcBef>
                <a:spcPts val="1200"/>
              </a:spcBef>
              <a:spcAft>
                <a:spcPts val="0"/>
              </a:spcAft>
              <a:buFont typeface="+mj-lt"/>
              <a:buAutoNum type="arabicPeriod"/>
              <a:defRPr/>
            </a:pPr>
            <a:r>
              <a:rPr lang="fr-CA" dirty="0" smtClean="0">
                <a:solidFill>
                  <a:srgbClr val="FFFFFF"/>
                </a:solidFill>
                <a:latin typeface="Arial Narrow" pitchFamily="18" charset="0"/>
              </a:rPr>
              <a:t>Il est obligatoire de garder les patients sous observation pendant 30 minutes après l’administration d’un supplément de fer i.v.</a:t>
            </a:r>
          </a:p>
          <a:p>
            <a:pPr marL="514350" indent="-514350" eaLnBrk="1" fontAlgn="auto" hangingPunct="1">
              <a:lnSpc>
                <a:spcPct val="120000"/>
              </a:lnSpc>
              <a:spcBef>
                <a:spcPts val="1200"/>
              </a:spcBef>
              <a:spcAft>
                <a:spcPts val="0"/>
              </a:spcAft>
              <a:buFont typeface="+mj-lt"/>
              <a:buAutoNum type="arabicPeriod"/>
              <a:defRPr/>
            </a:pPr>
            <a:r>
              <a:rPr lang="fr-CA" dirty="0" smtClean="0">
                <a:solidFill>
                  <a:srgbClr val="FFFFFF"/>
                </a:solidFill>
                <a:latin typeface="Arial Narrow" pitchFamily="18" charset="0"/>
              </a:rPr>
              <a:t>Lorsqu’on administre un supplément de fer i.v., le personnel et les traitements  nécessaires à la prise en charge de l’anaphylaxie et des autres réactions d’hypersensibilité doivent être rapidement accessibles.</a:t>
            </a:r>
          </a:p>
          <a:p>
            <a:pPr marL="514350" indent="-514350" eaLnBrk="1" fontAlgn="auto" hangingPunct="1">
              <a:lnSpc>
                <a:spcPct val="120000"/>
              </a:lnSpc>
              <a:spcBef>
                <a:spcPts val="1200"/>
              </a:spcBef>
              <a:spcAft>
                <a:spcPts val="0"/>
              </a:spcAft>
              <a:buFont typeface="+mj-lt"/>
              <a:buAutoNum type="arabicPeriod"/>
              <a:defRPr/>
            </a:pPr>
            <a:r>
              <a:rPr lang="fr-CA" dirty="0" smtClean="0">
                <a:solidFill>
                  <a:srgbClr val="FFFFFF"/>
                </a:solidFill>
                <a:latin typeface="Arial Narrow" pitchFamily="18" charset="0"/>
              </a:rPr>
              <a:t>Tenir compte des variations des résultats des analyses de laboratoire.</a:t>
            </a:r>
          </a:p>
          <a:p>
            <a:pPr marL="514350" indent="-514350" eaLnBrk="1" fontAlgn="auto" hangingPunct="1">
              <a:lnSpc>
                <a:spcPct val="120000"/>
              </a:lnSpc>
              <a:spcBef>
                <a:spcPts val="1200"/>
              </a:spcBef>
              <a:spcAft>
                <a:spcPts val="0"/>
              </a:spcAft>
              <a:buFont typeface="+mj-lt"/>
              <a:buAutoNum type="arabicPeriod"/>
              <a:defRPr/>
            </a:pPr>
            <a:endParaRPr lang="en-US" dirty="0">
              <a:latin typeface="Arial Narrow" charset="0"/>
            </a:endParaRPr>
          </a:p>
          <a:p>
            <a:pPr marL="514350" indent="-514350" eaLnBrk="1" fontAlgn="auto" hangingPunct="1">
              <a:lnSpc>
                <a:spcPct val="120000"/>
              </a:lnSpc>
              <a:spcBef>
                <a:spcPts val="1200"/>
              </a:spcBef>
              <a:spcAft>
                <a:spcPts val="0"/>
              </a:spcAft>
              <a:buFont typeface="+mj-lt"/>
              <a:buAutoNum type="arabicPeriod"/>
              <a:defRPr/>
            </a:pPr>
            <a:endParaRPr lang="en-CA" dirty="0">
              <a:latin typeface="Arial Narrow" charset="0"/>
            </a:endParaRPr>
          </a:p>
        </p:txBody>
      </p:sp>
      <p:sp>
        <p:nvSpPr>
          <p:cNvPr id="193538" name="Title 4"/>
          <p:cNvSpPr>
            <a:spLocks noGrp="1"/>
          </p:cNvSpPr>
          <p:nvPr>
            <p:ph type="title"/>
          </p:nvPr>
        </p:nvSpPr>
        <p:spPr>
          <a:xfrm>
            <a:off x="468313" y="404813"/>
            <a:ext cx="8177212" cy="863600"/>
          </a:xfrm>
        </p:spPr>
        <p:txBody>
          <a:bodyPr/>
          <a:lstStyle/>
          <a:p>
            <a:pPr eaLnBrk="1" hangingPunct="1">
              <a:lnSpc>
                <a:spcPct val="90000"/>
              </a:lnSpc>
            </a:pPr>
            <a:r>
              <a:rPr lang="fr-CA" smtClean="0">
                <a:solidFill>
                  <a:srgbClr val="FFFFFF"/>
                </a:solidFill>
              </a:rPr>
              <a:t>Principaux messages à retenir </a:t>
            </a:r>
            <a:r>
              <a:rPr lang="en-US" smtClean="0"/>
              <a:t/>
            </a:r>
            <a:br>
              <a:rPr lang="en-US" smtClean="0"/>
            </a:br>
            <a:r>
              <a:rPr lang="fr-CA" smtClean="0">
                <a:solidFill>
                  <a:srgbClr val="FFFFFF"/>
                </a:solidFill>
              </a:rPr>
              <a:t>sur les suppléments de fer</a:t>
            </a:r>
          </a:p>
        </p:txBody>
      </p:sp>
      <p:sp>
        <p:nvSpPr>
          <p:cNvPr id="193539" name="ZoneTexte 3"/>
          <p:cNvSpPr txBox="1">
            <a:spLocks noChangeArrowheads="1"/>
          </p:cNvSpPr>
          <p:nvPr/>
        </p:nvSpPr>
        <p:spPr bwMode="auto">
          <a:xfrm>
            <a:off x="9067800" y="6184900"/>
            <a:ext cx="184150" cy="338138"/>
          </a:xfrm>
          <a:prstGeom prst="rect">
            <a:avLst/>
          </a:prstGeom>
          <a:noFill/>
          <a:ln w="9525">
            <a:noFill/>
            <a:miter lim="800000"/>
            <a:headEnd/>
            <a:tailEnd/>
          </a:ln>
        </p:spPr>
        <p:txBody>
          <a:bodyPr wrap="none">
            <a:spAutoFit/>
          </a:bodyPr>
          <a:lstStyle/>
          <a:p>
            <a:endParaRPr lang="fr-FR"/>
          </a:p>
        </p:txBody>
      </p:sp>
      <p:sp>
        <p:nvSpPr>
          <p:cNvPr id="2" name="Espace réservé du numéro de diapositive 1"/>
          <p:cNvSpPr>
            <a:spLocks noGrp="1"/>
          </p:cNvSpPr>
          <p:nvPr>
            <p:ph type="sldNum" sz="quarter" idx="11"/>
          </p:nvPr>
        </p:nvSpPr>
        <p:spPr/>
        <p:txBody>
          <a:bodyPr/>
          <a:lstStyle/>
          <a:p>
            <a:pPr>
              <a:defRPr/>
            </a:pPr>
            <a:fld id="{64F48AD4-0D2A-4974-9238-22DD79B3B381}" type="slidenum">
              <a:rPr lang="en-US"/>
              <a:pPr>
                <a:defRPr/>
              </a:pPr>
              <a:t>46</a:t>
            </a:fld>
            <a:r>
              <a:rPr lang="en-US"/>
              <a:t> </a:t>
            </a:r>
            <a:endParaRPr lang="en-US" dirty="0">
              <a:cs typeface="Arial" charset="0"/>
            </a:endParaRP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4BBA8205-9678-4116-A48F-BC4B50A80DCC}" type="slidenum">
              <a:rPr lang="en-US"/>
              <a:pPr>
                <a:defRPr/>
              </a:pPr>
              <a:t>47</a:t>
            </a:fld>
            <a:r>
              <a:rPr lang="en-US"/>
              <a:t> </a:t>
            </a:r>
            <a:endParaRPr lang="en-US" dirty="0">
              <a:cs typeface="Arial" charset="0"/>
            </a:endParaRPr>
          </a:p>
        </p:txBody>
      </p:sp>
      <p:sp>
        <p:nvSpPr>
          <p:cNvPr id="194562" name="Titre 3"/>
          <p:cNvSpPr>
            <a:spLocks noGrp="1"/>
          </p:cNvSpPr>
          <p:nvPr>
            <p:ph type="title"/>
          </p:nvPr>
        </p:nvSpPr>
        <p:spPr/>
        <p:txBody>
          <a:bodyPr/>
          <a:lstStyle/>
          <a:p>
            <a:pPr eaLnBrk="1" hangingPunct="1"/>
            <a:endParaRPr lang="fr-FR" dirty="0" smtClean="0"/>
          </a:p>
        </p:txBody>
      </p:sp>
      <p:sp>
        <p:nvSpPr>
          <p:cNvPr id="194563" name="Title 4"/>
          <p:cNvSpPr txBox="1">
            <a:spLocks/>
          </p:cNvSpPr>
          <p:nvPr/>
        </p:nvSpPr>
        <p:spPr bwMode="auto">
          <a:xfrm>
            <a:off x="684213" y="1844675"/>
            <a:ext cx="7772400" cy="1470025"/>
          </a:xfrm>
          <a:prstGeom prst="rect">
            <a:avLst/>
          </a:prstGeom>
          <a:noFill/>
          <a:ln w="9525">
            <a:noFill/>
            <a:miter lim="800000"/>
            <a:headEnd/>
            <a:tailEnd/>
          </a:ln>
        </p:spPr>
        <p:txBody>
          <a:bodyPr anchor="ctr"/>
          <a:lstStyle/>
          <a:p>
            <a:pPr algn="ctr" defTabSz="457200"/>
            <a:r>
              <a:rPr lang="fr-CA" sz="4400" b="1">
                <a:solidFill>
                  <a:srgbClr val="331E41"/>
                </a:solidFill>
                <a:latin typeface="Arial Narrow" pitchFamily="34" charset="0"/>
              </a:rPr>
              <a:t>Étude de cas</a:t>
            </a:r>
          </a:p>
        </p:txBody>
      </p:sp>
      <p:cxnSp>
        <p:nvCxnSpPr>
          <p:cNvPr id="194564" name="Straight Connector 2"/>
          <p:cNvCxnSpPr>
            <a:cxnSpLocks noChangeShapeType="1"/>
          </p:cNvCxnSpPr>
          <p:nvPr/>
        </p:nvCxnSpPr>
        <p:spPr bwMode="auto">
          <a:xfrm>
            <a:off x="395288" y="3068638"/>
            <a:ext cx="8280400" cy="0"/>
          </a:xfrm>
          <a:prstGeom prst="line">
            <a:avLst/>
          </a:prstGeom>
          <a:noFill/>
          <a:ln w="28575" algn="ctr">
            <a:solidFill>
              <a:srgbClr val="331E41"/>
            </a:solidFill>
            <a:round/>
            <a:headEnd/>
            <a:tailEnd/>
          </a:ln>
        </p:spPr>
      </p:cxnSp>
      <p:sp>
        <p:nvSpPr>
          <p:cNvPr id="194565" name="Subtitle 5"/>
          <p:cNvSpPr txBox="1">
            <a:spLocks/>
          </p:cNvSpPr>
          <p:nvPr/>
        </p:nvSpPr>
        <p:spPr bwMode="auto">
          <a:xfrm>
            <a:off x="650875" y="3213100"/>
            <a:ext cx="7835900" cy="1071563"/>
          </a:xfrm>
          <a:prstGeom prst="rect">
            <a:avLst/>
          </a:prstGeom>
          <a:noFill/>
          <a:ln w="9525">
            <a:noFill/>
            <a:miter lim="800000"/>
            <a:headEnd/>
            <a:tailEnd/>
          </a:ln>
        </p:spPr>
        <p:txBody>
          <a:bodyPr/>
          <a:lstStyle/>
          <a:p>
            <a:pPr algn="ctr" defTabSz="457200">
              <a:spcBef>
                <a:spcPct val="20000"/>
              </a:spcBef>
              <a:buFont typeface="Arial" charset="0"/>
              <a:buNone/>
            </a:pPr>
            <a:r>
              <a:rPr lang="fr-CA" sz="3600">
                <a:solidFill>
                  <a:srgbClr val="BFBFBF"/>
                </a:solidFill>
                <a:latin typeface="Arial Narrow" pitchFamily="34" charset="0"/>
              </a:rPr>
              <a:t>Mise en pratique des connaissances</a:t>
            </a: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ChangeArrowheads="1"/>
          </p:cNvSpPr>
          <p:nvPr>
            <p:ph type="title"/>
          </p:nvPr>
        </p:nvSpPr>
        <p:spPr>
          <a:xfrm>
            <a:off x="433388" y="549275"/>
            <a:ext cx="8250237" cy="623888"/>
          </a:xfrm>
        </p:spPr>
        <p:txBody>
          <a:bodyPr/>
          <a:lstStyle/>
          <a:p>
            <a:pPr eaLnBrk="1" hangingPunct="1"/>
            <a:r>
              <a:rPr lang="fr-CA" sz="4000" b="1" dirty="0" smtClean="0">
                <a:solidFill>
                  <a:srgbClr val="FFFFFF"/>
                </a:solidFill>
                <a:latin typeface="Arial Narrow" pitchFamily="34" charset="0"/>
              </a:rPr>
              <a:t>Étude de cas</a:t>
            </a:r>
          </a:p>
        </p:txBody>
      </p:sp>
      <p:sp>
        <p:nvSpPr>
          <p:cNvPr id="195586" name="Rectangle 3"/>
          <p:cNvSpPr>
            <a:spLocks noGrp="1" noChangeArrowheads="1"/>
          </p:cNvSpPr>
          <p:nvPr>
            <p:ph idx="1"/>
          </p:nvPr>
        </p:nvSpPr>
        <p:spPr>
          <a:xfrm>
            <a:off x="827088" y="1700213"/>
            <a:ext cx="7345362" cy="4802187"/>
          </a:xfrm>
        </p:spPr>
        <p:txBody>
          <a:bodyPr/>
          <a:lstStyle/>
          <a:p>
            <a:pPr marL="358775" indent="-358775" eaLnBrk="1" hangingPunct="1">
              <a:buClr>
                <a:srgbClr val="331E41"/>
              </a:buClr>
            </a:pPr>
            <a:r>
              <a:rPr lang="fr-CA" sz="2800" smtClean="0">
                <a:solidFill>
                  <a:srgbClr val="000000"/>
                </a:solidFill>
                <a:latin typeface="Arial Narrow" pitchFamily="34" charset="0"/>
              </a:rPr>
              <a:t>Homme âgé de 60 ans présentant un Lupus Rénal </a:t>
            </a:r>
          </a:p>
          <a:p>
            <a:pPr marL="358775" indent="-358775" eaLnBrk="1" hangingPunct="1">
              <a:buClr>
                <a:srgbClr val="331E41"/>
              </a:buClr>
            </a:pPr>
            <a:r>
              <a:rPr lang="fr-CA" sz="2800" smtClean="0">
                <a:solidFill>
                  <a:srgbClr val="000000"/>
                </a:solidFill>
                <a:latin typeface="Arial Narrow" pitchFamily="34" charset="0"/>
              </a:rPr>
              <a:t>Est allergique à la pénicilline.</a:t>
            </a:r>
          </a:p>
          <a:p>
            <a:pPr marL="358775" indent="-358775" eaLnBrk="1" hangingPunct="1">
              <a:buClr>
                <a:srgbClr val="331E41"/>
              </a:buClr>
            </a:pPr>
            <a:r>
              <a:rPr lang="fr-CA" sz="2800" smtClean="0">
                <a:solidFill>
                  <a:srgbClr val="000000"/>
                </a:solidFill>
                <a:latin typeface="Arial Narrow" pitchFamily="34" charset="0"/>
              </a:rPr>
              <a:t>A été vu par un néphrologue en novembre 1998.</a:t>
            </a:r>
          </a:p>
          <a:p>
            <a:pPr marL="358775" indent="-358775" eaLnBrk="1" hangingPunct="1">
              <a:buClr>
                <a:srgbClr val="331E41"/>
              </a:buClr>
            </a:pPr>
            <a:r>
              <a:rPr lang="fr-CA" sz="2800" smtClean="0">
                <a:solidFill>
                  <a:srgbClr val="000000"/>
                </a:solidFill>
                <a:latin typeface="Arial Narrow" pitchFamily="34" charset="0"/>
              </a:rPr>
              <a:t>Est suivi dans une clinique de traitement de l’IRC depuis 1999.</a:t>
            </a:r>
          </a:p>
          <a:p>
            <a:pPr marL="358775" indent="-358775" eaLnBrk="1" hangingPunct="1">
              <a:buClr>
                <a:srgbClr val="331E41"/>
              </a:buClr>
            </a:pPr>
            <a:r>
              <a:rPr lang="fr-CA" sz="2800" smtClean="0">
                <a:solidFill>
                  <a:srgbClr val="000000"/>
                </a:solidFill>
                <a:latin typeface="Arial Narrow" pitchFamily="34" charset="0"/>
              </a:rPr>
              <a:t>A débuté la dialyse péritonéale en août 2000.</a:t>
            </a:r>
          </a:p>
          <a:p>
            <a:pPr marL="358775" indent="-358775" eaLnBrk="1" hangingPunct="1">
              <a:buClr>
                <a:srgbClr val="331E41"/>
              </a:buClr>
            </a:pPr>
            <a:endParaRPr lang="en-US" smtClean="0">
              <a:latin typeface="Arial Narrow" pitchFamily="34" charset="0"/>
            </a:endParaRPr>
          </a:p>
        </p:txBody>
      </p:sp>
      <p:sp>
        <p:nvSpPr>
          <p:cNvPr id="3" name="Espace réservé du numéro de diapositive 2"/>
          <p:cNvSpPr>
            <a:spLocks noGrp="1"/>
          </p:cNvSpPr>
          <p:nvPr>
            <p:ph type="sldNum" sz="quarter" idx="12"/>
          </p:nvPr>
        </p:nvSpPr>
        <p:spPr/>
        <p:txBody>
          <a:bodyPr/>
          <a:lstStyle/>
          <a:p>
            <a:pPr>
              <a:defRPr/>
            </a:pPr>
            <a:fld id="{5F144F8F-409D-477D-AC47-5C4FFAF2A623}" type="slidenum">
              <a:rPr lang="en-US"/>
              <a:pPr>
                <a:defRPr/>
              </a:pPr>
              <a:t>48</a:t>
            </a:fld>
            <a:r>
              <a:rPr lang="en-US"/>
              <a:t> </a:t>
            </a:r>
            <a:endParaRPr lang="en-US" dirty="0">
              <a:cs typeface="Arial" charset="0"/>
            </a:endParaRP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itre 1"/>
          <p:cNvSpPr>
            <a:spLocks noGrp="1"/>
          </p:cNvSpPr>
          <p:nvPr>
            <p:ph type="title"/>
          </p:nvPr>
        </p:nvSpPr>
        <p:spPr>
          <a:xfrm>
            <a:off x="433388" y="549275"/>
            <a:ext cx="8250237" cy="623888"/>
          </a:xfrm>
        </p:spPr>
        <p:txBody>
          <a:bodyPr/>
          <a:lstStyle/>
          <a:p>
            <a:pPr eaLnBrk="1" hangingPunct="1"/>
            <a:r>
              <a:rPr lang="fr-CA" sz="4000" b="1" smtClean="0">
                <a:solidFill>
                  <a:srgbClr val="FFFFFF"/>
                </a:solidFill>
                <a:latin typeface="Arial Narrow" pitchFamily="34" charset="0"/>
              </a:rPr>
              <a:t>Question</a:t>
            </a:r>
          </a:p>
        </p:txBody>
      </p:sp>
      <p:sp>
        <p:nvSpPr>
          <p:cNvPr id="5" name="Espace réservé du contenu 4"/>
          <p:cNvSpPr>
            <a:spLocks noGrp="1"/>
          </p:cNvSpPr>
          <p:nvPr>
            <p:ph idx="1"/>
          </p:nvPr>
        </p:nvSpPr>
        <p:spPr>
          <a:xfrm>
            <a:off x="684213" y="1557338"/>
            <a:ext cx="7666037" cy="4800600"/>
          </a:xfrm>
          <a:solidFill>
            <a:srgbClr val="FFFFCC"/>
          </a:solidFill>
        </p:spPr>
        <p:txBody>
          <a:bodyPr/>
          <a:lstStyle/>
          <a:p>
            <a:pPr marL="0" indent="0" eaLnBrk="1" fontAlgn="auto" hangingPunct="1">
              <a:spcAft>
                <a:spcPts val="0"/>
              </a:spcAft>
              <a:buClr>
                <a:srgbClr val="331E41"/>
              </a:buClr>
              <a:buFont typeface="Arial"/>
              <a:buNone/>
              <a:defRPr/>
            </a:pPr>
            <a:r>
              <a:rPr lang="fr-CA" sz="3600" b="1" dirty="0" smtClean="0">
                <a:solidFill>
                  <a:srgbClr val="000000"/>
                </a:solidFill>
                <a:latin typeface="Arial Narrow" pitchFamily="18" charset="0"/>
              </a:rPr>
              <a:t>Quel type de carence en fer a été mis en évidence par chaque série d’analyses à partir de août 2005?</a:t>
            </a:r>
          </a:p>
          <a:p>
            <a:pPr marL="0" indent="0" eaLnBrk="1" fontAlgn="auto" hangingPunct="1">
              <a:spcAft>
                <a:spcPts val="0"/>
              </a:spcAft>
              <a:buClr>
                <a:srgbClr val="331E41"/>
              </a:buClr>
              <a:buFont typeface="Arial"/>
              <a:buNone/>
              <a:defRPr/>
            </a:pPr>
            <a:endParaRPr lang="fr-CA" sz="3600" b="1" dirty="0">
              <a:solidFill>
                <a:srgbClr val="000000"/>
              </a:solidFill>
              <a:latin typeface="Arial Narrow" pitchFamily="18" charset="0"/>
            </a:endParaRPr>
          </a:p>
          <a:p>
            <a:pPr marL="514350" indent="-514350" eaLnBrk="1" fontAlgn="auto" hangingPunct="1">
              <a:spcAft>
                <a:spcPts val="0"/>
              </a:spcAft>
              <a:buClr>
                <a:srgbClr val="331E41"/>
              </a:buClr>
              <a:buFont typeface="+mj-lt"/>
              <a:buAutoNum type="alphaUcPeriod"/>
              <a:defRPr/>
            </a:pPr>
            <a:r>
              <a:rPr lang="fr-CA" sz="3600" dirty="0" smtClean="0">
                <a:solidFill>
                  <a:srgbClr val="000000"/>
                </a:solidFill>
                <a:latin typeface="Arial Narrow" pitchFamily="18" charset="0"/>
              </a:rPr>
              <a:t>Carence absolue</a:t>
            </a:r>
          </a:p>
          <a:p>
            <a:pPr marL="514350" indent="-514350" eaLnBrk="1" fontAlgn="auto" hangingPunct="1">
              <a:spcAft>
                <a:spcPts val="0"/>
              </a:spcAft>
              <a:buClr>
                <a:srgbClr val="331E41"/>
              </a:buClr>
              <a:buFont typeface="+mj-lt"/>
              <a:buAutoNum type="alphaUcPeriod"/>
              <a:defRPr/>
            </a:pPr>
            <a:r>
              <a:rPr lang="fr-CA" sz="3600" dirty="0" smtClean="0">
                <a:solidFill>
                  <a:srgbClr val="000000"/>
                </a:solidFill>
                <a:latin typeface="Arial Narrow" pitchFamily="18" charset="0"/>
              </a:rPr>
              <a:t>Carence fonctionnelle</a:t>
            </a:r>
            <a:endParaRPr lang="fr-CA" sz="3600" dirty="0">
              <a:solidFill>
                <a:srgbClr val="000000"/>
              </a:solidFill>
              <a:latin typeface="Arial Narrow" pitchFamily="18" charset="0"/>
            </a:endParaRPr>
          </a:p>
          <a:p>
            <a:pPr marL="0" indent="0" eaLnBrk="1" fontAlgn="auto" hangingPunct="1">
              <a:spcAft>
                <a:spcPts val="0"/>
              </a:spcAft>
              <a:buClr>
                <a:srgbClr val="331E41"/>
              </a:buClr>
              <a:buFont typeface="Arial"/>
              <a:buNone/>
              <a:defRPr/>
            </a:pPr>
            <a:r>
              <a:rPr lang="fr-CA" sz="3600" b="1" dirty="0" smtClean="0">
                <a:solidFill>
                  <a:srgbClr val="000000"/>
                </a:solidFill>
                <a:latin typeface="Arial Narrow" pitchFamily="18" charset="0"/>
              </a:rPr>
              <a:t>  </a:t>
            </a:r>
          </a:p>
        </p:txBody>
      </p:sp>
      <p:sp>
        <p:nvSpPr>
          <p:cNvPr id="3" name="Espace réservé du numéro de diapositive 2"/>
          <p:cNvSpPr>
            <a:spLocks noGrp="1"/>
          </p:cNvSpPr>
          <p:nvPr>
            <p:ph type="sldNum" sz="quarter" idx="12"/>
          </p:nvPr>
        </p:nvSpPr>
        <p:spPr/>
        <p:txBody>
          <a:bodyPr/>
          <a:lstStyle/>
          <a:p>
            <a:pPr>
              <a:defRPr/>
            </a:pPr>
            <a:fld id="{5ED439EA-9F31-4868-8F96-611F75FEA6CF}" type="slidenum">
              <a:rPr lang="en-US"/>
              <a:pPr>
                <a:defRPr/>
              </a:pPr>
              <a:t>49</a:t>
            </a:fld>
            <a:r>
              <a:rPr lang="en-US"/>
              <a:t> </a:t>
            </a:r>
            <a:endParaRPr lang="en-US" dirty="0">
              <a:cs typeface="Arial" charset="0"/>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re 1"/>
          <p:cNvSpPr>
            <a:spLocks noGrp="1"/>
          </p:cNvSpPr>
          <p:nvPr>
            <p:ph type="title"/>
          </p:nvPr>
        </p:nvSpPr>
        <p:spPr>
          <a:xfrm>
            <a:off x="468313" y="549275"/>
            <a:ext cx="8250237" cy="431800"/>
          </a:xfrm>
        </p:spPr>
        <p:txBody>
          <a:bodyPr/>
          <a:lstStyle/>
          <a:p>
            <a:pPr eaLnBrk="1" hangingPunct="1"/>
            <a:r>
              <a:rPr lang="fr-CA" sz="4000" b="1" dirty="0" smtClean="0">
                <a:solidFill>
                  <a:srgbClr val="FFFFFF"/>
                </a:solidFill>
                <a:latin typeface="Arial Narrow" pitchFamily="34" charset="0"/>
              </a:rPr>
              <a:t>Évaluation des besoins</a:t>
            </a:r>
          </a:p>
        </p:txBody>
      </p:sp>
      <p:sp>
        <p:nvSpPr>
          <p:cNvPr id="7" name="Espace réservé du contenu 2"/>
          <p:cNvSpPr>
            <a:spLocks noGrp="1"/>
          </p:cNvSpPr>
          <p:nvPr>
            <p:ph idx="1"/>
          </p:nvPr>
        </p:nvSpPr>
        <p:spPr>
          <a:xfrm>
            <a:off x="395536" y="1484784"/>
            <a:ext cx="8604448" cy="5400600"/>
          </a:xfrm>
        </p:spPr>
        <p:txBody>
          <a:bodyPr rtlCol="0">
            <a:noAutofit/>
          </a:bodyPr>
          <a:lstStyle/>
          <a:p>
            <a:pPr marL="457200" indent="-457200" eaLnBrk="1" fontAlgn="auto" hangingPunct="1">
              <a:spcAft>
                <a:spcPts val="0"/>
              </a:spcAft>
              <a:buClr>
                <a:srgbClr val="331E41"/>
              </a:buClr>
              <a:buFont typeface="+mj-lt"/>
              <a:buAutoNum type="arabicPeriod"/>
              <a:defRPr/>
            </a:pPr>
            <a:r>
              <a:rPr lang="fr-CA" sz="2400" dirty="0" smtClean="0">
                <a:solidFill>
                  <a:srgbClr val="000000"/>
                </a:solidFill>
                <a:latin typeface="Arial Narrow" pitchFamily="18" charset="0"/>
              </a:rPr>
              <a:t>Sondage auprès de 240 infirmiers (ères) en néphrologie et infirmières praticiennes (</a:t>
            </a:r>
            <a:r>
              <a:rPr lang="fr-CA" sz="2400" dirty="0">
                <a:solidFill>
                  <a:srgbClr val="000000"/>
                </a:solidFill>
                <a:latin typeface="Arial Narrow" pitchFamily="18" charset="0"/>
              </a:rPr>
              <a:t>a</a:t>
            </a:r>
            <a:r>
              <a:rPr lang="fr-CA" sz="2400" dirty="0" smtClean="0">
                <a:solidFill>
                  <a:srgbClr val="000000"/>
                </a:solidFill>
                <a:latin typeface="Arial Narrow" pitchFamily="18" charset="0"/>
              </a:rPr>
              <a:t>vril 2013) – Taux de réponse: 20%</a:t>
            </a:r>
            <a:endParaRPr lang="fr-CA" sz="1100" dirty="0" smtClean="0">
              <a:solidFill>
                <a:srgbClr val="000000"/>
              </a:solidFill>
              <a:latin typeface="Arial Narrow" pitchFamily="18" charset="0"/>
            </a:endParaRPr>
          </a:p>
          <a:p>
            <a:pPr marL="457200" indent="-457200" eaLnBrk="1" fontAlgn="auto" hangingPunct="1">
              <a:spcAft>
                <a:spcPts val="0"/>
              </a:spcAft>
              <a:buClr>
                <a:srgbClr val="331E41"/>
              </a:buClr>
              <a:buFont typeface="+mj-lt"/>
              <a:buAutoNum type="arabicPeriod"/>
              <a:defRPr/>
            </a:pPr>
            <a:r>
              <a:rPr lang="fr-CA" sz="2400" dirty="0" smtClean="0">
                <a:solidFill>
                  <a:srgbClr val="000000"/>
                </a:solidFill>
                <a:latin typeface="Arial Narrow" pitchFamily="18" charset="0"/>
              </a:rPr>
              <a:t>Cinq (5) principaux sujets d’intérêt :</a:t>
            </a:r>
          </a:p>
          <a:p>
            <a:pPr marL="1054100" lvl="2" indent="-358775" eaLnBrk="1" fontAlgn="auto" hangingPunct="1">
              <a:spcAft>
                <a:spcPts val="0"/>
              </a:spcAft>
              <a:buClr>
                <a:srgbClr val="331E41"/>
              </a:buClr>
              <a:buFont typeface="+mj-lt"/>
              <a:buAutoNum type="arabicPeriod"/>
              <a:defRPr/>
            </a:pPr>
            <a:r>
              <a:rPr lang="fr-CA" sz="1800" dirty="0" smtClean="0">
                <a:solidFill>
                  <a:srgbClr val="000000"/>
                </a:solidFill>
                <a:latin typeface="Arial Narrow" pitchFamily="18" charset="0"/>
              </a:rPr>
              <a:t>Rôle de l’hepcidine dans la régulation de l’homéostasie du fer (89 %)</a:t>
            </a:r>
          </a:p>
          <a:p>
            <a:pPr marL="1054100" lvl="2" indent="-358775" eaLnBrk="1" fontAlgn="auto" hangingPunct="1">
              <a:spcAft>
                <a:spcPts val="0"/>
              </a:spcAft>
              <a:buClr>
                <a:srgbClr val="331E41"/>
              </a:buClr>
              <a:buFont typeface="+mj-lt"/>
              <a:buAutoNum type="arabicPeriod"/>
              <a:defRPr/>
            </a:pPr>
            <a:r>
              <a:rPr lang="fr-CA" sz="1800" dirty="0">
                <a:solidFill>
                  <a:srgbClr val="000000"/>
                </a:solidFill>
                <a:latin typeface="Arial Narrow" pitchFamily="18" charset="0"/>
              </a:rPr>
              <a:t>P</a:t>
            </a:r>
            <a:r>
              <a:rPr lang="fr-CA" sz="1800" dirty="0" smtClean="0">
                <a:solidFill>
                  <a:srgbClr val="000000"/>
                </a:solidFill>
                <a:latin typeface="Arial Narrow" pitchFamily="18" charset="0"/>
              </a:rPr>
              <a:t>harmacocinétique et de pharmacodynamie </a:t>
            </a:r>
            <a:r>
              <a:rPr lang="fr-CA" sz="1800" dirty="0">
                <a:solidFill>
                  <a:srgbClr val="000000"/>
                </a:solidFill>
                <a:latin typeface="Arial Narrow" pitchFamily="18" charset="0"/>
              </a:rPr>
              <a:t>d</a:t>
            </a:r>
            <a:r>
              <a:rPr lang="fr-CA" sz="1800" dirty="0" smtClean="0">
                <a:solidFill>
                  <a:srgbClr val="000000"/>
                </a:solidFill>
                <a:latin typeface="Arial Narrow" pitchFamily="18" charset="0"/>
              </a:rPr>
              <a:t>es suppléments de fer i.v. (80 %)</a:t>
            </a:r>
          </a:p>
          <a:p>
            <a:pPr marL="1054100" lvl="2" indent="-358775" eaLnBrk="1" fontAlgn="auto" hangingPunct="1">
              <a:spcAft>
                <a:spcPts val="0"/>
              </a:spcAft>
              <a:buClr>
                <a:srgbClr val="331E41"/>
              </a:buClr>
              <a:buFont typeface="+mj-lt"/>
              <a:buAutoNum type="arabicPeriod"/>
              <a:defRPr/>
            </a:pPr>
            <a:r>
              <a:rPr lang="fr-CA" sz="1800" dirty="0" smtClean="0">
                <a:solidFill>
                  <a:srgbClr val="000000"/>
                </a:solidFill>
                <a:latin typeface="Arial Narrow" pitchFamily="18" charset="0"/>
              </a:rPr>
              <a:t>Différences d’effets indésirables / innocuité entre les suppléments de fer i.v. (76 %)</a:t>
            </a:r>
          </a:p>
          <a:p>
            <a:pPr marL="1054100" lvl="2" indent="-358775" eaLnBrk="1" fontAlgn="auto" hangingPunct="1">
              <a:spcAft>
                <a:spcPts val="0"/>
              </a:spcAft>
              <a:buClr>
                <a:srgbClr val="331E41"/>
              </a:buClr>
              <a:buFont typeface="+mj-lt"/>
              <a:buAutoNum type="arabicPeriod"/>
              <a:defRPr/>
            </a:pPr>
            <a:r>
              <a:rPr lang="fr-CA" sz="1800" dirty="0" smtClean="0">
                <a:solidFill>
                  <a:srgbClr val="000000"/>
                </a:solidFill>
                <a:latin typeface="Arial Narrow" pitchFamily="18" charset="0"/>
              </a:rPr>
              <a:t>Modifications ou problèmes liés à la posologie des suppléments de fer i.v. chez les patients de plus faible poids (78 %)</a:t>
            </a:r>
          </a:p>
          <a:p>
            <a:pPr marL="1054100" lvl="2" indent="-358775" eaLnBrk="1" fontAlgn="auto" hangingPunct="1">
              <a:spcAft>
                <a:spcPts val="0"/>
              </a:spcAft>
              <a:buClr>
                <a:srgbClr val="331E41"/>
              </a:buClr>
              <a:buFont typeface="+mj-lt"/>
              <a:buAutoNum type="arabicPeriod"/>
              <a:defRPr/>
            </a:pPr>
            <a:r>
              <a:rPr lang="fr-CA" sz="1800" dirty="0" smtClean="0">
                <a:solidFill>
                  <a:srgbClr val="000000"/>
                </a:solidFill>
                <a:latin typeface="Arial Narrow" pitchFamily="18" charset="0"/>
              </a:rPr>
              <a:t>Lignes directrices :</a:t>
            </a:r>
          </a:p>
          <a:p>
            <a:pPr marL="1568450" lvl="4" indent="-358775" eaLnBrk="1" fontAlgn="auto" hangingPunct="1">
              <a:spcAft>
                <a:spcPts val="0"/>
              </a:spcAft>
              <a:buClr>
                <a:srgbClr val="331E41"/>
              </a:buClr>
              <a:buFont typeface="Arial"/>
              <a:buChar char="•"/>
              <a:defRPr/>
            </a:pPr>
            <a:r>
              <a:rPr lang="fr-CA" sz="1800" dirty="0" smtClean="0">
                <a:solidFill>
                  <a:srgbClr val="000000"/>
                </a:solidFill>
                <a:latin typeface="Arial Narrow" pitchFamily="18" charset="0"/>
              </a:rPr>
              <a:t>Le rôle des suppléments de fer i.v. </a:t>
            </a:r>
          </a:p>
          <a:p>
            <a:pPr marL="2025650" lvl="5" indent="-358775">
              <a:buClr>
                <a:srgbClr val="331E41"/>
              </a:buClr>
              <a:defRPr/>
            </a:pPr>
            <a:r>
              <a:rPr lang="fr-CA" sz="1800" dirty="0" smtClean="0">
                <a:solidFill>
                  <a:srgbClr val="000000"/>
                </a:solidFill>
                <a:latin typeface="Arial Narrow" pitchFamily="18" charset="0"/>
              </a:rPr>
              <a:t>dans les nouvelles lignes directrices (74 %) </a:t>
            </a:r>
            <a:endParaRPr lang="fr-CA" sz="1800" dirty="0">
              <a:solidFill>
                <a:srgbClr val="000000"/>
              </a:solidFill>
              <a:latin typeface="Arial Narrow" pitchFamily="18" charset="0"/>
            </a:endParaRPr>
          </a:p>
          <a:p>
            <a:pPr marL="2025650" lvl="5" indent="-358775">
              <a:buClr>
                <a:srgbClr val="331E41"/>
              </a:buClr>
              <a:defRPr/>
            </a:pPr>
            <a:r>
              <a:rPr lang="fr-CA" sz="1800" dirty="0">
                <a:solidFill>
                  <a:srgbClr val="000000"/>
                </a:solidFill>
                <a:latin typeface="Arial Narrow" pitchFamily="18" charset="0"/>
              </a:rPr>
              <a:t>dans les nouvelles lignes directrices KDIGO </a:t>
            </a:r>
            <a:r>
              <a:rPr lang="fr-CA" sz="1800" dirty="0" smtClean="0">
                <a:solidFill>
                  <a:srgbClr val="000000"/>
                </a:solidFill>
                <a:latin typeface="Arial Narrow" pitchFamily="18" charset="0"/>
              </a:rPr>
              <a:t>(76 %)</a:t>
            </a:r>
          </a:p>
          <a:p>
            <a:pPr marL="1568450" lvl="4" indent="-358775" eaLnBrk="1" fontAlgn="auto" hangingPunct="1">
              <a:spcAft>
                <a:spcPts val="0"/>
              </a:spcAft>
              <a:buClr>
                <a:srgbClr val="331E41"/>
              </a:buClr>
              <a:buFont typeface="Arial"/>
              <a:buChar char="•"/>
              <a:defRPr/>
            </a:pPr>
            <a:r>
              <a:rPr lang="fr-CA" sz="1800" dirty="0" smtClean="0">
                <a:solidFill>
                  <a:srgbClr val="000000"/>
                </a:solidFill>
                <a:latin typeface="Arial Narrow" pitchFamily="18" charset="0"/>
              </a:rPr>
              <a:t>Les patients atteints d’insuffisance rénale chronique (IRC) dialysés par rapport aux patients non dialysés dans les lignes directrices du KDIGO (80 %)</a:t>
            </a:r>
          </a:p>
        </p:txBody>
      </p:sp>
      <p:sp>
        <p:nvSpPr>
          <p:cNvPr id="4" name="Espace réservé du numéro de diapositive 3"/>
          <p:cNvSpPr>
            <a:spLocks noGrp="1"/>
          </p:cNvSpPr>
          <p:nvPr>
            <p:ph type="sldNum" sz="quarter" idx="12"/>
          </p:nvPr>
        </p:nvSpPr>
        <p:spPr/>
        <p:txBody>
          <a:bodyPr/>
          <a:lstStyle/>
          <a:p>
            <a:pPr>
              <a:defRPr/>
            </a:pPr>
            <a:fld id="{92F8AE29-9A04-400C-B7F2-C2D75910E3AA}" type="slidenum">
              <a:rPr lang="en-US"/>
              <a:pPr>
                <a:defRPr/>
              </a:pPr>
              <a:t>5</a:t>
            </a:fld>
            <a:r>
              <a:rPr lang="en-US"/>
              <a:t> </a:t>
            </a:r>
            <a:endParaRPr lang="en-US" dirty="0">
              <a:cs typeface="Arial" charset="0"/>
            </a:endParaRP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itre 1"/>
          <p:cNvSpPr>
            <a:spLocks noGrp="1"/>
          </p:cNvSpPr>
          <p:nvPr>
            <p:ph type="title"/>
          </p:nvPr>
        </p:nvSpPr>
        <p:spPr>
          <a:xfrm>
            <a:off x="433388" y="549275"/>
            <a:ext cx="8250237" cy="623888"/>
          </a:xfrm>
        </p:spPr>
        <p:txBody>
          <a:bodyPr/>
          <a:lstStyle/>
          <a:p>
            <a:pPr eaLnBrk="1" hangingPunct="1"/>
            <a:r>
              <a:rPr lang="fr-CA" sz="4000" b="1" smtClean="0">
                <a:solidFill>
                  <a:srgbClr val="FFFFFF"/>
                </a:solidFill>
                <a:latin typeface="Arial Narrow" pitchFamily="34" charset="0"/>
              </a:rPr>
              <a:t>Question</a:t>
            </a:r>
          </a:p>
        </p:txBody>
      </p:sp>
      <p:sp>
        <p:nvSpPr>
          <p:cNvPr id="5" name="Espace réservé du contenu 4"/>
          <p:cNvSpPr>
            <a:spLocks noGrp="1"/>
          </p:cNvSpPr>
          <p:nvPr>
            <p:ph idx="1"/>
          </p:nvPr>
        </p:nvSpPr>
        <p:spPr>
          <a:xfrm>
            <a:off x="684213" y="1557338"/>
            <a:ext cx="7666037" cy="4800600"/>
          </a:xfrm>
          <a:solidFill>
            <a:srgbClr val="FFFFCC"/>
          </a:solidFill>
        </p:spPr>
        <p:txBody>
          <a:bodyPr/>
          <a:lstStyle/>
          <a:p>
            <a:pPr marL="0" indent="0" eaLnBrk="1" fontAlgn="auto" hangingPunct="1">
              <a:spcAft>
                <a:spcPts val="0"/>
              </a:spcAft>
              <a:buClr>
                <a:srgbClr val="331E41"/>
              </a:buClr>
              <a:buFont typeface="Arial"/>
              <a:buNone/>
              <a:defRPr/>
            </a:pPr>
            <a:r>
              <a:rPr lang="fr-CA" b="1" dirty="0" smtClean="0">
                <a:solidFill>
                  <a:srgbClr val="000000"/>
                </a:solidFill>
                <a:latin typeface="Arial Narrow" pitchFamily="18" charset="0"/>
              </a:rPr>
              <a:t>Quel facteur a contribué à un taux de ferritine élevé persistant?</a:t>
            </a:r>
          </a:p>
          <a:p>
            <a:pPr marL="514350" indent="-514350" eaLnBrk="1" fontAlgn="auto" hangingPunct="1">
              <a:spcAft>
                <a:spcPts val="0"/>
              </a:spcAft>
              <a:buClr>
                <a:srgbClr val="331E41"/>
              </a:buClr>
              <a:buFont typeface="+mj-lt"/>
              <a:buAutoNum type="alphaUcPeriod"/>
              <a:defRPr/>
            </a:pPr>
            <a:r>
              <a:rPr lang="fr-CA" dirty="0" smtClean="0">
                <a:solidFill>
                  <a:srgbClr val="000000"/>
                </a:solidFill>
                <a:latin typeface="Arial Narrow" pitchFamily="18" charset="0"/>
              </a:rPr>
              <a:t>Intervention chirurgicale</a:t>
            </a:r>
            <a:endParaRPr lang="fr-CA" dirty="0">
              <a:solidFill>
                <a:srgbClr val="000000"/>
              </a:solidFill>
              <a:latin typeface="Arial Narrow" pitchFamily="18" charset="0"/>
            </a:endParaRPr>
          </a:p>
          <a:p>
            <a:pPr marL="514350" indent="-514350" eaLnBrk="1" fontAlgn="auto" hangingPunct="1">
              <a:spcAft>
                <a:spcPts val="0"/>
              </a:spcAft>
              <a:buClr>
                <a:srgbClr val="331E41"/>
              </a:buClr>
              <a:buFont typeface="+mj-lt"/>
              <a:buAutoNum type="alphaUcPeriod"/>
              <a:defRPr/>
            </a:pPr>
            <a:r>
              <a:rPr lang="fr-CA" dirty="0" smtClean="0">
                <a:solidFill>
                  <a:srgbClr val="000000"/>
                </a:solidFill>
                <a:latin typeface="Arial Narrow" pitchFamily="18" charset="0"/>
              </a:rPr>
              <a:t>Infections</a:t>
            </a:r>
          </a:p>
          <a:p>
            <a:pPr marL="514350" indent="-514350" eaLnBrk="1" fontAlgn="auto" hangingPunct="1">
              <a:spcAft>
                <a:spcPts val="0"/>
              </a:spcAft>
              <a:buClr>
                <a:srgbClr val="331E41"/>
              </a:buClr>
              <a:buFont typeface="+mj-lt"/>
              <a:buAutoNum type="alphaUcPeriod"/>
              <a:defRPr/>
            </a:pPr>
            <a:r>
              <a:rPr lang="fr-CA" dirty="0" smtClean="0">
                <a:solidFill>
                  <a:srgbClr val="000000"/>
                </a:solidFill>
                <a:latin typeface="Arial Narrow" pitchFamily="18" charset="0"/>
              </a:rPr>
              <a:t>Greffon en PTFE</a:t>
            </a:r>
            <a:endParaRPr lang="fr-CA" dirty="0">
              <a:solidFill>
                <a:srgbClr val="000000"/>
              </a:solidFill>
              <a:latin typeface="Arial Narrow" pitchFamily="18" charset="0"/>
            </a:endParaRPr>
          </a:p>
          <a:p>
            <a:pPr marL="514350" indent="-514350" eaLnBrk="1" fontAlgn="auto" hangingPunct="1">
              <a:spcAft>
                <a:spcPts val="0"/>
              </a:spcAft>
              <a:buClr>
                <a:srgbClr val="331E41"/>
              </a:buClr>
              <a:buFont typeface="+mj-lt"/>
              <a:buAutoNum type="alphaUcPeriod"/>
              <a:defRPr/>
            </a:pPr>
            <a:r>
              <a:rPr lang="fr-CA" dirty="0">
                <a:solidFill>
                  <a:srgbClr val="000000"/>
                </a:solidFill>
                <a:latin typeface="Arial Narrow" pitchFamily="18" charset="0"/>
              </a:rPr>
              <a:t>H</a:t>
            </a:r>
            <a:r>
              <a:rPr lang="fr-CA" dirty="0" smtClean="0">
                <a:solidFill>
                  <a:srgbClr val="000000"/>
                </a:solidFill>
                <a:latin typeface="Arial Narrow" pitchFamily="18" charset="0"/>
              </a:rPr>
              <a:t>émodialyse </a:t>
            </a:r>
            <a:endParaRPr lang="fr-CA" dirty="0">
              <a:solidFill>
                <a:srgbClr val="000000"/>
              </a:solidFill>
              <a:latin typeface="Arial Narrow" pitchFamily="18" charset="0"/>
            </a:endParaRPr>
          </a:p>
          <a:p>
            <a:pPr marL="514350" indent="-514350" eaLnBrk="1" fontAlgn="auto" hangingPunct="1">
              <a:spcAft>
                <a:spcPts val="0"/>
              </a:spcAft>
              <a:buClr>
                <a:srgbClr val="331E41"/>
              </a:buClr>
              <a:buFont typeface="+mj-lt"/>
              <a:buAutoNum type="alphaUcPeriod"/>
              <a:defRPr/>
            </a:pPr>
            <a:r>
              <a:rPr lang="fr-CA" dirty="0">
                <a:solidFill>
                  <a:srgbClr val="000000"/>
                </a:solidFill>
                <a:latin typeface="Arial Narrow" pitchFamily="18" charset="0"/>
              </a:rPr>
              <a:t>T</a:t>
            </a:r>
            <a:r>
              <a:rPr lang="fr-CA" dirty="0" smtClean="0">
                <a:solidFill>
                  <a:srgbClr val="000000"/>
                </a:solidFill>
                <a:latin typeface="Arial Narrow" pitchFamily="18" charset="0"/>
              </a:rPr>
              <a:t>ransfusions sanguines</a:t>
            </a:r>
          </a:p>
          <a:p>
            <a:pPr marL="514350" indent="-514350" eaLnBrk="1" fontAlgn="auto" hangingPunct="1">
              <a:spcAft>
                <a:spcPts val="0"/>
              </a:spcAft>
              <a:buClr>
                <a:srgbClr val="331E41"/>
              </a:buClr>
              <a:buFont typeface="+mj-lt"/>
              <a:buAutoNum type="alphaUcPeriod"/>
              <a:defRPr/>
            </a:pPr>
            <a:r>
              <a:rPr lang="fr-CA" dirty="0" smtClean="0">
                <a:solidFill>
                  <a:srgbClr val="000000"/>
                </a:solidFill>
                <a:latin typeface="Arial Narrow" pitchFamily="18" charset="0"/>
              </a:rPr>
              <a:t>Toutes ces réponses</a:t>
            </a:r>
            <a:endParaRPr lang="fr-CA" dirty="0">
              <a:solidFill>
                <a:srgbClr val="000000"/>
              </a:solidFill>
              <a:latin typeface="Arial Narrow" pitchFamily="18" charset="0"/>
            </a:endParaRPr>
          </a:p>
          <a:p>
            <a:pPr marL="514350" indent="-514350" eaLnBrk="1" fontAlgn="auto" hangingPunct="1">
              <a:spcAft>
                <a:spcPts val="0"/>
              </a:spcAft>
              <a:buClr>
                <a:srgbClr val="331E41"/>
              </a:buClr>
              <a:buFont typeface="+mj-lt"/>
              <a:buAutoNum type="alphaUcPeriod"/>
              <a:defRPr/>
            </a:pPr>
            <a:endParaRPr lang="fr-CA" b="1" dirty="0" smtClean="0">
              <a:solidFill>
                <a:srgbClr val="000000"/>
              </a:solidFill>
              <a:latin typeface="Arial Narrow" pitchFamily="18" charset="0"/>
            </a:endParaRPr>
          </a:p>
        </p:txBody>
      </p:sp>
      <p:sp>
        <p:nvSpPr>
          <p:cNvPr id="3" name="Espace réservé du numéro de diapositive 2"/>
          <p:cNvSpPr>
            <a:spLocks noGrp="1"/>
          </p:cNvSpPr>
          <p:nvPr>
            <p:ph type="sldNum" sz="quarter" idx="12"/>
          </p:nvPr>
        </p:nvSpPr>
        <p:spPr/>
        <p:txBody>
          <a:bodyPr/>
          <a:lstStyle/>
          <a:p>
            <a:pPr>
              <a:defRPr/>
            </a:pPr>
            <a:fld id="{BC3B089A-E02E-41F8-9D27-DCA29DA7C405}" type="slidenum">
              <a:rPr lang="en-US"/>
              <a:pPr>
                <a:defRPr/>
              </a:pPr>
              <a:t>50</a:t>
            </a:fld>
            <a:r>
              <a:rPr lang="en-US"/>
              <a:t> </a:t>
            </a:r>
            <a:endParaRPr lang="en-US" dirty="0">
              <a:cs typeface="Arial" charset="0"/>
            </a:endParaRP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itre 1"/>
          <p:cNvSpPr>
            <a:spLocks noGrp="1"/>
          </p:cNvSpPr>
          <p:nvPr>
            <p:ph type="title"/>
          </p:nvPr>
        </p:nvSpPr>
        <p:spPr>
          <a:xfrm>
            <a:off x="433388" y="549275"/>
            <a:ext cx="8250237" cy="623888"/>
          </a:xfrm>
        </p:spPr>
        <p:txBody>
          <a:bodyPr/>
          <a:lstStyle/>
          <a:p>
            <a:pPr eaLnBrk="1" hangingPunct="1"/>
            <a:r>
              <a:rPr lang="fr-CA" sz="4000" b="1" smtClean="0">
                <a:solidFill>
                  <a:srgbClr val="FFFFFF"/>
                </a:solidFill>
                <a:latin typeface="Arial Narrow" pitchFamily="34" charset="0"/>
              </a:rPr>
              <a:t>Question</a:t>
            </a:r>
          </a:p>
        </p:txBody>
      </p:sp>
      <p:sp>
        <p:nvSpPr>
          <p:cNvPr id="5" name="Espace réservé du contenu 4"/>
          <p:cNvSpPr>
            <a:spLocks noGrp="1"/>
          </p:cNvSpPr>
          <p:nvPr>
            <p:ph idx="1"/>
          </p:nvPr>
        </p:nvSpPr>
        <p:spPr>
          <a:xfrm>
            <a:off x="684213" y="1628775"/>
            <a:ext cx="7666037" cy="4800600"/>
          </a:xfrm>
          <a:solidFill>
            <a:srgbClr val="FFFFCC"/>
          </a:solidFill>
        </p:spPr>
        <p:txBody>
          <a:bodyPr/>
          <a:lstStyle/>
          <a:p>
            <a:pPr marL="0" indent="0" eaLnBrk="1" fontAlgn="auto" hangingPunct="1">
              <a:spcAft>
                <a:spcPts val="0"/>
              </a:spcAft>
              <a:buClr>
                <a:srgbClr val="331E41"/>
              </a:buClr>
              <a:buFont typeface="Arial"/>
              <a:buNone/>
              <a:defRPr/>
            </a:pPr>
            <a:r>
              <a:rPr lang="fr-CA" sz="3600" b="1" dirty="0" smtClean="0">
                <a:solidFill>
                  <a:srgbClr val="000000"/>
                </a:solidFill>
                <a:latin typeface="Arial Narrow" pitchFamily="18" charset="0"/>
              </a:rPr>
              <a:t>Quelle forme de supplément de fer envisageriez-vous?</a:t>
            </a:r>
          </a:p>
          <a:p>
            <a:pPr marL="0" indent="0" eaLnBrk="1" fontAlgn="auto" hangingPunct="1">
              <a:spcAft>
                <a:spcPts val="0"/>
              </a:spcAft>
              <a:buClr>
                <a:srgbClr val="331E41"/>
              </a:buClr>
              <a:buFont typeface="Arial"/>
              <a:buNone/>
              <a:defRPr/>
            </a:pPr>
            <a:endParaRPr lang="fr-CA" sz="3600" b="1" dirty="0">
              <a:solidFill>
                <a:srgbClr val="000000"/>
              </a:solidFill>
              <a:latin typeface="Arial Narrow" pitchFamily="18" charset="0"/>
            </a:endParaRPr>
          </a:p>
          <a:p>
            <a:pPr marL="514350" indent="-514350" eaLnBrk="1" fontAlgn="auto" hangingPunct="1">
              <a:spcAft>
                <a:spcPts val="0"/>
              </a:spcAft>
              <a:buClr>
                <a:srgbClr val="331E41"/>
              </a:buClr>
              <a:buFont typeface="+mj-lt"/>
              <a:buAutoNum type="alphaUcPeriod"/>
              <a:defRPr/>
            </a:pPr>
            <a:r>
              <a:rPr lang="fr-CA" sz="3600" dirty="0" smtClean="0">
                <a:solidFill>
                  <a:srgbClr val="000000"/>
                </a:solidFill>
                <a:latin typeface="Arial Narrow" pitchFamily="18" charset="0"/>
              </a:rPr>
              <a:t>Suppléments de fer oraux</a:t>
            </a:r>
          </a:p>
          <a:p>
            <a:pPr marL="514350" indent="-514350" eaLnBrk="1" fontAlgn="auto" hangingPunct="1">
              <a:spcAft>
                <a:spcPts val="0"/>
              </a:spcAft>
              <a:buClr>
                <a:srgbClr val="331E41"/>
              </a:buClr>
              <a:buFont typeface="+mj-lt"/>
              <a:buAutoNum type="alphaUcPeriod"/>
              <a:defRPr/>
            </a:pPr>
            <a:r>
              <a:rPr lang="fr-CA" sz="3600" dirty="0" smtClean="0">
                <a:solidFill>
                  <a:srgbClr val="000000"/>
                </a:solidFill>
                <a:latin typeface="Arial Narrow" pitchFamily="18" charset="0"/>
              </a:rPr>
              <a:t>Suppléments de fer IV</a:t>
            </a:r>
          </a:p>
        </p:txBody>
      </p:sp>
      <p:sp>
        <p:nvSpPr>
          <p:cNvPr id="3" name="Espace réservé du numéro de diapositive 2"/>
          <p:cNvSpPr>
            <a:spLocks noGrp="1"/>
          </p:cNvSpPr>
          <p:nvPr>
            <p:ph type="sldNum" sz="quarter" idx="12"/>
          </p:nvPr>
        </p:nvSpPr>
        <p:spPr/>
        <p:txBody>
          <a:bodyPr/>
          <a:lstStyle/>
          <a:p>
            <a:pPr>
              <a:defRPr/>
            </a:pPr>
            <a:fld id="{C1713B30-DF68-4F82-9587-A51B674B6A96}" type="slidenum">
              <a:rPr lang="en-US"/>
              <a:pPr>
                <a:defRPr/>
              </a:pPr>
              <a:t>51</a:t>
            </a:fld>
            <a:r>
              <a:rPr lang="en-US"/>
              <a:t> </a:t>
            </a:r>
            <a:endParaRPr lang="en-US" dirty="0">
              <a:cs typeface="Arial" charset="0"/>
            </a:endParaRPr>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ZoneTexte 3"/>
          <p:cNvSpPr txBox="1">
            <a:spLocks noChangeArrowheads="1"/>
          </p:cNvSpPr>
          <p:nvPr/>
        </p:nvSpPr>
        <p:spPr bwMode="auto">
          <a:xfrm>
            <a:off x="9067800" y="6184900"/>
            <a:ext cx="184150" cy="338138"/>
          </a:xfrm>
          <a:prstGeom prst="rect">
            <a:avLst/>
          </a:prstGeom>
          <a:noFill/>
          <a:ln w="9525">
            <a:noFill/>
            <a:miter lim="800000"/>
            <a:headEnd/>
            <a:tailEnd/>
          </a:ln>
        </p:spPr>
        <p:txBody>
          <a:bodyPr wrap="none">
            <a:spAutoFit/>
          </a:bodyPr>
          <a:lstStyle/>
          <a:p>
            <a:endParaRPr lang="fr-FR"/>
          </a:p>
        </p:txBody>
      </p:sp>
      <p:sp>
        <p:nvSpPr>
          <p:cNvPr id="2" name="Espace réservé du numéro de diapositive 1"/>
          <p:cNvSpPr>
            <a:spLocks noGrp="1"/>
          </p:cNvSpPr>
          <p:nvPr>
            <p:ph type="sldNum" sz="quarter" idx="11"/>
          </p:nvPr>
        </p:nvSpPr>
        <p:spPr/>
        <p:txBody>
          <a:bodyPr/>
          <a:lstStyle/>
          <a:p>
            <a:pPr>
              <a:defRPr/>
            </a:pPr>
            <a:fld id="{332707B7-ED1C-416A-B55E-606062DC48CC}" type="slidenum">
              <a:rPr lang="en-US"/>
              <a:pPr>
                <a:defRPr/>
              </a:pPr>
              <a:t>52</a:t>
            </a:fld>
            <a:r>
              <a:rPr lang="en-US"/>
              <a:t> </a:t>
            </a:r>
            <a:endParaRPr lang="en-US" dirty="0">
              <a:cs typeface="Arial" charset="0"/>
            </a:endParaRPr>
          </a:p>
        </p:txBody>
      </p:sp>
      <p:sp>
        <p:nvSpPr>
          <p:cNvPr id="202755" name="ZoneTexte 4"/>
          <p:cNvSpPr txBox="1">
            <a:spLocks noChangeArrowheads="1"/>
          </p:cNvSpPr>
          <p:nvPr/>
        </p:nvSpPr>
        <p:spPr bwMode="auto">
          <a:xfrm>
            <a:off x="2843213" y="2420938"/>
            <a:ext cx="3695700" cy="1108075"/>
          </a:xfrm>
          <a:prstGeom prst="rect">
            <a:avLst/>
          </a:prstGeom>
          <a:noFill/>
          <a:ln w="9525">
            <a:noFill/>
            <a:miter lim="800000"/>
            <a:headEnd/>
            <a:tailEnd/>
          </a:ln>
        </p:spPr>
        <p:txBody>
          <a:bodyPr wrap="none">
            <a:spAutoFit/>
          </a:bodyPr>
          <a:lstStyle/>
          <a:p>
            <a:r>
              <a:rPr lang="fr-FR" sz="6600" b="1">
                <a:solidFill>
                  <a:srgbClr val="FFFFFF"/>
                </a:solidFill>
              </a:rPr>
              <a:t>BRAVO !</a:t>
            </a:r>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323850" y="1700213"/>
            <a:ext cx="8640763" cy="4579937"/>
          </a:xfrm>
        </p:spPr>
        <p:txBody>
          <a:bodyPr rtlCol="0">
            <a:normAutofit fontScale="85000" lnSpcReduction="20000"/>
          </a:bodyPr>
          <a:lstStyle/>
          <a:p>
            <a:pPr marL="514350" indent="-514350" eaLnBrk="1" fontAlgn="auto" hangingPunct="1">
              <a:lnSpc>
                <a:spcPct val="120000"/>
              </a:lnSpc>
              <a:spcBef>
                <a:spcPts val="1200"/>
              </a:spcBef>
              <a:spcAft>
                <a:spcPts val="0"/>
              </a:spcAft>
              <a:buFont typeface="+mj-lt"/>
              <a:buAutoNum type="arabicPeriod"/>
              <a:defRPr/>
            </a:pPr>
            <a:r>
              <a:rPr lang="fr-CA" dirty="0" smtClean="0">
                <a:solidFill>
                  <a:srgbClr val="FFFFFF"/>
                </a:solidFill>
                <a:latin typeface="Arial Narrow" pitchFamily="18" charset="0"/>
              </a:rPr>
              <a:t>L’utilisation de suppléments de fer est essentiel pour assurer l’érythropoïèse.</a:t>
            </a:r>
          </a:p>
          <a:p>
            <a:pPr marL="514350" indent="-514350" eaLnBrk="1" fontAlgn="auto" hangingPunct="1">
              <a:lnSpc>
                <a:spcPct val="120000"/>
              </a:lnSpc>
              <a:spcBef>
                <a:spcPts val="1200"/>
              </a:spcBef>
              <a:spcAft>
                <a:spcPts val="0"/>
              </a:spcAft>
              <a:buFont typeface="+mj-lt"/>
              <a:buAutoNum type="arabicPeriod"/>
              <a:defRPr/>
            </a:pPr>
            <a:r>
              <a:rPr lang="fr-CA" dirty="0" smtClean="0">
                <a:solidFill>
                  <a:srgbClr val="FFFFFF"/>
                </a:solidFill>
                <a:latin typeface="Arial Narrow" pitchFamily="18" charset="0"/>
              </a:rPr>
              <a:t>Les suppléments de fer sont associés à certains effets indésirables.</a:t>
            </a:r>
          </a:p>
          <a:p>
            <a:pPr marL="514350" indent="-514350" eaLnBrk="1" fontAlgn="auto" hangingPunct="1">
              <a:lnSpc>
                <a:spcPct val="120000"/>
              </a:lnSpc>
              <a:spcBef>
                <a:spcPts val="1200"/>
              </a:spcBef>
              <a:spcAft>
                <a:spcPts val="0"/>
              </a:spcAft>
              <a:buFont typeface="+mj-lt"/>
              <a:buAutoNum type="arabicPeriod"/>
              <a:defRPr/>
            </a:pPr>
            <a:r>
              <a:rPr lang="fr-CA" dirty="0">
                <a:solidFill>
                  <a:srgbClr val="FFFFFF"/>
                </a:solidFill>
                <a:latin typeface="Arial Narrow" pitchFamily="18" charset="0"/>
              </a:rPr>
              <a:t>Les suppléments de fer peuvent </a:t>
            </a:r>
            <a:r>
              <a:rPr lang="fr-CA" dirty="0" smtClean="0">
                <a:solidFill>
                  <a:srgbClr val="FFFFFF"/>
                </a:solidFill>
                <a:latin typeface="Arial Narrow" pitchFamily="18" charset="0"/>
              </a:rPr>
              <a:t>être administrés </a:t>
            </a:r>
            <a:r>
              <a:rPr lang="fr-CA" dirty="0">
                <a:solidFill>
                  <a:srgbClr val="FFFFFF"/>
                </a:solidFill>
                <a:latin typeface="Arial Narrow" pitchFamily="18" charset="0"/>
              </a:rPr>
              <a:t>par voie orale ou </a:t>
            </a:r>
            <a:r>
              <a:rPr lang="fr-CA" dirty="0" err="1">
                <a:solidFill>
                  <a:srgbClr val="FFFFFF"/>
                </a:solidFill>
                <a:latin typeface="Arial Narrow" pitchFamily="18" charset="0"/>
              </a:rPr>
              <a:t>i.v</a:t>
            </a:r>
            <a:r>
              <a:rPr lang="fr-CA" dirty="0">
                <a:solidFill>
                  <a:srgbClr val="FFFFFF"/>
                </a:solidFill>
                <a:latin typeface="Arial Narrow" pitchFamily="18" charset="0"/>
              </a:rPr>
              <a:t>.</a:t>
            </a:r>
          </a:p>
          <a:p>
            <a:pPr marL="514350" indent="-514350" eaLnBrk="1" fontAlgn="auto" hangingPunct="1">
              <a:lnSpc>
                <a:spcPct val="120000"/>
              </a:lnSpc>
              <a:spcBef>
                <a:spcPts val="1200"/>
              </a:spcBef>
              <a:spcAft>
                <a:spcPts val="0"/>
              </a:spcAft>
              <a:buFont typeface="+mj-lt"/>
              <a:buAutoNum type="arabicPeriod"/>
              <a:defRPr/>
            </a:pPr>
            <a:r>
              <a:rPr lang="fr-CA" dirty="0" smtClean="0">
                <a:solidFill>
                  <a:srgbClr val="FFFFFF"/>
                </a:solidFill>
                <a:latin typeface="Arial Narrow" pitchFamily="18" charset="0"/>
              </a:rPr>
              <a:t>Il est obligatoire de garder les patients sous observation pendant 30 minutes après l’administration d’un supplément de fer i.v.</a:t>
            </a:r>
          </a:p>
          <a:p>
            <a:pPr marL="514350" indent="-514350" eaLnBrk="1" fontAlgn="auto" hangingPunct="1">
              <a:lnSpc>
                <a:spcPct val="120000"/>
              </a:lnSpc>
              <a:spcBef>
                <a:spcPts val="1200"/>
              </a:spcBef>
              <a:spcAft>
                <a:spcPts val="0"/>
              </a:spcAft>
              <a:buFont typeface="+mj-lt"/>
              <a:buAutoNum type="arabicPeriod"/>
              <a:defRPr/>
            </a:pPr>
            <a:r>
              <a:rPr lang="fr-CA" dirty="0" smtClean="0">
                <a:solidFill>
                  <a:srgbClr val="FFFFFF"/>
                </a:solidFill>
                <a:latin typeface="Arial Narrow" pitchFamily="18" charset="0"/>
              </a:rPr>
              <a:t>Lorsqu’on administre un supplément de fer i.v., le personnel et les traitements  nécessaires à la prise en charge de l’anaphylaxie et des autres réactions d’hypersensibilité doivent être rapidement accessibles.</a:t>
            </a:r>
          </a:p>
          <a:p>
            <a:pPr marL="514350" indent="-514350" eaLnBrk="1" fontAlgn="auto" hangingPunct="1">
              <a:lnSpc>
                <a:spcPct val="120000"/>
              </a:lnSpc>
              <a:spcBef>
                <a:spcPts val="1200"/>
              </a:spcBef>
              <a:spcAft>
                <a:spcPts val="0"/>
              </a:spcAft>
              <a:buFont typeface="+mj-lt"/>
              <a:buAutoNum type="arabicPeriod"/>
              <a:defRPr/>
            </a:pPr>
            <a:r>
              <a:rPr lang="fr-CA" dirty="0" smtClean="0">
                <a:solidFill>
                  <a:srgbClr val="FFFFFF"/>
                </a:solidFill>
                <a:latin typeface="Arial Narrow" pitchFamily="18" charset="0"/>
              </a:rPr>
              <a:t>Tenir compte des variations des résultats des analyses de laboratoire.</a:t>
            </a:r>
          </a:p>
          <a:p>
            <a:pPr marL="514350" indent="-514350" eaLnBrk="1" fontAlgn="auto" hangingPunct="1">
              <a:lnSpc>
                <a:spcPct val="120000"/>
              </a:lnSpc>
              <a:spcBef>
                <a:spcPts val="1200"/>
              </a:spcBef>
              <a:spcAft>
                <a:spcPts val="0"/>
              </a:spcAft>
              <a:buFont typeface="+mj-lt"/>
              <a:buAutoNum type="arabicPeriod"/>
              <a:defRPr/>
            </a:pPr>
            <a:endParaRPr lang="en-US" dirty="0">
              <a:latin typeface="Arial Narrow" charset="0"/>
            </a:endParaRPr>
          </a:p>
          <a:p>
            <a:pPr marL="514350" indent="-514350" eaLnBrk="1" fontAlgn="auto" hangingPunct="1">
              <a:lnSpc>
                <a:spcPct val="120000"/>
              </a:lnSpc>
              <a:spcBef>
                <a:spcPts val="1200"/>
              </a:spcBef>
              <a:spcAft>
                <a:spcPts val="0"/>
              </a:spcAft>
              <a:buFont typeface="+mj-lt"/>
              <a:buAutoNum type="arabicPeriod"/>
              <a:defRPr/>
            </a:pPr>
            <a:endParaRPr lang="en-CA" dirty="0">
              <a:latin typeface="Arial Narrow" charset="0"/>
            </a:endParaRPr>
          </a:p>
        </p:txBody>
      </p:sp>
      <p:sp>
        <p:nvSpPr>
          <p:cNvPr id="193538" name="Title 4"/>
          <p:cNvSpPr>
            <a:spLocks noGrp="1"/>
          </p:cNvSpPr>
          <p:nvPr>
            <p:ph type="title"/>
          </p:nvPr>
        </p:nvSpPr>
        <p:spPr>
          <a:xfrm>
            <a:off x="468313" y="404813"/>
            <a:ext cx="8177212" cy="863600"/>
          </a:xfrm>
        </p:spPr>
        <p:txBody>
          <a:bodyPr/>
          <a:lstStyle/>
          <a:p>
            <a:pPr eaLnBrk="1" hangingPunct="1">
              <a:lnSpc>
                <a:spcPct val="90000"/>
              </a:lnSpc>
            </a:pPr>
            <a:r>
              <a:rPr lang="fr-CA" dirty="0" smtClean="0">
                <a:solidFill>
                  <a:srgbClr val="FFFFFF"/>
                </a:solidFill>
              </a:rPr>
              <a:t>Principaux messages à retenir </a:t>
            </a:r>
            <a:r>
              <a:rPr lang="en-US" dirty="0" smtClean="0"/>
              <a:t/>
            </a:r>
            <a:br>
              <a:rPr lang="en-US" dirty="0" smtClean="0"/>
            </a:br>
            <a:r>
              <a:rPr lang="fr-CA" dirty="0" smtClean="0">
                <a:solidFill>
                  <a:srgbClr val="FFFFFF"/>
                </a:solidFill>
              </a:rPr>
              <a:t>sur les suppléments de fer</a:t>
            </a:r>
          </a:p>
        </p:txBody>
      </p:sp>
      <p:sp>
        <p:nvSpPr>
          <p:cNvPr id="193539" name="ZoneTexte 3"/>
          <p:cNvSpPr txBox="1">
            <a:spLocks noChangeArrowheads="1"/>
          </p:cNvSpPr>
          <p:nvPr/>
        </p:nvSpPr>
        <p:spPr bwMode="auto">
          <a:xfrm>
            <a:off x="9067800" y="6184900"/>
            <a:ext cx="184150" cy="338138"/>
          </a:xfrm>
          <a:prstGeom prst="rect">
            <a:avLst/>
          </a:prstGeom>
          <a:noFill/>
          <a:ln w="9525">
            <a:noFill/>
            <a:miter lim="800000"/>
            <a:headEnd/>
            <a:tailEnd/>
          </a:ln>
        </p:spPr>
        <p:txBody>
          <a:bodyPr wrap="none">
            <a:spAutoFit/>
          </a:bodyPr>
          <a:lstStyle/>
          <a:p>
            <a:endParaRPr lang="fr-FR"/>
          </a:p>
        </p:txBody>
      </p:sp>
      <p:sp>
        <p:nvSpPr>
          <p:cNvPr id="2" name="Espace réservé du numéro de diapositive 1"/>
          <p:cNvSpPr>
            <a:spLocks noGrp="1"/>
          </p:cNvSpPr>
          <p:nvPr>
            <p:ph type="sldNum" sz="quarter" idx="11"/>
          </p:nvPr>
        </p:nvSpPr>
        <p:spPr/>
        <p:txBody>
          <a:bodyPr/>
          <a:lstStyle/>
          <a:p>
            <a:pPr>
              <a:defRPr/>
            </a:pPr>
            <a:fld id="{64F48AD4-0D2A-4974-9238-22DD79B3B381}" type="slidenum">
              <a:rPr lang="en-US"/>
              <a:pPr>
                <a:defRPr/>
              </a:pPr>
              <a:t>53</a:t>
            </a:fld>
            <a:r>
              <a:rPr lang="en-US"/>
              <a:t> </a:t>
            </a:r>
            <a:endParaRPr lang="en-US" dirty="0">
              <a:cs typeface="Arial" charset="0"/>
            </a:endParaRPr>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ZoneTexte 3"/>
          <p:cNvSpPr txBox="1">
            <a:spLocks noChangeArrowheads="1"/>
          </p:cNvSpPr>
          <p:nvPr/>
        </p:nvSpPr>
        <p:spPr bwMode="auto">
          <a:xfrm>
            <a:off x="9067800" y="6184900"/>
            <a:ext cx="184150" cy="338138"/>
          </a:xfrm>
          <a:prstGeom prst="rect">
            <a:avLst/>
          </a:prstGeom>
          <a:noFill/>
          <a:ln w="9525">
            <a:noFill/>
            <a:miter lim="800000"/>
            <a:headEnd/>
            <a:tailEnd/>
          </a:ln>
        </p:spPr>
        <p:txBody>
          <a:bodyPr wrap="none">
            <a:spAutoFit/>
          </a:bodyPr>
          <a:lstStyle/>
          <a:p>
            <a:endParaRPr lang="fr-FR"/>
          </a:p>
        </p:txBody>
      </p:sp>
      <p:sp>
        <p:nvSpPr>
          <p:cNvPr id="204802" name="Title 2"/>
          <p:cNvSpPr txBox="1">
            <a:spLocks/>
          </p:cNvSpPr>
          <p:nvPr/>
        </p:nvSpPr>
        <p:spPr bwMode="auto">
          <a:xfrm>
            <a:off x="650875" y="549275"/>
            <a:ext cx="7835900" cy="576263"/>
          </a:xfrm>
          <a:prstGeom prst="rect">
            <a:avLst/>
          </a:prstGeom>
          <a:noFill/>
          <a:ln w="9525">
            <a:noFill/>
            <a:miter lim="800000"/>
            <a:headEnd/>
            <a:tailEnd/>
          </a:ln>
        </p:spPr>
        <p:txBody>
          <a:bodyPr anchor="ctr"/>
          <a:lstStyle/>
          <a:p>
            <a:pPr algn="ctr" defTabSz="457200"/>
            <a:r>
              <a:rPr lang="fr-CA" sz="4000" b="1">
                <a:solidFill>
                  <a:srgbClr val="FFFFFF"/>
                </a:solidFill>
                <a:latin typeface="Arial Narrow" pitchFamily="34" charset="0"/>
              </a:rPr>
              <a:t>Mise en pratique des connaissances</a:t>
            </a:r>
          </a:p>
          <a:p>
            <a:pPr algn="ctr" defTabSz="457200"/>
            <a:r>
              <a:rPr lang="fr-CA" sz="4000" b="1">
                <a:solidFill>
                  <a:srgbClr val="FFFFFF"/>
                </a:solidFill>
                <a:latin typeface="Arial Narrow" pitchFamily="34" charset="0"/>
              </a:rPr>
              <a:t>Tour de table </a:t>
            </a:r>
          </a:p>
        </p:txBody>
      </p:sp>
      <p:sp>
        <p:nvSpPr>
          <p:cNvPr id="8" name="Content Placeholder 3"/>
          <p:cNvSpPr txBox="1">
            <a:spLocks/>
          </p:cNvSpPr>
          <p:nvPr/>
        </p:nvSpPr>
        <p:spPr>
          <a:xfrm>
            <a:off x="539750" y="1916113"/>
            <a:ext cx="7980363" cy="2881312"/>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bg1"/>
                </a:solidFill>
                <a:latin typeface="Arial Narrow" pitchFamily="34" charset="0"/>
                <a:ea typeface="+mn-ea"/>
                <a:cs typeface="+mn-cs"/>
              </a:defRPr>
            </a:lvl1pPr>
            <a:lvl2pPr marL="714375" indent="-357188" algn="l" defTabSz="457200" rtl="0" eaLnBrk="1" latinLnBrk="0" hangingPunct="1">
              <a:spcBef>
                <a:spcPct val="20000"/>
              </a:spcBef>
              <a:buClr>
                <a:schemeClr val="accent4">
                  <a:lumMod val="50000"/>
                </a:schemeClr>
              </a:buClr>
              <a:buFont typeface="Arial"/>
              <a:buChar char="–"/>
              <a:defRPr sz="2400" kern="1200">
                <a:solidFill>
                  <a:schemeClr val="bg1"/>
                </a:solidFill>
                <a:latin typeface="Arial Narrow" pitchFamily="34" charset="0"/>
                <a:ea typeface="+mn-ea"/>
                <a:cs typeface="+mn-cs"/>
              </a:defRPr>
            </a:lvl2pPr>
            <a:lvl3pPr marL="900113" indent="-185738" algn="l" defTabSz="457200" rtl="0" eaLnBrk="1" latinLnBrk="0" hangingPunct="1">
              <a:spcBef>
                <a:spcPct val="20000"/>
              </a:spcBef>
              <a:buClr>
                <a:schemeClr val="accent4">
                  <a:lumMod val="50000"/>
                </a:schemeClr>
              </a:buClr>
              <a:buFont typeface="Arial"/>
              <a:buChar char="•"/>
              <a:tabLst/>
              <a:defRPr sz="2200" kern="1200">
                <a:solidFill>
                  <a:schemeClr val="bg1"/>
                </a:solidFill>
                <a:latin typeface="Arial Narrow" pitchFamily="34" charset="0"/>
                <a:ea typeface="+mn-ea"/>
                <a:cs typeface="+mn-cs"/>
              </a:defRPr>
            </a:lvl3pPr>
            <a:lvl4pPr marL="1257300" indent="-185738" algn="l" defTabSz="457200" rtl="0" eaLnBrk="1" latinLnBrk="0" hangingPunct="1">
              <a:spcBef>
                <a:spcPct val="20000"/>
              </a:spcBef>
              <a:buClr>
                <a:schemeClr val="accent4">
                  <a:lumMod val="50000"/>
                </a:schemeClr>
              </a:buClr>
              <a:buFont typeface="Arial"/>
              <a:buChar char="–"/>
              <a:defRPr sz="2000" kern="1200">
                <a:solidFill>
                  <a:schemeClr val="bg1"/>
                </a:solidFill>
                <a:latin typeface="Arial Narrow"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defRPr/>
            </a:pPr>
            <a:r>
              <a:rPr lang="fr-CA" sz="2400" b="1" dirty="0">
                <a:solidFill>
                  <a:srgbClr val="FFFFFF"/>
                </a:solidFill>
                <a:latin typeface="Arial Narrow" pitchFamily="18" charset="0"/>
              </a:rPr>
              <a:t>À </a:t>
            </a:r>
            <a:r>
              <a:rPr lang="fr-CA" sz="2400" b="1" dirty="0">
                <a:latin typeface="Arial Narrow" pitchFamily="18" charset="0"/>
              </a:rPr>
              <a:t>la suite de la revue du programme d’éducation, je compte</a:t>
            </a:r>
          </a:p>
          <a:p>
            <a:pPr marL="0" indent="0">
              <a:buFont typeface="Arial"/>
              <a:buNone/>
              <a:defRPr/>
            </a:pPr>
            <a:r>
              <a:rPr lang="fr-CA" sz="2400" b="1" dirty="0">
                <a:latin typeface="Arial Narrow" pitchFamily="18" charset="0"/>
              </a:rPr>
              <a:t>changer et/ou adopter les trois comportements suivants dans</a:t>
            </a:r>
          </a:p>
          <a:p>
            <a:pPr marL="0" indent="0">
              <a:buFont typeface="Arial"/>
              <a:buNone/>
              <a:defRPr/>
            </a:pPr>
            <a:r>
              <a:rPr lang="fr-CA" sz="2400" b="1" dirty="0">
                <a:latin typeface="Arial Narrow" pitchFamily="18" charset="0"/>
              </a:rPr>
              <a:t>ma </a:t>
            </a:r>
            <a:r>
              <a:rPr lang="fr-CA" sz="2400" b="1" dirty="0" smtClean="0">
                <a:latin typeface="Arial Narrow" pitchFamily="18" charset="0"/>
              </a:rPr>
              <a:t> pratique au quotidien</a:t>
            </a:r>
            <a:r>
              <a:rPr lang="en-CA" sz="2400" b="1" dirty="0">
                <a:latin typeface="Arial Narrow"/>
                <a:cs typeface="Arial Narrow"/>
              </a:rPr>
              <a:t>:</a:t>
            </a:r>
            <a:endParaRPr lang="en-CA" sz="2400" b="1" dirty="0" smtClean="0">
              <a:latin typeface="Arial Narrow"/>
              <a:cs typeface="Arial Narrow"/>
            </a:endParaRPr>
          </a:p>
          <a:p>
            <a:pPr marL="457200" indent="-457200">
              <a:buFont typeface="+mj-lt"/>
              <a:buAutoNum type="arabicPeriod"/>
              <a:defRPr/>
            </a:pPr>
            <a:r>
              <a:rPr lang="en-CA" b="1" dirty="0" smtClean="0">
                <a:latin typeface="Arial Narrow"/>
                <a:cs typeface="Arial Narrow"/>
              </a:rPr>
              <a:t>_____________________________________________</a:t>
            </a:r>
            <a:endParaRPr lang="en-CA" b="1" dirty="0">
              <a:latin typeface="Arial Narrow"/>
              <a:cs typeface="Arial Narrow"/>
            </a:endParaRPr>
          </a:p>
          <a:p>
            <a:pPr marL="457200" indent="-457200">
              <a:buFont typeface="+mj-lt"/>
              <a:buAutoNum type="arabicPeriod"/>
              <a:defRPr/>
            </a:pPr>
            <a:r>
              <a:rPr lang="en-CA" b="1" dirty="0" smtClean="0">
                <a:latin typeface="Arial Narrow"/>
                <a:cs typeface="Arial Narrow"/>
              </a:rPr>
              <a:t>_____________________________________________</a:t>
            </a:r>
          </a:p>
          <a:p>
            <a:pPr marL="457200" indent="-457200">
              <a:buFont typeface="+mj-lt"/>
              <a:buAutoNum type="arabicPeriod"/>
              <a:defRPr/>
            </a:pPr>
            <a:r>
              <a:rPr lang="en-CA" b="1" dirty="0" smtClean="0">
                <a:latin typeface="Arial Narrow"/>
                <a:cs typeface="Arial Narrow"/>
              </a:rPr>
              <a:t>_____________________________________________</a:t>
            </a:r>
            <a:endParaRPr lang="en-CA" sz="4000" b="1" dirty="0">
              <a:latin typeface="Arial Narrow"/>
              <a:cs typeface="Arial Narrow"/>
            </a:endParaRPr>
          </a:p>
          <a:p>
            <a:pPr>
              <a:defRPr/>
            </a:pPr>
            <a:endParaRPr lang="en-CA" sz="2400" b="1" dirty="0" smtClean="0">
              <a:latin typeface="Arial Narrow"/>
              <a:cs typeface="Arial Narrow"/>
            </a:endParaRPr>
          </a:p>
          <a:p>
            <a:pPr lvl="2">
              <a:buFont typeface="Arial" pitchFamily="34" charset="0"/>
              <a:buChar char="•"/>
              <a:defRPr/>
            </a:pPr>
            <a:endParaRPr lang="en-CA" b="1" dirty="0" smtClean="0">
              <a:latin typeface="Arial Narrow"/>
              <a:cs typeface="Arial Narrow"/>
            </a:endParaRPr>
          </a:p>
          <a:p>
            <a:pPr marL="0" indent="0" algn="ctr">
              <a:buFont typeface="Arial"/>
              <a:buNone/>
              <a:defRPr/>
            </a:pPr>
            <a:endParaRPr lang="fr-CA" sz="2400" b="1" i="1" dirty="0" smtClean="0">
              <a:latin typeface="Arial Narrow" pitchFamily="18" charset="0"/>
            </a:endParaRPr>
          </a:p>
          <a:p>
            <a:pPr>
              <a:defRPr/>
            </a:pPr>
            <a:endParaRPr lang="en-CA" sz="2400" dirty="0" smtClean="0">
              <a:latin typeface="Arial Narrow"/>
              <a:cs typeface="Arial Narrow"/>
            </a:endParaRPr>
          </a:p>
        </p:txBody>
      </p:sp>
      <p:sp>
        <p:nvSpPr>
          <p:cNvPr id="5" name="Content Placeholder 3"/>
          <p:cNvSpPr txBox="1">
            <a:spLocks/>
          </p:cNvSpPr>
          <p:nvPr/>
        </p:nvSpPr>
        <p:spPr>
          <a:xfrm>
            <a:off x="468313" y="4941888"/>
            <a:ext cx="8135937" cy="1582737"/>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bg1"/>
                </a:solidFill>
                <a:latin typeface="Arial Narrow" pitchFamily="34" charset="0"/>
                <a:ea typeface="+mn-ea"/>
                <a:cs typeface="+mn-cs"/>
              </a:defRPr>
            </a:lvl1pPr>
            <a:lvl2pPr marL="714375" indent="-357188" algn="l" defTabSz="457200" rtl="0" eaLnBrk="1" latinLnBrk="0" hangingPunct="1">
              <a:spcBef>
                <a:spcPct val="20000"/>
              </a:spcBef>
              <a:buClr>
                <a:schemeClr val="accent4">
                  <a:lumMod val="50000"/>
                </a:schemeClr>
              </a:buClr>
              <a:buFont typeface="Arial"/>
              <a:buChar char="–"/>
              <a:defRPr sz="2400" kern="1200">
                <a:solidFill>
                  <a:schemeClr val="bg1"/>
                </a:solidFill>
                <a:latin typeface="Arial Narrow" pitchFamily="34" charset="0"/>
                <a:ea typeface="+mn-ea"/>
                <a:cs typeface="+mn-cs"/>
              </a:defRPr>
            </a:lvl2pPr>
            <a:lvl3pPr marL="900113" indent="-185738" algn="l" defTabSz="457200" rtl="0" eaLnBrk="1" latinLnBrk="0" hangingPunct="1">
              <a:spcBef>
                <a:spcPct val="20000"/>
              </a:spcBef>
              <a:buClr>
                <a:schemeClr val="accent4">
                  <a:lumMod val="50000"/>
                </a:schemeClr>
              </a:buClr>
              <a:buFont typeface="Arial"/>
              <a:buChar char="•"/>
              <a:tabLst/>
              <a:defRPr sz="2200" kern="1200">
                <a:solidFill>
                  <a:schemeClr val="bg1"/>
                </a:solidFill>
                <a:latin typeface="Arial Narrow" pitchFamily="34" charset="0"/>
                <a:ea typeface="+mn-ea"/>
                <a:cs typeface="+mn-cs"/>
              </a:defRPr>
            </a:lvl3pPr>
            <a:lvl4pPr marL="1257300" indent="-185738" algn="l" defTabSz="457200" rtl="0" eaLnBrk="1" latinLnBrk="0" hangingPunct="1">
              <a:spcBef>
                <a:spcPct val="20000"/>
              </a:spcBef>
              <a:buClr>
                <a:schemeClr val="accent4">
                  <a:lumMod val="50000"/>
                </a:schemeClr>
              </a:buClr>
              <a:buFont typeface="Arial"/>
              <a:buChar char="–"/>
              <a:defRPr sz="2000" kern="1200">
                <a:solidFill>
                  <a:schemeClr val="bg1"/>
                </a:solidFill>
                <a:latin typeface="Arial Narrow"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defRPr/>
            </a:pPr>
            <a:r>
              <a:rPr lang="fr-CA" sz="2400" b="1" i="1" dirty="0" smtClean="0">
                <a:latin typeface="Arial Narrow"/>
                <a:cs typeface="Arial Narrow"/>
              </a:rPr>
              <a:t>Répondez à la question sur la carte postale et elle vous sera postée ultérieurement en guise de rappel</a:t>
            </a:r>
          </a:p>
          <a:p>
            <a:pPr>
              <a:defRPr/>
            </a:pPr>
            <a:endParaRPr lang="fr-CA" sz="2400" dirty="0" smtClean="0">
              <a:latin typeface="Arial Narrow"/>
              <a:cs typeface="Arial Narrow"/>
            </a:endParaRPr>
          </a:p>
        </p:txBody>
      </p:sp>
      <p:sp>
        <p:nvSpPr>
          <p:cNvPr id="2" name="Espace réservé du numéro de diapositive 1"/>
          <p:cNvSpPr>
            <a:spLocks noGrp="1"/>
          </p:cNvSpPr>
          <p:nvPr>
            <p:ph type="sldNum" sz="quarter" idx="11"/>
          </p:nvPr>
        </p:nvSpPr>
        <p:spPr/>
        <p:txBody>
          <a:bodyPr/>
          <a:lstStyle/>
          <a:p>
            <a:pPr>
              <a:defRPr/>
            </a:pPr>
            <a:fld id="{5E88E012-6393-48E2-99E6-CBC754D8B1F7}" type="slidenum">
              <a:rPr lang="en-US"/>
              <a:pPr>
                <a:defRPr/>
              </a:pPr>
              <a:t>54</a:t>
            </a:fld>
            <a:r>
              <a:rPr lang="en-US"/>
              <a:t> </a:t>
            </a:r>
            <a:endParaRPr lang="en-US" dirty="0">
              <a:cs typeface="Arial" charset="0"/>
            </a:endParaRPr>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ZoneTexte 3"/>
          <p:cNvSpPr txBox="1">
            <a:spLocks noChangeArrowheads="1"/>
          </p:cNvSpPr>
          <p:nvPr/>
        </p:nvSpPr>
        <p:spPr bwMode="auto">
          <a:xfrm>
            <a:off x="9067800" y="6184900"/>
            <a:ext cx="184150" cy="338138"/>
          </a:xfrm>
          <a:prstGeom prst="rect">
            <a:avLst/>
          </a:prstGeom>
          <a:noFill/>
          <a:ln w="9525">
            <a:noFill/>
            <a:miter lim="800000"/>
            <a:headEnd/>
            <a:tailEnd/>
          </a:ln>
        </p:spPr>
        <p:txBody>
          <a:bodyPr wrap="none">
            <a:spAutoFit/>
          </a:bodyPr>
          <a:lstStyle/>
          <a:p>
            <a:endParaRPr lang="fr-FR"/>
          </a:p>
        </p:txBody>
      </p:sp>
      <p:sp>
        <p:nvSpPr>
          <p:cNvPr id="205826" name="Title 2"/>
          <p:cNvSpPr>
            <a:spLocks noGrp="1"/>
          </p:cNvSpPr>
          <p:nvPr>
            <p:ph type="title"/>
          </p:nvPr>
        </p:nvSpPr>
        <p:spPr>
          <a:xfrm>
            <a:off x="468313" y="333375"/>
            <a:ext cx="8250237" cy="623888"/>
          </a:xfrm>
        </p:spPr>
        <p:txBody>
          <a:bodyPr/>
          <a:lstStyle/>
          <a:p>
            <a:pPr eaLnBrk="1" hangingPunct="1"/>
            <a:r>
              <a:rPr lang="fr-CA" smtClean="0">
                <a:solidFill>
                  <a:srgbClr val="FFFFFF"/>
                </a:solidFill>
              </a:rPr>
              <a:t>Mot de la fin</a:t>
            </a:r>
          </a:p>
        </p:txBody>
      </p:sp>
      <p:sp>
        <p:nvSpPr>
          <p:cNvPr id="205827" name="Content Placeholder 3"/>
          <p:cNvSpPr>
            <a:spLocks noGrp="1"/>
          </p:cNvSpPr>
          <p:nvPr>
            <p:ph idx="1"/>
          </p:nvPr>
        </p:nvSpPr>
        <p:spPr>
          <a:xfrm>
            <a:off x="468313" y="1052513"/>
            <a:ext cx="8351837" cy="1728787"/>
          </a:xfrm>
        </p:spPr>
        <p:txBody>
          <a:bodyPr/>
          <a:lstStyle/>
          <a:p>
            <a:pPr eaLnBrk="1" hangingPunct="1">
              <a:buClr>
                <a:schemeClr val="bg1"/>
              </a:buClr>
            </a:pPr>
            <a:r>
              <a:rPr lang="fr-CA" sz="2300" smtClean="0">
                <a:solidFill>
                  <a:srgbClr val="FFFFFF"/>
                </a:solidFill>
              </a:rPr>
              <a:t>Les soins axés sur le patient sont essentiels pour obtenir des résultats optimaux</a:t>
            </a:r>
          </a:p>
          <a:p>
            <a:pPr eaLnBrk="1" hangingPunct="1">
              <a:buClr>
                <a:schemeClr val="bg1"/>
              </a:buClr>
            </a:pPr>
            <a:r>
              <a:rPr lang="fr-CA" sz="2300" smtClean="0">
                <a:solidFill>
                  <a:srgbClr val="FFFFFF"/>
                </a:solidFill>
              </a:rPr>
              <a:t>L’utilisation de suppléments de fer nécessite de ne pas se limiter aux constantes biologiques et d’avoir une vision d’ensemble du patient</a:t>
            </a:r>
          </a:p>
          <a:p>
            <a:pPr eaLnBrk="1" hangingPunct="1">
              <a:buClr>
                <a:schemeClr val="bg1"/>
              </a:buClr>
            </a:pPr>
            <a:endParaRPr lang="en-CA" sz="2300" smtClean="0"/>
          </a:p>
        </p:txBody>
      </p:sp>
      <p:pic>
        <p:nvPicPr>
          <p:cNvPr id="205828" name="Picture 2" descr="https://www.bcbsri.com/sites/default/files/SCR_084_HealthProgram_P.Medical_Home_2.jpg">
            <a:hlinkClick r:id="rId3"/>
          </p:cNvPr>
          <p:cNvPicPr>
            <a:picLocks noChangeAspect="1" noChangeArrowheads="1"/>
          </p:cNvPicPr>
          <p:nvPr/>
        </p:nvPicPr>
        <p:blipFill>
          <a:blip r:embed="rId4" cstate="print"/>
          <a:srcRect/>
          <a:stretch>
            <a:fillRect/>
          </a:stretch>
        </p:blipFill>
        <p:spPr bwMode="auto">
          <a:xfrm>
            <a:off x="1979613" y="2924175"/>
            <a:ext cx="5486400" cy="3657600"/>
          </a:xfrm>
          <a:prstGeom prst="rect">
            <a:avLst/>
          </a:prstGeom>
          <a:noFill/>
          <a:ln w="9525">
            <a:noFill/>
            <a:miter lim="800000"/>
            <a:headEnd/>
            <a:tailEnd/>
          </a:ln>
        </p:spPr>
      </p:pic>
      <p:sp>
        <p:nvSpPr>
          <p:cNvPr id="2" name="Espace réservé du numéro de diapositive 1"/>
          <p:cNvSpPr>
            <a:spLocks noGrp="1"/>
          </p:cNvSpPr>
          <p:nvPr>
            <p:ph type="sldNum" sz="quarter" idx="11"/>
          </p:nvPr>
        </p:nvSpPr>
        <p:spPr/>
        <p:txBody>
          <a:bodyPr/>
          <a:lstStyle/>
          <a:p>
            <a:pPr>
              <a:defRPr/>
            </a:pPr>
            <a:fld id="{1FF988FF-B15E-415C-AA70-D38653B81D06}" type="slidenum">
              <a:rPr lang="en-US"/>
              <a:pPr>
                <a:defRPr/>
              </a:pPr>
              <a:t>55</a:t>
            </a:fld>
            <a:r>
              <a:rPr lang="en-US"/>
              <a:t> </a:t>
            </a:r>
            <a:endParaRPr lang="en-US" dirty="0">
              <a:cs typeface="Arial" charset="0"/>
            </a:endParaRPr>
          </a:p>
        </p:txBody>
      </p:sp>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ZoneTexte 3"/>
          <p:cNvSpPr txBox="1">
            <a:spLocks noChangeArrowheads="1"/>
          </p:cNvSpPr>
          <p:nvPr/>
        </p:nvSpPr>
        <p:spPr bwMode="auto">
          <a:xfrm>
            <a:off x="9067800" y="6184900"/>
            <a:ext cx="184150" cy="338138"/>
          </a:xfrm>
          <a:prstGeom prst="rect">
            <a:avLst/>
          </a:prstGeom>
          <a:noFill/>
          <a:ln w="9525">
            <a:noFill/>
            <a:miter lim="800000"/>
            <a:headEnd/>
            <a:tailEnd/>
          </a:ln>
        </p:spPr>
        <p:txBody>
          <a:bodyPr wrap="none">
            <a:spAutoFit/>
          </a:bodyPr>
          <a:lstStyle/>
          <a:p>
            <a:endParaRPr lang="fr-FR"/>
          </a:p>
        </p:txBody>
      </p:sp>
      <p:sp>
        <p:nvSpPr>
          <p:cNvPr id="207874" name="Title 2"/>
          <p:cNvSpPr txBox="1">
            <a:spLocks/>
          </p:cNvSpPr>
          <p:nvPr/>
        </p:nvSpPr>
        <p:spPr bwMode="auto">
          <a:xfrm>
            <a:off x="755650" y="2349500"/>
            <a:ext cx="7835900" cy="574675"/>
          </a:xfrm>
          <a:prstGeom prst="rect">
            <a:avLst/>
          </a:prstGeom>
          <a:noFill/>
          <a:ln w="9525">
            <a:noFill/>
            <a:miter lim="800000"/>
            <a:headEnd/>
            <a:tailEnd/>
          </a:ln>
        </p:spPr>
        <p:txBody>
          <a:bodyPr anchor="ctr"/>
          <a:lstStyle/>
          <a:p>
            <a:pPr algn="ctr" defTabSz="457200"/>
            <a:r>
              <a:rPr lang="fr-CA" sz="4800" i="1">
                <a:solidFill>
                  <a:srgbClr val="FFFFFF"/>
                </a:solidFill>
                <a:latin typeface="Arial Narrow" pitchFamily="34" charset="0"/>
              </a:rPr>
              <a:t>Merci de votre participation!</a:t>
            </a:r>
          </a:p>
        </p:txBody>
      </p:sp>
      <p:sp>
        <p:nvSpPr>
          <p:cNvPr id="2" name="Espace réservé du numéro de diapositive 1"/>
          <p:cNvSpPr>
            <a:spLocks noGrp="1"/>
          </p:cNvSpPr>
          <p:nvPr>
            <p:ph type="sldNum" sz="quarter" idx="11"/>
          </p:nvPr>
        </p:nvSpPr>
        <p:spPr/>
        <p:txBody>
          <a:bodyPr/>
          <a:lstStyle/>
          <a:p>
            <a:pPr>
              <a:defRPr/>
            </a:pPr>
            <a:fld id="{571F13AB-2DCB-484B-B886-27A08411B4B4}" type="slidenum">
              <a:rPr lang="en-US"/>
              <a:pPr>
                <a:defRPr/>
              </a:pPr>
              <a:t>56</a:t>
            </a:fld>
            <a:r>
              <a:rPr lang="en-US"/>
              <a:t> </a:t>
            </a:r>
            <a:endParaRPr lang="en-US" dirty="0">
              <a:cs typeface="Arial" charset="0"/>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re 1"/>
          <p:cNvSpPr>
            <a:spLocks noGrp="1"/>
          </p:cNvSpPr>
          <p:nvPr>
            <p:ph type="title"/>
          </p:nvPr>
        </p:nvSpPr>
        <p:spPr>
          <a:xfrm>
            <a:off x="468313" y="188913"/>
            <a:ext cx="8207375" cy="1008062"/>
          </a:xfrm>
        </p:spPr>
        <p:txBody>
          <a:bodyPr/>
          <a:lstStyle/>
          <a:p>
            <a:pPr eaLnBrk="1" hangingPunct="1"/>
            <a:r>
              <a:rPr lang="fr-CA" sz="4000" b="1" dirty="0" smtClean="0">
                <a:solidFill>
                  <a:srgbClr val="FFFFFF"/>
                </a:solidFill>
                <a:latin typeface="Arial Narrow" pitchFamily="34" charset="0"/>
              </a:rPr>
              <a:t>Objectifs d’apprentissage</a:t>
            </a:r>
          </a:p>
        </p:txBody>
      </p:sp>
      <p:sp>
        <p:nvSpPr>
          <p:cNvPr id="25602" name="Espace réservé du contenu 2"/>
          <p:cNvSpPr>
            <a:spLocks noGrp="1"/>
          </p:cNvSpPr>
          <p:nvPr>
            <p:ph idx="1"/>
          </p:nvPr>
        </p:nvSpPr>
        <p:spPr>
          <a:xfrm>
            <a:off x="539750" y="1617663"/>
            <a:ext cx="7993063" cy="4259262"/>
          </a:xfrm>
        </p:spPr>
        <p:txBody>
          <a:bodyPr/>
          <a:lstStyle/>
          <a:p>
            <a:pPr marL="514350" indent="-514350" defTabSz="715963" eaLnBrk="1" hangingPunct="1">
              <a:spcBef>
                <a:spcPts val="1800"/>
              </a:spcBef>
              <a:buClr>
                <a:srgbClr val="331E41"/>
              </a:buClr>
              <a:buFont typeface="Calibri" pitchFamily="34" charset="0"/>
              <a:buAutoNum type="arabicPeriod"/>
            </a:pPr>
            <a:r>
              <a:rPr lang="fr-CA" sz="2600" dirty="0" smtClean="0">
                <a:solidFill>
                  <a:srgbClr val="000000"/>
                </a:solidFill>
                <a:latin typeface="Arial Narrow" pitchFamily="34" charset="0"/>
              </a:rPr>
              <a:t>Décrire la </a:t>
            </a:r>
            <a:r>
              <a:rPr lang="fr-CA" sz="2600" b="1" dirty="0" smtClean="0">
                <a:solidFill>
                  <a:srgbClr val="000000"/>
                </a:solidFill>
                <a:latin typeface="Arial Narrow" pitchFamily="34" charset="0"/>
              </a:rPr>
              <a:t>physiologie et la pathophysiologie</a:t>
            </a:r>
            <a:r>
              <a:rPr lang="fr-CA" sz="2600" dirty="0" smtClean="0">
                <a:solidFill>
                  <a:srgbClr val="000000"/>
                </a:solidFill>
                <a:latin typeface="Arial Narrow" pitchFamily="34" charset="0"/>
              </a:rPr>
              <a:t> de la régulation du fer;</a:t>
            </a:r>
          </a:p>
          <a:p>
            <a:pPr marL="514350" indent="-514350" defTabSz="715963" eaLnBrk="1" hangingPunct="1">
              <a:spcBef>
                <a:spcPts val="1800"/>
              </a:spcBef>
              <a:buClr>
                <a:srgbClr val="331E41"/>
              </a:buClr>
              <a:buFont typeface="Calibri" pitchFamily="34" charset="0"/>
              <a:buAutoNum type="arabicPeriod"/>
            </a:pPr>
            <a:r>
              <a:rPr lang="fr-CA" sz="2600" dirty="0" smtClean="0">
                <a:solidFill>
                  <a:srgbClr val="000000"/>
                </a:solidFill>
                <a:latin typeface="Arial Narrow" pitchFamily="34" charset="0"/>
              </a:rPr>
              <a:t>Différencier les </a:t>
            </a:r>
            <a:r>
              <a:rPr lang="fr-CA" sz="2600" b="1" dirty="0" smtClean="0">
                <a:solidFill>
                  <a:srgbClr val="000000"/>
                </a:solidFill>
                <a:latin typeface="Arial Narrow" pitchFamily="34" charset="0"/>
              </a:rPr>
              <a:t>causes, le diagnostic et les traitements</a:t>
            </a:r>
            <a:r>
              <a:rPr lang="fr-CA" sz="2600" dirty="0" smtClean="0">
                <a:solidFill>
                  <a:srgbClr val="000000"/>
                </a:solidFill>
                <a:latin typeface="Arial Narrow" pitchFamily="34" charset="0"/>
              </a:rPr>
              <a:t> de l’anémie ferriprive en présence d’IRC;</a:t>
            </a:r>
          </a:p>
          <a:p>
            <a:pPr marL="514350" indent="-514350" defTabSz="715963" eaLnBrk="1" hangingPunct="1">
              <a:spcBef>
                <a:spcPts val="1800"/>
              </a:spcBef>
              <a:buClr>
                <a:srgbClr val="331E41"/>
              </a:buClr>
              <a:buFont typeface="Calibri" pitchFamily="34" charset="0"/>
              <a:buAutoNum type="arabicPeriod"/>
            </a:pPr>
            <a:r>
              <a:rPr lang="fr-CA" sz="2600" dirty="0" smtClean="0">
                <a:solidFill>
                  <a:srgbClr val="000000"/>
                </a:solidFill>
                <a:latin typeface="Arial Narrow" pitchFamily="34" charset="0"/>
              </a:rPr>
              <a:t>Interpréter les </a:t>
            </a:r>
            <a:r>
              <a:rPr lang="fr-CA" sz="2600" b="1" dirty="0" smtClean="0">
                <a:solidFill>
                  <a:srgbClr val="000000"/>
                </a:solidFill>
                <a:latin typeface="Arial Narrow" pitchFamily="34" charset="0"/>
              </a:rPr>
              <a:t>lignes directrices du KDIGO</a:t>
            </a:r>
            <a:r>
              <a:rPr lang="fr-CA" sz="2600" dirty="0" smtClean="0">
                <a:solidFill>
                  <a:srgbClr val="000000"/>
                </a:solidFill>
                <a:latin typeface="Arial Narrow" pitchFamily="34" charset="0"/>
              </a:rPr>
              <a:t> et de faire le lien avec les pratiques exemplaires sur l’administration de suppléments de fer i.v.;</a:t>
            </a:r>
          </a:p>
          <a:p>
            <a:pPr marL="514350" indent="-514350" defTabSz="715963" eaLnBrk="1" hangingPunct="1">
              <a:spcBef>
                <a:spcPts val="1800"/>
              </a:spcBef>
              <a:buClr>
                <a:srgbClr val="331E41"/>
              </a:buClr>
              <a:buFont typeface="Calibri" pitchFamily="34" charset="0"/>
              <a:buAutoNum type="arabicPeriod"/>
            </a:pPr>
            <a:r>
              <a:rPr lang="fr-CA" sz="2600" dirty="0" smtClean="0">
                <a:solidFill>
                  <a:srgbClr val="000000"/>
                </a:solidFill>
                <a:latin typeface="Arial Narrow" pitchFamily="34" charset="0"/>
              </a:rPr>
              <a:t>Connaître les répercussions possibles des différents </a:t>
            </a:r>
            <a:r>
              <a:rPr lang="fr-CA" sz="2600" b="1" dirty="0" smtClean="0">
                <a:solidFill>
                  <a:srgbClr val="000000"/>
                </a:solidFill>
                <a:latin typeface="Arial Narrow" pitchFamily="34" charset="0"/>
              </a:rPr>
              <a:t>modes</a:t>
            </a:r>
            <a:r>
              <a:rPr lang="fr-CA" sz="2600" dirty="0" smtClean="0">
                <a:solidFill>
                  <a:srgbClr val="000000"/>
                </a:solidFill>
                <a:latin typeface="Arial Narrow" pitchFamily="34" charset="0"/>
              </a:rPr>
              <a:t> </a:t>
            </a:r>
            <a:r>
              <a:rPr lang="fr-CA" sz="2600" b="1" dirty="0" smtClean="0">
                <a:solidFill>
                  <a:srgbClr val="000000"/>
                </a:solidFill>
                <a:latin typeface="Arial Narrow" pitchFamily="34" charset="0"/>
              </a:rPr>
              <a:t>d’administration </a:t>
            </a:r>
            <a:r>
              <a:rPr lang="fr-CA" sz="2600" dirty="0" smtClean="0">
                <a:solidFill>
                  <a:srgbClr val="000000"/>
                </a:solidFill>
                <a:latin typeface="Arial Narrow" pitchFamily="34" charset="0"/>
              </a:rPr>
              <a:t>d’un supplément de fer sur le traitement.</a:t>
            </a:r>
          </a:p>
          <a:p>
            <a:pPr marL="514350" indent="-514350" defTabSz="715963" eaLnBrk="1" hangingPunct="1">
              <a:spcBef>
                <a:spcPts val="1800"/>
              </a:spcBef>
            </a:pPr>
            <a:endParaRPr lang="en-CA" sz="2600" dirty="0" smtClean="0">
              <a:latin typeface="Arial Narrow" pitchFamily="34" charset="0"/>
              <a:ea typeface="ＭＳ Ｐゴシック"/>
              <a:cs typeface="Arial Narrow" pitchFamily="34" charset="0"/>
            </a:endParaRPr>
          </a:p>
          <a:p>
            <a:pPr marL="514350" indent="-514350" defTabSz="715963" eaLnBrk="1" hangingPunct="1">
              <a:spcBef>
                <a:spcPts val="1800"/>
              </a:spcBef>
            </a:pPr>
            <a:endParaRPr lang="en-CA" sz="2600" dirty="0" smtClean="0">
              <a:latin typeface="Arial Narrow" pitchFamily="34" charset="0"/>
              <a:ea typeface="ＭＳ Ｐゴシック"/>
              <a:cs typeface="Arial Narrow" pitchFamily="34" charset="0"/>
            </a:endParaRPr>
          </a:p>
          <a:p>
            <a:pPr lvl="1" defTabSz="715963" eaLnBrk="1" hangingPunct="1">
              <a:spcBef>
                <a:spcPts val="1800"/>
              </a:spcBef>
              <a:buFontTx/>
              <a:buNone/>
            </a:pPr>
            <a:endParaRPr lang="en-CA" sz="2600" dirty="0" smtClean="0">
              <a:latin typeface="Arial Narrow" pitchFamily="34" charset="0"/>
              <a:ea typeface="ＭＳ Ｐゴシック"/>
              <a:cs typeface="Arial Narrow" pitchFamily="34" charset="0"/>
            </a:endParaRPr>
          </a:p>
          <a:p>
            <a:pPr marL="514350" indent="-514350" defTabSz="715963" eaLnBrk="1" hangingPunct="1">
              <a:spcBef>
                <a:spcPts val="1800"/>
              </a:spcBef>
            </a:pPr>
            <a:endParaRPr lang="en-CA" sz="2600" dirty="0" smtClean="0">
              <a:latin typeface="Arial Narrow" pitchFamily="34" charset="0"/>
              <a:ea typeface="ＭＳ Ｐゴシック"/>
              <a:cs typeface="Arial Narrow" pitchFamily="34" charset="0"/>
            </a:endParaRPr>
          </a:p>
        </p:txBody>
      </p:sp>
      <p:sp>
        <p:nvSpPr>
          <p:cNvPr id="4" name="Espace réservé du numéro de diapositive 3"/>
          <p:cNvSpPr>
            <a:spLocks noGrp="1"/>
          </p:cNvSpPr>
          <p:nvPr>
            <p:ph type="sldNum" sz="quarter" idx="12"/>
          </p:nvPr>
        </p:nvSpPr>
        <p:spPr/>
        <p:txBody>
          <a:bodyPr/>
          <a:lstStyle/>
          <a:p>
            <a:pPr>
              <a:defRPr/>
            </a:pPr>
            <a:fld id="{C4AAFCC7-B99B-4277-AEF7-829B48670BD1}" type="slidenum">
              <a:rPr lang="en-US"/>
              <a:pPr>
                <a:defRPr/>
              </a:pPr>
              <a:t>6</a:t>
            </a:fld>
            <a:r>
              <a:rPr lang="en-US"/>
              <a:t> </a:t>
            </a:r>
            <a:endParaRPr lang="en-US" dirty="0">
              <a:cs typeface="Arial" charset="0"/>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33388" y="333375"/>
            <a:ext cx="8242300" cy="1079500"/>
          </a:xfrm>
        </p:spPr>
        <p:txBody>
          <a:bodyPr/>
          <a:lstStyle/>
          <a:p>
            <a:pPr eaLnBrk="1" hangingPunct="1"/>
            <a:r>
              <a:rPr lang="fr-CA" sz="4000" b="1" smtClean="0">
                <a:solidFill>
                  <a:srgbClr val="FFFFFF"/>
                </a:solidFill>
                <a:latin typeface="Arial Narrow" pitchFamily="34" charset="0"/>
              </a:rPr>
              <a:t>Question</a:t>
            </a:r>
          </a:p>
        </p:txBody>
      </p:sp>
      <p:sp>
        <p:nvSpPr>
          <p:cNvPr id="5" name="Espace réservé du numéro de diapositive 4"/>
          <p:cNvSpPr>
            <a:spLocks noGrp="1"/>
          </p:cNvSpPr>
          <p:nvPr>
            <p:ph type="sldNum" sz="quarter" idx="12"/>
          </p:nvPr>
        </p:nvSpPr>
        <p:spPr/>
        <p:txBody>
          <a:bodyPr/>
          <a:lstStyle/>
          <a:p>
            <a:pPr>
              <a:defRPr/>
            </a:pPr>
            <a:fld id="{D469FD54-8702-493B-8D76-782D92EBE6B6}" type="slidenum">
              <a:rPr lang="en-US"/>
              <a:pPr>
                <a:defRPr/>
              </a:pPr>
              <a:t>7</a:t>
            </a:fld>
            <a:r>
              <a:rPr lang="en-US"/>
              <a:t> </a:t>
            </a:r>
            <a:endParaRPr lang="en-US" dirty="0">
              <a:cs typeface="Arial" charset="0"/>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33388" y="333375"/>
            <a:ext cx="8242300" cy="1079500"/>
          </a:xfrm>
        </p:spPr>
        <p:txBody>
          <a:bodyPr/>
          <a:lstStyle/>
          <a:p>
            <a:pPr eaLnBrk="1" hangingPunct="1"/>
            <a:r>
              <a:rPr lang="fr-CA" sz="4000" b="1" dirty="0" smtClean="0">
                <a:solidFill>
                  <a:srgbClr val="FFFFFF"/>
                </a:solidFill>
                <a:latin typeface="Arial Narrow" pitchFamily="34" charset="0"/>
              </a:rPr>
              <a:t>Question test</a:t>
            </a:r>
            <a:endParaRPr lang="fr-CA" sz="4000" b="1" dirty="0" smtClean="0">
              <a:solidFill>
                <a:srgbClr val="FFFFFF"/>
              </a:solidFill>
              <a:latin typeface="Arial Narrow" pitchFamily="34" charset="0"/>
            </a:endParaRPr>
          </a:p>
        </p:txBody>
      </p:sp>
      <p:sp>
        <p:nvSpPr>
          <p:cNvPr id="3" name="Content Placeholder 2"/>
          <p:cNvSpPr>
            <a:spLocks noGrp="1"/>
          </p:cNvSpPr>
          <p:nvPr>
            <p:ph idx="1"/>
          </p:nvPr>
        </p:nvSpPr>
        <p:spPr>
          <a:xfrm>
            <a:off x="457200" y="1628775"/>
            <a:ext cx="8240713" cy="5000625"/>
          </a:xfrm>
          <a:solidFill>
            <a:srgbClr val="FFFFCC"/>
          </a:solidFill>
        </p:spPr>
        <p:txBody>
          <a:bodyPr/>
          <a:lstStyle/>
          <a:p>
            <a:pPr marL="295275" indent="-295275" eaLnBrk="1" fontAlgn="auto" hangingPunct="1">
              <a:spcAft>
                <a:spcPts val="0"/>
              </a:spcAft>
              <a:buClr>
                <a:srgbClr val="331E41"/>
              </a:buClr>
              <a:buFont typeface="Arial"/>
              <a:buNone/>
              <a:defRPr/>
            </a:pPr>
            <a:r>
              <a:rPr lang="fr-CA" sz="3600" b="1" dirty="0" smtClean="0">
                <a:solidFill>
                  <a:srgbClr val="000000"/>
                </a:solidFill>
                <a:latin typeface="Arial Narrow" pitchFamily="18" charset="0"/>
              </a:rPr>
              <a:t>Quelles sont vos vacances de rêve?</a:t>
            </a:r>
          </a:p>
          <a:p>
            <a:pPr marL="0" indent="0" eaLnBrk="1" fontAlgn="auto" hangingPunct="1">
              <a:spcAft>
                <a:spcPts val="0"/>
              </a:spcAft>
              <a:buClr>
                <a:srgbClr val="331E41"/>
              </a:buClr>
              <a:buFont typeface="Arial"/>
              <a:buNone/>
              <a:defRPr/>
            </a:pPr>
            <a:endParaRPr lang="fr-CA" sz="1600" b="1" dirty="0">
              <a:solidFill>
                <a:srgbClr val="000000"/>
              </a:solidFill>
              <a:latin typeface="Arial Narrow" pitchFamily="18" charset="0"/>
            </a:endParaRPr>
          </a:p>
          <a:p>
            <a:pPr marL="742950" indent="-742950" eaLnBrk="1" fontAlgn="auto" hangingPunct="1">
              <a:spcAft>
                <a:spcPts val="0"/>
              </a:spcAft>
              <a:buClr>
                <a:srgbClr val="331E41"/>
              </a:buClr>
              <a:buFont typeface="+mj-lt"/>
              <a:buAutoNum type="alphaUcPeriod"/>
              <a:defRPr/>
            </a:pPr>
            <a:r>
              <a:rPr lang="fr-CA" sz="3600" dirty="0" smtClean="0">
                <a:solidFill>
                  <a:srgbClr val="000000"/>
                </a:solidFill>
                <a:latin typeface="Arial Narrow" pitchFamily="18" charset="0"/>
              </a:rPr>
              <a:t>Escalader le Mont Everest</a:t>
            </a:r>
          </a:p>
          <a:p>
            <a:pPr marL="742950" indent="-742950" eaLnBrk="1" fontAlgn="auto" hangingPunct="1">
              <a:spcAft>
                <a:spcPts val="0"/>
              </a:spcAft>
              <a:buClr>
                <a:srgbClr val="331E41"/>
              </a:buClr>
              <a:buFont typeface="+mj-lt"/>
              <a:buAutoNum type="alphaUcPeriod"/>
              <a:defRPr/>
            </a:pPr>
            <a:r>
              <a:rPr lang="fr-CA" sz="3600" dirty="0" smtClean="0">
                <a:solidFill>
                  <a:srgbClr val="000000"/>
                </a:solidFill>
                <a:latin typeface="Arial Narrow" pitchFamily="18" charset="0"/>
              </a:rPr>
              <a:t>Vous prélasser sur une plage à Hawaï</a:t>
            </a:r>
            <a:endParaRPr lang="fr-CA" sz="3600" dirty="0">
              <a:solidFill>
                <a:srgbClr val="000000"/>
              </a:solidFill>
              <a:latin typeface="Arial Narrow" pitchFamily="18" charset="0"/>
            </a:endParaRPr>
          </a:p>
          <a:p>
            <a:pPr marL="742950" indent="-742950" eaLnBrk="1" fontAlgn="auto" hangingPunct="1">
              <a:spcAft>
                <a:spcPts val="0"/>
              </a:spcAft>
              <a:buClr>
                <a:srgbClr val="331E41"/>
              </a:buClr>
              <a:buFont typeface="+mj-lt"/>
              <a:buAutoNum type="alphaUcPeriod"/>
              <a:defRPr/>
            </a:pPr>
            <a:r>
              <a:rPr lang="fr-CA" sz="3600" dirty="0" smtClean="0">
                <a:solidFill>
                  <a:srgbClr val="000000"/>
                </a:solidFill>
                <a:latin typeface="Arial Narrow" pitchFamily="18" charset="0"/>
              </a:rPr>
              <a:t>Explorer l'Europe</a:t>
            </a:r>
          </a:p>
          <a:p>
            <a:pPr marL="742950" indent="-742950" eaLnBrk="1" fontAlgn="auto" hangingPunct="1">
              <a:spcAft>
                <a:spcPts val="0"/>
              </a:spcAft>
              <a:buClr>
                <a:srgbClr val="331E41"/>
              </a:buClr>
              <a:buFont typeface="+mj-lt"/>
              <a:buAutoNum type="alphaUcPeriod"/>
              <a:defRPr/>
            </a:pPr>
            <a:r>
              <a:rPr lang="fr-CA" sz="3600" dirty="0" smtClean="0">
                <a:solidFill>
                  <a:srgbClr val="000000"/>
                </a:solidFill>
                <a:latin typeface="Arial Narrow" pitchFamily="18" charset="0"/>
              </a:rPr>
              <a:t>Camper et faire de la randonnée dans un parc national</a:t>
            </a:r>
          </a:p>
          <a:p>
            <a:pPr marL="295275" indent="-295275" eaLnBrk="1" fontAlgn="auto" hangingPunct="1">
              <a:spcAft>
                <a:spcPts val="0"/>
              </a:spcAft>
              <a:buClr>
                <a:srgbClr val="331E41"/>
              </a:buClr>
              <a:buFont typeface="Arial"/>
              <a:buChar char="•"/>
              <a:defRPr/>
            </a:pPr>
            <a:endParaRPr lang="fr-CA" sz="3600" dirty="0" smtClean="0">
              <a:solidFill>
                <a:srgbClr val="000000"/>
              </a:solidFill>
              <a:latin typeface="Arial Narrow" pitchFamily="18" charset="0"/>
            </a:endParaRPr>
          </a:p>
        </p:txBody>
      </p:sp>
      <p:sp>
        <p:nvSpPr>
          <p:cNvPr id="5" name="Espace réservé du numéro de diapositive 4"/>
          <p:cNvSpPr>
            <a:spLocks noGrp="1"/>
          </p:cNvSpPr>
          <p:nvPr>
            <p:ph type="sldNum" sz="quarter" idx="12"/>
          </p:nvPr>
        </p:nvSpPr>
        <p:spPr/>
        <p:txBody>
          <a:bodyPr/>
          <a:lstStyle/>
          <a:p>
            <a:pPr>
              <a:defRPr/>
            </a:pPr>
            <a:fld id="{D469FD54-8702-493B-8D76-782D92EBE6B6}" type="slidenum">
              <a:rPr lang="en-US"/>
              <a:pPr>
                <a:defRPr/>
              </a:pPr>
              <a:t>8</a:t>
            </a:fld>
            <a:r>
              <a:rPr lang="en-US"/>
              <a:t> </a:t>
            </a:r>
            <a:endParaRPr lang="en-US" dirty="0">
              <a:cs typeface="Arial" charset="0"/>
            </a:endParaRPr>
          </a:p>
        </p:txBody>
      </p:sp>
      <p:pic>
        <p:nvPicPr>
          <p:cNvPr id="27652" name="Picture 2" descr="http://www.des-institute.fr/wp-content/uploads/2012/06/vacances.jpg"/>
          <p:cNvPicPr>
            <a:picLocks noChangeAspect="1" noChangeArrowheads="1"/>
          </p:cNvPicPr>
          <p:nvPr/>
        </p:nvPicPr>
        <p:blipFill>
          <a:blip r:embed="rId3" cstate="print"/>
          <a:srcRect l="5769" t="-6158" r="-110898" b="-34421"/>
          <a:stretch>
            <a:fillRect/>
          </a:stretch>
        </p:blipFill>
        <p:spPr bwMode="auto">
          <a:xfrm>
            <a:off x="7848600" y="2971800"/>
            <a:ext cx="2362200" cy="1431925"/>
          </a:xfrm>
          <a:prstGeom prst="rect">
            <a:avLst/>
          </a:prstGeom>
          <a:noFill/>
          <a:ln w="9525">
            <a:noFill/>
            <a:miter lim="800000"/>
            <a:headEnd/>
            <a:tailEnd/>
          </a:ln>
        </p:spPr>
      </p:pic>
      <p:pic>
        <p:nvPicPr>
          <p:cNvPr id="27653" name="Picture 4" descr="http://www.pq.poumon.ca/_images/specific/everest2009/manuel2.jpg"/>
          <p:cNvPicPr>
            <a:picLocks noChangeAspect="1" noChangeArrowheads="1"/>
          </p:cNvPicPr>
          <p:nvPr/>
        </p:nvPicPr>
        <p:blipFill>
          <a:blip r:embed="rId4" cstate="print"/>
          <a:srcRect/>
          <a:stretch>
            <a:fillRect/>
          </a:stretch>
        </p:blipFill>
        <p:spPr bwMode="auto">
          <a:xfrm>
            <a:off x="5867400" y="2209800"/>
            <a:ext cx="1295400" cy="971550"/>
          </a:xfrm>
          <a:prstGeom prst="rect">
            <a:avLst/>
          </a:prstGeom>
          <a:noFill/>
          <a:ln w="9525">
            <a:noFill/>
            <a:miter lim="800000"/>
            <a:headEnd/>
            <a:tailEnd/>
          </a:ln>
        </p:spPr>
      </p:pic>
      <p:pic>
        <p:nvPicPr>
          <p:cNvPr id="27654" name="Picture 7"/>
          <p:cNvPicPr>
            <a:picLocks noChangeAspect="1" noChangeArrowheads="1"/>
          </p:cNvPicPr>
          <p:nvPr/>
        </p:nvPicPr>
        <p:blipFill>
          <a:blip r:embed="rId5" cstate="print"/>
          <a:srcRect/>
          <a:stretch>
            <a:fillRect/>
          </a:stretch>
        </p:blipFill>
        <p:spPr bwMode="auto">
          <a:xfrm>
            <a:off x="3810000" y="5334000"/>
            <a:ext cx="1828800" cy="12207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33388" y="333375"/>
            <a:ext cx="8242300" cy="1079500"/>
          </a:xfrm>
        </p:spPr>
        <p:txBody>
          <a:bodyPr/>
          <a:lstStyle/>
          <a:p>
            <a:pPr eaLnBrk="1" hangingPunct="1"/>
            <a:r>
              <a:rPr lang="fr-CA" sz="4000" b="1" dirty="0" smtClean="0">
                <a:solidFill>
                  <a:srgbClr val="FFFFFF"/>
                </a:solidFill>
                <a:latin typeface="Arial Narrow" pitchFamily="34" charset="0"/>
              </a:rPr>
              <a:t>Question #1</a:t>
            </a:r>
          </a:p>
        </p:txBody>
      </p:sp>
      <p:sp>
        <p:nvSpPr>
          <p:cNvPr id="29698" name="Content Placeholder 2"/>
          <p:cNvSpPr>
            <a:spLocks noGrp="1"/>
          </p:cNvSpPr>
          <p:nvPr>
            <p:ph idx="1"/>
          </p:nvPr>
        </p:nvSpPr>
        <p:spPr>
          <a:xfrm>
            <a:off x="468313" y="1628775"/>
            <a:ext cx="8229600" cy="4525963"/>
          </a:xfrm>
        </p:spPr>
        <p:txBody>
          <a:bodyPr/>
          <a:lstStyle/>
          <a:p>
            <a:pPr marL="295275" indent="-295275" eaLnBrk="1" hangingPunct="1">
              <a:lnSpc>
                <a:spcPct val="80000"/>
              </a:lnSpc>
              <a:buClr>
                <a:srgbClr val="331E41"/>
              </a:buClr>
              <a:buFont typeface="Arial" charset="0"/>
              <a:buNone/>
            </a:pPr>
            <a:r>
              <a:rPr lang="fr-CA" sz="3300" b="1" dirty="0" smtClean="0">
                <a:solidFill>
                  <a:srgbClr val="000000"/>
                </a:solidFill>
                <a:latin typeface="Arial Narrow" pitchFamily="34" charset="0"/>
              </a:rPr>
              <a:t>   Je travaille dans le domaine de la néphrologie depuis:</a:t>
            </a:r>
          </a:p>
          <a:p>
            <a:pPr marL="295275" indent="-295275" eaLnBrk="1" hangingPunct="1">
              <a:lnSpc>
                <a:spcPct val="80000"/>
              </a:lnSpc>
              <a:buClr>
                <a:srgbClr val="331E41"/>
              </a:buClr>
              <a:buFont typeface="Arial" charset="0"/>
              <a:buNone/>
            </a:pPr>
            <a:endParaRPr lang="fr-CA" sz="1500" b="1" dirty="0" smtClean="0">
              <a:solidFill>
                <a:srgbClr val="000000"/>
              </a:solidFill>
              <a:latin typeface="Arial Narrow" pitchFamily="34" charset="0"/>
            </a:endParaRPr>
          </a:p>
          <a:p>
            <a:pPr marL="622300" indent="-622300" eaLnBrk="1" hangingPunct="1">
              <a:lnSpc>
                <a:spcPct val="80000"/>
              </a:lnSpc>
              <a:buClr>
                <a:srgbClr val="331E41"/>
              </a:buClr>
              <a:buFont typeface="Calibri" pitchFamily="34" charset="0"/>
              <a:buAutoNum type="alphaUcPeriod"/>
            </a:pPr>
            <a:r>
              <a:rPr lang="fr-CA" sz="3300" dirty="0" smtClean="0">
                <a:solidFill>
                  <a:srgbClr val="000000"/>
                </a:solidFill>
                <a:latin typeface="Arial Narrow" pitchFamily="34" charset="0"/>
              </a:rPr>
              <a:t>1 an et moins  </a:t>
            </a:r>
          </a:p>
          <a:p>
            <a:pPr marL="622300" indent="-622300" eaLnBrk="1" hangingPunct="1">
              <a:lnSpc>
                <a:spcPct val="80000"/>
              </a:lnSpc>
              <a:buClr>
                <a:srgbClr val="331E41"/>
              </a:buClr>
              <a:buFont typeface="Calibri" pitchFamily="34" charset="0"/>
              <a:buAutoNum type="alphaUcPeriod"/>
            </a:pPr>
            <a:r>
              <a:rPr lang="fr-CA" sz="3300" dirty="0" smtClean="0">
                <a:solidFill>
                  <a:srgbClr val="000000"/>
                </a:solidFill>
                <a:latin typeface="Arial Narrow" pitchFamily="34" charset="0"/>
              </a:rPr>
              <a:t>2 à 5 ans</a:t>
            </a:r>
          </a:p>
          <a:p>
            <a:pPr marL="622300" indent="-622300" eaLnBrk="1" hangingPunct="1">
              <a:lnSpc>
                <a:spcPct val="80000"/>
              </a:lnSpc>
              <a:buClr>
                <a:srgbClr val="331E41"/>
              </a:buClr>
              <a:buFont typeface="Calibri" pitchFamily="34" charset="0"/>
              <a:buAutoNum type="alphaUcPeriod"/>
            </a:pPr>
            <a:r>
              <a:rPr lang="fr-CA" sz="3300" dirty="0" smtClean="0">
                <a:solidFill>
                  <a:srgbClr val="000000"/>
                </a:solidFill>
                <a:latin typeface="Arial Narrow" pitchFamily="34" charset="0"/>
              </a:rPr>
              <a:t>6 à 10 ans</a:t>
            </a:r>
          </a:p>
          <a:p>
            <a:pPr marL="622300" indent="-622300" eaLnBrk="1" hangingPunct="1">
              <a:lnSpc>
                <a:spcPct val="80000"/>
              </a:lnSpc>
              <a:buClr>
                <a:srgbClr val="331E41"/>
              </a:buClr>
              <a:buFont typeface="Calibri" pitchFamily="34" charset="0"/>
              <a:buAutoNum type="alphaUcPeriod"/>
            </a:pPr>
            <a:r>
              <a:rPr lang="fr-CA" sz="3300" dirty="0" smtClean="0">
                <a:solidFill>
                  <a:srgbClr val="000000"/>
                </a:solidFill>
                <a:latin typeface="Arial Narrow" pitchFamily="34" charset="0"/>
              </a:rPr>
              <a:t>11 à 20 ans</a:t>
            </a:r>
          </a:p>
          <a:p>
            <a:pPr marL="622300" indent="-622300" eaLnBrk="1" hangingPunct="1">
              <a:lnSpc>
                <a:spcPct val="80000"/>
              </a:lnSpc>
              <a:buClr>
                <a:srgbClr val="331E41"/>
              </a:buClr>
              <a:buFont typeface="Calibri" pitchFamily="34" charset="0"/>
              <a:buAutoNum type="alphaUcPeriod"/>
            </a:pPr>
            <a:r>
              <a:rPr lang="fr-CA" sz="3300" dirty="0" smtClean="0">
                <a:solidFill>
                  <a:srgbClr val="000000"/>
                </a:solidFill>
                <a:latin typeface="Arial Narrow" pitchFamily="34" charset="0"/>
              </a:rPr>
              <a:t>Plus de 20 ans </a:t>
            </a:r>
          </a:p>
          <a:p>
            <a:pPr marL="295275" indent="-295275" eaLnBrk="1" hangingPunct="1">
              <a:lnSpc>
                <a:spcPct val="80000"/>
              </a:lnSpc>
              <a:buClr>
                <a:srgbClr val="331E41"/>
              </a:buClr>
            </a:pPr>
            <a:endParaRPr lang="fr-CA" sz="3300" dirty="0" smtClean="0">
              <a:solidFill>
                <a:srgbClr val="000000"/>
              </a:solidFill>
              <a:latin typeface="Arial Narrow" pitchFamily="34" charset="0"/>
            </a:endParaRPr>
          </a:p>
        </p:txBody>
      </p:sp>
      <p:sp>
        <p:nvSpPr>
          <p:cNvPr id="5" name="Espace réservé du numéro de diapositive 4"/>
          <p:cNvSpPr>
            <a:spLocks noGrp="1"/>
          </p:cNvSpPr>
          <p:nvPr>
            <p:ph type="sldNum" sz="quarter" idx="12"/>
          </p:nvPr>
        </p:nvSpPr>
        <p:spPr/>
        <p:txBody>
          <a:bodyPr/>
          <a:lstStyle/>
          <a:p>
            <a:pPr>
              <a:defRPr/>
            </a:pPr>
            <a:fld id="{D9A6BFDA-A44D-462E-8AD9-F78AD553237E}" type="slidenum">
              <a:rPr lang="en-US"/>
              <a:pPr>
                <a:defRPr/>
              </a:pPr>
              <a:t>9</a:t>
            </a:fld>
            <a:r>
              <a:rPr lang="en-US"/>
              <a:t> </a:t>
            </a:r>
            <a:endParaRPr lang="en-US" dirty="0">
              <a:cs typeface="Arial" charset="0"/>
            </a:endParaRPr>
          </a:p>
        </p:txBody>
      </p:sp>
    </p:spTree>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Q8clhiAm.067lwPfGhRGc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j4bH7CkmkkmVSsj8mULOi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a.8B7w5SrUaZrEARy94kU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8ZFmVJAIPUqfuFwtsilTZ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gP8ZeFFY70mDcylAgcSlH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OAiyRIc4e0qHRSToA_11p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pZ4eW9jJ_UK.uK5atx7u8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ltKShVMG0Ue4oRI6PXQF8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pRVMZDdZ4UK_btKX9DGkC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aDugln5Wi0iB2s0LkDe5C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l9MoT06iAUCAyLrPAEw.d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NZVcCiOfj0e0BO9xhGWs2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OH4ihgQDekyIZJ3NZt1dN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aDugln5Wi0iB2s0LkDe5C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aDugln5Wi0iB2s0LkDe5C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sv10u5yKv06PwHf_JCAP_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eWmiCohc0WnyiVlHu4ug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aDugln5Wi0iB2s0LkDe5Cg"/>
</p:tagLst>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57895</TotalTime>
  <Words>4360</Words>
  <Application>Microsoft Office PowerPoint</Application>
  <PresentationFormat>On-screen Show (4:3)</PresentationFormat>
  <Paragraphs>749</Paragraphs>
  <Slides>56</Slides>
  <Notes>45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Thème Office</vt:lpstr>
      <vt:lpstr>think-cell Slide</vt:lpstr>
      <vt:lpstr>Allez de l’avant  avec l’anémie ferriprive</vt:lpstr>
      <vt:lpstr>Déclaration de conflit d’intérêts</vt:lpstr>
      <vt:lpstr>Comité de développement</vt:lpstr>
      <vt:lpstr>Horaire</vt:lpstr>
      <vt:lpstr>Évaluation des besoins</vt:lpstr>
      <vt:lpstr>Objectifs d’apprentissage</vt:lpstr>
      <vt:lpstr>Question</vt:lpstr>
      <vt:lpstr>Question test</vt:lpstr>
      <vt:lpstr>Question #1</vt:lpstr>
      <vt:lpstr>Slide 10</vt:lpstr>
      <vt:lpstr>EPO</vt:lpstr>
      <vt:lpstr>Les réserves de fer doivent être suffisantes pour assurer une érythropoïèse efficace</vt:lpstr>
      <vt:lpstr>Question #2</vt:lpstr>
      <vt:lpstr>Question #3</vt:lpstr>
      <vt:lpstr>Le fer, dont le métabolisme est étroitement régulé, assure l’érythropoïèse et d’autres processus physiologiques</vt:lpstr>
      <vt:lpstr>Question #4</vt:lpstr>
      <vt:lpstr>Facteurs qui entraînent une anémie ferriprive chez les patients atteints d’IRC</vt:lpstr>
      <vt:lpstr>Anémie et IRC</vt:lpstr>
      <vt:lpstr>Classification de l’anémie1</vt:lpstr>
      <vt:lpstr>Question #5</vt:lpstr>
      <vt:lpstr>Anémie ferriprive</vt:lpstr>
      <vt:lpstr>La carence en fer peut être fonctionnelle ou absolue1</vt:lpstr>
      <vt:lpstr>Question #6</vt:lpstr>
      <vt:lpstr>Causes contribuant à l’anémie chez les  patients atteints d’IRC</vt:lpstr>
      <vt:lpstr>La diminution de l’approvisionnement en oxygène aux organes et aux tissus provoque des symptômes comme  la fatigue, des maux de tête et une lipothymie.</vt:lpstr>
      <vt:lpstr>Recherche des causes de l’anémie Recommandations du KDIGO </vt:lpstr>
      <vt:lpstr>Recherche des causes de l’anémie:  vitamine B12 et folates</vt:lpstr>
      <vt:lpstr>Question #7</vt:lpstr>
      <vt:lpstr>Fréquence du dépistage de l’anémie chez les patients atteints d’IRC</vt:lpstr>
      <vt:lpstr>Question #8</vt:lpstr>
      <vt:lpstr>Diagnostic de l’anémie chez les patients atteints d’IRC</vt:lpstr>
      <vt:lpstr>Rôle des suppléments de fer  chez les patients atteints d’IRC</vt:lpstr>
      <vt:lpstr>Question #9</vt:lpstr>
      <vt:lpstr>Traitement par préparations de fer</vt:lpstr>
      <vt:lpstr>Traitement par préparations de fer – patients IRC</vt:lpstr>
      <vt:lpstr>Choisir la voie d’administration</vt:lpstr>
      <vt:lpstr>Avantages des suppléments de fer  selon la voie d’administration</vt:lpstr>
      <vt:lpstr>Inconvénients des suppléments de fer selon la voie d’administration</vt:lpstr>
      <vt:lpstr>Question #10</vt:lpstr>
      <vt:lpstr>Évaluation du bilan ferrique</vt:lpstr>
      <vt:lpstr>Suppléments de fer : autres points à prendre en considération</vt:lpstr>
      <vt:lpstr>Il faut respecter une période d’observation pour tous les suppléments de fer i.v.</vt:lpstr>
      <vt:lpstr>Question #11</vt:lpstr>
      <vt:lpstr>Plan de soins Exemple de protocole établi pour l’anémie</vt:lpstr>
      <vt:lpstr>Slide 45</vt:lpstr>
      <vt:lpstr>Principaux messages à retenir  sur les suppléments de fer</vt:lpstr>
      <vt:lpstr>Slide 47</vt:lpstr>
      <vt:lpstr>Étude de cas</vt:lpstr>
      <vt:lpstr>Question</vt:lpstr>
      <vt:lpstr>Question</vt:lpstr>
      <vt:lpstr>Question</vt:lpstr>
      <vt:lpstr>Slide 52</vt:lpstr>
      <vt:lpstr>Principaux messages à retenir  sur les suppléments de fer</vt:lpstr>
      <vt:lpstr>Slide 54</vt:lpstr>
      <vt:lpstr>Mot de la fin</vt:lpstr>
      <vt:lpstr>Slide 56</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CANNT workshop</dc:title>
  <dc:creator>Faculty</dc:creator>
  <cp:lastModifiedBy>bq9379</cp:lastModifiedBy>
  <cp:revision>3074</cp:revision>
  <cp:lastPrinted>2013-08-28T01:40:08Z</cp:lastPrinted>
  <dcterms:created xsi:type="dcterms:W3CDTF">2008-08-14T22:05:45Z</dcterms:created>
  <dcterms:modified xsi:type="dcterms:W3CDTF">2013-09-25T23:24:46Z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