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56" r:id="rId2"/>
    <p:sldId id="269" r:id="rId3"/>
    <p:sldId id="257" r:id="rId4"/>
    <p:sldId id="258" r:id="rId5"/>
    <p:sldId id="263" r:id="rId6"/>
    <p:sldId id="295" r:id="rId7"/>
    <p:sldId id="267" r:id="rId8"/>
    <p:sldId id="266" r:id="rId9"/>
    <p:sldId id="268" r:id="rId10"/>
    <p:sldId id="283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  <p:sldId id="281" r:id="rId21"/>
    <p:sldId id="284" r:id="rId22"/>
    <p:sldId id="291" r:id="rId23"/>
    <p:sldId id="287" r:id="rId24"/>
    <p:sldId id="293" r:id="rId25"/>
    <p:sldId id="286" r:id="rId26"/>
    <p:sldId id="288" r:id="rId27"/>
    <p:sldId id="289" r:id="rId28"/>
    <p:sldId id="292" r:id="rId29"/>
    <p:sldId id="290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man04" initials="desman04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2T12:10:32.757" idx="1">
    <p:pos x="10" y="10"/>
    <p:text>Diapo # 22 refait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FEAB1-B66E-422C-84ED-616DD84135E3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CA"/>
        </a:p>
      </dgm:t>
    </dgm:pt>
    <dgm:pt modelId="{ED34DA08-0D7F-44A6-A553-0264581BACE1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CA" dirty="0" smtClean="0"/>
            <a:t>Inf. aux accès</a:t>
          </a:r>
          <a:endParaRPr lang="fr-CA" dirty="0"/>
        </a:p>
      </dgm:t>
    </dgm:pt>
    <dgm:pt modelId="{0B075A35-E8FC-4B02-A269-3E96B4275AB5}" type="parTrans" cxnId="{5E0E9EE7-124F-4B1F-9B00-1B6927EC557A}">
      <dgm:prSet/>
      <dgm:spPr/>
      <dgm:t>
        <a:bodyPr/>
        <a:lstStyle/>
        <a:p>
          <a:endParaRPr lang="fr-CA"/>
        </a:p>
      </dgm:t>
    </dgm:pt>
    <dgm:pt modelId="{97D31676-3FDA-4922-B52A-487998570A74}" type="sibTrans" cxnId="{5E0E9EE7-124F-4B1F-9B00-1B6927EC557A}">
      <dgm:prSet/>
      <dgm:spPr/>
      <dgm:t>
        <a:bodyPr/>
        <a:lstStyle/>
        <a:p>
          <a:endParaRPr lang="fr-CA"/>
        </a:p>
      </dgm:t>
    </dgm:pt>
    <dgm:pt modelId="{35E1543C-93E5-418B-931A-57A42E511FD3}">
      <dgm:prSet phldrT="[Texte]"/>
      <dgm:spPr/>
      <dgm:t>
        <a:bodyPr/>
        <a:lstStyle/>
        <a:p>
          <a:r>
            <a:rPr lang="fr-CA" dirty="0" smtClean="0"/>
            <a:t>Néphro-</a:t>
          </a:r>
        </a:p>
        <a:p>
          <a:r>
            <a:rPr lang="fr-CA" dirty="0" smtClean="0"/>
            <a:t>logue</a:t>
          </a:r>
          <a:endParaRPr lang="fr-CA" dirty="0"/>
        </a:p>
      </dgm:t>
    </dgm:pt>
    <dgm:pt modelId="{56FBB31B-25CB-415E-ABB6-6E9349250F0A}" type="parTrans" cxnId="{258AF62F-A20C-4C31-BAC3-AE8979EC0F4E}">
      <dgm:prSet/>
      <dgm:spPr/>
      <dgm:t>
        <a:bodyPr/>
        <a:lstStyle/>
        <a:p>
          <a:endParaRPr lang="fr-CA" dirty="0"/>
        </a:p>
      </dgm:t>
    </dgm:pt>
    <dgm:pt modelId="{62C4F277-9D9B-43C3-BFEA-D8451163E296}" type="sibTrans" cxnId="{258AF62F-A20C-4C31-BAC3-AE8979EC0F4E}">
      <dgm:prSet/>
      <dgm:spPr/>
      <dgm:t>
        <a:bodyPr/>
        <a:lstStyle/>
        <a:p>
          <a:endParaRPr lang="fr-CA"/>
        </a:p>
      </dgm:t>
    </dgm:pt>
    <dgm:pt modelId="{091D2445-8FBB-44D5-9F33-7D04FDB20F1D}">
      <dgm:prSet phldrT="[Texte]"/>
      <dgm:spPr/>
      <dgm:t>
        <a:bodyPr/>
        <a:lstStyle/>
        <a:p>
          <a:r>
            <a:rPr lang="fr-CA" dirty="0" smtClean="0"/>
            <a:t>Secrétariat</a:t>
          </a:r>
        </a:p>
        <a:p>
          <a:r>
            <a:rPr lang="fr-CA" dirty="0" smtClean="0"/>
            <a:t>Radiologie</a:t>
          </a:r>
          <a:endParaRPr lang="fr-CA" dirty="0"/>
        </a:p>
      </dgm:t>
    </dgm:pt>
    <dgm:pt modelId="{4644FE9B-BB29-4F1E-9253-4B00B7929280}" type="parTrans" cxnId="{0A541C61-C025-462E-BC32-FB942FB5A247}">
      <dgm:prSet/>
      <dgm:spPr/>
      <dgm:t>
        <a:bodyPr/>
        <a:lstStyle/>
        <a:p>
          <a:endParaRPr lang="fr-CA" dirty="0"/>
        </a:p>
      </dgm:t>
    </dgm:pt>
    <dgm:pt modelId="{A1A22567-AA4E-4BC4-872E-5BEC46A26AF2}" type="sibTrans" cxnId="{0A541C61-C025-462E-BC32-FB942FB5A247}">
      <dgm:prSet/>
      <dgm:spPr/>
      <dgm:t>
        <a:bodyPr/>
        <a:lstStyle/>
        <a:p>
          <a:endParaRPr lang="fr-CA"/>
        </a:p>
      </dgm:t>
    </dgm:pt>
    <dgm:pt modelId="{B40FBF22-6350-468F-B299-2E4E5A13DAB8}">
      <dgm:prSet phldrT="[Texte]"/>
      <dgm:spPr/>
      <dgm:t>
        <a:bodyPr/>
        <a:lstStyle/>
        <a:p>
          <a:r>
            <a:rPr lang="fr-CA" dirty="0" smtClean="0"/>
            <a:t>Technicien</a:t>
          </a:r>
        </a:p>
        <a:p>
          <a:r>
            <a:rPr lang="fr-CA" dirty="0" smtClean="0"/>
            <a:t>en angio</a:t>
          </a:r>
          <a:endParaRPr lang="fr-CA" dirty="0"/>
        </a:p>
      </dgm:t>
    </dgm:pt>
    <dgm:pt modelId="{1B0717DB-B78D-4777-824D-CFCD74BE4C84}" type="parTrans" cxnId="{46E68A35-21B5-453A-8DB9-09BBB6408C98}">
      <dgm:prSet/>
      <dgm:spPr/>
      <dgm:t>
        <a:bodyPr/>
        <a:lstStyle/>
        <a:p>
          <a:endParaRPr lang="fr-CA" dirty="0"/>
        </a:p>
      </dgm:t>
    </dgm:pt>
    <dgm:pt modelId="{3DCA8702-619F-4BCD-86BD-0DBD98522E22}" type="sibTrans" cxnId="{46E68A35-21B5-453A-8DB9-09BBB6408C98}">
      <dgm:prSet/>
      <dgm:spPr/>
      <dgm:t>
        <a:bodyPr/>
        <a:lstStyle/>
        <a:p>
          <a:endParaRPr lang="fr-CA"/>
        </a:p>
      </dgm:t>
    </dgm:pt>
    <dgm:pt modelId="{65462998-7C76-4FF1-A271-AF518531499C}">
      <dgm:prSet phldrT="[Texte]"/>
      <dgm:spPr/>
      <dgm:t>
        <a:bodyPr/>
        <a:lstStyle/>
        <a:p>
          <a:r>
            <a:rPr lang="fr-CA" dirty="0" smtClean="0"/>
            <a:t>Radiolo-giste</a:t>
          </a:r>
          <a:endParaRPr lang="fr-CA" dirty="0"/>
        </a:p>
      </dgm:t>
    </dgm:pt>
    <dgm:pt modelId="{132C3988-FDD8-485D-884E-F18876662787}" type="parTrans" cxnId="{426AFB42-F464-4AE6-982B-411D7AD202F6}">
      <dgm:prSet/>
      <dgm:spPr/>
      <dgm:t>
        <a:bodyPr/>
        <a:lstStyle/>
        <a:p>
          <a:endParaRPr lang="fr-CA" dirty="0"/>
        </a:p>
      </dgm:t>
    </dgm:pt>
    <dgm:pt modelId="{4559A947-5271-4B11-BD32-90F1D74DDCFD}" type="sibTrans" cxnId="{426AFB42-F464-4AE6-982B-411D7AD202F6}">
      <dgm:prSet/>
      <dgm:spPr/>
      <dgm:t>
        <a:bodyPr/>
        <a:lstStyle/>
        <a:p>
          <a:endParaRPr lang="fr-CA"/>
        </a:p>
      </dgm:t>
    </dgm:pt>
    <dgm:pt modelId="{1E631963-311F-4B4C-9427-4459B34F54CA}">
      <dgm:prSet/>
      <dgm:spPr/>
      <dgm:t>
        <a:bodyPr/>
        <a:lstStyle/>
        <a:p>
          <a:r>
            <a:rPr lang="fr-CA" dirty="0" smtClean="0"/>
            <a:t>Personnel</a:t>
          </a:r>
        </a:p>
        <a:p>
          <a:r>
            <a:rPr lang="fr-CA" dirty="0" smtClean="0"/>
            <a:t>Infirmier</a:t>
          </a:r>
          <a:endParaRPr lang="fr-CA" dirty="0"/>
        </a:p>
      </dgm:t>
    </dgm:pt>
    <dgm:pt modelId="{C7066FE4-F769-4880-B287-85D23250319E}" type="parTrans" cxnId="{96349386-2BA2-4758-8E3D-1AA7BF9AA53E}">
      <dgm:prSet/>
      <dgm:spPr/>
      <dgm:t>
        <a:bodyPr/>
        <a:lstStyle/>
        <a:p>
          <a:endParaRPr lang="fr-CA" dirty="0"/>
        </a:p>
      </dgm:t>
    </dgm:pt>
    <dgm:pt modelId="{C0FCE79D-B206-416A-AD13-5A5B715612B1}" type="sibTrans" cxnId="{96349386-2BA2-4758-8E3D-1AA7BF9AA53E}">
      <dgm:prSet/>
      <dgm:spPr/>
      <dgm:t>
        <a:bodyPr/>
        <a:lstStyle/>
        <a:p>
          <a:endParaRPr lang="fr-CA"/>
        </a:p>
      </dgm:t>
    </dgm:pt>
    <dgm:pt modelId="{1FF5D551-ED6A-48E9-8D5E-6808A85E9C29}">
      <dgm:prSet/>
      <dgm:spPr/>
      <dgm:t>
        <a:bodyPr/>
        <a:lstStyle/>
        <a:p>
          <a:r>
            <a:rPr lang="fr-CA" dirty="0" smtClean="0"/>
            <a:t>Usager</a:t>
          </a:r>
          <a:endParaRPr lang="fr-CA" dirty="0"/>
        </a:p>
      </dgm:t>
    </dgm:pt>
    <dgm:pt modelId="{9BE0B2E4-A821-4C2C-9DBA-C3BC9A17774F}" type="parTrans" cxnId="{36B98855-5904-4A22-9F69-D528D5F1E266}">
      <dgm:prSet/>
      <dgm:spPr/>
      <dgm:t>
        <a:bodyPr/>
        <a:lstStyle/>
        <a:p>
          <a:endParaRPr lang="fr-CA" dirty="0"/>
        </a:p>
      </dgm:t>
    </dgm:pt>
    <dgm:pt modelId="{5A48C8F0-2B24-48D3-8BFB-9DCBBC17D3E9}" type="sibTrans" cxnId="{36B98855-5904-4A22-9F69-D528D5F1E266}">
      <dgm:prSet/>
      <dgm:spPr/>
      <dgm:t>
        <a:bodyPr/>
        <a:lstStyle/>
        <a:p>
          <a:endParaRPr lang="fr-CA"/>
        </a:p>
      </dgm:t>
    </dgm:pt>
    <dgm:pt modelId="{3E3E0549-8D5D-4D3B-8AD6-B60810CECCAB}">
      <dgm:prSet/>
      <dgm:spPr/>
      <dgm:t>
        <a:bodyPr/>
        <a:lstStyle/>
        <a:p>
          <a:r>
            <a:rPr lang="fr-CA" dirty="0" smtClean="0"/>
            <a:t>Admission</a:t>
          </a:r>
          <a:endParaRPr lang="fr-CA" dirty="0"/>
        </a:p>
      </dgm:t>
    </dgm:pt>
    <dgm:pt modelId="{26432ED7-352B-40F1-92F5-6CFE9764C376}" type="parTrans" cxnId="{5FD5F75E-1015-4C00-B7B0-832BD6CFFC1B}">
      <dgm:prSet/>
      <dgm:spPr/>
      <dgm:t>
        <a:bodyPr/>
        <a:lstStyle/>
        <a:p>
          <a:endParaRPr lang="fr-CA" dirty="0"/>
        </a:p>
      </dgm:t>
    </dgm:pt>
    <dgm:pt modelId="{FDCADF84-BC23-40FB-BA2C-BCF41AD3BBDC}" type="sibTrans" cxnId="{5FD5F75E-1015-4C00-B7B0-832BD6CFFC1B}">
      <dgm:prSet/>
      <dgm:spPr/>
      <dgm:t>
        <a:bodyPr/>
        <a:lstStyle/>
        <a:p>
          <a:endParaRPr lang="fr-CA"/>
        </a:p>
      </dgm:t>
    </dgm:pt>
    <dgm:pt modelId="{8040620E-D7D8-4D41-9D7A-283B62DED9E9}">
      <dgm:prSet/>
      <dgm:spPr/>
      <dgm:t>
        <a:bodyPr/>
        <a:lstStyle/>
        <a:p>
          <a:r>
            <a:rPr lang="fr-CA" dirty="0" smtClean="0"/>
            <a:t>Clinique</a:t>
          </a:r>
        </a:p>
        <a:p>
          <a:r>
            <a:rPr lang="fr-CA" dirty="0" smtClean="0"/>
            <a:t>vasculaire</a:t>
          </a:r>
          <a:endParaRPr lang="fr-CA" dirty="0"/>
        </a:p>
      </dgm:t>
    </dgm:pt>
    <dgm:pt modelId="{C9A72450-31A2-4F34-8E55-557290DA720A}" type="parTrans" cxnId="{72C92CB0-80DA-424E-A8E3-73BF176B6CA3}">
      <dgm:prSet/>
      <dgm:spPr/>
      <dgm:t>
        <a:bodyPr/>
        <a:lstStyle/>
        <a:p>
          <a:endParaRPr lang="fr-CA" dirty="0"/>
        </a:p>
      </dgm:t>
    </dgm:pt>
    <dgm:pt modelId="{ED9E4A31-2476-449E-ADCC-CBFC5AB44FCC}" type="sibTrans" cxnId="{72C92CB0-80DA-424E-A8E3-73BF176B6CA3}">
      <dgm:prSet/>
      <dgm:spPr/>
      <dgm:t>
        <a:bodyPr/>
        <a:lstStyle/>
        <a:p>
          <a:endParaRPr lang="fr-CA"/>
        </a:p>
      </dgm:t>
    </dgm:pt>
    <dgm:pt modelId="{816B961D-0A75-4BDD-BBB5-713C69B8D070}">
      <dgm:prSet/>
      <dgm:spPr/>
      <dgm:t>
        <a:bodyPr/>
        <a:lstStyle/>
        <a:p>
          <a:r>
            <a:rPr lang="fr-CA" dirty="0" smtClean="0"/>
            <a:t>Chirurgien</a:t>
          </a:r>
        </a:p>
        <a:p>
          <a:r>
            <a:rPr lang="fr-CA" dirty="0" smtClean="0"/>
            <a:t>Vasculaire</a:t>
          </a:r>
          <a:endParaRPr lang="fr-CA" dirty="0"/>
        </a:p>
      </dgm:t>
    </dgm:pt>
    <dgm:pt modelId="{B7BF8CB0-E69B-475C-B6D8-062EEFEFB966}" type="parTrans" cxnId="{934A1083-E2BE-472C-A594-7678373061D8}">
      <dgm:prSet/>
      <dgm:spPr/>
      <dgm:t>
        <a:bodyPr/>
        <a:lstStyle/>
        <a:p>
          <a:endParaRPr lang="fr-CA" dirty="0"/>
        </a:p>
      </dgm:t>
    </dgm:pt>
    <dgm:pt modelId="{EEE499E1-FCC6-467D-BEF8-CE68B61EE738}" type="sibTrans" cxnId="{934A1083-E2BE-472C-A594-7678373061D8}">
      <dgm:prSet/>
      <dgm:spPr/>
      <dgm:t>
        <a:bodyPr/>
        <a:lstStyle/>
        <a:p>
          <a:endParaRPr lang="fr-CA"/>
        </a:p>
      </dgm:t>
    </dgm:pt>
    <dgm:pt modelId="{0F6F1C06-1362-43B3-9F71-6A9D6217DB1B}">
      <dgm:prSet/>
      <dgm:spPr/>
      <dgm:t>
        <a:bodyPr/>
        <a:lstStyle/>
        <a:p>
          <a:r>
            <a:rPr lang="fr-CA" dirty="0" smtClean="0"/>
            <a:t>CIRA</a:t>
          </a:r>
          <a:endParaRPr lang="fr-CA" dirty="0"/>
        </a:p>
      </dgm:t>
    </dgm:pt>
    <dgm:pt modelId="{F183F590-4165-4A82-93BA-8503EB2942D1}" type="parTrans" cxnId="{7F78890D-2B2B-4BE2-880F-25051C50F756}">
      <dgm:prSet/>
      <dgm:spPr/>
      <dgm:t>
        <a:bodyPr/>
        <a:lstStyle/>
        <a:p>
          <a:endParaRPr lang="fr-CA" dirty="0"/>
        </a:p>
      </dgm:t>
    </dgm:pt>
    <dgm:pt modelId="{39ED80EA-B094-4331-AE75-ED8C29067B5C}" type="sibTrans" cxnId="{7F78890D-2B2B-4BE2-880F-25051C50F756}">
      <dgm:prSet/>
      <dgm:spPr/>
      <dgm:t>
        <a:bodyPr/>
        <a:lstStyle/>
        <a:p>
          <a:endParaRPr lang="fr-CA"/>
        </a:p>
      </dgm:t>
    </dgm:pt>
    <dgm:pt modelId="{559A57C4-C936-4239-B93B-02AA34A33A70}" type="pres">
      <dgm:prSet presAssocID="{AFAFEAB1-B66E-422C-84ED-616DD84135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41B9AA8B-E80D-4871-A1BE-DB013A7D7DBA}" type="pres">
      <dgm:prSet presAssocID="{ED34DA08-0D7F-44A6-A553-0264581BACE1}" presName="centerShape" presStyleLbl="node0" presStyleIdx="0" presStyleCnt="1" custScaleX="146410" custScaleY="146410"/>
      <dgm:spPr/>
      <dgm:t>
        <a:bodyPr/>
        <a:lstStyle/>
        <a:p>
          <a:endParaRPr lang="fr-CA"/>
        </a:p>
      </dgm:t>
    </dgm:pt>
    <dgm:pt modelId="{69817A85-61E2-4366-B81B-016E76CD7A27}" type="pres">
      <dgm:prSet presAssocID="{56FBB31B-25CB-415E-ABB6-6E9349250F0A}" presName="parTrans" presStyleLbl="sibTrans2D1" presStyleIdx="0" presStyleCnt="10"/>
      <dgm:spPr/>
      <dgm:t>
        <a:bodyPr/>
        <a:lstStyle/>
        <a:p>
          <a:endParaRPr lang="fr-CA"/>
        </a:p>
      </dgm:t>
    </dgm:pt>
    <dgm:pt modelId="{9A63A6FD-D925-4EAF-9586-9F52D852601E}" type="pres">
      <dgm:prSet presAssocID="{56FBB31B-25CB-415E-ABB6-6E9349250F0A}" presName="connectorText" presStyleLbl="sibTrans2D1" presStyleIdx="0" presStyleCnt="10"/>
      <dgm:spPr/>
      <dgm:t>
        <a:bodyPr/>
        <a:lstStyle/>
        <a:p>
          <a:endParaRPr lang="fr-CA"/>
        </a:p>
      </dgm:t>
    </dgm:pt>
    <dgm:pt modelId="{B0249522-2274-4B1B-8C81-EDEE5C7D33CB}" type="pres">
      <dgm:prSet presAssocID="{35E1543C-93E5-418B-931A-57A42E511FD3}" presName="node" presStyleLbl="node1" presStyleIdx="0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85C0E09-342F-4DB0-A516-311940911D0A}" type="pres">
      <dgm:prSet presAssocID="{4644FE9B-BB29-4F1E-9253-4B00B7929280}" presName="parTrans" presStyleLbl="sibTrans2D1" presStyleIdx="1" presStyleCnt="10"/>
      <dgm:spPr/>
      <dgm:t>
        <a:bodyPr/>
        <a:lstStyle/>
        <a:p>
          <a:endParaRPr lang="fr-CA"/>
        </a:p>
      </dgm:t>
    </dgm:pt>
    <dgm:pt modelId="{219DB211-CDB8-4983-9652-9AC787C902EC}" type="pres">
      <dgm:prSet presAssocID="{4644FE9B-BB29-4F1E-9253-4B00B7929280}" presName="connectorText" presStyleLbl="sibTrans2D1" presStyleIdx="1" presStyleCnt="10"/>
      <dgm:spPr/>
      <dgm:t>
        <a:bodyPr/>
        <a:lstStyle/>
        <a:p>
          <a:endParaRPr lang="fr-CA"/>
        </a:p>
      </dgm:t>
    </dgm:pt>
    <dgm:pt modelId="{70A9F7C2-378C-4030-8AD2-48CADBADDA22}" type="pres">
      <dgm:prSet presAssocID="{091D2445-8FBB-44D5-9F33-7D04FDB20F1D}" presName="node" presStyleLbl="node1" presStyleIdx="1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FBE18DB-4B03-4E0C-8DF1-A0D63E3A33FC}" type="pres">
      <dgm:prSet presAssocID="{1B0717DB-B78D-4777-824D-CFCD74BE4C84}" presName="parTrans" presStyleLbl="sibTrans2D1" presStyleIdx="2" presStyleCnt="10"/>
      <dgm:spPr/>
      <dgm:t>
        <a:bodyPr/>
        <a:lstStyle/>
        <a:p>
          <a:endParaRPr lang="fr-CA"/>
        </a:p>
      </dgm:t>
    </dgm:pt>
    <dgm:pt modelId="{4A85DDCB-5888-4963-825A-9A5698DCE57C}" type="pres">
      <dgm:prSet presAssocID="{1B0717DB-B78D-4777-824D-CFCD74BE4C84}" presName="connectorText" presStyleLbl="sibTrans2D1" presStyleIdx="2" presStyleCnt="10"/>
      <dgm:spPr/>
      <dgm:t>
        <a:bodyPr/>
        <a:lstStyle/>
        <a:p>
          <a:endParaRPr lang="fr-CA"/>
        </a:p>
      </dgm:t>
    </dgm:pt>
    <dgm:pt modelId="{A7C15579-5674-4E20-A61C-E29B41CD1150}" type="pres">
      <dgm:prSet presAssocID="{B40FBF22-6350-468F-B299-2E4E5A13DAB8}" presName="node" presStyleLbl="node1" presStyleIdx="2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2BB649-D065-41E6-BDC3-733FFD1A54D5}" type="pres">
      <dgm:prSet presAssocID="{132C3988-FDD8-485D-884E-F18876662787}" presName="parTrans" presStyleLbl="sibTrans2D1" presStyleIdx="3" presStyleCnt="10"/>
      <dgm:spPr/>
      <dgm:t>
        <a:bodyPr/>
        <a:lstStyle/>
        <a:p>
          <a:endParaRPr lang="fr-CA"/>
        </a:p>
      </dgm:t>
    </dgm:pt>
    <dgm:pt modelId="{F9DE6F2E-778E-4ADB-8866-CC057B892B59}" type="pres">
      <dgm:prSet presAssocID="{132C3988-FDD8-485D-884E-F18876662787}" presName="connectorText" presStyleLbl="sibTrans2D1" presStyleIdx="3" presStyleCnt="10"/>
      <dgm:spPr/>
      <dgm:t>
        <a:bodyPr/>
        <a:lstStyle/>
        <a:p>
          <a:endParaRPr lang="fr-CA"/>
        </a:p>
      </dgm:t>
    </dgm:pt>
    <dgm:pt modelId="{028E7D6B-93B2-42E8-860F-162966FB389D}" type="pres">
      <dgm:prSet presAssocID="{65462998-7C76-4FF1-A271-AF518531499C}" presName="node" presStyleLbl="node1" presStyleIdx="3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536205C-7679-45EC-A94B-6DF5E8ADC614}" type="pres">
      <dgm:prSet presAssocID="{C7066FE4-F769-4880-B287-85D23250319E}" presName="parTrans" presStyleLbl="sibTrans2D1" presStyleIdx="4" presStyleCnt="10"/>
      <dgm:spPr/>
      <dgm:t>
        <a:bodyPr/>
        <a:lstStyle/>
        <a:p>
          <a:endParaRPr lang="fr-CA"/>
        </a:p>
      </dgm:t>
    </dgm:pt>
    <dgm:pt modelId="{9275049A-9FC5-4942-B401-5E2B02B7C48D}" type="pres">
      <dgm:prSet presAssocID="{C7066FE4-F769-4880-B287-85D23250319E}" presName="connectorText" presStyleLbl="sibTrans2D1" presStyleIdx="4" presStyleCnt="10"/>
      <dgm:spPr/>
      <dgm:t>
        <a:bodyPr/>
        <a:lstStyle/>
        <a:p>
          <a:endParaRPr lang="fr-CA"/>
        </a:p>
      </dgm:t>
    </dgm:pt>
    <dgm:pt modelId="{6C8DACED-01AB-45F0-AB51-75A25397A06B}" type="pres">
      <dgm:prSet presAssocID="{1E631963-311F-4B4C-9427-4459B34F54CA}" presName="node" presStyleLbl="node1" presStyleIdx="4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A1AC5EB-A639-474E-85FA-6B7F5CB45854}" type="pres">
      <dgm:prSet presAssocID="{9BE0B2E4-A821-4C2C-9DBA-C3BC9A17774F}" presName="parTrans" presStyleLbl="sibTrans2D1" presStyleIdx="5" presStyleCnt="10"/>
      <dgm:spPr/>
      <dgm:t>
        <a:bodyPr/>
        <a:lstStyle/>
        <a:p>
          <a:endParaRPr lang="fr-CA"/>
        </a:p>
      </dgm:t>
    </dgm:pt>
    <dgm:pt modelId="{4C3BE01E-3869-40E6-90E1-C0C2C30E628F}" type="pres">
      <dgm:prSet presAssocID="{9BE0B2E4-A821-4C2C-9DBA-C3BC9A17774F}" presName="connectorText" presStyleLbl="sibTrans2D1" presStyleIdx="5" presStyleCnt="10"/>
      <dgm:spPr/>
      <dgm:t>
        <a:bodyPr/>
        <a:lstStyle/>
        <a:p>
          <a:endParaRPr lang="fr-CA"/>
        </a:p>
      </dgm:t>
    </dgm:pt>
    <dgm:pt modelId="{A63F2DB8-447B-41FB-9ABF-D9BD410FF6BD}" type="pres">
      <dgm:prSet presAssocID="{1FF5D551-ED6A-48E9-8D5E-6808A85E9C29}" presName="node" presStyleLbl="node1" presStyleIdx="5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5AAA6A-7499-46C3-BD9C-410870E5776E}" type="pres">
      <dgm:prSet presAssocID="{26432ED7-352B-40F1-92F5-6CFE9764C376}" presName="parTrans" presStyleLbl="sibTrans2D1" presStyleIdx="6" presStyleCnt="10"/>
      <dgm:spPr/>
      <dgm:t>
        <a:bodyPr/>
        <a:lstStyle/>
        <a:p>
          <a:endParaRPr lang="fr-CA"/>
        </a:p>
      </dgm:t>
    </dgm:pt>
    <dgm:pt modelId="{31A074E5-6931-401D-8E66-A96B94C88240}" type="pres">
      <dgm:prSet presAssocID="{26432ED7-352B-40F1-92F5-6CFE9764C376}" presName="connectorText" presStyleLbl="sibTrans2D1" presStyleIdx="6" presStyleCnt="10"/>
      <dgm:spPr/>
      <dgm:t>
        <a:bodyPr/>
        <a:lstStyle/>
        <a:p>
          <a:endParaRPr lang="fr-CA"/>
        </a:p>
      </dgm:t>
    </dgm:pt>
    <dgm:pt modelId="{085DE824-B958-45A9-9D51-BF810CF72BDD}" type="pres">
      <dgm:prSet presAssocID="{3E3E0549-8D5D-4D3B-8AD6-B60810CECCAB}" presName="node" presStyleLbl="node1" presStyleIdx="6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093832B-27BD-4867-8CE1-FEF2BECA695D}" type="pres">
      <dgm:prSet presAssocID="{C9A72450-31A2-4F34-8E55-557290DA720A}" presName="parTrans" presStyleLbl="sibTrans2D1" presStyleIdx="7" presStyleCnt="10"/>
      <dgm:spPr/>
      <dgm:t>
        <a:bodyPr/>
        <a:lstStyle/>
        <a:p>
          <a:endParaRPr lang="fr-CA"/>
        </a:p>
      </dgm:t>
    </dgm:pt>
    <dgm:pt modelId="{F252DD1C-97B0-4F38-AE03-9F8934C2B9AA}" type="pres">
      <dgm:prSet presAssocID="{C9A72450-31A2-4F34-8E55-557290DA720A}" presName="connectorText" presStyleLbl="sibTrans2D1" presStyleIdx="7" presStyleCnt="10"/>
      <dgm:spPr/>
      <dgm:t>
        <a:bodyPr/>
        <a:lstStyle/>
        <a:p>
          <a:endParaRPr lang="fr-CA"/>
        </a:p>
      </dgm:t>
    </dgm:pt>
    <dgm:pt modelId="{8ED2809E-BEB4-417B-BEB1-3A6CD0394C73}" type="pres">
      <dgm:prSet presAssocID="{8040620E-D7D8-4D41-9D7A-283B62DED9E9}" presName="node" presStyleLbl="node1" presStyleIdx="7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089F68B-DA95-470A-A91C-DB8D5E11E3F6}" type="pres">
      <dgm:prSet presAssocID="{B7BF8CB0-E69B-475C-B6D8-062EEFEFB966}" presName="parTrans" presStyleLbl="sibTrans2D1" presStyleIdx="8" presStyleCnt="10"/>
      <dgm:spPr/>
      <dgm:t>
        <a:bodyPr/>
        <a:lstStyle/>
        <a:p>
          <a:endParaRPr lang="fr-CA"/>
        </a:p>
      </dgm:t>
    </dgm:pt>
    <dgm:pt modelId="{56801495-B4C4-4FAE-8045-E3E22DC9FDBF}" type="pres">
      <dgm:prSet presAssocID="{B7BF8CB0-E69B-475C-B6D8-062EEFEFB966}" presName="connectorText" presStyleLbl="sibTrans2D1" presStyleIdx="8" presStyleCnt="10"/>
      <dgm:spPr/>
      <dgm:t>
        <a:bodyPr/>
        <a:lstStyle/>
        <a:p>
          <a:endParaRPr lang="fr-CA"/>
        </a:p>
      </dgm:t>
    </dgm:pt>
    <dgm:pt modelId="{D45B375A-054D-441C-8209-8CC1A77DFC33}" type="pres">
      <dgm:prSet presAssocID="{816B961D-0A75-4BDD-BBB5-713C69B8D070}" presName="node" presStyleLbl="node1" presStyleIdx="8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83A4E6B-B864-4449-9D0C-ADFDADB74425}" type="pres">
      <dgm:prSet presAssocID="{F183F590-4165-4A82-93BA-8503EB2942D1}" presName="parTrans" presStyleLbl="sibTrans2D1" presStyleIdx="9" presStyleCnt="10"/>
      <dgm:spPr/>
      <dgm:t>
        <a:bodyPr/>
        <a:lstStyle/>
        <a:p>
          <a:endParaRPr lang="fr-CA"/>
        </a:p>
      </dgm:t>
    </dgm:pt>
    <dgm:pt modelId="{E500A736-789E-48D5-A5D9-D04575BFB567}" type="pres">
      <dgm:prSet presAssocID="{F183F590-4165-4A82-93BA-8503EB2942D1}" presName="connectorText" presStyleLbl="sibTrans2D1" presStyleIdx="9" presStyleCnt="10"/>
      <dgm:spPr/>
      <dgm:t>
        <a:bodyPr/>
        <a:lstStyle/>
        <a:p>
          <a:endParaRPr lang="fr-CA"/>
        </a:p>
      </dgm:t>
    </dgm:pt>
    <dgm:pt modelId="{8C6C48C2-3CCA-4E4A-8733-66D57F910BFA}" type="pres">
      <dgm:prSet presAssocID="{0F6F1C06-1362-43B3-9F71-6A9D6217DB1B}" presName="node" presStyleLbl="node1" presStyleIdx="9" presStyleCnt="10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B1BE0421-684F-4972-B119-A9A02A7C02AB}" type="presOf" srcId="{1B0717DB-B78D-4777-824D-CFCD74BE4C84}" destId="{4A85DDCB-5888-4963-825A-9A5698DCE57C}" srcOrd="1" destOrd="0" presId="urn:microsoft.com/office/officeart/2005/8/layout/radial5"/>
    <dgm:cxn modelId="{B0D912E2-CB88-4B4D-8B4B-5C4C2EC03FBF}" type="presOf" srcId="{26432ED7-352B-40F1-92F5-6CFE9764C376}" destId="{31A074E5-6931-401D-8E66-A96B94C88240}" srcOrd="1" destOrd="0" presId="urn:microsoft.com/office/officeart/2005/8/layout/radial5"/>
    <dgm:cxn modelId="{347B9F9A-A484-4958-9292-5295648138D2}" type="presOf" srcId="{C9A72450-31A2-4F34-8E55-557290DA720A}" destId="{F252DD1C-97B0-4F38-AE03-9F8934C2B9AA}" srcOrd="1" destOrd="0" presId="urn:microsoft.com/office/officeart/2005/8/layout/radial5"/>
    <dgm:cxn modelId="{11E65FD1-F7FB-4546-913B-E99E213D66CF}" type="presOf" srcId="{9BE0B2E4-A821-4C2C-9DBA-C3BC9A17774F}" destId="{9A1AC5EB-A639-474E-85FA-6B7F5CB45854}" srcOrd="0" destOrd="0" presId="urn:microsoft.com/office/officeart/2005/8/layout/radial5"/>
    <dgm:cxn modelId="{30151E8B-EDEA-481C-8D2D-15EA48C442CB}" type="presOf" srcId="{C9A72450-31A2-4F34-8E55-557290DA720A}" destId="{F093832B-27BD-4867-8CE1-FEF2BECA695D}" srcOrd="0" destOrd="0" presId="urn:microsoft.com/office/officeart/2005/8/layout/radial5"/>
    <dgm:cxn modelId="{AB5D4604-F53C-48EE-9EC7-992CAC78DEDA}" type="presOf" srcId="{1B0717DB-B78D-4777-824D-CFCD74BE4C84}" destId="{3FBE18DB-4B03-4E0C-8DF1-A0D63E3A33FC}" srcOrd="0" destOrd="0" presId="urn:microsoft.com/office/officeart/2005/8/layout/radial5"/>
    <dgm:cxn modelId="{57D64369-E476-429C-98F5-81CD1ACB9086}" type="presOf" srcId="{56FBB31B-25CB-415E-ABB6-6E9349250F0A}" destId="{9A63A6FD-D925-4EAF-9586-9F52D852601E}" srcOrd="1" destOrd="0" presId="urn:microsoft.com/office/officeart/2005/8/layout/radial5"/>
    <dgm:cxn modelId="{5FE7AB41-92E5-48E8-A287-72AEB60E6194}" type="presOf" srcId="{35E1543C-93E5-418B-931A-57A42E511FD3}" destId="{B0249522-2274-4B1B-8C81-EDEE5C7D33CB}" srcOrd="0" destOrd="0" presId="urn:microsoft.com/office/officeart/2005/8/layout/radial5"/>
    <dgm:cxn modelId="{CA6333C8-9905-485B-8310-A97DE8E73AA3}" type="presOf" srcId="{65462998-7C76-4FF1-A271-AF518531499C}" destId="{028E7D6B-93B2-42E8-860F-162966FB389D}" srcOrd="0" destOrd="0" presId="urn:microsoft.com/office/officeart/2005/8/layout/radial5"/>
    <dgm:cxn modelId="{266CA872-B7EB-4C49-970F-0B0E4E6F9A75}" type="presOf" srcId="{C7066FE4-F769-4880-B287-85D23250319E}" destId="{E536205C-7679-45EC-A94B-6DF5E8ADC614}" srcOrd="0" destOrd="0" presId="urn:microsoft.com/office/officeart/2005/8/layout/radial5"/>
    <dgm:cxn modelId="{FC4E0E78-0063-4D10-87E6-6E53C42B0661}" type="presOf" srcId="{9BE0B2E4-A821-4C2C-9DBA-C3BC9A17774F}" destId="{4C3BE01E-3869-40E6-90E1-C0C2C30E628F}" srcOrd="1" destOrd="0" presId="urn:microsoft.com/office/officeart/2005/8/layout/radial5"/>
    <dgm:cxn modelId="{074E4DE8-D4F0-478C-A1EC-03729FBAB069}" type="presOf" srcId="{4644FE9B-BB29-4F1E-9253-4B00B7929280}" destId="{219DB211-CDB8-4983-9652-9AC787C902EC}" srcOrd="1" destOrd="0" presId="urn:microsoft.com/office/officeart/2005/8/layout/radial5"/>
    <dgm:cxn modelId="{46E68A35-21B5-453A-8DB9-09BBB6408C98}" srcId="{ED34DA08-0D7F-44A6-A553-0264581BACE1}" destId="{B40FBF22-6350-468F-B299-2E4E5A13DAB8}" srcOrd="2" destOrd="0" parTransId="{1B0717DB-B78D-4777-824D-CFCD74BE4C84}" sibTransId="{3DCA8702-619F-4BCD-86BD-0DBD98522E22}"/>
    <dgm:cxn modelId="{576B34DB-3F48-418A-9574-A1C4ABF109D3}" type="presOf" srcId="{1FF5D551-ED6A-48E9-8D5E-6808A85E9C29}" destId="{A63F2DB8-447B-41FB-9ABF-D9BD410FF6BD}" srcOrd="0" destOrd="0" presId="urn:microsoft.com/office/officeart/2005/8/layout/radial5"/>
    <dgm:cxn modelId="{3F8BB2CD-BC0F-4625-A921-015C9EAE6E75}" type="presOf" srcId="{816B961D-0A75-4BDD-BBB5-713C69B8D070}" destId="{D45B375A-054D-441C-8209-8CC1A77DFC33}" srcOrd="0" destOrd="0" presId="urn:microsoft.com/office/officeart/2005/8/layout/radial5"/>
    <dgm:cxn modelId="{94DE1370-2DA3-466A-B301-8632D497D8D7}" type="presOf" srcId="{B7BF8CB0-E69B-475C-B6D8-062EEFEFB966}" destId="{56801495-B4C4-4FAE-8045-E3E22DC9FDBF}" srcOrd="1" destOrd="0" presId="urn:microsoft.com/office/officeart/2005/8/layout/radial5"/>
    <dgm:cxn modelId="{40B2186E-5EE2-4A11-97B3-88480D4B747E}" type="presOf" srcId="{26432ED7-352B-40F1-92F5-6CFE9764C376}" destId="{B05AAA6A-7499-46C3-BD9C-410870E5776E}" srcOrd="0" destOrd="0" presId="urn:microsoft.com/office/officeart/2005/8/layout/radial5"/>
    <dgm:cxn modelId="{258AF62F-A20C-4C31-BAC3-AE8979EC0F4E}" srcId="{ED34DA08-0D7F-44A6-A553-0264581BACE1}" destId="{35E1543C-93E5-418B-931A-57A42E511FD3}" srcOrd="0" destOrd="0" parTransId="{56FBB31B-25CB-415E-ABB6-6E9349250F0A}" sibTransId="{62C4F277-9D9B-43C3-BFEA-D8451163E296}"/>
    <dgm:cxn modelId="{E6E38C9A-5E93-47AD-8E82-7FA52F652FA6}" type="presOf" srcId="{132C3988-FDD8-485D-884E-F18876662787}" destId="{B02BB649-D065-41E6-BDC3-733FFD1A54D5}" srcOrd="0" destOrd="0" presId="urn:microsoft.com/office/officeart/2005/8/layout/radial5"/>
    <dgm:cxn modelId="{36B98855-5904-4A22-9F69-D528D5F1E266}" srcId="{ED34DA08-0D7F-44A6-A553-0264581BACE1}" destId="{1FF5D551-ED6A-48E9-8D5E-6808A85E9C29}" srcOrd="5" destOrd="0" parTransId="{9BE0B2E4-A821-4C2C-9DBA-C3BC9A17774F}" sibTransId="{5A48C8F0-2B24-48D3-8BFB-9DCBBC17D3E9}"/>
    <dgm:cxn modelId="{402135E8-CDD7-4970-8967-82E0C7E78D3F}" type="presOf" srcId="{B40FBF22-6350-468F-B299-2E4E5A13DAB8}" destId="{A7C15579-5674-4E20-A61C-E29B41CD1150}" srcOrd="0" destOrd="0" presId="urn:microsoft.com/office/officeart/2005/8/layout/radial5"/>
    <dgm:cxn modelId="{BEF35B97-7D02-4682-8711-78E4BC4AA799}" type="presOf" srcId="{091D2445-8FBB-44D5-9F33-7D04FDB20F1D}" destId="{70A9F7C2-378C-4030-8AD2-48CADBADDA22}" srcOrd="0" destOrd="0" presId="urn:microsoft.com/office/officeart/2005/8/layout/radial5"/>
    <dgm:cxn modelId="{26FD3BB2-6296-4530-8CA6-A7B6025E1244}" type="presOf" srcId="{1E631963-311F-4B4C-9427-4459B34F54CA}" destId="{6C8DACED-01AB-45F0-AB51-75A25397A06B}" srcOrd="0" destOrd="0" presId="urn:microsoft.com/office/officeart/2005/8/layout/radial5"/>
    <dgm:cxn modelId="{5FD5F75E-1015-4C00-B7B0-832BD6CFFC1B}" srcId="{ED34DA08-0D7F-44A6-A553-0264581BACE1}" destId="{3E3E0549-8D5D-4D3B-8AD6-B60810CECCAB}" srcOrd="6" destOrd="0" parTransId="{26432ED7-352B-40F1-92F5-6CFE9764C376}" sibTransId="{FDCADF84-BC23-40FB-BA2C-BCF41AD3BBDC}"/>
    <dgm:cxn modelId="{7F78890D-2B2B-4BE2-880F-25051C50F756}" srcId="{ED34DA08-0D7F-44A6-A553-0264581BACE1}" destId="{0F6F1C06-1362-43B3-9F71-6A9D6217DB1B}" srcOrd="9" destOrd="0" parTransId="{F183F590-4165-4A82-93BA-8503EB2942D1}" sibTransId="{39ED80EA-B094-4331-AE75-ED8C29067B5C}"/>
    <dgm:cxn modelId="{0302FC23-3BD6-4004-93D8-0D2DB1089726}" type="presOf" srcId="{4644FE9B-BB29-4F1E-9253-4B00B7929280}" destId="{285C0E09-342F-4DB0-A516-311940911D0A}" srcOrd="0" destOrd="0" presId="urn:microsoft.com/office/officeart/2005/8/layout/radial5"/>
    <dgm:cxn modelId="{916FA2F7-D1AA-4610-B286-E09D79C1D38B}" type="presOf" srcId="{56FBB31B-25CB-415E-ABB6-6E9349250F0A}" destId="{69817A85-61E2-4366-B81B-016E76CD7A27}" srcOrd="0" destOrd="0" presId="urn:microsoft.com/office/officeart/2005/8/layout/radial5"/>
    <dgm:cxn modelId="{72C92CB0-80DA-424E-A8E3-73BF176B6CA3}" srcId="{ED34DA08-0D7F-44A6-A553-0264581BACE1}" destId="{8040620E-D7D8-4D41-9D7A-283B62DED9E9}" srcOrd="7" destOrd="0" parTransId="{C9A72450-31A2-4F34-8E55-557290DA720A}" sibTransId="{ED9E4A31-2476-449E-ADCC-CBFC5AB44FCC}"/>
    <dgm:cxn modelId="{5E0E9EE7-124F-4B1F-9B00-1B6927EC557A}" srcId="{AFAFEAB1-B66E-422C-84ED-616DD84135E3}" destId="{ED34DA08-0D7F-44A6-A553-0264581BACE1}" srcOrd="0" destOrd="0" parTransId="{0B075A35-E8FC-4B02-A269-3E96B4275AB5}" sibTransId="{97D31676-3FDA-4922-B52A-487998570A74}"/>
    <dgm:cxn modelId="{9B7247B4-0712-4B28-A906-4906597AB299}" type="presOf" srcId="{C7066FE4-F769-4880-B287-85D23250319E}" destId="{9275049A-9FC5-4942-B401-5E2B02B7C48D}" srcOrd="1" destOrd="0" presId="urn:microsoft.com/office/officeart/2005/8/layout/radial5"/>
    <dgm:cxn modelId="{8493183C-7BF8-4910-B319-3376629B9862}" type="presOf" srcId="{B7BF8CB0-E69B-475C-B6D8-062EEFEFB966}" destId="{D089F68B-DA95-470A-A91C-DB8D5E11E3F6}" srcOrd="0" destOrd="0" presId="urn:microsoft.com/office/officeart/2005/8/layout/radial5"/>
    <dgm:cxn modelId="{069FE509-3E8E-4334-9C9A-C4FBBD50624F}" type="presOf" srcId="{0F6F1C06-1362-43B3-9F71-6A9D6217DB1B}" destId="{8C6C48C2-3CCA-4E4A-8733-66D57F910BFA}" srcOrd="0" destOrd="0" presId="urn:microsoft.com/office/officeart/2005/8/layout/radial5"/>
    <dgm:cxn modelId="{690AFD98-C053-4843-ADD2-79A07A54ACEA}" type="presOf" srcId="{F183F590-4165-4A82-93BA-8503EB2942D1}" destId="{E500A736-789E-48D5-A5D9-D04575BFB567}" srcOrd="1" destOrd="0" presId="urn:microsoft.com/office/officeart/2005/8/layout/radial5"/>
    <dgm:cxn modelId="{F5AA0101-B4BD-45D2-A3B7-F9C524F87C62}" type="presOf" srcId="{F183F590-4165-4A82-93BA-8503EB2942D1}" destId="{283A4E6B-B864-4449-9D0C-ADFDADB74425}" srcOrd="0" destOrd="0" presId="urn:microsoft.com/office/officeart/2005/8/layout/radial5"/>
    <dgm:cxn modelId="{426AFB42-F464-4AE6-982B-411D7AD202F6}" srcId="{ED34DA08-0D7F-44A6-A553-0264581BACE1}" destId="{65462998-7C76-4FF1-A271-AF518531499C}" srcOrd="3" destOrd="0" parTransId="{132C3988-FDD8-485D-884E-F18876662787}" sibTransId="{4559A947-5271-4B11-BD32-90F1D74DDCFD}"/>
    <dgm:cxn modelId="{AFFE3D33-957B-41E7-8F34-99895E068DF3}" type="presOf" srcId="{AFAFEAB1-B66E-422C-84ED-616DD84135E3}" destId="{559A57C4-C936-4239-B93B-02AA34A33A70}" srcOrd="0" destOrd="0" presId="urn:microsoft.com/office/officeart/2005/8/layout/radial5"/>
    <dgm:cxn modelId="{0A541C61-C025-462E-BC32-FB942FB5A247}" srcId="{ED34DA08-0D7F-44A6-A553-0264581BACE1}" destId="{091D2445-8FBB-44D5-9F33-7D04FDB20F1D}" srcOrd="1" destOrd="0" parTransId="{4644FE9B-BB29-4F1E-9253-4B00B7929280}" sibTransId="{A1A22567-AA4E-4BC4-872E-5BEC46A26AF2}"/>
    <dgm:cxn modelId="{85B88DFE-68E7-4ADE-9007-FDED4C1135DD}" type="presOf" srcId="{132C3988-FDD8-485D-884E-F18876662787}" destId="{F9DE6F2E-778E-4ADB-8866-CC057B892B59}" srcOrd="1" destOrd="0" presId="urn:microsoft.com/office/officeart/2005/8/layout/radial5"/>
    <dgm:cxn modelId="{10AAFFA8-E474-4351-A7B3-9A1B6BAEB971}" type="presOf" srcId="{3E3E0549-8D5D-4D3B-8AD6-B60810CECCAB}" destId="{085DE824-B958-45A9-9D51-BF810CF72BDD}" srcOrd="0" destOrd="0" presId="urn:microsoft.com/office/officeart/2005/8/layout/radial5"/>
    <dgm:cxn modelId="{96349386-2BA2-4758-8E3D-1AA7BF9AA53E}" srcId="{ED34DA08-0D7F-44A6-A553-0264581BACE1}" destId="{1E631963-311F-4B4C-9427-4459B34F54CA}" srcOrd="4" destOrd="0" parTransId="{C7066FE4-F769-4880-B287-85D23250319E}" sibTransId="{C0FCE79D-B206-416A-AD13-5A5B715612B1}"/>
    <dgm:cxn modelId="{934A1083-E2BE-472C-A594-7678373061D8}" srcId="{ED34DA08-0D7F-44A6-A553-0264581BACE1}" destId="{816B961D-0A75-4BDD-BBB5-713C69B8D070}" srcOrd="8" destOrd="0" parTransId="{B7BF8CB0-E69B-475C-B6D8-062EEFEFB966}" sibTransId="{EEE499E1-FCC6-467D-BEF8-CE68B61EE738}"/>
    <dgm:cxn modelId="{AA538033-0B63-4C5C-8B7D-46ABC4F6A459}" type="presOf" srcId="{8040620E-D7D8-4D41-9D7A-283B62DED9E9}" destId="{8ED2809E-BEB4-417B-BEB1-3A6CD0394C73}" srcOrd="0" destOrd="0" presId="urn:microsoft.com/office/officeart/2005/8/layout/radial5"/>
    <dgm:cxn modelId="{827FA6AF-2803-4A99-B1A5-85848F5C05DB}" type="presOf" srcId="{ED34DA08-0D7F-44A6-A553-0264581BACE1}" destId="{41B9AA8B-E80D-4871-A1BE-DB013A7D7DBA}" srcOrd="0" destOrd="0" presId="urn:microsoft.com/office/officeart/2005/8/layout/radial5"/>
    <dgm:cxn modelId="{2A9B6D66-0730-424D-B7D1-E3F3508CE940}" type="presParOf" srcId="{559A57C4-C936-4239-B93B-02AA34A33A70}" destId="{41B9AA8B-E80D-4871-A1BE-DB013A7D7DBA}" srcOrd="0" destOrd="0" presId="urn:microsoft.com/office/officeart/2005/8/layout/radial5"/>
    <dgm:cxn modelId="{6543E1E7-3C4C-477D-A956-20DBF1A75684}" type="presParOf" srcId="{559A57C4-C936-4239-B93B-02AA34A33A70}" destId="{69817A85-61E2-4366-B81B-016E76CD7A27}" srcOrd="1" destOrd="0" presId="urn:microsoft.com/office/officeart/2005/8/layout/radial5"/>
    <dgm:cxn modelId="{D00C7CBC-9676-4E91-AF9B-A313A4B079E6}" type="presParOf" srcId="{69817A85-61E2-4366-B81B-016E76CD7A27}" destId="{9A63A6FD-D925-4EAF-9586-9F52D852601E}" srcOrd="0" destOrd="0" presId="urn:microsoft.com/office/officeart/2005/8/layout/radial5"/>
    <dgm:cxn modelId="{26137DC2-4E78-4910-A8CD-93B18FFC0342}" type="presParOf" srcId="{559A57C4-C936-4239-B93B-02AA34A33A70}" destId="{B0249522-2274-4B1B-8C81-EDEE5C7D33CB}" srcOrd="2" destOrd="0" presId="urn:microsoft.com/office/officeart/2005/8/layout/radial5"/>
    <dgm:cxn modelId="{3393CB75-F59A-4C00-A77B-C49E7C8CB8C3}" type="presParOf" srcId="{559A57C4-C936-4239-B93B-02AA34A33A70}" destId="{285C0E09-342F-4DB0-A516-311940911D0A}" srcOrd="3" destOrd="0" presId="urn:microsoft.com/office/officeart/2005/8/layout/radial5"/>
    <dgm:cxn modelId="{3E15E0F7-A998-47D6-A896-127FFCE0AC03}" type="presParOf" srcId="{285C0E09-342F-4DB0-A516-311940911D0A}" destId="{219DB211-CDB8-4983-9652-9AC787C902EC}" srcOrd="0" destOrd="0" presId="urn:microsoft.com/office/officeart/2005/8/layout/radial5"/>
    <dgm:cxn modelId="{29514F0E-1AD1-47BA-BEA8-93A54D77BE1B}" type="presParOf" srcId="{559A57C4-C936-4239-B93B-02AA34A33A70}" destId="{70A9F7C2-378C-4030-8AD2-48CADBADDA22}" srcOrd="4" destOrd="0" presId="urn:microsoft.com/office/officeart/2005/8/layout/radial5"/>
    <dgm:cxn modelId="{1E29B125-3335-4903-AEF2-798F09AFABF0}" type="presParOf" srcId="{559A57C4-C936-4239-B93B-02AA34A33A70}" destId="{3FBE18DB-4B03-4E0C-8DF1-A0D63E3A33FC}" srcOrd="5" destOrd="0" presId="urn:microsoft.com/office/officeart/2005/8/layout/radial5"/>
    <dgm:cxn modelId="{602CEC60-3726-4B45-BC62-1D960F48EDD5}" type="presParOf" srcId="{3FBE18DB-4B03-4E0C-8DF1-A0D63E3A33FC}" destId="{4A85DDCB-5888-4963-825A-9A5698DCE57C}" srcOrd="0" destOrd="0" presId="urn:microsoft.com/office/officeart/2005/8/layout/radial5"/>
    <dgm:cxn modelId="{26750118-CB05-4B0D-B4E0-46B41EB49665}" type="presParOf" srcId="{559A57C4-C936-4239-B93B-02AA34A33A70}" destId="{A7C15579-5674-4E20-A61C-E29B41CD1150}" srcOrd="6" destOrd="0" presId="urn:microsoft.com/office/officeart/2005/8/layout/radial5"/>
    <dgm:cxn modelId="{30FDBEB6-A062-493F-9229-5FDB8CA34988}" type="presParOf" srcId="{559A57C4-C936-4239-B93B-02AA34A33A70}" destId="{B02BB649-D065-41E6-BDC3-733FFD1A54D5}" srcOrd="7" destOrd="0" presId="urn:microsoft.com/office/officeart/2005/8/layout/radial5"/>
    <dgm:cxn modelId="{FD8BC36A-ACDF-497B-A409-640AC2272E6C}" type="presParOf" srcId="{B02BB649-D065-41E6-BDC3-733FFD1A54D5}" destId="{F9DE6F2E-778E-4ADB-8866-CC057B892B59}" srcOrd="0" destOrd="0" presId="urn:microsoft.com/office/officeart/2005/8/layout/radial5"/>
    <dgm:cxn modelId="{E8085FAC-EFF9-4179-9A4A-DD4F74816207}" type="presParOf" srcId="{559A57C4-C936-4239-B93B-02AA34A33A70}" destId="{028E7D6B-93B2-42E8-860F-162966FB389D}" srcOrd="8" destOrd="0" presId="urn:microsoft.com/office/officeart/2005/8/layout/radial5"/>
    <dgm:cxn modelId="{C616C8E4-09E2-4DE5-AF4D-AF46B70744D0}" type="presParOf" srcId="{559A57C4-C936-4239-B93B-02AA34A33A70}" destId="{E536205C-7679-45EC-A94B-6DF5E8ADC614}" srcOrd="9" destOrd="0" presId="urn:microsoft.com/office/officeart/2005/8/layout/radial5"/>
    <dgm:cxn modelId="{43486474-3157-4467-AE63-4A4099BDC188}" type="presParOf" srcId="{E536205C-7679-45EC-A94B-6DF5E8ADC614}" destId="{9275049A-9FC5-4942-B401-5E2B02B7C48D}" srcOrd="0" destOrd="0" presId="urn:microsoft.com/office/officeart/2005/8/layout/radial5"/>
    <dgm:cxn modelId="{8AEA10E0-B001-4319-87E5-CDCACFE437D2}" type="presParOf" srcId="{559A57C4-C936-4239-B93B-02AA34A33A70}" destId="{6C8DACED-01AB-45F0-AB51-75A25397A06B}" srcOrd="10" destOrd="0" presId="urn:microsoft.com/office/officeart/2005/8/layout/radial5"/>
    <dgm:cxn modelId="{DA6171AF-2CD7-47AB-A68D-9F9DCFEE2474}" type="presParOf" srcId="{559A57C4-C936-4239-B93B-02AA34A33A70}" destId="{9A1AC5EB-A639-474E-85FA-6B7F5CB45854}" srcOrd="11" destOrd="0" presId="urn:microsoft.com/office/officeart/2005/8/layout/radial5"/>
    <dgm:cxn modelId="{DB4E8D6D-48F0-435B-B586-4900FEF92BFE}" type="presParOf" srcId="{9A1AC5EB-A639-474E-85FA-6B7F5CB45854}" destId="{4C3BE01E-3869-40E6-90E1-C0C2C30E628F}" srcOrd="0" destOrd="0" presId="urn:microsoft.com/office/officeart/2005/8/layout/radial5"/>
    <dgm:cxn modelId="{ACBB2ACC-6E8D-4E4B-829E-91C79EAC390D}" type="presParOf" srcId="{559A57C4-C936-4239-B93B-02AA34A33A70}" destId="{A63F2DB8-447B-41FB-9ABF-D9BD410FF6BD}" srcOrd="12" destOrd="0" presId="urn:microsoft.com/office/officeart/2005/8/layout/radial5"/>
    <dgm:cxn modelId="{DD2764DF-FF62-4624-9F29-1FA2BF878297}" type="presParOf" srcId="{559A57C4-C936-4239-B93B-02AA34A33A70}" destId="{B05AAA6A-7499-46C3-BD9C-410870E5776E}" srcOrd="13" destOrd="0" presId="urn:microsoft.com/office/officeart/2005/8/layout/radial5"/>
    <dgm:cxn modelId="{2676CE6A-FAF4-4144-9A0E-107F62E75760}" type="presParOf" srcId="{B05AAA6A-7499-46C3-BD9C-410870E5776E}" destId="{31A074E5-6931-401D-8E66-A96B94C88240}" srcOrd="0" destOrd="0" presId="urn:microsoft.com/office/officeart/2005/8/layout/radial5"/>
    <dgm:cxn modelId="{0D8106B3-1DF8-4B92-9AED-979741782CC6}" type="presParOf" srcId="{559A57C4-C936-4239-B93B-02AA34A33A70}" destId="{085DE824-B958-45A9-9D51-BF810CF72BDD}" srcOrd="14" destOrd="0" presId="urn:microsoft.com/office/officeart/2005/8/layout/radial5"/>
    <dgm:cxn modelId="{31C2DB25-0782-4777-A9CB-D6A989EC6E0E}" type="presParOf" srcId="{559A57C4-C936-4239-B93B-02AA34A33A70}" destId="{F093832B-27BD-4867-8CE1-FEF2BECA695D}" srcOrd="15" destOrd="0" presId="urn:microsoft.com/office/officeart/2005/8/layout/radial5"/>
    <dgm:cxn modelId="{0088A635-D36A-4937-809E-D29B29BBB59A}" type="presParOf" srcId="{F093832B-27BD-4867-8CE1-FEF2BECA695D}" destId="{F252DD1C-97B0-4F38-AE03-9F8934C2B9AA}" srcOrd="0" destOrd="0" presId="urn:microsoft.com/office/officeart/2005/8/layout/radial5"/>
    <dgm:cxn modelId="{4B666502-361E-463F-986B-7864CAC47DBE}" type="presParOf" srcId="{559A57C4-C936-4239-B93B-02AA34A33A70}" destId="{8ED2809E-BEB4-417B-BEB1-3A6CD0394C73}" srcOrd="16" destOrd="0" presId="urn:microsoft.com/office/officeart/2005/8/layout/radial5"/>
    <dgm:cxn modelId="{63281A74-DB39-44F4-90F8-6C0CF0989A22}" type="presParOf" srcId="{559A57C4-C936-4239-B93B-02AA34A33A70}" destId="{D089F68B-DA95-470A-A91C-DB8D5E11E3F6}" srcOrd="17" destOrd="0" presId="urn:microsoft.com/office/officeart/2005/8/layout/radial5"/>
    <dgm:cxn modelId="{47040087-C4A2-47D5-B9E5-984686DB412D}" type="presParOf" srcId="{D089F68B-DA95-470A-A91C-DB8D5E11E3F6}" destId="{56801495-B4C4-4FAE-8045-E3E22DC9FDBF}" srcOrd="0" destOrd="0" presId="urn:microsoft.com/office/officeart/2005/8/layout/radial5"/>
    <dgm:cxn modelId="{F740E701-21B0-400D-BF10-83620F182BF3}" type="presParOf" srcId="{559A57C4-C936-4239-B93B-02AA34A33A70}" destId="{D45B375A-054D-441C-8209-8CC1A77DFC33}" srcOrd="18" destOrd="0" presId="urn:microsoft.com/office/officeart/2005/8/layout/radial5"/>
    <dgm:cxn modelId="{A66E92C9-B6B9-4015-9DFB-B04FAEEA57DB}" type="presParOf" srcId="{559A57C4-C936-4239-B93B-02AA34A33A70}" destId="{283A4E6B-B864-4449-9D0C-ADFDADB74425}" srcOrd="19" destOrd="0" presId="urn:microsoft.com/office/officeart/2005/8/layout/radial5"/>
    <dgm:cxn modelId="{F2A2D299-1E20-4AF4-9FFB-8152BA2AE292}" type="presParOf" srcId="{283A4E6B-B864-4449-9D0C-ADFDADB74425}" destId="{E500A736-789E-48D5-A5D9-D04575BFB567}" srcOrd="0" destOrd="0" presId="urn:microsoft.com/office/officeart/2005/8/layout/radial5"/>
    <dgm:cxn modelId="{EB8057D5-678B-4641-BE0E-80FA6E50AB05}" type="presParOf" srcId="{559A57C4-C936-4239-B93B-02AA34A33A70}" destId="{8C6C48C2-3CCA-4E4A-8733-66D57F910BFA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AA8B-E80D-4871-A1BE-DB013A7D7DBA}">
      <dsp:nvSpPr>
        <dsp:cNvPr id="0" name=""/>
        <dsp:cNvSpPr/>
      </dsp:nvSpPr>
      <dsp:spPr>
        <a:xfrm>
          <a:off x="3691998" y="1999810"/>
          <a:ext cx="1328970" cy="132897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Inf. aux accès</a:t>
          </a:r>
          <a:endParaRPr lang="fr-CA" sz="2200" kern="1200" dirty="0"/>
        </a:p>
      </dsp:txBody>
      <dsp:txXfrm>
        <a:off x="3886621" y="2194433"/>
        <a:ext cx="939724" cy="939724"/>
      </dsp:txXfrm>
    </dsp:sp>
    <dsp:sp modelId="{69817A85-61E2-4366-B81B-016E76CD7A27}">
      <dsp:nvSpPr>
        <dsp:cNvPr id="0" name=""/>
        <dsp:cNvSpPr/>
      </dsp:nvSpPr>
      <dsp:spPr>
        <a:xfrm rot="16200000">
          <a:off x="4128964" y="1367769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4193655" y="1518715"/>
        <a:ext cx="325657" cy="258764"/>
      </dsp:txXfrm>
    </dsp:sp>
    <dsp:sp modelId="{B0249522-2274-4B1B-8C81-EDEE5C7D33CB}">
      <dsp:nvSpPr>
        <dsp:cNvPr id="0" name=""/>
        <dsp:cNvSpPr/>
      </dsp:nvSpPr>
      <dsp:spPr>
        <a:xfrm>
          <a:off x="3742552" y="-86617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Néphro-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logue</a:t>
          </a:r>
          <a:endParaRPr lang="fr-CA" sz="1400" kern="1200" dirty="0"/>
        </a:p>
      </dsp:txBody>
      <dsp:txXfrm>
        <a:off x="3922368" y="93199"/>
        <a:ext cx="868230" cy="868230"/>
      </dsp:txXfrm>
    </dsp:sp>
    <dsp:sp modelId="{285C0E09-342F-4DB0-A516-311940911D0A}">
      <dsp:nvSpPr>
        <dsp:cNvPr id="0" name=""/>
        <dsp:cNvSpPr/>
      </dsp:nvSpPr>
      <dsp:spPr>
        <a:xfrm rot="18360000">
          <a:off x="4764295" y="1574200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4790962" y="1712791"/>
        <a:ext cx="325657" cy="258764"/>
      </dsp:txXfrm>
    </dsp:sp>
    <dsp:sp modelId="{70A9F7C2-378C-4030-8AD2-48CADBADDA22}">
      <dsp:nvSpPr>
        <dsp:cNvPr id="0" name=""/>
        <dsp:cNvSpPr/>
      </dsp:nvSpPr>
      <dsp:spPr>
        <a:xfrm>
          <a:off x="4998639" y="321510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Secrétariat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Radiologie</a:t>
          </a:r>
          <a:endParaRPr lang="fr-CA" sz="1400" kern="1200" dirty="0"/>
        </a:p>
      </dsp:txBody>
      <dsp:txXfrm>
        <a:off x="5178455" y="501326"/>
        <a:ext cx="868230" cy="868230"/>
      </dsp:txXfrm>
    </dsp:sp>
    <dsp:sp modelId="{3FBE18DB-4B03-4E0C-8DF1-A0D63E3A33FC}">
      <dsp:nvSpPr>
        <dsp:cNvPr id="0" name=""/>
        <dsp:cNvSpPr/>
      </dsp:nvSpPr>
      <dsp:spPr>
        <a:xfrm rot="20520000">
          <a:off x="5156951" y="2114645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5160117" y="2220891"/>
        <a:ext cx="325657" cy="258764"/>
      </dsp:txXfrm>
    </dsp:sp>
    <dsp:sp modelId="{A7C15579-5674-4E20-A61C-E29B41CD1150}">
      <dsp:nvSpPr>
        <dsp:cNvPr id="0" name=""/>
        <dsp:cNvSpPr/>
      </dsp:nvSpPr>
      <dsp:spPr>
        <a:xfrm>
          <a:off x="5774943" y="1390001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Technicien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en angio</a:t>
          </a:r>
          <a:endParaRPr lang="fr-CA" sz="1400" kern="1200" dirty="0"/>
        </a:p>
      </dsp:txBody>
      <dsp:txXfrm>
        <a:off x="5954759" y="1569817"/>
        <a:ext cx="868230" cy="868230"/>
      </dsp:txXfrm>
    </dsp:sp>
    <dsp:sp modelId="{B02BB649-D065-41E6-BDC3-733FFD1A54D5}">
      <dsp:nvSpPr>
        <dsp:cNvPr id="0" name=""/>
        <dsp:cNvSpPr/>
      </dsp:nvSpPr>
      <dsp:spPr>
        <a:xfrm rot="1080000">
          <a:off x="5156951" y="2782672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5160117" y="2848936"/>
        <a:ext cx="325657" cy="258764"/>
      </dsp:txXfrm>
    </dsp:sp>
    <dsp:sp modelId="{028E7D6B-93B2-42E8-860F-162966FB389D}">
      <dsp:nvSpPr>
        <dsp:cNvPr id="0" name=""/>
        <dsp:cNvSpPr/>
      </dsp:nvSpPr>
      <dsp:spPr>
        <a:xfrm>
          <a:off x="5774943" y="2710728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Radiolo-giste</a:t>
          </a:r>
          <a:endParaRPr lang="fr-CA" sz="1400" kern="1200" dirty="0"/>
        </a:p>
      </dsp:txBody>
      <dsp:txXfrm>
        <a:off x="5954759" y="2890544"/>
        <a:ext cx="868230" cy="868230"/>
      </dsp:txXfrm>
    </dsp:sp>
    <dsp:sp modelId="{E536205C-7679-45EC-A94B-6DF5E8ADC614}">
      <dsp:nvSpPr>
        <dsp:cNvPr id="0" name=""/>
        <dsp:cNvSpPr/>
      </dsp:nvSpPr>
      <dsp:spPr>
        <a:xfrm rot="3240000">
          <a:off x="4764295" y="3323116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4790962" y="3357035"/>
        <a:ext cx="325657" cy="258764"/>
      </dsp:txXfrm>
    </dsp:sp>
    <dsp:sp modelId="{6C8DACED-01AB-45F0-AB51-75A25397A06B}">
      <dsp:nvSpPr>
        <dsp:cNvPr id="0" name=""/>
        <dsp:cNvSpPr/>
      </dsp:nvSpPr>
      <dsp:spPr>
        <a:xfrm>
          <a:off x="4998639" y="3779219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Personnel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Infirmier</a:t>
          </a:r>
          <a:endParaRPr lang="fr-CA" sz="1400" kern="1200" dirty="0"/>
        </a:p>
      </dsp:txBody>
      <dsp:txXfrm>
        <a:off x="5178455" y="3959035"/>
        <a:ext cx="868230" cy="868230"/>
      </dsp:txXfrm>
    </dsp:sp>
    <dsp:sp modelId="{9A1AC5EB-A639-474E-85FA-6B7F5CB45854}">
      <dsp:nvSpPr>
        <dsp:cNvPr id="0" name=""/>
        <dsp:cNvSpPr/>
      </dsp:nvSpPr>
      <dsp:spPr>
        <a:xfrm rot="5400000">
          <a:off x="4128964" y="3529548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>
        <a:off x="4193655" y="3551112"/>
        <a:ext cx="325657" cy="258764"/>
      </dsp:txXfrm>
    </dsp:sp>
    <dsp:sp modelId="{A63F2DB8-447B-41FB-9ABF-D9BD410FF6BD}">
      <dsp:nvSpPr>
        <dsp:cNvPr id="0" name=""/>
        <dsp:cNvSpPr/>
      </dsp:nvSpPr>
      <dsp:spPr>
        <a:xfrm>
          <a:off x="3742552" y="4187346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Usager</a:t>
          </a:r>
          <a:endParaRPr lang="fr-CA" sz="1400" kern="1200" dirty="0"/>
        </a:p>
      </dsp:txBody>
      <dsp:txXfrm>
        <a:off x="3922368" y="4367162"/>
        <a:ext cx="868230" cy="868230"/>
      </dsp:txXfrm>
    </dsp:sp>
    <dsp:sp modelId="{B05AAA6A-7499-46C3-BD9C-410870E5776E}">
      <dsp:nvSpPr>
        <dsp:cNvPr id="0" name=""/>
        <dsp:cNvSpPr/>
      </dsp:nvSpPr>
      <dsp:spPr>
        <a:xfrm rot="7560000">
          <a:off x="3493633" y="3323116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 rot="10800000">
        <a:off x="3596348" y="3357035"/>
        <a:ext cx="325657" cy="258764"/>
      </dsp:txXfrm>
    </dsp:sp>
    <dsp:sp modelId="{085DE824-B958-45A9-9D51-BF810CF72BDD}">
      <dsp:nvSpPr>
        <dsp:cNvPr id="0" name=""/>
        <dsp:cNvSpPr/>
      </dsp:nvSpPr>
      <dsp:spPr>
        <a:xfrm>
          <a:off x="2486466" y="3779219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Admission</a:t>
          </a:r>
          <a:endParaRPr lang="fr-CA" sz="1400" kern="1200" dirty="0"/>
        </a:p>
      </dsp:txBody>
      <dsp:txXfrm>
        <a:off x="2666282" y="3959035"/>
        <a:ext cx="868230" cy="868230"/>
      </dsp:txXfrm>
    </dsp:sp>
    <dsp:sp modelId="{F093832B-27BD-4867-8CE1-FEF2BECA695D}">
      <dsp:nvSpPr>
        <dsp:cNvPr id="0" name=""/>
        <dsp:cNvSpPr/>
      </dsp:nvSpPr>
      <dsp:spPr>
        <a:xfrm rot="9720000">
          <a:off x="3100977" y="2782672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 rot="10800000">
        <a:off x="3227193" y="2848936"/>
        <a:ext cx="325657" cy="258764"/>
      </dsp:txXfrm>
    </dsp:sp>
    <dsp:sp modelId="{8ED2809E-BEB4-417B-BEB1-3A6CD0394C73}">
      <dsp:nvSpPr>
        <dsp:cNvPr id="0" name=""/>
        <dsp:cNvSpPr/>
      </dsp:nvSpPr>
      <dsp:spPr>
        <a:xfrm>
          <a:off x="1710162" y="2710728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Clinique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vasculaire</a:t>
          </a:r>
          <a:endParaRPr lang="fr-CA" sz="1400" kern="1200" dirty="0"/>
        </a:p>
      </dsp:txBody>
      <dsp:txXfrm>
        <a:off x="1889978" y="2890544"/>
        <a:ext cx="868230" cy="868230"/>
      </dsp:txXfrm>
    </dsp:sp>
    <dsp:sp modelId="{D089F68B-DA95-470A-A91C-DB8D5E11E3F6}">
      <dsp:nvSpPr>
        <dsp:cNvPr id="0" name=""/>
        <dsp:cNvSpPr/>
      </dsp:nvSpPr>
      <dsp:spPr>
        <a:xfrm rot="11880000">
          <a:off x="3100977" y="2114645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 rot="10800000">
        <a:off x="3227193" y="2220891"/>
        <a:ext cx="325657" cy="258764"/>
      </dsp:txXfrm>
    </dsp:sp>
    <dsp:sp modelId="{D45B375A-054D-441C-8209-8CC1A77DFC33}">
      <dsp:nvSpPr>
        <dsp:cNvPr id="0" name=""/>
        <dsp:cNvSpPr/>
      </dsp:nvSpPr>
      <dsp:spPr>
        <a:xfrm>
          <a:off x="1710162" y="1390001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Chirurgien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Vasculaire</a:t>
          </a:r>
          <a:endParaRPr lang="fr-CA" sz="1400" kern="1200" dirty="0"/>
        </a:p>
      </dsp:txBody>
      <dsp:txXfrm>
        <a:off x="1889978" y="1569817"/>
        <a:ext cx="868230" cy="868230"/>
      </dsp:txXfrm>
    </dsp:sp>
    <dsp:sp modelId="{283A4E6B-B864-4449-9D0C-ADFDADB74425}">
      <dsp:nvSpPr>
        <dsp:cNvPr id="0" name=""/>
        <dsp:cNvSpPr/>
      </dsp:nvSpPr>
      <dsp:spPr>
        <a:xfrm rot="14040000">
          <a:off x="3493633" y="1574200"/>
          <a:ext cx="455039" cy="4312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/>
        </a:p>
      </dsp:txBody>
      <dsp:txXfrm rot="10800000">
        <a:off x="3596348" y="1712791"/>
        <a:ext cx="325657" cy="258764"/>
      </dsp:txXfrm>
    </dsp:sp>
    <dsp:sp modelId="{8C6C48C2-3CCA-4E4A-8733-66D57F910BFA}">
      <dsp:nvSpPr>
        <dsp:cNvPr id="0" name=""/>
        <dsp:cNvSpPr/>
      </dsp:nvSpPr>
      <dsp:spPr>
        <a:xfrm>
          <a:off x="2486466" y="321510"/>
          <a:ext cx="1227862" cy="1227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CIRA</a:t>
          </a:r>
          <a:endParaRPr lang="fr-CA" sz="1400" kern="1200" dirty="0"/>
        </a:p>
      </dsp:txBody>
      <dsp:txXfrm>
        <a:off x="2666282" y="501326"/>
        <a:ext cx="868230" cy="86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6C749C-42E6-4B87-94F6-3C89A1254BC3}" type="datetimeFigureOut">
              <a:rPr lang="fr-CA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013C2C-0C52-4485-9224-F4ED5ACC602C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4528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13C2C-0C52-4485-9224-F4ED5ACC602C}" type="slidenum">
              <a:rPr lang="fr-CA" smtClean="0"/>
              <a:pPr>
                <a:defRPr/>
              </a:pPr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910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13C2C-0C52-4485-9224-F4ED5ACC602C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76258E-8F04-4675-88D0-EE1149714FF0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2D8D-DEC0-4EB9-8995-1E442409A5F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B688-2B5A-45D8-BD25-B9FA462A7FA8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668D-9F0D-4E32-AF0E-BCBE328C2E1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61C5-E112-4CCC-8E32-838D127ED10B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2ACE-5751-4669-A54A-2FD9F2DAF46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1363722146 w 2409"/>
              <a:gd name="T1" fmla="*/ 2147483647 h 4865"/>
              <a:gd name="T2" fmla="*/ 1740880101 w 2409"/>
              <a:gd name="T3" fmla="*/ 2147483647 h 4865"/>
              <a:gd name="T4" fmla="*/ 1582077122 w 2409"/>
              <a:gd name="T5" fmla="*/ 2147483647 h 4865"/>
              <a:gd name="T6" fmla="*/ 2139873413 w 2409"/>
              <a:gd name="T7" fmla="*/ 2147483647 h 4865"/>
              <a:gd name="T8" fmla="*/ 1242634400 w 2409"/>
              <a:gd name="T9" fmla="*/ 2147483647 h 4865"/>
              <a:gd name="T10" fmla="*/ 1486795053 w 2409"/>
              <a:gd name="T11" fmla="*/ 2147483647 h 4865"/>
              <a:gd name="T12" fmla="*/ 1147353740 w 2409"/>
              <a:gd name="T13" fmla="*/ 2147483647 h 4865"/>
              <a:gd name="T14" fmla="*/ 2147483647 w 2409"/>
              <a:gd name="T15" fmla="*/ 490824170 h 4865"/>
              <a:gd name="T16" fmla="*/ 2147483647 w 2409"/>
              <a:gd name="T17" fmla="*/ 2060667594 h 4865"/>
              <a:gd name="T18" fmla="*/ 2147483647 w 2409"/>
              <a:gd name="T19" fmla="*/ 1303566948 h 4865"/>
              <a:gd name="T20" fmla="*/ 2147483647 w 2409"/>
              <a:gd name="T21" fmla="*/ 1804326408 h 4865"/>
              <a:gd name="T22" fmla="*/ 2147483647 w 2409"/>
              <a:gd name="T23" fmla="*/ 2102397784 h 4865"/>
              <a:gd name="T24" fmla="*/ 2147483647 w 2409"/>
              <a:gd name="T25" fmla="*/ 1158504390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074367342 w 2409"/>
              <a:gd name="T49" fmla="*/ 2147483647 h 4865"/>
              <a:gd name="T50" fmla="*/ 1466944857 w 2409"/>
              <a:gd name="T51" fmla="*/ 2147483647 h 4865"/>
              <a:gd name="T52" fmla="*/ 1699194548 w 2409"/>
              <a:gd name="T53" fmla="*/ 2147483647 h 4865"/>
              <a:gd name="T54" fmla="*/ 1266454917 w 2409"/>
              <a:gd name="T55" fmla="*/ 2147483647 h 4865"/>
              <a:gd name="T56" fmla="*/ 190564138 w 2409"/>
              <a:gd name="T57" fmla="*/ 2147483647 h 4865"/>
              <a:gd name="T58" fmla="*/ 375172794 w 2409"/>
              <a:gd name="T59" fmla="*/ 2147483647 h 4865"/>
              <a:gd name="T60" fmla="*/ 1038175547 w 2409"/>
              <a:gd name="T61" fmla="*/ 2147483647 h 4865"/>
              <a:gd name="T62" fmla="*/ 1030236314 w 2409"/>
              <a:gd name="T63" fmla="*/ 2147483647 h 4865"/>
              <a:gd name="T64" fmla="*/ 1081846260 w 2409"/>
              <a:gd name="T65" fmla="*/ 2147483647 h 4865"/>
              <a:gd name="T66" fmla="*/ 1413348341 w 2409"/>
              <a:gd name="T67" fmla="*/ 2147483647 h 4865"/>
              <a:gd name="T68" fmla="*/ 1240650648 w 2409"/>
              <a:gd name="T69" fmla="*/ 2147483647 h 4865"/>
              <a:gd name="T70" fmla="*/ 1177128329 w 2409"/>
              <a:gd name="T71" fmla="*/ 2147483647 h 4865"/>
              <a:gd name="T72" fmla="*/ 309666724 w 2409"/>
              <a:gd name="T73" fmla="*/ 2147483647 h 4865"/>
              <a:gd name="T74" fmla="*/ 214384655 w 2409"/>
              <a:gd name="T75" fmla="*/ 2147483647 h 4865"/>
              <a:gd name="T76" fmla="*/ 895252444 w 2409"/>
              <a:gd name="T77" fmla="*/ 2147483647 h 4865"/>
              <a:gd name="T78" fmla="*/ 216369816 w 2409"/>
              <a:gd name="T79" fmla="*/ 2147483647 h 4865"/>
              <a:gd name="T80" fmla="*/ 418843508 w 2409"/>
              <a:gd name="T81" fmla="*/ 2147483647 h 4865"/>
              <a:gd name="T82" fmla="*/ 563751772 w 2409"/>
              <a:gd name="T83" fmla="*/ 2147483647 h 4865"/>
              <a:gd name="T84" fmla="*/ 1075892188 w 2409"/>
              <a:gd name="T85" fmla="*/ 2147483647 h 4865"/>
              <a:gd name="T86" fmla="*/ 506184935 w 2409"/>
              <a:gd name="T87" fmla="*/ 2147483647 h 4865"/>
              <a:gd name="T88" fmla="*/ 807911017 w 2409"/>
              <a:gd name="T89" fmla="*/ 2147483647 h 4865"/>
              <a:gd name="T90" fmla="*/ 1071921867 w 2409"/>
              <a:gd name="T91" fmla="*/ 2147483647 h 4865"/>
              <a:gd name="T92" fmla="*/ 1123533222 w 2409"/>
              <a:gd name="T93" fmla="*/ 2147483647 h 4865"/>
              <a:gd name="T94" fmla="*/ 1290275434 w 2409"/>
              <a:gd name="T95" fmla="*/ 2147483647 h 4865"/>
              <a:gd name="T96" fmla="*/ 1641627711 w 2409"/>
              <a:gd name="T97" fmla="*/ 2147483647 h 4865"/>
              <a:gd name="T98" fmla="*/ 1647583193 w 2409"/>
              <a:gd name="T99" fmla="*/ 2147483647 h 4865"/>
              <a:gd name="T100" fmla="*/ 1834177009 w 2409"/>
              <a:gd name="T101" fmla="*/ 2147483647 h 4865"/>
              <a:gd name="T102" fmla="*/ 1816311974 w 2409"/>
              <a:gd name="T103" fmla="*/ 2147483647 h 4865"/>
              <a:gd name="T104" fmla="*/ 2147483647 w 2409"/>
              <a:gd name="T105" fmla="*/ 2147483647 h 4865"/>
              <a:gd name="T106" fmla="*/ 1925488757 w 2409"/>
              <a:gd name="T107" fmla="*/ 1917594067 h 4865"/>
              <a:gd name="T108" fmla="*/ 617346879 w 2409"/>
              <a:gd name="T109" fmla="*/ 1303566948 h 4865"/>
              <a:gd name="T110" fmla="*/ 1532450927 w 2409"/>
              <a:gd name="T111" fmla="*/ 1309526994 h 4865"/>
              <a:gd name="T112" fmla="*/ 2147483647 w 2409"/>
              <a:gd name="T113" fmla="*/ 1730802728 h 4865"/>
              <a:gd name="T114" fmla="*/ 1246604721 w 2409"/>
              <a:gd name="T115" fmla="*/ 623963817 h 4865"/>
              <a:gd name="T116" fmla="*/ 2147483647 w 2409"/>
              <a:gd name="T117" fmla="*/ 1096903621 h 4865"/>
              <a:gd name="T118" fmla="*/ 2147483647 w 2409"/>
              <a:gd name="T119" fmla="*/ 1396962618 h 4865"/>
              <a:gd name="T120" fmla="*/ 2147483647 w 2409"/>
              <a:gd name="T121" fmla="*/ 75511302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15E8-03C7-469C-AAA5-EEB177290767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A1B-BDE2-43A5-8E94-86DC5BEFF9E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1309419104 w 2409"/>
              <a:gd name="T1" fmla="*/ 2147483647 h 4865"/>
              <a:gd name="T2" fmla="*/ 1671558584 w 2409"/>
              <a:gd name="T3" fmla="*/ 2147483647 h 4865"/>
              <a:gd name="T4" fmla="*/ 1519079239 w 2409"/>
              <a:gd name="T5" fmla="*/ 2147483647 h 4865"/>
              <a:gd name="T6" fmla="*/ 2054663525 w 2409"/>
              <a:gd name="T7" fmla="*/ 2147483647 h 4865"/>
              <a:gd name="T8" fmla="*/ 1193153706 w 2409"/>
              <a:gd name="T9" fmla="*/ 2147483647 h 4865"/>
              <a:gd name="T10" fmla="*/ 1427591079 w 2409"/>
              <a:gd name="T11" fmla="*/ 2147483647 h 4865"/>
              <a:gd name="T12" fmla="*/ 1101665547 w 2409"/>
              <a:gd name="T13" fmla="*/ 2147483647 h 4865"/>
              <a:gd name="T14" fmla="*/ 2147483647 w 2409"/>
              <a:gd name="T15" fmla="*/ 471477277 h 4865"/>
              <a:gd name="T16" fmla="*/ 2147483647 w 2409"/>
              <a:gd name="T17" fmla="*/ 1979439157 h 4865"/>
              <a:gd name="T18" fmla="*/ 2147483647 w 2409"/>
              <a:gd name="T19" fmla="*/ 1252181088 h 4865"/>
              <a:gd name="T20" fmla="*/ 2147483647 w 2409"/>
              <a:gd name="T21" fmla="*/ 1733202445 h 4865"/>
              <a:gd name="T22" fmla="*/ 2147483647 w 2409"/>
              <a:gd name="T23" fmla="*/ 2019524845 h 4865"/>
              <a:gd name="T24" fmla="*/ 2147483647 w 2409"/>
              <a:gd name="T25" fmla="*/ 1112838625 h 4865"/>
              <a:gd name="T26" fmla="*/ 2147483647 w 2409"/>
              <a:gd name="T27" fmla="*/ 2109238921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085160499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1991765761 w 2409"/>
              <a:gd name="T49" fmla="*/ 2147483647 h 4865"/>
              <a:gd name="T50" fmla="*/ 1408530816 w 2409"/>
              <a:gd name="T51" fmla="*/ 2147483647 h 4865"/>
              <a:gd name="T52" fmla="*/ 1631532859 w 2409"/>
              <a:gd name="T53" fmla="*/ 2147483647 h 4865"/>
              <a:gd name="T54" fmla="*/ 1216025746 w 2409"/>
              <a:gd name="T55" fmla="*/ 2147483647 h 4865"/>
              <a:gd name="T56" fmla="*/ 182976319 w 2409"/>
              <a:gd name="T57" fmla="*/ 2147483647 h 4865"/>
              <a:gd name="T58" fmla="*/ 360232902 w 2409"/>
              <a:gd name="T59" fmla="*/ 2147483647 h 4865"/>
              <a:gd name="T60" fmla="*/ 996835480 w 2409"/>
              <a:gd name="T61" fmla="*/ 2147483647 h 4865"/>
              <a:gd name="T62" fmla="*/ 989211926 w 2409"/>
              <a:gd name="T63" fmla="*/ 2147483647 h 4865"/>
              <a:gd name="T64" fmla="*/ 1038767783 w 2409"/>
              <a:gd name="T65" fmla="*/ 2147483647 h 4865"/>
              <a:gd name="T66" fmla="*/ 1357069762 w 2409"/>
              <a:gd name="T67" fmla="*/ 2147483647 h 4865"/>
              <a:gd name="T68" fmla="*/ 1191247128 w 2409"/>
              <a:gd name="T69" fmla="*/ 2147483647 h 4865"/>
              <a:gd name="T70" fmla="*/ 1130255942 w 2409"/>
              <a:gd name="T71" fmla="*/ 2147483647 h 4865"/>
              <a:gd name="T72" fmla="*/ 297335137 w 2409"/>
              <a:gd name="T73" fmla="*/ 2147483647 h 4865"/>
              <a:gd name="T74" fmla="*/ 205846978 w 2409"/>
              <a:gd name="T75" fmla="*/ 2147483647 h 4865"/>
              <a:gd name="T76" fmla="*/ 859604621 w 2409"/>
              <a:gd name="T77" fmla="*/ 2147483647 h 4865"/>
              <a:gd name="T78" fmla="*/ 207753557 w 2409"/>
              <a:gd name="T79" fmla="*/ 2147483647 h 4865"/>
              <a:gd name="T80" fmla="*/ 402165205 w 2409"/>
              <a:gd name="T81" fmla="*/ 2147483647 h 4865"/>
              <a:gd name="T82" fmla="*/ 541302642 w 2409"/>
              <a:gd name="T83" fmla="*/ 2147483647 h 4865"/>
              <a:gd name="T84" fmla="*/ 1033049428 w 2409"/>
              <a:gd name="T85" fmla="*/ 2147483647 h 4865"/>
              <a:gd name="T86" fmla="*/ 486028431 w 2409"/>
              <a:gd name="T87" fmla="*/ 2147483647 h 4865"/>
              <a:gd name="T88" fmla="*/ 775740015 w 2409"/>
              <a:gd name="T89" fmla="*/ 2147483647 h 4865"/>
              <a:gd name="T90" fmla="*/ 1029237651 w 2409"/>
              <a:gd name="T91" fmla="*/ 2147483647 h 4865"/>
              <a:gd name="T92" fmla="*/ 1078793507 w 2409"/>
              <a:gd name="T93" fmla="*/ 2147483647 h 4865"/>
              <a:gd name="T94" fmla="*/ 1238897786 w 2409"/>
              <a:gd name="T95" fmla="*/ 2147483647 h 4865"/>
              <a:gd name="T96" fmla="*/ 1576258648 w 2409"/>
              <a:gd name="T97" fmla="*/ 2147483647 h 4865"/>
              <a:gd name="T98" fmla="*/ 1581977003 w 2409"/>
              <a:gd name="T99" fmla="*/ 2147483647 h 4865"/>
              <a:gd name="T100" fmla="*/ 1761140165 w 2409"/>
              <a:gd name="T101" fmla="*/ 2147483647 h 4865"/>
              <a:gd name="T102" fmla="*/ 1743986480 w 2409"/>
              <a:gd name="T103" fmla="*/ 2147483647 h 4865"/>
              <a:gd name="T104" fmla="*/ 2147483647 w 2409"/>
              <a:gd name="T105" fmla="*/ 2147483647 h 4865"/>
              <a:gd name="T106" fmla="*/ 1848816547 w 2409"/>
              <a:gd name="T107" fmla="*/ 1842004681 h 4865"/>
              <a:gd name="T108" fmla="*/ 592765077 w 2409"/>
              <a:gd name="T109" fmla="*/ 1252181088 h 4865"/>
              <a:gd name="T110" fmla="*/ 1471428580 w 2409"/>
              <a:gd name="T111" fmla="*/ 1257907812 h 4865"/>
              <a:gd name="T112" fmla="*/ 2147483647 w 2409"/>
              <a:gd name="T113" fmla="*/ 1662576529 h 4865"/>
              <a:gd name="T114" fmla="*/ 1196965483 w 2409"/>
              <a:gd name="T115" fmla="*/ 599367673 h 4865"/>
              <a:gd name="T116" fmla="*/ 2147483647 w 2409"/>
              <a:gd name="T117" fmla="*/ 1053664776 h 4865"/>
              <a:gd name="T118" fmla="*/ 2147483647 w 2409"/>
              <a:gd name="T119" fmla="*/ 1341895164 h 4865"/>
              <a:gd name="T120" fmla="*/ 2147483647 w 2409"/>
              <a:gd name="T121" fmla="*/ 7253528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315139-146E-4404-8B3C-FC9CC7D0F8A9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D1CE-BC69-41B2-8EF7-F17660ED5B4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45BC-4A1A-4D7B-AA31-05A2B4BFF01E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1F1F-CB08-4684-8662-A335E669345D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2E14-9865-45EA-ABB2-41F21F7B43F1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767F-F3F1-4BD9-BB15-DF6109A090A8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2F0F-A3DB-4631-AC34-EDA184470690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055D-1F74-4CA3-AEDB-429B0C71EC06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7306-FF93-4109-B8BD-841DDB91A594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B670-2A61-401C-8CA2-FD8852A4B78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BD9DAA7-06CA-4040-A275-4A71CBEE1D8C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A288-1042-4C3A-9157-2D189FAE072A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51FC07-6DC1-4CFF-912B-F3BA32A545E9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3634-A992-407C-A56F-524E2654242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B9EE22-B4FC-4B5A-BED8-49B783595EAA}" type="datetime1">
              <a:rPr lang="fr-CA" smtClean="0"/>
              <a:pPr>
                <a:defRPr/>
              </a:pPr>
              <a:t>2014-05-08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9A7A95-83C2-4D5C-ABDE-5B0D7522434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42" r:id="rId8"/>
    <p:sldLayoutId id="2147483743" r:id="rId9"/>
    <p:sldLayoutId id="2147483737" r:id="rId10"/>
    <p:sldLayoutId id="2147483738" r:id="rId11"/>
  </p:sldLayoutIdLst>
  <p:hf sldNum="0" hdr="0" dt="0"/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707904" y="2996952"/>
            <a:ext cx="5121275" cy="1581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200" dirty="0" smtClean="0"/>
              <a:t>Démystifier le rôle de l’infirmière aux accès vasculaires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19688" cy="23034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b="1" dirty="0" smtClean="0">
                <a:ea typeface="+mj-ea"/>
              </a:rPr>
              <a:t>DE LA CONSULTATION À LA PONCTION</a:t>
            </a:r>
            <a:endParaRPr lang="fr-CA" b="1" dirty="0">
              <a:ea typeface="+mj-ea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27984" y="5227459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 smtClean="0"/>
              <a:t>Par : Lynn Dufresne,</a:t>
            </a:r>
          </a:p>
          <a:p>
            <a:pPr algn="ctr"/>
            <a:r>
              <a:rPr lang="fr-CA" i="1" dirty="0" smtClean="0"/>
              <a:t> Infirmière responsable</a:t>
            </a:r>
          </a:p>
          <a:p>
            <a:pPr algn="ctr"/>
            <a:r>
              <a:rPr lang="fr-CA" i="1" dirty="0" smtClean="0"/>
              <a:t> du suivi des accès vasculaires</a:t>
            </a:r>
          </a:p>
          <a:p>
            <a:pPr algn="ctr"/>
            <a:r>
              <a:rPr lang="fr-CA" i="1" dirty="0" smtClean="0"/>
              <a:t>au CSSS de Trois-Rivières</a:t>
            </a:r>
            <a:endParaRPr lang="fr-CA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b="1" dirty="0" smtClean="0"/>
              <a:t>USAGER (1</a:t>
            </a:r>
            <a:r>
              <a:rPr lang="fr-CA" sz="4400" b="1" baseline="30000" dirty="0" smtClean="0"/>
              <a:t>re</a:t>
            </a:r>
            <a:r>
              <a:rPr lang="fr-CA" sz="4400" b="1" dirty="0" smtClean="0"/>
              <a:t> rencontre)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Gaucher </a:t>
            </a:r>
            <a:r>
              <a:rPr lang="fr-CA" dirty="0"/>
              <a:t>ou </a:t>
            </a:r>
            <a:r>
              <a:rPr lang="fr-CA" dirty="0" smtClean="0"/>
              <a:t>droitier</a:t>
            </a:r>
          </a:p>
          <a:p>
            <a:endParaRPr lang="fr-CA" u="sng" dirty="0"/>
          </a:p>
          <a:p>
            <a:r>
              <a:rPr lang="fr-CA" dirty="0"/>
              <a:t>Diabétique (insuline</a:t>
            </a:r>
            <a:r>
              <a:rPr lang="fr-CA" dirty="0" smtClean="0"/>
              <a:t>?)</a:t>
            </a:r>
          </a:p>
          <a:p>
            <a:endParaRPr lang="fr-CA" dirty="0"/>
          </a:p>
          <a:p>
            <a:r>
              <a:rPr lang="fr-CA" dirty="0"/>
              <a:t>Anticoagulé (si coumadin, besoin de renversement</a:t>
            </a:r>
            <a:r>
              <a:rPr lang="fr-CA" dirty="0" smtClean="0"/>
              <a:t>?)</a:t>
            </a:r>
          </a:p>
          <a:p>
            <a:endParaRPr lang="fr-CA" dirty="0"/>
          </a:p>
          <a:p>
            <a:r>
              <a:rPr lang="fr-CA" dirty="0"/>
              <a:t>Porteur de </a:t>
            </a:r>
            <a:r>
              <a:rPr lang="fr-CA" dirty="0" smtClean="0"/>
              <a:t>pacemaker</a:t>
            </a:r>
          </a:p>
          <a:p>
            <a:endParaRPr lang="fr-CA" dirty="0"/>
          </a:p>
          <a:p>
            <a:r>
              <a:rPr lang="fr-CA" dirty="0"/>
              <a:t>Appréhension face aux aiguilles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Résultat du mapping</a:t>
            </a:r>
          </a:p>
          <a:p>
            <a:r>
              <a:rPr lang="fr-CA" dirty="0"/>
              <a:t>Protéger son bras à opérer (peut même débuter les exercices)</a:t>
            </a:r>
          </a:p>
          <a:p>
            <a:r>
              <a:rPr lang="fr-CA" dirty="0"/>
              <a:t>Le déroulement de la chirurgie et le but d’un accès </a:t>
            </a:r>
            <a:r>
              <a:rPr lang="fr-CA" dirty="0" smtClean="0"/>
              <a:t>en relation avec </a:t>
            </a:r>
            <a:r>
              <a:rPr lang="fr-CA" dirty="0"/>
              <a:t>la dialyse (dessins)</a:t>
            </a:r>
          </a:p>
          <a:p>
            <a:r>
              <a:rPr lang="fr-CA" dirty="0"/>
              <a:t>CVC si dialyse en urgence avant maturité de l’accès</a:t>
            </a:r>
          </a:p>
          <a:p>
            <a:r>
              <a:rPr lang="fr-CA" dirty="0" smtClean="0"/>
              <a:t>Les </a:t>
            </a:r>
            <a:r>
              <a:rPr lang="fr-CA" dirty="0"/>
              <a:t>avantages d’une FAV vs risques d’un </a:t>
            </a:r>
            <a:r>
              <a:rPr lang="fr-CA" dirty="0" smtClean="0"/>
              <a:t>CVC****</a:t>
            </a:r>
            <a:endParaRPr lang="fr-CA" dirty="0"/>
          </a:p>
          <a:p>
            <a:r>
              <a:rPr lang="fr-CA" dirty="0"/>
              <a:t> Les soins post-opératoires (suivi)</a:t>
            </a:r>
          </a:p>
          <a:p>
            <a:r>
              <a:rPr lang="fr-CA" dirty="0"/>
              <a:t>Information sommaire sur les ponctions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b="1" u="sng" dirty="0"/>
              <a:t>Ce que j'ai besoin de savoir </a:t>
            </a:r>
            <a:r>
              <a:rPr lang="fr-CA" b="1" u="sng" dirty="0" smtClean="0"/>
              <a:t>sur l’usager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CA" b="1" u="sng" dirty="0"/>
              <a:t>Ce que l’usager a besoin de savoir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65" y="332656"/>
            <a:ext cx="142875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45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CLINIQUE DE VASCULAIRE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400" dirty="0" smtClean="0"/>
              <a:t>Mettre usager sur liste d’attente de consultation des usagers non-dialysés selon priorité (GFR) avec particularités s’il y a lieu</a:t>
            </a:r>
          </a:p>
          <a:p>
            <a:endParaRPr lang="fr-CA" sz="2400" dirty="0" smtClean="0"/>
          </a:p>
          <a:p>
            <a:r>
              <a:rPr lang="fr-CA" sz="2400" dirty="0" smtClean="0"/>
              <a:t>Envoi de la demande de consultation incluant copie du mapping et</a:t>
            </a:r>
            <a:r>
              <a:rPr lang="fr-CA" dirty="0" smtClean="0"/>
              <a:t> de la requête professionnelle (notes de la rencontre informelle)</a:t>
            </a:r>
          </a:p>
          <a:p>
            <a:endParaRPr lang="fr-CA" dirty="0"/>
          </a:p>
          <a:p>
            <a:r>
              <a:rPr lang="fr-CA" dirty="0" smtClean="0"/>
              <a:t>Contact téléphonique avec l’infirmière de la clinique pour vérifier dates de rendez-vous 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264108" cy="1556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114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CHIRURGIEN VASCULAIRE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 smtClean="0"/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Mettre l’usager sur liste d’attente de consultation des usagers dialysés selon priorité et particularités s’il y a lieu</a:t>
            </a:r>
            <a:endParaRPr lang="fr-CA" dirty="0"/>
          </a:p>
          <a:p>
            <a:r>
              <a:rPr lang="fr-CA" dirty="0" smtClean="0"/>
              <a:t>Mettre tous les documents dans un fichier accessible au chirurgien</a:t>
            </a:r>
            <a:endParaRPr lang="fr-CA" dirty="0"/>
          </a:p>
          <a:p>
            <a:r>
              <a:rPr lang="fr-CA" dirty="0"/>
              <a:t>Le jour de la dialyse de l’usager, vérifier la disponibilité du chirurgien pour rencontre durant le </a:t>
            </a:r>
            <a:r>
              <a:rPr lang="fr-CA" dirty="0" smtClean="0"/>
              <a:t>traitement</a:t>
            </a:r>
          </a:p>
          <a:p>
            <a:r>
              <a:rPr lang="fr-CA" dirty="0" smtClean="0"/>
              <a:t>Lui demander d’assister à différentes chirurgies pour être en mesure de bien les expliquer à l’usager ou au personnel infirmier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732">
            <a:off x="3090104" y="1328196"/>
            <a:ext cx="2794161" cy="19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9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ADMISSION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4251960" cy="4937760"/>
          </a:xfrm>
        </p:spPr>
        <p:txBody>
          <a:bodyPr/>
          <a:lstStyle/>
          <a:p>
            <a:r>
              <a:rPr lang="fr-CA" dirty="0" smtClean="0"/>
              <a:t>Mettre usager sur liste d’attente de chirurgie selon priorité et inscrire les particularités suivantes: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Contact téléphonique hebdomadaire pour vérifier si ajout ou usager cédulé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 smtClean="0"/>
              <a:t>Nom du chirurgien</a:t>
            </a:r>
          </a:p>
          <a:p>
            <a:r>
              <a:rPr lang="fr-CA" dirty="0" smtClean="0"/>
              <a:t>Jours de dialyse ou non dialysé</a:t>
            </a:r>
          </a:p>
          <a:p>
            <a:r>
              <a:rPr lang="fr-CA" dirty="0" smtClean="0"/>
              <a:t>Bilan pré-op si nécessaire</a:t>
            </a:r>
          </a:p>
          <a:p>
            <a:r>
              <a:rPr lang="fr-CA" dirty="0" smtClean="0"/>
              <a:t>Diabétique</a:t>
            </a:r>
          </a:p>
          <a:p>
            <a:r>
              <a:rPr lang="fr-CA" dirty="0" smtClean="0"/>
              <a:t>Anticoagulé (si arrêt du coumadin, prévoir hospitalisation selon protocole du CH)</a:t>
            </a:r>
          </a:p>
          <a:p>
            <a:r>
              <a:rPr lang="fr-CA" dirty="0" smtClean="0"/>
              <a:t>Autres commentaires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066800" cy="138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34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USAGER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6225" y="1955632"/>
            <a:ext cx="4251960" cy="4425696"/>
          </a:xfrm>
        </p:spPr>
        <p:txBody>
          <a:bodyPr>
            <a:normAutofit/>
          </a:bodyPr>
          <a:lstStyle/>
          <a:p>
            <a:r>
              <a:rPr lang="fr-CA" dirty="0" smtClean="0"/>
              <a:t>CLSC si usager de l’extérieur (contact téléphonique à l’usager PRN)</a:t>
            </a:r>
          </a:p>
          <a:p>
            <a:endParaRPr lang="fr-CA" dirty="0" smtClean="0"/>
          </a:p>
          <a:p>
            <a:r>
              <a:rPr lang="fr-CA" dirty="0" smtClean="0"/>
              <a:t>Rencontre avec l’usager 3 semaines à 1 mois post-op pour évaluer plaie et faire une première échographie de surface</a:t>
            </a:r>
          </a:p>
          <a:p>
            <a:endParaRPr lang="fr-CA" dirty="0" smtClean="0"/>
          </a:p>
          <a:p>
            <a:r>
              <a:rPr lang="fr-CA" dirty="0" smtClean="0"/>
              <a:t>Revoir l’usager selon rendez-vous à la CIRA ou PRN (prévoir 2</a:t>
            </a:r>
            <a:r>
              <a:rPr lang="fr-CA" baseline="30000" dirty="0" smtClean="0"/>
              <a:t>e</a:t>
            </a:r>
            <a:r>
              <a:rPr lang="fr-CA" dirty="0" smtClean="0"/>
              <a:t> échographie environ 2 mois post-op) 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15815" y="1955632"/>
            <a:ext cx="4251960" cy="442569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Fait par l’infirmière attitrée à l’usager (feuille d’évaluation à remplir à chaque dialyse)</a:t>
            </a:r>
          </a:p>
          <a:p>
            <a:endParaRPr lang="fr-CA" dirty="0"/>
          </a:p>
          <a:p>
            <a:r>
              <a:rPr lang="fr-CA" dirty="0" smtClean="0"/>
              <a:t>2 échographies faites par l’infirmière des accès vasculaires  (1 mois et 2 mois post-op)</a:t>
            </a:r>
          </a:p>
          <a:p>
            <a:endParaRPr lang="fr-CA" dirty="0"/>
          </a:p>
          <a:p>
            <a:r>
              <a:rPr lang="fr-CA" dirty="0" smtClean="0"/>
              <a:t>Si pontage AV, évaluer l’accès 3 semaines post-op pour débuter les ponctions</a:t>
            </a:r>
          </a:p>
          <a:p>
            <a:endParaRPr lang="en-CA" dirty="0" smtClean="0"/>
          </a:p>
          <a:p>
            <a:r>
              <a:rPr lang="en-CA" dirty="0" smtClean="0"/>
              <a:t>Si FAV huméro-basilique, prévoir doppler 2 mois post-op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276225" y="1407245"/>
            <a:ext cx="4248150" cy="509587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Suivi post-op CIRA</a:t>
            </a:r>
            <a:endParaRPr lang="fr-CA" sz="28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>
          <a:xfrm>
            <a:off x="4615815" y="1407245"/>
            <a:ext cx="4248150" cy="509587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Suivi post-op hémodialyse</a:t>
            </a:r>
            <a:endParaRPr lang="fr-CA" sz="28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1026" name="Picture 2" descr="C:\Users\Line\Pictures\imagesPLN915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624"/>
            <a:ext cx="1349840" cy="13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7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NÉPHROLOGUE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err="1" smtClean="0"/>
              <a:t>Rx</a:t>
            </a:r>
            <a:r>
              <a:rPr lang="fr-CA" dirty="0" smtClean="0"/>
              <a:t> pour débuter les ponctions si usager hémodialysé</a:t>
            </a:r>
          </a:p>
          <a:p>
            <a:endParaRPr lang="fr-CA" dirty="0"/>
          </a:p>
          <a:p>
            <a:r>
              <a:rPr lang="fr-CA" dirty="0" smtClean="0"/>
              <a:t>Si non dialysé, mettre une note sur feuille de suivi de l’accès dans le dossier CIRA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fr-CA" dirty="0" smtClean="0"/>
          </a:p>
          <a:p>
            <a:r>
              <a:rPr lang="fr-CA" dirty="0" smtClean="0"/>
              <a:t>Rx de doppler pour valider résultat de l’échographie et spécifier la problématique (sténose, collatérales, insuffisance artériel</a:t>
            </a:r>
            <a:endParaRPr lang="fr-CA" dirty="0"/>
          </a:p>
          <a:p>
            <a:pPr marL="0" indent="0" algn="ctr">
              <a:buNone/>
            </a:pPr>
            <a:r>
              <a:rPr lang="fr-CA" dirty="0" smtClean="0"/>
              <a:t>ou</a:t>
            </a:r>
            <a:endParaRPr lang="fr-CA" dirty="0"/>
          </a:p>
          <a:p>
            <a:r>
              <a:rPr lang="fr-CA" dirty="0" smtClean="0"/>
              <a:t>Rx de doppler pour vérifier la maturité de la veine basilique avant transposition (ordonnance permanente du chirurgien)</a:t>
            </a:r>
          </a:p>
          <a:p>
            <a:pPr marL="0" indent="0" algn="ctr">
              <a:buNone/>
            </a:pPr>
            <a:r>
              <a:rPr lang="fr-CA" dirty="0"/>
              <a:t>o</a:t>
            </a:r>
            <a:r>
              <a:rPr lang="fr-CA" dirty="0" smtClean="0"/>
              <a:t>u</a:t>
            </a:r>
          </a:p>
          <a:p>
            <a:r>
              <a:rPr lang="fr-CA" dirty="0" smtClean="0"/>
              <a:t>Rx de doppler pour éliminer vol vasculaire si usager symptomatique                         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b="1" dirty="0" smtClean="0"/>
              <a:t>Si maturité de l’accès:</a:t>
            </a:r>
            <a:endParaRPr lang="fr-CA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CA" b="1" dirty="0" smtClean="0"/>
              <a:t>Si accès non fonctionnel :</a:t>
            </a:r>
            <a:endParaRPr lang="fr-CA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2857500" cy="2105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433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SECRÉTARIAT DE RADIOLOGIE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pPr marL="0" indent="0">
              <a:buNone/>
            </a:pPr>
            <a:endParaRPr lang="fr-CA" sz="2800" dirty="0" smtClean="0"/>
          </a:p>
          <a:p>
            <a:endParaRPr lang="fr-CA" sz="2800" dirty="0"/>
          </a:p>
          <a:p>
            <a:endParaRPr lang="fr-CA" sz="2800" dirty="0" smtClean="0"/>
          </a:p>
          <a:p>
            <a:r>
              <a:rPr lang="fr-CA" sz="2800" dirty="0" smtClean="0"/>
              <a:t>S’assurer de la réception de la requête de doppler</a:t>
            </a:r>
          </a:p>
          <a:p>
            <a:endParaRPr lang="fr-CA" sz="2800" dirty="0"/>
          </a:p>
          <a:p>
            <a:r>
              <a:rPr lang="fr-CA" sz="2800" dirty="0" smtClean="0"/>
              <a:t>Établir les priorités </a:t>
            </a:r>
          </a:p>
          <a:p>
            <a:endParaRPr lang="fr-CA" sz="2800" dirty="0" smtClean="0"/>
          </a:p>
          <a:p>
            <a:r>
              <a:rPr lang="fr-CA" sz="2800" dirty="0" smtClean="0"/>
              <a:t>Prévoir rendez-vous selon disponibilité de l’usager (si hémodialysé ou non et si de l’extérieur)</a:t>
            </a:r>
            <a:endParaRPr lang="fr-CA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1251717" cy="165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901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RADIOLOGISTE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 </a:t>
            </a:r>
            <a:r>
              <a:rPr lang="fr-CA" sz="3200" u="sng" dirty="0" smtClean="0"/>
              <a:t>Assister au doppler</a:t>
            </a:r>
            <a:endParaRPr lang="fr-CA" sz="3200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Pour valider le résultat de l’échographie de surface</a:t>
            </a:r>
          </a:p>
          <a:p>
            <a:endParaRPr lang="fr-CA" sz="2800" dirty="0"/>
          </a:p>
          <a:p>
            <a:r>
              <a:rPr lang="fr-CA" sz="2800" dirty="0" smtClean="0"/>
              <a:t>Pour transmettre les recommandations au néphrologue ou au chirurgien vasculaire</a:t>
            </a:r>
            <a:endParaRPr lang="fr-CA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4" y="2924944"/>
            <a:ext cx="2462977" cy="190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519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NÉPHROLOGUE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251960" cy="4425696"/>
          </a:xfrm>
        </p:spPr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Si sténose veineuse ou à l’entrée de l’anastomose</a:t>
            </a:r>
          </a:p>
          <a:p>
            <a:endParaRPr lang="en-CA" dirty="0" smtClean="0"/>
          </a:p>
          <a:p>
            <a:r>
              <a:rPr lang="en-CA" dirty="0" smtClean="0"/>
              <a:t>Prévoir échographie de surface 2 semaines post-</a:t>
            </a:r>
            <a:r>
              <a:rPr lang="en-CA" dirty="0" err="1" smtClean="0"/>
              <a:t>angioplastie</a:t>
            </a:r>
            <a:endParaRPr lang="fr-CA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Si présence de collatérales qui volent le débit</a:t>
            </a:r>
          </a:p>
          <a:p>
            <a:endParaRPr lang="fr-CA" dirty="0" smtClean="0"/>
          </a:p>
          <a:p>
            <a:r>
              <a:rPr lang="fr-CA" dirty="0" smtClean="0"/>
              <a:t>Si insuffisance de l’apport artériel</a:t>
            </a:r>
          </a:p>
          <a:p>
            <a:endParaRPr lang="fr-CA" dirty="0" smtClean="0"/>
          </a:p>
          <a:p>
            <a:r>
              <a:rPr lang="fr-CA" dirty="0" smtClean="0"/>
              <a:t>Si révision de l’accès (anastomose)</a:t>
            </a:r>
          </a:p>
          <a:p>
            <a:endParaRPr lang="fr-CA" dirty="0"/>
          </a:p>
          <a:p>
            <a:r>
              <a:rPr lang="fr-CA" dirty="0" smtClean="0"/>
              <a:t>Si fermeture de l’accès relié à un vol vasculaire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b="1" u="sng" dirty="0" smtClean="0"/>
              <a:t>Rx angioplastie </a:t>
            </a:r>
            <a:r>
              <a:rPr lang="fr-CA" sz="2400" b="1" dirty="0" smtClean="0"/>
              <a:t>:</a:t>
            </a:r>
            <a:endParaRPr lang="fr-CA" sz="24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fr-CA" sz="2400" b="1" u="sng" dirty="0" smtClean="0"/>
              <a:t>Consultation en vasculaire </a:t>
            </a:r>
            <a:r>
              <a:rPr lang="fr-CA" sz="2400" b="1" dirty="0" smtClean="0"/>
              <a:t>:</a:t>
            </a:r>
            <a:endParaRPr lang="fr-CA" sz="2400" b="1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1026" name="Picture 2" descr="C:\Users\Line\Pictures\F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057525" cy="149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8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TECHNICIEN EN ANGIOGRAPHIE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400" dirty="0" err="1" smtClean="0"/>
              <a:t>S’assurer</a:t>
            </a:r>
            <a:r>
              <a:rPr lang="en-CA" sz="2400" dirty="0" smtClean="0"/>
              <a:t> de la réception de la </a:t>
            </a:r>
            <a:r>
              <a:rPr lang="fr-CA" sz="2400" dirty="0" smtClean="0"/>
              <a:t>requête</a:t>
            </a:r>
            <a:endParaRPr lang="en-CA" sz="2400" dirty="0" smtClean="0"/>
          </a:p>
          <a:p>
            <a:r>
              <a:rPr lang="fr-CA" sz="2400" dirty="0" smtClean="0"/>
              <a:t>Céduler</a:t>
            </a:r>
            <a:r>
              <a:rPr lang="en-CA" sz="2400" dirty="0" smtClean="0"/>
              <a:t> le rendez-vous en </a:t>
            </a:r>
            <a:r>
              <a:rPr lang="fr-CA" sz="2400" dirty="0" smtClean="0"/>
              <a:t>fonction</a:t>
            </a:r>
            <a:r>
              <a:rPr lang="en-CA" sz="2400" dirty="0" smtClean="0"/>
              <a:t> des jours de dialyse</a:t>
            </a:r>
          </a:p>
          <a:p>
            <a:r>
              <a:rPr lang="en-CA" sz="2400" dirty="0" smtClean="0"/>
              <a:t>Si usager non hémodialysé, prévoir protocole d’hydratation (idéalement l’angioplastie devrait être réalisée dans les semaines </a:t>
            </a:r>
            <a:r>
              <a:rPr lang="fr-CA" sz="2400" dirty="0" smtClean="0"/>
              <a:t>précédant</a:t>
            </a:r>
            <a:r>
              <a:rPr lang="en-CA" sz="2400" dirty="0" smtClean="0"/>
              <a:t> la </a:t>
            </a:r>
            <a:r>
              <a:rPr lang="en-CA" sz="2400" smtClean="0"/>
              <a:t>1</a:t>
            </a:r>
            <a:r>
              <a:rPr lang="en-CA" sz="2400" baseline="30000" smtClean="0"/>
              <a:t>re</a:t>
            </a:r>
            <a:r>
              <a:rPr lang="en-CA" sz="2400" smtClean="0"/>
              <a:t> dialyse)</a:t>
            </a:r>
            <a:endParaRPr lang="en-CA" sz="2400" dirty="0" smtClean="0"/>
          </a:p>
          <a:p>
            <a:r>
              <a:rPr lang="en-CA" sz="2400" dirty="0" smtClean="0"/>
              <a:t>Demander </a:t>
            </a:r>
            <a:r>
              <a:rPr lang="en-CA" sz="2400" dirty="0" err="1" smtClean="0"/>
              <a:t>d’assister</a:t>
            </a:r>
            <a:r>
              <a:rPr lang="en-CA" sz="2400" dirty="0" smtClean="0"/>
              <a:t> à </a:t>
            </a:r>
            <a:r>
              <a:rPr lang="en-CA" sz="2400" dirty="0" err="1" smtClean="0"/>
              <a:t>différentes</a:t>
            </a:r>
            <a:r>
              <a:rPr lang="en-CA" sz="2400" dirty="0" smtClean="0"/>
              <a:t> </a:t>
            </a:r>
            <a:r>
              <a:rPr lang="en-CA" sz="2400" dirty="0" err="1" smtClean="0"/>
              <a:t>procédures</a:t>
            </a:r>
            <a:r>
              <a:rPr lang="en-CA" sz="2400" dirty="0" smtClean="0"/>
              <a:t> pour </a:t>
            </a:r>
            <a:r>
              <a:rPr lang="en-CA" sz="2400" dirty="0" err="1" smtClean="0"/>
              <a:t>être</a:t>
            </a:r>
            <a:r>
              <a:rPr lang="en-CA" sz="2400" dirty="0" smtClean="0"/>
              <a:t> en </a:t>
            </a:r>
            <a:r>
              <a:rPr lang="en-CA" sz="2400" dirty="0" err="1" smtClean="0"/>
              <a:t>mesure</a:t>
            </a:r>
            <a:r>
              <a:rPr lang="en-CA" sz="2400" dirty="0" smtClean="0"/>
              <a:t> de </a:t>
            </a:r>
            <a:r>
              <a:rPr lang="en-CA" sz="2400" dirty="0" err="1" smtClean="0"/>
              <a:t>bien</a:t>
            </a:r>
            <a:r>
              <a:rPr lang="en-CA" sz="2400" dirty="0" smtClean="0"/>
              <a:t> les </a:t>
            </a:r>
            <a:r>
              <a:rPr lang="en-CA" sz="2400" dirty="0" err="1" smtClean="0"/>
              <a:t>expliquer</a:t>
            </a:r>
            <a:r>
              <a:rPr lang="en-CA" sz="2400" dirty="0" smtClean="0"/>
              <a:t> à </a:t>
            </a:r>
            <a:r>
              <a:rPr lang="en-CA" sz="2400" dirty="0" err="1" smtClean="0"/>
              <a:t>l’usager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au personnel </a:t>
            </a:r>
            <a:r>
              <a:rPr lang="en-CA" sz="2400" dirty="0" err="1" smtClean="0"/>
              <a:t>infirmier</a:t>
            </a:r>
            <a:endParaRPr lang="fr-CA" sz="2400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96752"/>
            <a:ext cx="233074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737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b="1" dirty="0" smtClean="0"/>
              <a:t>RAPPEL SUR LES OBJECTIFS DE LA PRÉSENTATION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Mieux connaître le rôle de l’infirmière responsable des accès vasculaires</a:t>
            </a:r>
          </a:p>
          <a:p>
            <a:r>
              <a:rPr lang="fr-CA" sz="2800" dirty="0"/>
              <a:t>Démontrer l’importance d’avoir une infirmière aux </a:t>
            </a:r>
            <a:r>
              <a:rPr lang="fr-CA" sz="2800" dirty="0" smtClean="0"/>
              <a:t>accès vasculaires dans chaque centre </a:t>
            </a:r>
          </a:p>
          <a:p>
            <a:r>
              <a:rPr lang="fr-CA" sz="2800" dirty="0" smtClean="0"/>
              <a:t>Reconnaître tous les intervenants qui peuvent entrer en relation avec l’infirmière aux accès vasculaires</a:t>
            </a:r>
          </a:p>
          <a:p>
            <a:r>
              <a:rPr lang="fr-CA" sz="2800" dirty="0" smtClean="0"/>
              <a:t>Expliquer de quelle façon l’infirmière aux accès peut influencer le processus de maturité d’une FAV</a:t>
            </a:r>
            <a:endParaRPr lang="fr-CA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028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CLINIQUE DE VASCULAIRE/CHIRURGIEN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Remettre usager sur la liste d’attente de consultation selon priorité</a:t>
            </a:r>
          </a:p>
          <a:p>
            <a:endParaRPr lang="fr-CA" dirty="0"/>
          </a:p>
          <a:p>
            <a:r>
              <a:rPr lang="fr-CA" dirty="0" smtClean="0"/>
              <a:t>Envoi de la demande de consultation avec copie du doppler</a:t>
            </a:r>
          </a:p>
          <a:p>
            <a:endParaRPr lang="fr-CA" dirty="0" smtClean="0"/>
          </a:p>
          <a:p>
            <a:r>
              <a:rPr lang="fr-CA" dirty="0"/>
              <a:t>Contact téléphonique avec l’infirmière de la clinique pour vérifier </a:t>
            </a:r>
            <a:r>
              <a:rPr lang="fr-CA" dirty="0" smtClean="0"/>
              <a:t>date </a:t>
            </a:r>
            <a:r>
              <a:rPr lang="fr-CA" dirty="0"/>
              <a:t>de </a:t>
            </a:r>
            <a:r>
              <a:rPr lang="fr-CA" dirty="0" smtClean="0"/>
              <a:t>rendez-vous 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Remettre usager sur la liste d’attente de consultation selon priorité</a:t>
            </a:r>
          </a:p>
          <a:p>
            <a:endParaRPr lang="fr-CA" dirty="0" smtClean="0"/>
          </a:p>
          <a:p>
            <a:r>
              <a:rPr lang="fr-CA" dirty="0" smtClean="0"/>
              <a:t>Mettre copie de la demande de consultation et copie du doppler dans le fichier du chirurgien</a:t>
            </a:r>
          </a:p>
          <a:p>
            <a:endParaRPr lang="fr-CA" dirty="0" smtClean="0"/>
          </a:p>
          <a:p>
            <a:r>
              <a:rPr lang="fr-CA" dirty="0" smtClean="0"/>
              <a:t>Avisé le chirurgien des jours de dialyse de l’usager pour rencontre durant le traitement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b="1" dirty="0" smtClean="0"/>
              <a:t>Si non hémodialysé</a:t>
            </a:r>
            <a:endParaRPr lang="fr-CA" sz="24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b="1" dirty="0" smtClean="0"/>
              <a:t>Si hémodialysé</a:t>
            </a:r>
            <a:endParaRPr lang="fr-CA" sz="24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880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USAGER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6225" y="1955632"/>
            <a:ext cx="4251960" cy="4425696"/>
          </a:xfrm>
        </p:spPr>
        <p:txBody>
          <a:bodyPr>
            <a:normAutofit/>
          </a:bodyPr>
          <a:lstStyle/>
          <a:p>
            <a:r>
              <a:rPr lang="fr-CA" dirty="0" smtClean="0"/>
              <a:t>CLSC si usager de l’extérieur (contact téléphonique à l’usager PRN)</a:t>
            </a:r>
          </a:p>
          <a:p>
            <a:endParaRPr lang="fr-CA" dirty="0" smtClean="0"/>
          </a:p>
          <a:p>
            <a:r>
              <a:rPr lang="fr-CA" dirty="0" smtClean="0"/>
              <a:t>Rencontre avec l’usager 3 semaines à 1 mois post-op pour évaluer plaie et faire une première échographie de surface</a:t>
            </a:r>
          </a:p>
          <a:p>
            <a:endParaRPr lang="fr-CA" dirty="0" smtClean="0"/>
          </a:p>
          <a:p>
            <a:r>
              <a:rPr lang="fr-CA" dirty="0" smtClean="0"/>
              <a:t>Revoir l’usager selon rendez-vous à la CIRA ou PRN (prévoir 2</a:t>
            </a:r>
            <a:r>
              <a:rPr lang="fr-CA" baseline="30000" dirty="0" smtClean="0"/>
              <a:t>e</a:t>
            </a:r>
            <a:r>
              <a:rPr lang="fr-CA" dirty="0" smtClean="0"/>
              <a:t> échographie environ 2 mois post-op) 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15815" y="1955632"/>
            <a:ext cx="4251960" cy="4425696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Fait par l’infirmière attitrée à l’usager (feuille d’évaluation à remplir à chaque dialyse)</a:t>
            </a:r>
          </a:p>
          <a:p>
            <a:endParaRPr lang="fr-CA" dirty="0"/>
          </a:p>
          <a:p>
            <a:r>
              <a:rPr lang="fr-CA" dirty="0" smtClean="0"/>
              <a:t>2 échographies faites par l’infirmière des accès vasculaires  (1 mois et 2 mois post-op)</a:t>
            </a:r>
          </a:p>
          <a:p>
            <a:endParaRPr lang="fr-CA" dirty="0"/>
          </a:p>
          <a:p>
            <a:r>
              <a:rPr lang="fr-CA" dirty="0" smtClean="0"/>
              <a:t>Si pontage AV, évaluer l’accès 3 semaines post-op pour débuter les ponctions</a:t>
            </a:r>
          </a:p>
          <a:p>
            <a:endParaRPr lang="en-CA" dirty="0" smtClean="0"/>
          </a:p>
          <a:p>
            <a:r>
              <a:rPr lang="en-CA" dirty="0" smtClean="0"/>
              <a:t>Si transposition de la veine basilique, prévoir échographie 1 mois post-op 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276225" y="1407245"/>
            <a:ext cx="4248150" cy="509587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Suivi post-op CIRA</a:t>
            </a:r>
            <a:endParaRPr lang="fr-CA" sz="28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>
          <a:xfrm>
            <a:off x="4615815" y="1407245"/>
            <a:ext cx="4248150" cy="509587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Suivi post-op hémodialyse</a:t>
            </a:r>
            <a:endParaRPr lang="fr-CA" sz="28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2050" name="Picture 2" descr="C:\Users\Line\Pictures\imagesPLN915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360" y="44624"/>
            <a:ext cx="1368000" cy="13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7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4400" b="1" dirty="0" smtClean="0"/>
              <a:t>NÉPHROLOGUE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smtClean="0"/>
              <a:t>Si </a:t>
            </a:r>
            <a:r>
              <a:rPr lang="fr-CA" b="1" dirty="0" smtClean="0"/>
              <a:t>maturité</a:t>
            </a:r>
            <a:r>
              <a:rPr lang="fr-CA" dirty="0" smtClean="0"/>
              <a:t> de l’accès 		</a:t>
            </a:r>
            <a:r>
              <a:rPr lang="fr-CA" dirty="0" err="1" smtClean="0"/>
              <a:t>Rx</a:t>
            </a:r>
            <a:r>
              <a:rPr lang="fr-CA" dirty="0" smtClean="0"/>
              <a:t> pour débuter les ponctions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</a:t>
            </a:r>
          </a:p>
          <a:p>
            <a:r>
              <a:rPr lang="fr-CA" dirty="0" smtClean="0"/>
              <a:t>Si </a:t>
            </a:r>
            <a:r>
              <a:rPr lang="fr-CA" b="1" dirty="0" smtClean="0"/>
              <a:t>non dialysé</a:t>
            </a:r>
            <a:r>
              <a:rPr lang="fr-CA" dirty="0" smtClean="0"/>
              <a:t>			Mettre une note sur feuille de 					suivi de l’accès dans le dossier 					CIRA</a:t>
            </a:r>
          </a:p>
          <a:p>
            <a:r>
              <a:rPr lang="fr-CA" dirty="0" smtClean="0"/>
              <a:t>Si accès </a:t>
            </a:r>
            <a:r>
              <a:rPr lang="fr-CA" b="1" dirty="0" smtClean="0"/>
              <a:t>non fonctionnel</a:t>
            </a:r>
            <a:r>
              <a:rPr lang="fr-CA" dirty="0" smtClean="0"/>
              <a:t>		Répéter le processus ou 						abandon de l’accès					                                           </a:t>
            </a:r>
            <a:endParaRPr lang="fr-CA" dirty="0"/>
          </a:p>
        </p:txBody>
      </p:sp>
      <p:sp>
        <p:nvSpPr>
          <p:cNvPr id="4" name="Flèche droite rayée 3"/>
          <p:cNvSpPr/>
          <p:nvPr/>
        </p:nvSpPr>
        <p:spPr>
          <a:xfrm>
            <a:off x="3851920" y="1268760"/>
            <a:ext cx="648072" cy="484632"/>
          </a:xfrm>
          <a:prstGeom prst="striped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16" y="2093987"/>
            <a:ext cx="676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17" y="3167757"/>
            <a:ext cx="676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239" y="4088988"/>
            <a:ext cx="57786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42" y="4869160"/>
            <a:ext cx="1312690" cy="1754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19887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9" y="153368"/>
            <a:ext cx="8254737" cy="65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273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PERSONNEL INFIRMIER D’HÉMODIALYSE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err="1" smtClean="0"/>
              <a:t>Déterminer</a:t>
            </a:r>
            <a:r>
              <a:rPr lang="en-CA" dirty="0" smtClean="0"/>
              <a:t> la </a:t>
            </a:r>
            <a:r>
              <a:rPr lang="en-CA" dirty="0" err="1" smtClean="0"/>
              <a:t>façon</a:t>
            </a:r>
            <a:r>
              <a:rPr lang="en-CA" dirty="0" smtClean="0"/>
              <a:t> de </a:t>
            </a:r>
            <a:r>
              <a:rPr lang="en-CA" dirty="0" err="1" smtClean="0"/>
              <a:t>procéder</a:t>
            </a:r>
            <a:r>
              <a:rPr lang="en-CA" dirty="0" smtClean="0"/>
              <a:t> à la 1</a:t>
            </a:r>
            <a:r>
              <a:rPr lang="en-CA" baseline="30000" dirty="0" smtClean="0"/>
              <a:t>re</a:t>
            </a:r>
            <a:r>
              <a:rPr lang="en-CA" dirty="0" smtClean="0"/>
              <a:t> </a:t>
            </a:r>
            <a:r>
              <a:rPr lang="en-CA" dirty="0" err="1" smtClean="0"/>
              <a:t>ponction</a:t>
            </a:r>
            <a:r>
              <a:rPr lang="en-CA" dirty="0" smtClean="0"/>
              <a:t> (ex: </a:t>
            </a:r>
            <a:r>
              <a:rPr lang="en-CA" dirty="0" err="1" smtClean="0"/>
              <a:t>si</a:t>
            </a:r>
            <a:r>
              <a:rPr lang="en-CA" dirty="0" smtClean="0"/>
              <a:t> </a:t>
            </a:r>
            <a:r>
              <a:rPr lang="en-CA" dirty="0" err="1" smtClean="0"/>
              <a:t>porteur</a:t>
            </a:r>
            <a:r>
              <a:rPr lang="en-CA" dirty="0" smtClean="0"/>
              <a:t> d’un CVC)</a:t>
            </a:r>
          </a:p>
          <a:p>
            <a:endParaRPr lang="en-CA" dirty="0" smtClean="0"/>
          </a:p>
          <a:p>
            <a:r>
              <a:rPr lang="en-CA" dirty="0" smtClean="0"/>
              <a:t>Assister à la 1</a:t>
            </a:r>
            <a:r>
              <a:rPr lang="en-CA" baseline="30000" dirty="0" smtClean="0"/>
              <a:t>re</a:t>
            </a:r>
            <a:r>
              <a:rPr lang="en-CA" dirty="0" smtClean="0"/>
              <a:t> </a:t>
            </a:r>
            <a:r>
              <a:rPr lang="en-CA" dirty="0" err="1" smtClean="0"/>
              <a:t>ponction</a:t>
            </a:r>
            <a:endParaRPr lang="en-CA" dirty="0" smtClean="0"/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2050" name="Picture 2" descr="C:\Users\Line\Pictures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400776" cy="40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PERSONNEL INFIRMIER D’HÉMODIALYSE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dirty="0" err="1" smtClean="0"/>
              <a:t>Suivi</a:t>
            </a:r>
            <a:r>
              <a:rPr lang="en-CA" dirty="0" smtClean="0"/>
              <a:t> de l’évolution des ponctions et tenter de résoudre les problématiques (faire échographie de surface si nécessaire)</a:t>
            </a:r>
          </a:p>
          <a:p>
            <a:endParaRPr lang="en-CA" dirty="0" smtClean="0"/>
          </a:p>
          <a:p>
            <a:r>
              <a:rPr lang="en-CA" dirty="0" err="1" smtClean="0"/>
              <a:t>Vérifier</a:t>
            </a:r>
            <a:r>
              <a:rPr lang="en-CA" dirty="0" smtClean="0"/>
              <a:t> si usager répond aux critères pour la création de </a:t>
            </a:r>
          </a:p>
          <a:p>
            <a:pPr>
              <a:buNone/>
            </a:pPr>
            <a:r>
              <a:rPr lang="en-CA" dirty="0" smtClean="0"/>
              <a:t> “</a:t>
            </a:r>
            <a:r>
              <a:rPr lang="en-CA" dirty="0" err="1" smtClean="0"/>
              <a:t>Trous</a:t>
            </a:r>
            <a:r>
              <a:rPr lang="en-CA" dirty="0" smtClean="0"/>
              <a:t> de bouton”</a:t>
            </a:r>
          </a:p>
          <a:p>
            <a:endParaRPr lang="en-CA" dirty="0" smtClean="0"/>
          </a:p>
          <a:p>
            <a:r>
              <a:rPr lang="en-CA" dirty="0" err="1" smtClean="0"/>
              <a:t>Mise</a:t>
            </a:r>
            <a:r>
              <a:rPr lang="en-CA" dirty="0" smtClean="0"/>
              <a:t> à jour des techniques en respectant les bonnes pratiques cliniques</a:t>
            </a:r>
          </a:p>
          <a:p>
            <a:endParaRPr lang="en-CA" dirty="0" smtClean="0"/>
          </a:p>
          <a:p>
            <a:r>
              <a:rPr lang="en-CA" dirty="0" smtClean="0"/>
              <a:t>Assurer la formation continue du personnel et faire régulièrement des évaluations (audits)</a:t>
            </a:r>
          </a:p>
          <a:p>
            <a:endParaRPr lang="en-CA" dirty="0" smtClean="0"/>
          </a:p>
          <a:p>
            <a:r>
              <a:rPr lang="en-CA" dirty="0" err="1" smtClean="0"/>
              <a:t>Être</a:t>
            </a:r>
            <a:r>
              <a:rPr lang="en-CA" dirty="0" smtClean="0"/>
              <a:t> disponible pour répondre au besoin du personnel en relation avec tout ce qui touche les </a:t>
            </a:r>
            <a:r>
              <a:rPr lang="en-CA" dirty="0" err="1" smtClean="0"/>
              <a:t>accès</a:t>
            </a:r>
            <a:r>
              <a:rPr lang="en-CA" dirty="0" smtClean="0"/>
              <a:t> </a:t>
            </a:r>
            <a:r>
              <a:rPr lang="en-CA" dirty="0" err="1" smtClean="0"/>
              <a:t>vasculaires</a:t>
            </a:r>
            <a:r>
              <a:rPr lang="en-CA" dirty="0" smtClean="0"/>
              <a:t> (</a:t>
            </a:r>
            <a:r>
              <a:rPr lang="en-CA" dirty="0" err="1" smtClean="0"/>
              <a:t>rôle</a:t>
            </a:r>
            <a:r>
              <a:rPr lang="en-CA" dirty="0" smtClean="0"/>
              <a:t> de support)</a:t>
            </a:r>
          </a:p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1027" name="Picture 3" descr="C:\Users\Line\Pictures\imagesQPDZNS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363216"/>
            <a:ext cx="1600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b="1" dirty="0" smtClean="0"/>
              <a:t>EN RÉSUMÉ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sz="2400" dirty="0" smtClean="0"/>
              <a:t>Le rôle de l’infirmière aux accès vasculaires est avant tout un rôle de liaison</a:t>
            </a:r>
          </a:p>
          <a:p>
            <a:r>
              <a:rPr lang="fr-CA" sz="2400" dirty="0" smtClean="0"/>
              <a:t>La rapidité d’entrer en relation avec les intervenants influence le processus de maturité de l’accès</a:t>
            </a:r>
          </a:p>
          <a:p>
            <a:r>
              <a:rPr lang="fr-CA" sz="2400" dirty="0" smtClean="0"/>
              <a:t>L’échographie de surface est un outil indispensable à l’évaluation de l’accès</a:t>
            </a:r>
          </a:p>
          <a:p>
            <a:r>
              <a:rPr lang="fr-CA" sz="2400" dirty="0" smtClean="0"/>
              <a:t>Assurer une formation continue permet de respecter les bonnes pratiques cliniques et augmenter la qualité de soins des accès vasculaires</a:t>
            </a:r>
          </a:p>
          <a:p>
            <a:r>
              <a:rPr lang="fr-CA" sz="2400" dirty="0" smtClean="0"/>
              <a:t>Être d’abord convaincu des avantages d’une </a:t>
            </a:r>
            <a:r>
              <a:rPr lang="fr-CA" dirty="0" smtClean="0"/>
              <a:t>FAV si on veut parvenir à convaincre l’usager et le personnel infirmier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b="1" dirty="0" smtClean="0"/>
              <a:t>LA CLÉ DU SUCCÈS DE L’INFIRMIÈRE AUX ACCÈS VASCULAIRES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pPr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3200" dirty="0" smtClean="0"/>
              <a:t>LA RIGUEUR, LA DÉTERMINATION ET SURTOUT…...</a:t>
            </a:r>
            <a:endParaRPr lang="fr-CA" dirty="0"/>
          </a:p>
          <a:p>
            <a:pPr marL="0" indent="0">
              <a:buNone/>
            </a:pPr>
            <a:endParaRPr lang="fr-CA" sz="4000" b="1" dirty="0" smtClean="0"/>
          </a:p>
          <a:p>
            <a:pPr marL="0" indent="0">
              <a:buNone/>
            </a:pPr>
            <a:r>
              <a:rPr lang="fr-CA" sz="4000" b="1" dirty="0" smtClean="0"/>
              <a:t>LA PASSION</a:t>
            </a:r>
            <a:endParaRPr lang="fr-CA" sz="40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717032"/>
            <a:ext cx="3852194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1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b="1" dirty="0" smtClean="0"/>
              <a:t>RÉFÉRENCES</a:t>
            </a:r>
            <a:endParaRPr lang="fr-CA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A" sz="2800" b="1" dirty="0" smtClean="0"/>
              <a:t>NKF KDOQI Guidelines for </a:t>
            </a:r>
            <a:r>
              <a:rPr lang="fr-CA" sz="2800" b="1" dirty="0" err="1" smtClean="0"/>
              <a:t>vascular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access</a:t>
            </a:r>
            <a:endParaRPr lang="fr-CA" sz="2800" dirty="0" smtClean="0"/>
          </a:p>
          <a:p>
            <a:pPr>
              <a:buNone/>
            </a:pPr>
            <a:endParaRPr lang="fr-CA" i="1" dirty="0" smtClean="0"/>
          </a:p>
          <a:p>
            <a:r>
              <a:rPr lang="fr-CA" sz="2800" b="1" dirty="0" err="1" smtClean="0"/>
              <a:t>Fistula</a:t>
            </a:r>
            <a:r>
              <a:rPr lang="fr-CA" sz="2800" b="1" dirty="0" smtClean="0"/>
              <a:t> First  </a:t>
            </a:r>
            <a:r>
              <a:rPr lang="fr-CA" b="1" i="1" u="sng" dirty="0" smtClean="0"/>
              <a:t>http://www.fistulafirst.org</a:t>
            </a:r>
            <a:r>
              <a:rPr lang="fr-CA" b="1" i="1" dirty="0" smtClean="0"/>
              <a:t>/</a:t>
            </a:r>
          </a:p>
          <a:p>
            <a:pPr marL="0" indent="0">
              <a:buNone/>
            </a:pPr>
            <a:endParaRPr lang="fr-CA" b="1" i="1" dirty="0" smtClean="0"/>
          </a:p>
          <a:p>
            <a:r>
              <a:rPr lang="fr-CA" sz="2800" b="1" dirty="0" smtClean="0"/>
              <a:t>Société Française d'abord vasculaire</a:t>
            </a:r>
            <a:r>
              <a:rPr lang="fr-CA" b="1" dirty="0" smtClean="0"/>
              <a:t>  </a:t>
            </a:r>
            <a:r>
              <a:rPr lang="fr-CA" b="1" i="1" u="sng" dirty="0" smtClean="0"/>
              <a:t>http://www.sfav.org/</a:t>
            </a:r>
          </a:p>
          <a:p>
            <a:endParaRPr lang="fr-CA" b="1" i="1" dirty="0" smtClean="0"/>
          </a:p>
          <a:p>
            <a:r>
              <a:rPr lang="fr-CA" sz="2800" b="1" dirty="0" smtClean="0"/>
              <a:t>L'AFIDTN</a:t>
            </a:r>
            <a:r>
              <a:rPr lang="fr-CA" b="1" dirty="0" smtClean="0"/>
              <a:t> (Association Française des Infirmières de Dialyse</a:t>
            </a:r>
            <a:r>
              <a:rPr lang="fr-CA" b="1" i="1" dirty="0" smtClean="0"/>
              <a:t>, </a:t>
            </a:r>
            <a:r>
              <a:rPr lang="fr-CA" b="1" dirty="0" smtClean="0"/>
              <a:t>Transplantation et Néphrologie</a:t>
            </a:r>
            <a:r>
              <a:rPr lang="fr-CA" b="1" i="1" dirty="0" smtClean="0"/>
              <a:t>)  </a:t>
            </a:r>
            <a:r>
              <a:rPr lang="fr-CA" b="1" i="1" u="sng" dirty="0" smtClean="0"/>
              <a:t>http://www.afidtn.com/</a:t>
            </a:r>
          </a:p>
          <a:p>
            <a:endParaRPr lang="fr-CA" b="1" i="1" dirty="0" smtClean="0"/>
          </a:p>
          <a:p>
            <a:r>
              <a:rPr lang="fr-CA" sz="2800" b="1" dirty="0" smtClean="0"/>
              <a:t>ANNA</a:t>
            </a:r>
            <a:r>
              <a:rPr lang="fr-CA" b="1" dirty="0" smtClean="0"/>
              <a:t> (American </a:t>
            </a:r>
            <a:r>
              <a:rPr lang="fr-CA" b="1" dirty="0" err="1" smtClean="0"/>
              <a:t>Nephrology</a:t>
            </a:r>
            <a:r>
              <a:rPr lang="fr-CA" b="1" dirty="0" smtClean="0"/>
              <a:t> Nurse Association) </a:t>
            </a:r>
            <a:r>
              <a:rPr lang="fr-CA" b="1" i="1" u="sng" dirty="0" smtClean="0"/>
              <a:t>https://www.annanurse.org/</a:t>
            </a:r>
            <a:endParaRPr lang="fr-CA" u="sng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588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>
            <a:fillRect/>
          </a:stretch>
        </p:blipFill>
        <p:spPr>
          <a:xfrm>
            <a:off x="3563888" y="188640"/>
            <a:ext cx="5395706" cy="6453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548681"/>
            <a:ext cx="1224136" cy="648072"/>
          </a:xfrm>
        </p:spPr>
        <p:txBody>
          <a:bodyPr/>
          <a:lstStyle/>
          <a:p>
            <a:r>
              <a:rPr lang="fr-CA" dirty="0" smtClean="0"/>
              <a:t>	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9512" y="692696"/>
            <a:ext cx="3001456" cy="4392488"/>
          </a:xfrm>
        </p:spPr>
        <p:txBody>
          <a:bodyPr>
            <a:normAutofit/>
          </a:bodyPr>
          <a:lstStyle/>
          <a:p>
            <a:pPr algn="ctr"/>
            <a:endParaRPr lang="fr-CA" sz="6000" dirty="0" smtClean="0"/>
          </a:p>
          <a:p>
            <a:pPr algn="ctr"/>
            <a:r>
              <a:rPr lang="fr-CA" sz="4800" dirty="0" smtClean="0"/>
              <a:t>MERCI</a:t>
            </a:r>
          </a:p>
          <a:p>
            <a:pPr algn="ctr"/>
            <a:r>
              <a:rPr lang="fr-CA" sz="4800" dirty="0" smtClean="0"/>
              <a:t>de votre</a:t>
            </a:r>
          </a:p>
          <a:p>
            <a:pPr algn="ctr"/>
            <a:r>
              <a:rPr lang="fr-CA" sz="4800" dirty="0" smtClean="0"/>
              <a:t>attention! </a:t>
            </a:r>
            <a:endParaRPr lang="fr-CA" sz="4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692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QUEL EST LE BUT D’AVOIR UNE INFÌRMIÈRE RESPONSABLE DES ACCÈS VASCULAIRES?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sz="2800" dirty="0" smtClean="0"/>
          </a:p>
          <a:p>
            <a:r>
              <a:rPr lang="fr-CA" sz="2800" dirty="0" smtClean="0"/>
              <a:t>Assurer un meilleur suivi et une meilleure qualité de soins des accès vasculaires</a:t>
            </a:r>
            <a:endParaRPr lang="fr-CA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188439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REINQ mai 2014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b="1" dirty="0" smtClean="0"/>
              <a:t>QUELS SONT LES OBJECTIFS DE L’INFIRMIÈRE RESPONSABLE DES ACCÈS VASCULAIRES?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eaLnBrk="1" hangingPunct="1">
              <a:defRPr/>
            </a:pPr>
            <a:endParaRPr lang="fr-CA" sz="2800" dirty="0" smtClean="0"/>
          </a:p>
          <a:p>
            <a:pPr eaLnBrk="1" hangingPunct="1">
              <a:defRPr/>
            </a:pPr>
            <a:r>
              <a:rPr lang="fr-CA" sz="2800" dirty="0" smtClean="0"/>
              <a:t>Augmenter le taux de FAV et </a:t>
            </a:r>
            <a:r>
              <a:rPr lang="fr-CA" sz="2800" dirty="0" smtClean="0">
                <a:sym typeface="Wingdings"/>
              </a:rPr>
              <a:t> le taux de CVC</a:t>
            </a:r>
          </a:p>
          <a:p>
            <a:pPr eaLnBrk="1" hangingPunct="1">
              <a:defRPr/>
            </a:pPr>
            <a:r>
              <a:rPr lang="fr-CA" sz="2800" dirty="0" smtClean="0">
                <a:sym typeface="Wingdings"/>
              </a:rPr>
              <a:t>Augmenter le taux de FAV à la première dialyse</a:t>
            </a:r>
          </a:p>
          <a:p>
            <a:pPr eaLnBrk="1" hangingPunct="1">
              <a:defRPr/>
            </a:pPr>
            <a:r>
              <a:rPr lang="fr-CA" sz="2800" dirty="0" smtClean="0">
                <a:sym typeface="Wingdings"/>
              </a:rPr>
              <a:t>Prévenir les complications des accès vasculaires (infections, sténoses, thromboses)</a:t>
            </a:r>
          </a:p>
          <a:p>
            <a:pPr eaLnBrk="1" hangingPunct="1">
              <a:defRPr/>
            </a:pPr>
            <a:r>
              <a:rPr lang="fr-CA" sz="2800" dirty="0" smtClean="0">
                <a:sym typeface="Wingdings"/>
              </a:rPr>
              <a:t>Assurer la formation continue du personnel infirmier en respectant les bonnes pratiques cliniques</a:t>
            </a:r>
          </a:p>
          <a:p>
            <a:pPr eaLnBrk="1" hangingPunct="1">
              <a:defRPr/>
            </a:pPr>
            <a:r>
              <a:rPr lang="fr-CA" sz="2800" dirty="0" smtClean="0">
                <a:sym typeface="Wingdings"/>
              </a:rPr>
              <a:t>Augmenter les connaissances de l’usager sur l’accès vasculaire</a:t>
            </a:r>
          </a:p>
          <a:p>
            <a:pPr eaLnBrk="1" hangingPunct="1">
              <a:defRPr/>
            </a:pPr>
            <a:endParaRPr lang="fr-CA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b="1" dirty="0" smtClean="0"/>
              <a:t>INTERVENANTS</a:t>
            </a:r>
            <a:br>
              <a:rPr lang="fr-CA" sz="2800" b="1" dirty="0" smtClean="0"/>
            </a:br>
            <a:r>
              <a:rPr lang="fr-CA" sz="2800" b="1" dirty="0" smtClean="0"/>
              <a:t>(Rôle de liaison)</a:t>
            </a:r>
            <a:endParaRPr lang="fr-CA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pPr algn="ctr"/>
            <a:r>
              <a:rPr lang="fr-CA" sz="2800" dirty="0" smtClean="0"/>
              <a:t>À quel moment et de quelle façon l’infirmière aux accès entre en relation avec les intervenants</a:t>
            </a:r>
            <a:endParaRPr lang="fr-CA" sz="28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9" name="Espace réservé pour une image  8" descr="sans-titr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418" r="1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3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72381153"/>
              </p:ext>
            </p:extLst>
          </p:nvPr>
        </p:nvGraphicFramePr>
        <p:xfrm>
          <a:off x="179512" y="692696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/>
              <a:t> NÉPHROLOGUE</a:t>
            </a:r>
            <a:endParaRPr lang="fr-CA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Rx de consultation en vasculaire</a:t>
            </a:r>
          </a:p>
          <a:p>
            <a:endParaRPr lang="fr-CA" sz="2800" dirty="0"/>
          </a:p>
          <a:p>
            <a:r>
              <a:rPr lang="fr-CA" sz="2800" dirty="0" smtClean="0"/>
              <a:t>Rx de mapping veineux</a:t>
            </a:r>
            <a:endParaRPr lang="fr-CA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Rx de consultation en vasculaire</a:t>
            </a:r>
          </a:p>
          <a:p>
            <a:endParaRPr lang="fr-CA" sz="2800" dirty="0"/>
          </a:p>
          <a:p>
            <a:r>
              <a:rPr lang="fr-CA" sz="2800" dirty="0" smtClean="0"/>
              <a:t>Rx de mapping veineux</a:t>
            </a:r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CA" sz="3600" b="1" dirty="0" smtClean="0"/>
              <a:t>CIRA</a:t>
            </a:r>
            <a:endParaRPr lang="fr-CA" sz="36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algn="ctr"/>
            <a:r>
              <a:rPr lang="fr-CA" sz="3600" b="1" dirty="0" smtClean="0"/>
              <a:t>HÉMODIALYSE</a:t>
            </a:r>
            <a:endParaRPr lang="fr-CA" sz="36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25647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80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 smtClean="0"/>
              <a:t>CIRA</a:t>
            </a:r>
            <a:endParaRPr lang="fr-CA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endParaRPr lang="fr-CA" sz="2800" dirty="0" smtClean="0"/>
          </a:p>
          <a:p>
            <a:r>
              <a:rPr lang="fr-CA" sz="2800" dirty="0" smtClean="0"/>
              <a:t>Rencontre hebdomadaire ou contact téléphonique avec l’infirmière de la clinique</a:t>
            </a:r>
          </a:p>
          <a:p>
            <a:endParaRPr lang="fr-CA" sz="2800" dirty="0" smtClean="0"/>
          </a:p>
          <a:p>
            <a:r>
              <a:rPr lang="fr-CA" sz="2800" dirty="0" smtClean="0"/>
              <a:t>Établir </a:t>
            </a:r>
            <a:r>
              <a:rPr lang="fr-CA" sz="2800" dirty="0"/>
              <a:t>les </a:t>
            </a:r>
            <a:r>
              <a:rPr lang="fr-CA" sz="2800" dirty="0" smtClean="0"/>
              <a:t>priorités des usagers selon GFR</a:t>
            </a:r>
          </a:p>
          <a:p>
            <a:endParaRPr lang="fr-CA" sz="2800" dirty="0"/>
          </a:p>
          <a:p>
            <a:r>
              <a:rPr lang="fr-CA" sz="2800" dirty="0" smtClean="0"/>
              <a:t>M’avise des usagers ayant besoin de </a:t>
            </a:r>
            <a:r>
              <a:rPr lang="fr-CA" sz="2800" smtClean="0"/>
              <a:t>me rencontrer et </a:t>
            </a:r>
            <a:r>
              <a:rPr lang="fr-CA" sz="2800" dirty="0" smtClean="0"/>
              <a:t>qui ont rendez-vous à </a:t>
            </a:r>
            <a:r>
              <a:rPr lang="fr-CA" sz="2800" smtClean="0"/>
              <a:t>la clinique </a:t>
            </a:r>
            <a:r>
              <a:rPr lang="fr-CA" sz="2800" dirty="0" smtClean="0"/>
              <a:t>la semaine suivante</a:t>
            </a:r>
          </a:p>
          <a:p>
            <a:pPr marL="0" indent="0">
              <a:buNone/>
            </a:pPr>
            <a:endParaRPr lang="fr-CA" sz="2800" dirty="0"/>
          </a:p>
          <a:p>
            <a:endParaRPr lang="fr-CA" sz="2800" dirty="0" smtClean="0"/>
          </a:p>
          <a:p>
            <a:endParaRPr lang="fr-CA" sz="2800" dirty="0"/>
          </a:p>
          <a:p>
            <a:endParaRPr lang="fr-CA" sz="2800" dirty="0" smtClean="0"/>
          </a:p>
          <a:p>
            <a:endParaRPr lang="fr-CA" sz="2800" dirty="0"/>
          </a:p>
          <a:p>
            <a:endParaRPr lang="fr-CA" sz="2800" dirty="0" smtClean="0"/>
          </a:p>
          <a:p>
            <a:endParaRPr lang="fr-CA" sz="28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  <p:pic>
        <p:nvPicPr>
          <p:cNvPr id="2051" name="Picture 3" descr="C:\Users\Line\Pictures\nu319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840"/>
            <a:ext cx="2668459" cy="17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4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800" b="1" dirty="0" smtClean="0"/>
              <a:t>SECRÉTARIAT DE RADIOLOGIE</a:t>
            </a:r>
            <a:endParaRPr lang="fr-CA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Contact téléphonique hebdomadaire</a:t>
            </a:r>
          </a:p>
          <a:p>
            <a:endParaRPr lang="fr-CA" sz="2800" dirty="0" smtClean="0"/>
          </a:p>
          <a:p>
            <a:r>
              <a:rPr lang="fr-CA" sz="2800" dirty="0" smtClean="0"/>
              <a:t>S’assurer de la réception de la requête de mapping</a:t>
            </a:r>
          </a:p>
          <a:p>
            <a:endParaRPr lang="fr-CA" sz="2800" dirty="0" smtClean="0"/>
          </a:p>
          <a:p>
            <a:r>
              <a:rPr lang="fr-CA" sz="2800" dirty="0" smtClean="0"/>
              <a:t>Prévoir rendez-vous selon disponibilité de l’usager (si hémodialysé ou non)</a:t>
            </a:r>
            <a:endParaRPr lang="fr-CA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409700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REINQ mai 2014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33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2731</TotalTime>
  <Words>1575</Words>
  <Application>Microsoft Macintosh PowerPoint</Application>
  <PresentationFormat>Présentation à l'écran (4:3)</PresentationFormat>
  <Paragraphs>324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Soho</vt:lpstr>
      <vt:lpstr>DE LA CONSULTATION À LA PONCTION</vt:lpstr>
      <vt:lpstr>RAPPEL SUR LES OBJECTIFS DE LA PRÉSENTATION</vt:lpstr>
      <vt:lpstr>QUEL EST LE BUT D’AVOIR UNE INFÌRMIÈRE RESPONSABLE DES ACCÈS VASCULAIRES?</vt:lpstr>
      <vt:lpstr>QUELS SONT LES OBJECTIFS DE L’INFIRMIÈRE RESPONSABLE DES ACCÈS VASCULAIRES?</vt:lpstr>
      <vt:lpstr>INTERVENANTS (Rôle de liaison)</vt:lpstr>
      <vt:lpstr>Présentation PowerPoint</vt:lpstr>
      <vt:lpstr> NÉPHROLOGUE</vt:lpstr>
      <vt:lpstr>CIRA</vt:lpstr>
      <vt:lpstr>SECRÉTARIAT DE RADIOLOGIE</vt:lpstr>
      <vt:lpstr>USAGER (1re rencontre)</vt:lpstr>
      <vt:lpstr>CLINIQUE DE VASCULAIRE</vt:lpstr>
      <vt:lpstr>CHIRURGIEN VASCULAIRE</vt:lpstr>
      <vt:lpstr>ADMISSION</vt:lpstr>
      <vt:lpstr>USAGER</vt:lpstr>
      <vt:lpstr>NÉPHROLOGUE</vt:lpstr>
      <vt:lpstr>SECRÉTARIAT DE RADIOLOGIE</vt:lpstr>
      <vt:lpstr>RADIOLOGISTE</vt:lpstr>
      <vt:lpstr>NÉPHROLOGUE</vt:lpstr>
      <vt:lpstr>TECHNICIEN EN ANGIOGRAPHIE</vt:lpstr>
      <vt:lpstr>CLINIQUE DE VASCULAIRE/CHIRURGIEN</vt:lpstr>
      <vt:lpstr>USAGER</vt:lpstr>
      <vt:lpstr>NÉPHROLOGUE</vt:lpstr>
      <vt:lpstr>Présentation PowerPoint</vt:lpstr>
      <vt:lpstr>PERSONNEL INFIRMIER D’HÉMODIALYSE</vt:lpstr>
      <vt:lpstr>PERSONNEL INFIRMIER D’HÉMODIALYSE</vt:lpstr>
      <vt:lpstr>EN RÉSUMÉ</vt:lpstr>
      <vt:lpstr>LA CLÉ DU SUCCÈS DE L’INFIRMIÈRE AUX ACCÈS VASCULAIRES</vt:lpstr>
      <vt:lpstr>RÉFÉRENCES</vt:lpstr>
      <vt:lpstr> </vt:lpstr>
    </vt:vector>
  </TitlesOfParts>
  <Company>CHRTR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ACCÈS VASCULAIRES</dc:title>
  <dc:creator>duflyn01</dc:creator>
  <cp:lastModifiedBy>Denis Savard</cp:lastModifiedBy>
  <cp:revision>284</cp:revision>
  <dcterms:created xsi:type="dcterms:W3CDTF">2014-01-15T17:20:48Z</dcterms:created>
  <dcterms:modified xsi:type="dcterms:W3CDTF">2014-05-08T10:55:35Z</dcterms:modified>
</cp:coreProperties>
</file>