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56.xml" ContentType="application/vnd.openxmlformats-officedocument.presentationml.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quickStyle1.xml" ContentType="application/vnd.openxmlformats-officedocument.drawingml.diagramStyle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46.xml" ContentType="application/vnd.openxmlformats-officedocument.presentationml.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slides/slide7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72.xml" ContentType="application/vnd.openxmlformats-officedocument.presentationml.slide+xml"/>
  <Override PartName="/ppt/charts/chart8.xml" ContentType="application/vnd.openxmlformats-officedocument.drawingml.chart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slides/slide81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slides/slide71.xml" ContentType="application/vnd.openxmlformats-officedocument.presentationml.slide+xml"/>
  <Default Extension="emf" ContentType="image/x-emf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charts/chart9.xml" ContentType="application/vnd.openxmlformats-officedocument.drawingml.chart+xml"/>
  <Default Extension="xlsx" ContentType="application/vnd.openxmlformats-officedocument.spreadsheetml.sheet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charts/chart2.xml" ContentType="application/vnd.openxmlformats-officedocument.drawingml.chart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docProps/app.xml" ContentType="application/vnd.openxmlformats-officedocument.extended-properties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charts/chart10.xml" ContentType="application/vnd.openxmlformats-officedocument.drawingml.chart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charts/chart3.xml" ContentType="application/vnd.openxmlformats-officedocument.drawingml.chart+xml"/>
  <Override PartName="/ppt/embeddings/oleObject1.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83"/>
  </p:notesMasterIdLst>
  <p:handoutMasterIdLst>
    <p:handoutMasterId r:id="rId84"/>
  </p:handoutMasterIdLst>
  <p:sldIdLst>
    <p:sldId id="267" r:id="rId2"/>
    <p:sldId id="258" r:id="rId3"/>
    <p:sldId id="361" r:id="rId4"/>
    <p:sldId id="259" r:id="rId5"/>
    <p:sldId id="260" r:id="rId6"/>
    <p:sldId id="262" r:id="rId7"/>
    <p:sldId id="261" r:id="rId8"/>
    <p:sldId id="263" r:id="rId9"/>
    <p:sldId id="298" r:id="rId10"/>
    <p:sldId id="299" r:id="rId11"/>
    <p:sldId id="353" r:id="rId12"/>
    <p:sldId id="291" r:id="rId13"/>
    <p:sldId id="364" r:id="rId14"/>
    <p:sldId id="342" r:id="rId15"/>
    <p:sldId id="343" r:id="rId16"/>
    <p:sldId id="369" r:id="rId17"/>
    <p:sldId id="345" r:id="rId18"/>
    <p:sldId id="284" r:id="rId19"/>
    <p:sldId id="346" r:id="rId20"/>
    <p:sldId id="367" r:id="rId21"/>
    <p:sldId id="370" r:id="rId22"/>
    <p:sldId id="288" r:id="rId23"/>
    <p:sldId id="289" r:id="rId24"/>
    <p:sldId id="371" r:id="rId25"/>
    <p:sldId id="286" r:id="rId26"/>
    <p:sldId id="296" r:id="rId27"/>
    <p:sldId id="297" r:id="rId28"/>
    <p:sldId id="268" r:id="rId29"/>
    <p:sldId id="273" r:id="rId30"/>
    <p:sldId id="275" r:id="rId31"/>
    <p:sldId id="276" r:id="rId32"/>
    <p:sldId id="354" r:id="rId33"/>
    <p:sldId id="351" r:id="rId34"/>
    <p:sldId id="352" r:id="rId35"/>
    <p:sldId id="277" r:id="rId36"/>
    <p:sldId id="278" r:id="rId37"/>
    <p:sldId id="279" r:id="rId38"/>
    <p:sldId id="305" r:id="rId39"/>
    <p:sldId id="307" r:id="rId40"/>
    <p:sldId id="308" r:id="rId41"/>
    <p:sldId id="372" r:id="rId42"/>
    <p:sldId id="310" r:id="rId43"/>
    <p:sldId id="311" r:id="rId44"/>
    <p:sldId id="313" r:id="rId45"/>
    <p:sldId id="392" r:id="rId46"/>
    <p:sldId id="355" r:id="rId47"/>
    <p:sldId id="335" r:id="rId48"/>
    <p:sldId id="359" r:id="rId49"/>
    <p:sldId id="360" r:id="rId50"/>
    <p:sldId id="356" r:id="rId51"/>
    <p:sldId id="358" r:id="rId52"/>
    <p:sldId id="334" r:id="rId53"/>
    <p:sldId id="383" r:id="rId54"/>
    <p:sldId id="382" r:id="rId55"/>
    <p:sldId id="384" r:id="rId56"/>
    <p:sldId id="385" r:id="rId57"/>
    <p:sldId id="322" r:id="rId58"/>
    <p:sldId id="323" r:id="rId59"/>
    <p:sldId id="324" r:id="rId60"/>
    <p:sldId id="381" r:id="rId61"/>
    <p:sldId id="326" r:id="rId62"/>
    <p:sldId id="327" r:id="rId63"/>
    <p:sldId id="328" r:id="rId64"/>
    <p:sldId id="329" r:id="rId65"/>
    <p:sldId id="393" r:id="rId66"/>
    <p:sldId id="330" r:id="rId67"/>
    <p:sldId id="331" r:id="rId68"/>
    <p:sldId id="386" r:id="rId69"/>
    <p:sldId id="341" r:id="rId70"/>
    <p:sldId id="339" r:id="rId71"/>
    <p:sldId id="389" r:id="rId72"/>
    <p:sldId id="347" r:id="rId73"/>
    <p:sldId id="387" r:id="rId74"/>
    <p:sldId id="350" r:id="rId75"/>
    <p:sldId id="391" r:id="rId76"/>
    <p:sldId id="375" r:id="rId77"/>
    <p:sldId id="376" r:id="rId78"/>
    <p:sldId id="377" r:id="rId79"/>
    <p:sldId id="379" r:id="rId80"/>
    <p:sldId id="378" r:id="rId81"/>
    <p:sldId id="380" r:id="rId82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Claude Tremblay" initials="C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notesMaster" Target="notesMasters/notesMaster1.xml"/><Relationship Id="rId84" Type="http://schemas.openxmlformats.org/officeDocument/2006/relationships/handoutMaster" Target="handoutMasters/handoutMaster1.xml"/><Relationship Id="rId85" Type="http://schemas.openxmlformats.org/officeDocument/2006/relationships/printerSettings" Target="printerSettings/printerSettings1.bin"/><Relationship Id="rId86" Type="http://schemas.openxmlformats.org/officeDocument/2006/relationships/commentAuthors" Target="commentAuthors.xml"/><Relationship Id="rId87" Type="http://schemas.openxmlformats.org/officeDocument/2006/relationships/presProps" Target="presProps.xml"/><Relationship Id="rId88" Type="http://schemas.openxmlformats.org/officeDocument/2006/relationships/viewProps" Target="viewProps.xml"/><Relationship Id="rId8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Lbls>
            <c:txPr>
              <a:bodyPr/>
              <a:lstStyle/>
              <a:p>
                <a:pPr>
                  <a:defRPr lang="fr-CA"/>
                </a:pPr>
                <a:endParaRPr lang="fr-FR"/>
              </a:p>
            </c:txPr>
            <c:dLblPos val="ctr"/>
            <c:showVal val="1"/>
            <c:showLeaderLines val="1"/>
          </c:dLbls>
          <c:cat>
            <c:strRef>
              <c:f>Feuil1!$A$2:$A$5</c:f>
              <c:strCache>
                <c:ptCount val="4"/>
                <c:pt idx="0">
                  <c:v>FAV</c:v>
                </c:pt>
                <c:pt idx="1">
                  <c:v>fistules synthétiques</c:v>
                </c:pt>
                <c:pt idx="2">
                  <c:v>KT "permanent"</c:v>
                </c:pt>
                <c:pt idx="3">
                  <c:v>KT temporaire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0.16</c:v>
                </c:pt>
                <c:pt idx="1">
                  <c:v>0.03</c:v>
                </c:pt>
                <c:pt idx="2">
                  <c:v>0.71</c:v>
                </c:pt>
                <c:pt idx="3">
                  <c:v>0.08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>
            <a:defRPr lang="fr-CA"/>
          </a:pPr>
          <a:endParaRPr lang="fr-FR"/>
        </a:p>
      </c:txPr>
    </c:legend>
    <c:plotVisOnly val="1"/>
    <c:dispBlanksAs val="zero"/>
  </c:chart>
  <c:txPr>
    <a:bodyPr/>
    <a:lstStyle/>
    <a:p>
      <a:pPr>
        <a:defRPr sz="1800"/>
      </a:pPr>
      <a:endParaRPr lang="fr-F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18"/>
  <c:chart>
    <c:autoTitleDeleted val="1"/>
    <c:plotArea>
      <c:layout>
        <c:manualLayout>
          <c:layoutTarget val="inner"/>
          <c:xMode val="edge"/>
          <c:yMode val="edge"/>
          <c:x val="0.421601596675415"/>
          <c:y val="0.0"/>
          <c:w val="0.500620625546807"/>
          <c:h val="0.943240454076367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dLbls>
            <c:txPr>
              <a:bodyPr/>
              <a:lstStyle/>
              <a:p>
                <a:pPr>
                  <a:defRPr lang="fr-CA" sz="2000"/>
                </a:pPr>
                <a:endParaRPr lang="fr-FR"/>
              </a:p>
            </c:txPr>
            <c:showVal val="1"/>
          </c:dLbls>
          <c:cat>
            <c:strRef>
              <c:f>Feuil1!$A$2:$A$7</c:f>
              <c:strCache>
                <c:ptCount val="6"/>
                <c:pt idx="0">
                  <c:v>Accès SOP</c:v>
                </c:pt>
                <c:pt idx="1">
                  <c:v>Accès chirurgiens</c:v>
                </c:pt>
                <c:pt idx="2">
                  <c:v>Esthétisme</c:v>
                </c:pt>
                <c:pt idx="3">
                  <c:v>Désinformation</c:v>
                </c:pt>
                <c:pt idx="4">
                  <c:v>Refus de chx</c:v>
                </c:pt>
                <c:pt idx="5">
                  <c:v>Crainte des piqûres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0.33</c:v>
                </c:pt>
                <c:pt idx="1">
                  <c:v>0.39</c:v>
                </c:pt>
                <c:pt idx="2">
                  <c:v>0.42</c:v>
                </c:pt>
                <c:pt idx="3">
                  <c:v>0.56</c:v>
                </c:pt>
                <c:pt idx="4">
                  <c:v>0.69</c:v>
                </c:pt>
                <c:pt idx="5">
                  <c:v>0.69</c:v>
                </c:pt>
              </c:numCache>
            </c:numRef>
          </c:val>
        </c:ser>
        <c:dLbls>
          <c:showVal val="1"/>
        </c:dLbls>
        <c:axId val="299406648"/>
        <c:axId val="299409896"/>
      </c:barChart>
      <c:catAx>
        <c:axId val="29940664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fr-CA" sz="2200"/>
            </a:pPr>
            <a:endParaRPr lang="fr-FR"/>
          </a:p>
        </c:txPr>
        <c:crossAx val="299409896"/>
        <c:crosses val="autoZero"/>
        <c:auto val="1"/>
        <c:lblAlgn val="ctr"/>
        <c:lblOffset val="100"/>
      </c:catAx>
      <c:valAx>
        <c:axId val="299409896"/>
        <c:scaling>
          <c:orientation val="minMax"/>
        </c:scaling>
        <c:delete val="1"/>
        <c:axPos val="b"/>
        <c:numFmt formatCode="0%" sourceLinked="1"/>
        <c:tickLblPos val="nextTo"/>
        <c:crossAx val="2994066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"/>
  <c:chart>
    <c:title>
      <c:layout/>
      <c:txPr>
        <a:bodyPr/>
        <a:lstStyle/>
        <a:p>
          <a:pPr>
            <a:defRPr lang="fr-CA"/>
          </a:pPr>
          <a:endParaRPr lang="fr-FR"/>
        </a:p>
      </c:txPr>
    </c:title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Technique de ponction de la FAV</c:v>
                </c:pt>
              </c:strCache>
            </c:strRef>
          </c:tx>
          <c:dLbls>
            <c:txPr>
              <a:bodyPr/>
              <a:lstStyle/>
              <a:p>
                <a:pPr>
                  <a:defRPr lang="fr-CA"/>
                </a:pPr>
                <a:endParaRPr lang="fr-FR"/>
              </a:p>
            </c:txPr>
            <c:dLblPos val="ctr"/>
            <c:showVal val="1"/>
            <c:showLeaderLines val="1"/>
          </c:dLbls>
          <c:cat>
            <c:strRef>
              <c:f>Feuil1!$A$2:$A$4</c:f>
              <c:strCache>
                <c:ptCount val="3"/>
                <c:pt idx="0">
                  <c:v>trou de bouton</c:v>
                </c:pt>
                <c:pt idx="1">
                  <c:v>échelle</c:v>
                </c:pt>
                <c:pt idx="2">
                  <c:v>inconnu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28.0</c:v>
                </c:pt>
                <c:pt idx="1">
                  <c:v>7.0</c:v>
                </c:pt>
                <c:pt idx="2">
                  <c:v>5.0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>
            <a:defRPr lang="fr-CA"/>
          </a:pPr>
          <a:endParaRPr lang="fr-FR"/>
        </a:p>
      </c:txPr>
    </c:legend>
    <c:plotVisOnly val="1"/>
    <c:dispBlanksAs val="zero"/>
  </c:chart>
  <c:txPr>
    <a:bodyPr/>
    <a:lstStyle/>
    <a:p>
      <a:pPr>
        <a:defRPr sz="1800"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9"/>
  <c:chart>
    <c:autoTitleDeleted val="1"/>
    <c:plotArea>
      <c:layout>
        <c:manualLayout>
          <c:layoutTarget val="inner"/>
          <c:xMode val="edge"/>
          <c:yMode val="edge"/>
          <c:x val="0.354633819536433"/>
          <c:y val="0.0774208406336362"/>
          <c:w val="0.645366180463567"/>
          <c:h val="0.871390414175532"/>
        </c:manualLayout>
      </c:layout>
      <c:barChart>
        <c:barDir val="bar"/>
        <c:grouping val="clustered"/>
        <c:ser>
          <c:idx val="0"/>
          <c:order val="0"/>
          <c:tx>
            <c:strRef>
              <c:f>Feuil1!$E$1</c:f>
              <c:strCache>
                <c:ptCount val="1"/>
              </c:strCache>
            </c:strRef>
          </c:tx>
          <c:dLbls>
            <c:txPr>
              <a:bodyPr/>
              <a:lstStyle/>
              <a:p>
                <a:pPr>
                  <a:defRPr lang="fr-CA" sz="2400"/>
                </a:pPr>
                <a:endParaRPr lang="fr-FR"/>
              </a:p>
            </c:txPr>
            <c:showVal val="1"/>
          </c:dLbls>
          <c:cat>
            <c:strRef>
              <c:f>Feuil1!$D$2:$D$8</c:f>
              <c:strCache>
                <c:ptCount val="7"/>
                <c:pt idx="0">
                  <c:v>Autre</c:v>
                </c:pt>
                <c:pt idx="1">
                  <c:v>Conseil infirmiers</c:v>
                </c:pt>
                <c:pt idx="2">
                  <c:v>CMDP</c:v>
                </c:pt>
                <c:pt idx="3">
                  <c:v>CA</c:v>
                </c:pt>
                <c:pt idx="4">
                  <c:v>DG ou DSP</c:v>
                </c:pt>
                <c:pt idx="5">
                  <c:v>Infirmières</c:v>
                </c:pt>
                <c:pt idx="6">
                  <c:v>Chef de service et MD</c:v>
                </c:pt>
              </c:strCache>
            </c:strRef>
          </c:cat>
          <c:val>
            <c:numRef>
              <c:f>Feuil1!$E$2:$E$8</c:f>
              <c:numCache>
                <c:formatCode>0%</c:formatCode>
                <c:ptCount val="7"/>
                <c:pt idx="0">
                  <c:v>0.24</c:v>
                </c:pt>
                <c:pt idx="1">
                  <c:v>0.32</c:v>
                </c:pt>
                <c:pt idx="2">
                  <c:v>0.55</c:v>
                </c:pt>
                <c:pt idx="3">
                  <c:v>0.68</c:v>
                </c:pt>
                <c:pt idx="4">
                  <c:v>0.71</c:v>
                </c:pt>
                <c:pt idx="5">
                  <c:v>0.71</c:v>
                </c:pt>
                <c:pt idx="6">
                  <c:v>0.83</c:v>
                </c:pt>
              </c:numCache>
            </c:numRef>
          </c:val>
        </c:ser>
        <c:dLbls>
          <c:showVal val="1"/>
        </c:dLbls>
        <c:axId val="282535816"/>
        <c:axId val="282539000"/>
      </c:barChart>
      <c:catAx>
        <c:axId val="282535816"/>
        <c:scaling>
          <c:orientation val="minMax"/>
        </c:scaling>
        <c:axPos val="l"/>
        <c:tickLblPos val="nextTo"/>
        <c:txPr>
          <a:bodyPr/>
          <a:lstStyle/>
          <a:p>
            <a:pPr>
              <a:defRPr lang="fr-CA" sz="2400"/>
            </a:pPr>
            <a:endParaRPr lang="fr-FR"/>
          </a:p>
        </c:txPr>
        <c:crossAx val="282539000"/>
        <c:crosses val="autoZero"/>
        <c:auto val="1"/>
        <c:lblAlgn val="ctr"/>
        <c:lblOffset val="100"/>
      </c:catAx>
      <c:valAx>
        <c:axId val="282539000"/>
        <c:scaling>
          <c:orientation val="minMax"/>
        </c:scaling>
        <c:delete val="1"/>
        <c:axPos val="b"/>
        <c:numFmt formatCode="0%" sourceLinked="1"/>
        <c:tickLblPos val="nextTo"/>
        <c:crossAx val="2825358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Lbls>
            <c:txPr>
              <a:bodyPr/>
              <a:lstStyle/>
              <a:p>
                <a:pPr>
                  <a:defRPr lang="fr-CA" sz="2000"/>
                </a:pPr>
                <a:endParaRPr lang="fr-FR"/>
              </a:p>
            </c:txPr>
            <c:showVal val="1"/>
          </c:dLbls>
          <c:cat>
            <c:strRef>
              <c:f>Feuil1!$A$2:$A$4</c:f>
              <c:strCache>
                <c:ptCount val="3"/>
                <c:pt idx="0">
                  <c:v>MD</c:v>
                </c:pt>
                <c:pt idx="1">
                  <c:v>Infirmières</c:v>
                </c:pt>
                <c:pt idx="2">
                  <c:v>Patients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0.167</c:v>
                </c:pt>
                <c:pt idx="1">
                  <c:v>0.953</c:v>
                </c:pt>
                <c:pt idx="2">
                  <c:v>0.333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283535448"/>
        <c:axId val="297826328"/>
        <c:axId val="0"/>
      </c:bar3DChart>
      <c:catAx>
        <c:axId val="2835354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fr-CA" sz="2000"/>
            </a:pPr>
            <a:endParaRPr lang="fr-FR"/>
          </a:p>
        </c:txPr>
        <c:crossAx val="297826328"/>
        <c:crosses val="autoZero"/>
        <c:auto val="1"/>
        <c:lblAlgn val="ctr"/>
        <c:lblOffset val="100"/>
      </c:catAx>
      <c:valAx>
        <c:axId val="297826328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2835354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autoTitleDeleted val="1"/>
    <c:plotArea>
      <c:layout>
        <c:manualLayout>
          <c:layoutTarget val="inner"/>
          <c:xMode val="edge"/>
          <c:yMode val="edge"/>
          <c:x val="0.415820565819953"/>
          <c:y val="0.0528600623499003"/>
          <c:w val="0.559762969200559"/>
          <c:h val="0.947139937650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Lbl>
              <c:idx val="6"/>
              <c:layout/>
              <c:dLblPos val="outEnd"/>
              <c:showVal val="1"/>
            </c:dLbl>
            <c:delete val="1"/>
          </c:dLbls>
          <c:cat>
            <c:strRef>
              <c:f>Feuil1!$A$2:$A$8</c:f>
              <c:strCache>
                <c:ptCount val="7"/>
                <c:pt idx="0">
                  <c:v>Champs stériles</c:v>
                </c:pt>
                <c:pt idx="1">
                  <c:v>Bonnet</c:v>
                </c:pt>
                <c:pt idx="2">
                  <c:v>Asepsie CHG - Alcool</c:v>
                </c:pt>
                <c:pt idx="3">
                  <c:v>Blouse</c:v>
                </c:pt>
                <c:pt idx="4">
                  <c:v>Gants stériles</c:v>
                </c:pt>
                <c:pt idx="5">
                  <c:v>Masque</c:v>
                </c:pt>
                <c:pt idx="6">
                  <c:v>Hygiène des mains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0.79</c:v>
                </c:pt>
                <c:pt idx="1">
                  <c:v>0.87</c:v>
                </c:pt>
                <c:pt idx="2">
                  <c:v>0.93</c:v>
                </c:pt>
                <c:pt idx="3">
                  <c:v>0.97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</c:numCache>
            </c:numRef>
          </c:val>
        </c:ser>
        <c:axId val="283209000"/>
        <c:axId val="283212184"/>
      </c:barChart>
      <c:catAx>
        <c:axId val="283209000"/>
        <c:scaling>
          <c:orientation val="minMax"/>
        </c:scaling>
        <c:axPos val="l"/>
        <c:tickLblPos val="nextTo"/>
        <c:txPr>
          <a:bodyPr/>
          <a:lstStyle/>
          <a:p>
            <a:pPr>
              <a:defRPr lang="fr-CA"/>
            </a:pPr>
            <a:endParaRPr lang="fr-FR"/>
          </a:p>
        </c:txPr>
        <c:crossAx val="283212184"/>
        <c:crosses val="autoZero"/>
        <c:auto val="1"/>
        <c:lblAlgn val="ctr"/>
        <c:lblOffset val="100"/>
      </c:catAx>
      <c:valAx>
        <c:axId val="283212184"/>
        <c:scaling>
          <c:orientation val="minMax"/>
        </c:scaling>
        <c:delete val="1"/>
        <c:axPos val="b"/>
        <c:numFmt formatCode="0%" sourceLinked="1"/>
        <c:tickLblPos val="nextTo"/>
        <c:crossAx val="2832090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2400"/>
      </a:pPr>
      <a:endParaRPr lang="fr-F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3"/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Site à privilégier</c:v>
                </c:pt>
              </c:strCache>
            </c:strRef>
          </c:tx>
          <c:dPt>
            <c:idx val="1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2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.118277245900531"/>
                  <c:y val="0.0360616868786435"/>
                </c:manualLayout>
              </c:layout>
              <c:spPr/>
              <c:txPr>
                <a:bodyPr/>
                <a:lstStyle/>
                <a:p>
                  <a:pPr>
                    <a:defRPr lang="fr-CA" sz="2000"/>
                  </a:pPr>
                  <a:endParaRPr lang="fr-FR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0.196320671522357"/>
                  <c:y val="-0.0177617236581096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218860685074851"/>
                  <c:y val="-0.0585649785294474"/>
                </c:manualLayout>
              </c:layout>
              <c:spPr/>
              <c:txPr>
                <a:bodyPr/>
                <a:lstStyle/>
                <a:p>
                  <a:pPr>
                    <a:defRPr lang="fr-CA" sz="2000"/>
                  </a:pPr>
                  <a:endParaRPr lang="fr-FR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lang="fr-CA"/>
                </a:pPr>
                <a:endParaRPr lang="fr-FR"/>
              </a:p>
            </c:txPr>
            <c:showCatName val="1"/>
            <c:showPercent val="1"/>
          </c:dLbls>
          <c:cat>
            <c:strRef>
              <c:f>Feuil1!$A$2:$A$4</c:f>
              <c:strCache>
                <c:ptCount val="3"/>
                <c:pt idx="0">
                  <c:v>Autre</c:v>
                </c:pt>
                <c:pt idx="1">
                  <c:v>Jugulaire</c:v>
                </c:pt>
                <c:pt idx="2">
                  <c:v>Sous-clavière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0.12</c:v>
                </c:pt>
                <c:pt idx="1">
                  <c:v>0.462</c:v>
                </c:pt>
                <c:pt idx="2">
                  <c:v>0.423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fr-F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autoTitleDeleted val="1"/>
    <c:plotArea>
      <c:layout>
        <c:manualLayout>
          <c:layoutTarget val="inner"/>
          <c:xMode val="edge"/>
          <c:yMode val="edge"/>
          <c:x val="0.544300576332595"/>
          <c:y val="0.0534502581643643"/>
          <c:w val="0.433000456101794"/>
          <c:h val="0.946549741835636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dLbls>
            <c:txPr>
              <a:bodyPr/>
              <a:lstStyle/>
              <a:p>
                <a:pPr>
                  <a:defRPr lang="fr-CA" sz="2400"/>
                </a:pPr>
                <a:endParaRPr lang="fr-FR"/>
              </a:p>
            </c:txPr>
            <c:showVal val="1"/>
          </c:dLbls>
          <c:cat>
            <c:strRef>
              <c:f>Feuil1!$A$2:$A$6</c:f>
              <c:strCache>
                <c:ptCount val="5"/>
                <c:pt idx="0">
                  <c:v>Onguent en tout temps</c:v>
                </c:pt>
                <c:pt idx="1">
                  <c:v>Asepsie CHG - Alcool</c:v>
                </c:pt>
                <c:pt idx="2">
                  <c:v>Réévaluation pertinence KT</c:v>
                </c:pt>
                <c:pt idx="3">
                  <c:v>Respect des mesures à l'ouverture du KT</c:v>
                </c:pt>
                <c:pt idx="4">
                  <c:v>Hygiène des mains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0.03</c:v>
                </c:pt>
                <c:pt idx="1">
                  <c:v>0.67</c:v>
                </c:pt>
                <c:pt idx="2">
                  <c:v>0.86</c:v>
                </c:pt>
                <c:pt idx="3">
                  <c:v>0.97</c:v>
                </c:pt>
                <c:pt idx="4">
                  <c:v>1.0</c:v>
                </c:pt>
              </c:numCache>
            </c:numRef>
          </c:val>
        </c:ser>
        <c:dLbls>
          <c:showVal val="1"/>
        </c:dLbls>
        <c:axId val="283518536"/>
        <c:axId val="284121432"/>
      </c:barChart>
      <c:catAx>
        <c:axId val="283518536"/>
        <c:scaling>
          <c:orientation val="minMax"/>
        </c:scaling>
        <c:axPos val="l"/>
        <c:tickLblPos val="nextTo"/>
        <c:txPr>
          <a:bodyPr/>
          <a:lstStyle/>
          <a:p>
            <a:pPr>
              <a:defRPr lang="fr-CA" sz="2600"/>
            </a:pPr>
            <a:endParaRPr lang="fr-FR"/>
          </a:p>
        </c:txPr>
        <c:crossAx val="284121432"/>
        <c:crosses val="autoZero"/>
        <c:auto val="1"/>
        <c:lblAlgn val="ctr"/>
        <c:lblOffset val="100"/>
      </c:catAx>
      <c:valAx>
        <c:axId val="284121432"/>
        <c:scaling>
          <c:orientation val="minMax"/>
        </c:scaling>
        <c:delete val="1"/>
        <c:axPos val="b"/>
        <c:numFmt formatCode="0%" sourceLinked="1"/>
        <c:tickLblPos val="nextTo"/>
        <c:crossAx val="2835185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10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Feuil1!$C$1</c:f>
              <c:strCache>
                <c:ptCount val="1"/>
                <c:pt idx="0">
                  <c:v>Si infection suspectée</c:v>
                </c:pt>
              </c:strCache>
            </c:strRef>
          </c:tx>
          <c:dLbls>
            <c:txPr>
              <a:bodyPr/>
              <a:lstStyle/>
              <a:p>
                <a:pPr>
                  <a:defRPr lang="fr-CA" sz="2800"/>
                </a:pPr>
                <a:endParaRPr lang="fr-FR"/>
              </a:p>
            </c:txPr>
            <c:showVal val="1"/>
          </c:dLbls>
          <c:cat>
            <c:strRef>
              <c:f>Feuil1!$A$2:$A$5</c:f>
              <c:strCache>
                <c:ptCount val="4"/>
                <c:pt idx="0">
                  <c:v>Oui</c:v>
                </c:pt>
                <c:pt idx="1">
                  <c:v>Exceptionnellement</c:v>
                </c:pt>
                <c:pt idx="2">
                  <c:v>Non</c:v>
                </c:pt>
                <c:pt idx="3">
                  <c:v>Je ne sais pas</c:v>
                </c:pt>
              </c:strCache>
            </c:strRef>
          </c:cat>
          <c:val>
            <c:numRef>
              <c:f>Feuil1!$C$2:$C$5</c:f>
              <c:numCache>
                <c:formatCode>0%</c:formatCode>
                <c:ptCount val="4"/>
                <c:pt idx="0">
                  <c:v>0.083</c:v>
                </c:pt>
                <c:pt idx="1">
                  <c:v>0.083</c:v>
                </c:pt>
                <c:pt idx="2">
                  <c:v>0.722</c:v>
                </c:pt>
                <c:pt idx="3">
                  <c:v>0.111</c:v>
                </c:pt>
              </c:numCache>
            </c:numRef>
          </c:val>
        </c:ser>
        <c:dLbls>
          <c:showVal val="1"/>
        </c:dLbls>
        <c:overlap val="-25"/>
        <c:axId val="284112616"/>
        <c:axId val="298776904"/>
      </c:barChart>
      <c:catAx>
        <c:axId val="2841126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fr-CA" sz="2400"/>
            </a:pPr>
            <a:endParaRPr lang="fr-FR"/>
          </a:p>
        </c:txPr>
        <c:crossAx val="298776904"/>
        <c:crosses val="autoZero"/>
        <c:auto val="1"/>
        <c:lblAlgn val="ctr"/>
        <c:lblOffset val="100"/>
      </c:catAx>
      <c:valAx>
        <c:axId val="298776904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2841126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18"/>
  <c:chart>
    <c:autoTitleDeleted val="1"/>
    <c:plotArea>
      <c:layout>
        <c:manualLayout>
          <c:layoutTarget val="inner"/>
          <c:xMode val="edge"/>
          <c:yMode val="edge"/>
          <c:x val="0.428996062992126"/>
          <c:y val="0.05"/>
          <c:w val="0.571003937007874"/>
          <c:h val="0.811580708661417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dLbls>
            <c:txPr>
              <a:bodyPr/>
              <a:lstStyle/>
              <a:p>
                <a:pPr>
                  <a:defRPr lang="fr-CA" sz="2800"/>
                </a:pPr>
                <a:endParaRPr lang="fr-FR"/>
              </a:p>
            </c:txPr>
            <c:showVal val="1"/>
          </c:dLbls>
          <c:cat>
            <c:strRef>
              <c:f>Feuil1!$A$2:$A$3</c:f>
              <c:strCache>
                <c:ptCount val="2"/>
                <c:pt idx="0">
                  <c:v>Asepsie avec CHG 2% - Alcool 70%</c:v>
                </c:pt>
                <c:pt idx="1">
                  <c:v>Lavage avant-bras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0.78</c:v>
                </c:pt>
                <c:pt idx="1">
                  <c:v>0.61</c:v>
                </c:pt>
              </c:numCache>
            </c:numRef>
          </c:val>
        </c:ser>
        <c:dLbls>
          <c:showVal val="1"/>
        </c:dLbls>
        <c:axId val="299354808"/>
        <c:axId val="299357992"/>
      </c:barChart>
      <c:catAx>
        <c:axId val="299354808"/>
        <c:scaling>
          <c:orientation val="minMax"/>
        </c:scaling>
        <c:axPos val="l"/>
        <c:tickLblPos val="nextTo"/>
        <c:txPr>
          <a:bodyPr/>
          <a:lstStyle/>
          <a:p>
            <a:pPr>
              <a:defRPr lang="fr-CA" sz="2800"/>
            </a:pPr>
            <a:endParaRPr lang="fr-FR"/>
          </a:p>
        </c:txPr>
        <c:crossAx val="299357992"/>
        <c:crosses val="autoZero"/>
        <c:auto val="1"/>
        <c:lblAlgn val="ctr"/>
        <c:lblOffset val="100"/>
      </c:catAx>
      <c:valAx>
        <c:axId val="299357992"/>
        <c:scaling>
          <c:orientation val="minMax"/>
        </c:scaling>
        <c:delete val="1"/>
        <c:axPos val="b"/>
        <c:numFmt formatCode="0%" sourceLinked="1"/>
        <c:tickLblPos val="nextTo"/>
        <c:crossAx val="2993548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5681A-69F2-504A-8B81-FF9241883F3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CD0F6D9-28DC-A148-B65F-2059589412F7}">
      <dgm:prSet phldrT="[Texte]"/>
      <dgm:spPr/>
      <dgm:t>
        <a:bodyPr/>
        <a:lstStyle/>
        <a:p>
          <a:r>
            <a:rPr lang="fr-FR" dirty="0" smtClean="0"/>
            <a:t>INSPQ</a:t>
          </a:r>
          <a:endParaRPr lang="fr-FR" dirty="0"/>
        </a:p>
      </dgm:t>
    </dgm:pt>
    <dgm:pt modelId="{84523A3B-5485-2F4A-98D0-ECDE1E5F2BEA}" type="parTrans" cxnId="{FB91E24A-0E05-0640-9004-EE8FC06E5DE2}">
      <dgm:prSet/>
      <dgm:spPr/>
      <dgm:t>
        <a:bodyPr/>
        <a:lstStyle/>
        <a:p>
          <a:endParaRPr lang="fr-FR"/>
        </a:p>
      </dgm:t>
    </dgm:pt>
    <dgm:pt modelId="{C0D54965-80DE-5A43-8345-CD61BAEA264C}" type="sibTrans" cxnId="{FB91E24A-0E05-0640-9004-EE8FC06E5DE2}">
      <dgm:prSet/>
      <dgm:spPr/>
      <dgm:t>
        <a:bodyPr/>
        <a:lstStyle/>
        <a:p>
          <a:endParaRPr lang="fr-FR"/>
        </a:p>
      </dgm:t>
    </dgm:pt>
    <dgm:pt modelId="{26FCCE75-70BD-5C48-B8CB-EEB6DDFA1C12}">
      <dgm:prSet phldrT="[Texte]"/>
      <dgm:spPr/>
      <dgm:t>
        <a:bodyPr/>
        <a:lstStyle/>
        <a:p>
          <a:r>
            <a:rPr lang="fr-FR" dirty="0" smtClean="0"/>
            <a:t>Responsable de la surveillance</a:t>
          </a:r>
          <a:endParaRPr lang="fr-FR" dirty="0"/>
        </a:p>
      </dgm:t>
    </dgm:pt>
    <dgm:pt modelId="{39F0D1D8-22E6-F646-BBBA-FFA965D949A6}" type="parTrans" cxnId="{5D23C596-5D77-354D-87B2-60A295C780F1}">
      <dgm:prSet/>
      <dgm:spPr/>
      <dgm:t>
        <a:bodyPr/>
        <a:lstStyle/>
        <a:p>
          <a:endParaRPr lang="fr-FR"/>
        </a:p>
      </dgm:t>
    </dgm:pt>
    <dgm:pt modelId="{5B23675A-2B96-2B42-B26B-2EA0C6D20CE7}" type="sibTrans" cxnId="{5D23C596-5D77-354D-87B2-60A295C780F1}">
      <dgm:prSet/>
      <dgm:spPr/>
      <dgm:t>
        <a:bodyPr/>
        <a:lstStyle/>
        <a:p>
          <a:endParaRPr lang="fr-FR"/>
        </a:p>
      </dgm:t>
    </dgm:pt>
    <dgm:pt modelId="{943A0E38-A87E-6F4D-9C05-BD1A42EF9529}">
      <dgm:prSet phldrT="[Texte]"/>
      <dgm:spPr/>
      <dgm:t>
        <a:bodyPr/>
        <a:lstStyle/>
        <a:p>
          <a:r>
            <a:rPr lang="fr-FR" dirty="0" smtClean="0"/>
            <a:t>40 CH</a:t>
          </a:r>
          <a:endParaRPr lang="fr-FR" dirty="0"/>
        </a:p>
      </dgm:t>
    </dgm:pt>
    <dgm:pt modelId="{D5DFBBD5-0B13-3B42-84C5-D8A84A7497BB}" type="parTrans" cxnId="{14C218CF-483B-7A41-95AB-4DDD1AAE518E}">
      <dgm:prSet/>
      <dgm:spPr/>
      <dgm:t>
        <a:bodyPr/>
        <a:lstStyle/>
        <a:p>
          <a:endParaRPr lang="fr-FR"/>
        </a:p>
      </dgm:t>
    </dgm:pt>
    <dgm:pt modelId="{85BF9817-282A-AE45-895D-4740DD5860B9}" type="sibTrans" cxnId="{14C218CF-483B-7A41-95AB-4DDD1AAE518E}">
      <dgm:prSet/>
      <dgm:spPr/>
      <dgm:t>
        <a:bodyPr/>
        <a:lstStyle/>
        <a:p>
          <a:endParaRPr lang="fr-FR"/>
        </a:p>
      </dgm:t>
    </dgm:pt>
    <dgm:pt modelId="{5C05783B-8552-7048-ABB0-5F3A54FD0B9A}">
      <dgm:prSet phldrT="[Texte]"/>
      <dgm:spPr/>
      <dgm:t>
        <a:bodyPr/>
        <a:lstStyle/>
        <a:p>
          <a:r>
            <a:rPr lang="fr-FR" dirty="0" smtClean="0"/>
            <a:t>Équipe d’HD</a:t>
          </a:r>
          <a:endParaRPr lang="fr-FR" dirty="0"/>
        </a:p>
      </dgm:t>
    </dgm:pt>
    <dgm:pt modelId="{C1F13C6C-FD29-5D43-8174-0F34FB9FE388}" type="parTrans" cxnId="{E83B432D-87D1-9E46-A7A7-92865A4BDEC9}">
      <dgm:prSet/>
      <dgm:spPr/>
      <dgm:t>
        <a:bodyPr/>
        <a:lstStyle/>
        <a:p>
          <a:endParaRPr lang="fr-FR"/>
        </a:p>
      </dgm:t>
    </dgm:pt>
    <dgm:pt modelId="{AFCD7570-5360-EA4E-9F8C-CDDD84B20D12}" type="sibTrans" cxnId="{E83B432D-87D1-9E46-A7A7-92865A4BDEC9}">
      <dgm:prSet/>
      <dgm:spPr/>
      <dgm:t>
        <a:bodyPr/>
        <a:lstStyle/>
        <a:p>
          <a:endParaRPr lang="fr-FR"/>
        </a:p>
      </dgm:t>
    </dgm:pt>
    <dgm:pt modelId="{19501833-C7A9-0A48-9231-F10B90629E9A}">
      <dgm:prSet phldrT="[Texte]"/>
      <dgm:spPr/>
      <dgm:t>
        <a:bodyPr/>
        <a:lstStyle/>
        <a:p>
          <a:r>
            <a:rPr lang="fr-FR" dirty="0" smtClean="0"/>
            <a:t>DG</a:t>
          </a:r>
          <a:endParaRPr lang="fr-FR" dirty="0"/>
        </a:p>
      </dgm:t>
    </dgm:pt>
    <dgm:pt modelId="{779C6798-0CE1-EF4F-BDA6-C6F5BD2652FB}" type="parTrans" cxnId="{2295606D-5D89-754B-80F7-F0163CE06BDC}">
      <dgm:prSet/>
      <dgm:spPr/>
    </dgm:pt>
    <dgm:pt modelId="{BBDC286E-9711-EE44-B4C2-BE531F0E47D9}" type="sibTrans" cxnId="{2295606D-5D89-754B-80F7-F0163CE06BDC}">
      <dgm:prSet/>
      <dgm:spPr/>
    </dgm:pt>
    <dgm:pt modelId="{E96D63CA-3F22-204C-A68A-EFE35363BB42}" type="pres">
      <dgm:prSet presAssocID="{8215681A-69F2-504A-8B81-FF9241883F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76D01B11-59E1-8041-A105-5DDAF6411E83}" type="pres">
      <dgm:prSet presAssocID="{BCD0F6D9-28DC-A148-B65F-2059589412F7}" presName="hierRoot1" presStyleCnt="0">
        <dgm:presLayoutVars>
          <dgm:hierBranch val="init"/>
        </dgm:presLayoutVars>
      </dgm:prSet>
      <dgm:spPr/>
    </dgm:pt>
    <dgm:pt modelId="{54AD2C1D-5681-4446-A89B-CCCBAEDA338F}" type="pres">
      <dgm:prSet presAssocID="{BCD0F6D9-28DC-A148-B65F-2059589412F7}" presName="rootComposite1" presStyleCnt="0"/>
      <dgm:spPr/>
    </dgm:pt>
    <dgm:pt modelId="{0A0159A8-AE7E-AD42-99D6-254494ACE3F6}" type="pres">
      <dgm:prSet presAssocID="{BCD0F6D9-28DC-A148-B65F-2059589412F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EC6E01D-B03D-BC4E-8929-1B400AF5C07A}" type="pres">
      <dgm:prSet presAssocID="{BCD0F6D9-28DC-A148-B65F-2059589412F7}" presName="rootConnector1" presStyleLbl="node1" presStyleIdx="0" presStyleCnt="0"/>
      <dgm:spPr/>
      <dgm:t>
        <a:bodyPr/>
        <a:lstStyle/>
        <a:p>
          <a:endParaRPr lang="fr-FR"/>
        </a:p>
      </dgm:t>
    </dgm:pt>
    <dgm:pt modelId="{C99CD1F3-2C21-194A-8BD5-4AE4A63D1A0D}" type="pres">
      <dgm:prSet presAssocID="{BCD0F6D9-28DC-A148-B65F-2059589412F7}" presName="hierChild2" presStyleCnt="0"/>
      <dgm:spPr/>
    </dgm:pt>
    <dgm:pt modelId="{C18BF553-6249-AC46-997C-2CFF48771C53}" type="pres">
      <dgm:prSet presAssocID="{D5DFBBD5-0B13-3B42-84C5-D8A84A7497BB}" presName="Name37" presStyleLbl="parChTrans1D2" presStyleIdx="0" presStyleCnt="1"/>
      <dgm:spPr/>
      <dgm:t>
        <a:bodyPr/>
        <a:lstStyle/>
        <a:p>
          <a:endParaRPr lang="fr-FR"/>
        </a:p>
      </dgm:t>
    </dgm:pt>
    <dgm:pt modelId="{6DF92698-00EE-8844-9438-6A2DCFBB6FD4}" type="pres">
      <dgm:prSet presAssocID="{943A0E38-A87E-6F4D-9C05-BD1A42EF9529}" presName="hierRoot2" presStyleCnt="0">
        <dgm:presLayoutVars>
          <dgm:hierBranch val="init"/>
        </dgm:presLayoutVars>
      </dgm:prSet>
      <dgm:spPr/>
    </dgm:pt>
    <dgm:pt modelId="{DB1F5020-15E7-864A-A009-6C0688AD84AD}" type="pres">
      <dgm:prSet presAssocID="{943A0E38-A87E-6F4D-9C05-BD1A42EF9529}" presName="rootComposite" presStyleCnt="0"/>
      <dgm:spPr/>
    </dgm:pt>
    <dgm:pt modelId="{E86DC7CF-55E0-6B4B-B80F-A25E4ED8662D}" type="pres">
      <dgm:prSet presAssocID="{943A0E38-A87E-6F4D-9C05-BD1A42EF9529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02E0605-532D-2747-9481-9D750B7287C7}" type="pres">
      <dgm:prSet presAssocID="{943A0E38-A87E-6F4D-9C05-BD1A42EF9529}" presName="rootConnector" presStyleLbl="node2" presStyleIdx="0" presStyleCnt="1"/>
      <dgm:spPr/>
      <dgm:t>
        <a:bodyPr/>
        <a:lstStyle/>
        <a:p>
          <a:endParaRPr lang="fr-FR"/>
        </a:p>
      </dgm:t>
    </dgm:pt>
    <dgm:pt modelId="{1D371017-3639-B94A-B5B3-E9F7C8778D7A}" type="pres">
      <dgm:prSet presAssocID="{943A0E38-A87E-6F4D-9C05-BD1A42EF9529}" presName="hierChild4" presStyleCnt="0"/>
      <dgm:spPr/>
    </dgm:pt>
    <dgm:pt modelId="{0FFAAB2A-4B4E-184F-99EA-CAA7040E0112}" type="pres">
      <dgm:prSet presAssocID="{779C6798-0CE1-EF4F-BDA6-C6F5BD2652FB}" presName="Name37" presStyleLbl="parChTrans1D3" presStyleIdx="0" presStyleCnt="2"/>
      <dgm:spPr/>
    </dgm:pt>
    <dgm:pt modelId="{A480E60C-A439-624C-923D-A8FCD4B8D42B}" type="pres">
      <dgm:prSet presAssocID="{19501833-C7A9-0A48-9231-F10B90629E9A}" presName="hierRoot2" presStyleCnt="0">
        <dgm:presLayoutVars>
          <dgm:hierBranch val="init"/>
        </dgm:presLayoutVars>
      </dgm:prSet>
      <dgm:spPr/>
    </dgm:pt>
    <dgm:pt modelId="{24DA10BB-C82F-564F-AB19-4F809126BDD0}" type="pres">
      <dgm:prSet presAssocID="{19501833-C7A9-0A48-9231-F10B90629E9A}" presName="rootComposite" presStyleCnt="0"/>
      <dgm:spPr/>
    </dgm:pt>
    <dgm:pt modelId="{E8D9473F-8556-E14A-973C-B7C379E30239}" type="pres">
      <dgm:prSet presAssocID="{19501833-C7A9-0A48-9231-F10B90629E9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41689EE-0F43-3F48-AE38-3C71290060EF}" type="pres">
      <dgm:prSet presAssocID="{19501833-C7A9-0A48-9231-F10B90629E9A}" presName="rootConnector" presStyleLbl="node3" presStyleIdx="0" presStyleCnt="2"/>
      <dgm:spPr/>
      <dgm:t>
        <a:bodyPr/>
        <a:lstStyle/>
        <a:p>
          <a:endParaRPr lang="fr-FR"/>
        </a:p>
      </dgm:t>
    </dgm:pt>
    <dgm:pt modelId="{F03B8B79-588E-4044-8022-12081F060C8A}" type="pres">
      <dgm:prSet presAssocID="{19501833-C7A9-0A48-9231-F10B90629E9A}" presName="hierChild4" presStyleCnt="0"/>
      <dgm:spPr/>
    </dgm:pt>
    <dgm:pt modelId="{8F6AFA93-B1BD-A145-87E4-8EF68A71D083}" type="pres">
      <dgm:prSet presAssocID="{19501833-C7A9-0A48-9231-F10B90629E9A}" presName="hierChild5" presStyleCnt="0"/>
      <dgm:spPr/>
    </dgm:pt>
    <dgm:pt modelId="{81B097EB-AA81-FC4F-BB56-A7640FE30BC9}" type="pres">
      <dgm:prSet presAssocID="{39F0D1D8-22E6-F646-BBBA-FFA965D949A6}" presName="Name37" presStyleLbl="parChTrans1D3" presStyleIdx="1" presStyleCnt="2"/>
      <dgm:spPr/>
      <dgm:t>
        <a:bodyPr/>
        <a:lstStyle/>
        <a:p>
          <a:endParaRPr lang="fr-FR"/>
        </a:p>
      </dgm:t>
    </dgm:pt>
    <dgm:pt modelId="{F06A09B3-FC8A-A34B-A930-A7FA475213AD}" type="pres">
      <dgm:prSet presAssocID="{26FCCE75-70BD-5C48-B8CB-EEB6DDFA1C12}" presName="hierRoot2" presStyleCnt="0">
        <dgm:presLayoutVars>
          <dgm:hierBranch val="init"/>
        </dgm:presLayoutVars>
      </dgm:prSet>
      <dgm:spPr/>
    </dgm:pt>
    <dgm:pt modelId="{17AE5A35-C828-B446-AA9C-8D4861A28E0F}" type="pres">
      <dgm:prSet presAssocID="{26FCCE75-70BD-5C48-B8CB-EEB6DDFA1C12}" presName="rootComposite" presStyleCnt="0"/>
      <dgm:spPr/>
    </dgm:pt>
    <dgm:pt modelId="{348D845B-65B8-244D-97E3-0FE336D334DD}" type="pres">
      <dgm:prSet presAssocID="{26FCCE75-70BD-5C48-B8CB-EEB6DDFA1C12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C616E5D-64DA-B34F-9F0C-5554F2831A4C}" type="pres">
      <dgm:prSet presAssocID="{26FCCE75-70BD-5C48-B8CB-EEB6DDFA1C12}" presName="rootConnector" presStyleLbl="node3" presStyleIdx="1" presStyleCnt="2"/>
      <dgm:spPr/>
      <dgm:t>
        <a:bodyPr/>
        <a:lstStyle/>
        <a:p>
          <a:endParaRPr lang="fr-FR"/>
        </a:p>
      </dgm:t>
    </dgm:pt>
    <dgm:pt modelId="{5838CE6C-FA39-2148-A035-A5791D649C17}" type="pres">
      <dgm:prSet presAssocID="{26FCCE75-70BD-5C48-B8CB-EEB6DDFA1C12}" presName="hierChild4" presStyleCnt="0"/>
      <dgm:spPr/>
    </dgm:pt>
    <dgm:pt modelId="{D88CC640-CC92-0948-A31C-B0906B1E7837}" type="pres">
      <dgm:prSet presAssocID="{C1F13C6C-FD29-5D43-8174-0F34FB9FE388}" presName="Name37" presStyleLbl="parChTrans1D4" presStyleIdx="0" presStyleCnt="1"/>
      <dgm:spPr/>
      <dgm:t>
        <a:bodyPr/>
        <a:lstStyle/>
        <a:p>
          <a:endParaRPr lang="fr-FR"/>
        </a:p>
      </dgm:t>
    </dgm:pt>
    <dgm:pt modelId="{894761C4-429F-A341-870C-F7F8C15EA260}" type="pres">
      <dgm:prSet presAssocID="{5C05783B-8552-7048-ABB0-5F3A54FD0B9A}" presName="hierRoot2" presStyleCnt="0">
        <dgm:presLayoutVars>
          <dgm:hierBranch val="init"/>
        </dgm:presLayoutVars>
      </dgm:prSet>
      <dgm:spPr/>
    </dgm:pt>
    <dgm:pt modelId="{9B85A5D1-07DE-BB41-9F1F-21B9DEE37A1B}" type="pres">
      <dgm:prSet presAssocID="{5C05783B-8552-7048-ABB0-5F3A54FD0B9A}" presName="rootComposite" presStyleCnt="0"/>
      <dgm:spPr/>
    </dgm:pt>
    <dgm:pt modelId="{BC73A94C-CF7D-2849-8FB3-B94D6943B0ED}" type="pres">
      <dgm:prSet presAssocID="{5C05783B-8552-7048-ABB0-5F3A54FD0B9A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C9342BB-68B6-FB45-9E70-1533C640C844}" type="pres">
      <dgm:prSet presAssocID="{5C05783B-8552-7048-ABB0-5F3A54FD0B9A}" presName="rootConnector" presStyleLbl="node4" presStyleIdx="0" presStyleCnt="1"/>
      <dgm:spPr/>
      <dgm:t>
        <a:bodyPr/>
        <a:lstStyle/>
        <a:p>
          <a:endParaRPr lang="fr-FR"/>
        </a:p>
      </dgm:t>
    </dgm:pt>
    <dgm:pt modelId="{60EC6A17-47FD-674F-9E12-06506F3DD1F6}" type="pres">
      <dgm:prSet presAssocID="{5C05783B-8552-7048-ABB0-5F3A54FD0B9A}" presName="hierChild4" presStyleCnt="0"/>
      <dgm:spPr/>
    </dgm:pt>
    <dgm:pt modelId="{097CE948-52B6-E647-A76C-084436026BB7}" type="pres">
      <dgm:prSet presAssocID="{5C05783B-8552-7048-ABB0-5F3A54FD0B9A}" presName="hierChild5" presStyleCnt="0"/>
      <dgm:spPr/>
    </dgm:pt>
    <dgm:pt modelId="{3787483F-C58A-8644-9094-77D0138E91DD}" type="pres">
      <dgm:prSet presAssocID="{26FCCE75-70BD-5C48-B8CB-EEB6DDFA1C12}" presName="hierChild5" presStyleCnt="0"/>
      <dgm:spPr/>
    </dgm:pt>
    <dgm:pt modelId="{B2D2FF9F-0247-F745-89C9-B08DE908AE21}" type="pres">
      <dgm:prSet presAssocID="{943A0E38-A87E-6F4D-9C05-BD1A42EF9529}" presName="hierChild5" presStyleCnt="0"/>
      <dgm:spPr/>
    </dgm:pt>
    <dgm:pt modelId="{20119A14-AFB7-5B4B-837B-B79852D78201}" type="pres">
      <dgm:prSet presAssocID="{BCD0F6D9-28DC-A148-B65F-2059589412F7}" presName="hierChild3" presStyleCnt="0"/>
      <dgm:spPr/>
    </dgm:pt>
  </dgm:ptLst>
  <dgm:cxnLst>
    <dgm:cxn modelId="{E83B432D-87D1-9E46-A7A7-92865A4BDEC9}" srcId="{26FCCE75-70BD-5C48-B8CB-EEB6DDFA1C12}" destId="{5C05783B-8552-7048-ABB0-5F3A54FD0B9A}" srcOrd="0" destOrd="0" parTransId="{C1F13C6C-FD29-5D43-8174-0F34FB9FE388}" sibTransId="{AFCD7570-5360-EA4E-9F8C-CDDD84B20D12}"/>
    <dgm:cxn modelId="{F9EA23C5-69CD-C541-B9E0-9FF83B676DFD}" type="presOf" srcId="{779C6798-0CE1-EF4F-BDA6-C6F5BD2652FB}" destId="{0FFAAB2A-4B4E-184F-99EA-CAA7040E0112}" srcOrd="0" destOrd="0" presId="urn:microsoft.com/office/officeart/2005/8/layout/orgChart1"/>
    <dgm:cxn modelId="{42D4DAB2-0701-CB44-A3BD-283C051B0C81}" type="presOf" srcId="{19501833-C7A9-0A48-9231-F10B90629E9A}" destId="{141689EE-0F43-3F48-AE38-3C71290060EF}" srcOrd="1" destOrd="0" presId="urn:microsoft.com/office/officeart/2005/8/layout/orgChart1"/>
    <dgm:cxn modelId="{9D2BA7F2-AA20-A141-A4DC-46ADF125FD30}" type="presOf" srcId="{D5DFBBD5-0B13-3B42-84C5-D8A84A7497BB}" destId="{C18BF553-6249-AC46-997C-2CFF48771C53}" srcOrd="0" destOrd="0" presId="urn:microsoft.com/office/officeart/2005/8/layout/orgChart1"/>
    <dgm:cxn modelId="{83053B2E-A358-024B-AE66-DF98E587E5B3}" type="presOf" srcId="{BCD0F6D9-28DC-A148-B65F-2059589412F7}" destId="{0A0159A8-AE7E-AD42-99D6-254494ACE3F6}" srcOrd="0" destOrd="0" presId="urn:microsoft.com/office/officeart/2005/8/layout/orgChart1"/>
    <dgm:cxn modelId="{9FD7B808-C5F8-FB45-8D1B-2F51F71EE7B7}" type="presOf" srcId="{C1F13C6C-FD29-5D43-8174-0F34FB9FE388}" destId="{D88CC640-CC92-0948-A31C-B0906B1E7837}" srcOrd="0" destOrd="0" presId="urn:microsoft.com/office/officeart/2005/8/layout/orgChart1"/>
    <dgm:cxn modelId="{F8E0BCB1-ECFA-664F-B2A8-FCBC130C3823}" type="presOf" srcId="{8215681A-69F2-504A-8B81-FF9241883F36}" destId="{E96D63CA-3F22-204C-A68A-EFE35363BB42}" srcOrd="0" destOrd="0" presId="urn:microsoft.com/office/officeart/2005/8/layout/orgChart1"/>
    <dgm:cxn modelId="{542BD661-2AD2-9948-9776-CD79502823E6}" type="presOf" srcId="{943A0E38-A87E-6F4D-9C05-BD1A42EF9529}" destId="{E86DC7CF-55E0-6B4B-B80F-A25E4ED8662D}" srcOrd="0" destOrd="0" presId="urn:microsoft.com/office/officeart/2005/8/layout/orgChart1"/>
    <dgm:cxn modelId="{4729B11B-004B-8349-928E-E17A182416E4}" type="presOf" srcId="{39F0D1D8-22E6-F646-BBBA-FFA965D949A6}" destId="{81B097EB-AA81-FC4F-BB56-A7640FE30BC9}" srcOrd="0" destOrd="0" presId="urn:microsoft.com/office/officeart/2005/8/layout/orgChart1"/>
    <dgm:cxn modelId="{ED7034F1-7433-4A4D-8364-C4738F3FADDF}" type="presOf" srcId="{943A0E38-A87E-6F4D-9C05-BD1A42EF9529}" destId="{502E0605-532D-2747-9481-9D750B7287C7}" srcOrd="1" destOrd="0" presId="urn:microsoft.com/office/officeart/2005/8/layout/orgChart1"/>
    <dgm:cxn modelId="{0D4094E3-1AF7-054F-90FD-6708EC4DDB3D}" type="presOf" srcId="{26FCCE75-70BD-5C48-B8CB-EEB6DDFA1C12}" destId="{348D845B-65B8-244D-97E3-0FE336D334DD}" srcOrd="0" destOrd="0" presId="urn:microsoft.com/office/officeart/2005/8/layout/orgChart1"/>
    <dgm:cxn modelId="{EB24A7D4-4DF2-D94B-927C-FDBCAD34A976}" type="presOf" srcId="{5C05783B-8552-7048-ABB0-5F3A54FD0B9A}" destId="{BC73A94C-CF7D-2849-8FB3-B94D6943B0ED}" srcOrd="0" destOrd="0" presId="urn:microsoft.com/office/officeart/2005/8/layout/orgChart1"/>
    <dgm:cxn modelId="{4E91CAAA-1760-A744-906F-C35248365F93}" type="presOf" srcId="{5C05783B-8552-7048-ABB0-5F3A54FD0B9A}" destId="{0C9342BB-68B6-FB45-9E70-1533C640C844}" srcOrd="1" destOrd="0" presId="urn:microsoft.com/office/officeart/2005/8/layout/orgChart1"/>
    <dgm:cxn modelId="{2295606D-5D89-754B-80F7-F0163CE06BDC}" srcId="{943A0E38-A87E-6F4D-9C05-BD1A42EF9529}" destId="{19501833-C7A9-0A48-9231-F10B90629E9A}" srcOrd="0" destOrd="0" parTransId="{779C6798-0CE1-EF4F-BDA6-C6F5BD2652FB}" sibTransId="{BBDC286E-9711-EE44-B4C2-BE531F0E47D9}"/>
    <dgm:cxn modelId="{AEDF4D5D-D330-8C43-AE14-84D3CCE02952}" type="presOf" srcId="{BCD0F6D9-28DC-A148-B65F-2059589412F7}" destId="{6EC6E01D-B03D-BC4E-8929-1B400AF5C07A}" srcOrd="1" destOrd="0" presId="urn:microsoft.com/office/officeart/2005/8/layout/orgChart1"/>
    <dgm:cxn modelId="{14C218CF-483B-7A41-95AB-4DDD1AAE518E}" srcId="{BCD0F6D9-28DC-A148-B65F-2059589412F7}" destId="{943A0E38-A87E-6F4D-9C05-BD1A42EF9529}" srcOrd="0" destOrd="0" parTransId="{D5DFBBD5-0B13-3B42-84C5-D8A84A7497BB}" sibTransId="{85BF9817-282A-AE45-895D-4740DD5860B9}"/>
    <dgm:cxn modelId="{5D23C596-5D77-354D-87B2-60A295C780F1}" srcId="{943A0E38-A87E-6F4D-9C05-BD1A42EF9529}" destId="{26FCCE75-70BD-5C48-B8CB-EEB6DDFA1C12}" srcOrd="1" destOrd="0" parTransId="{39F0D1D8-22E6-F646-BBBA-FFA965D949A6}" sibTransId="{5B23675A-2B96-2B42-B26B-2EA0C6D20CE7}"/>
    <dgm:cxn modelId="{FB91E24A-0E05-0640-9004-EE8FC06E5DE2}" srcId="{8215681A-69F2-504A-8B81-FF9241883F36}" destId="{BCD0F6D9-28DC-A148-B65F-2059589412F7}" srcOrd="0" destOrd="0" parTransId="{84523A3B-5485-2F4A-98D0-ECDE1E5F2BEA}" sibTransId="{C0D54965-80DE-5A43-8345-CD61BAEA264C}"/>
    <dgm:cxn modelId="{D6E6547C-5979-A840-8589-87566DF25FE1}" type="presOf" srcId="{19501833-C7A9-0A48-9231-F10B90629E9A}" destId="{E8D9473F-8556-E14A-973C-B7C379E30239}" srcOrd="0" destOrd="0" presId="urn:microsoft.com/office/officeart/2005/8/layout/orgChart1"/>
    <dgm:cxn modelId="{E9247D0D-15C3-2842-B036-BF5BFCE7C2C2}" type="presOf" srcId="{26FCCE75-70BD-5C48-B8CB-EEB6DDFA1C12}" destId="{CC616E5D-64DA-B34F-9F0C-5554F2831A4C}" srcOrd="1" destOrd="0" presId="urn:microsoft.com/office/officeart/2005/8/layout/orgChart1"/>
    <dgm:cxn modelId="{A1103BE3-8295-7F4F-A324-1504D1CECA9D}" type="presParOf" srcId="{E96D63CA-3F22-204C-A68A-EFE35363BB42}" destId="{76D01B11-59E1-8041-A105-5DDAF6411E83}" srcOrd="0" destOrd="0" presId="urn:microsoft.com/office/officeart/2005/8/layout/orgChart1"/>
    <dgm:cxn modelId="{924DD318-B9C5-CB4E-A271-66F909A9CABA}" type="presParOf" srcId="{76D01B11-59E1-8041-A105-5DDAF6411E83}" destId="{54AD2C1D-5681-4446-A89B-CCCBAEDA338F}" srcOrd="0" destOrd="0" presId="urn:microsoft.com/office/officeart/2005/8/layout/orgChart1"/>
    <dgm:cxn modelId="{6E983033-9AAE-1B42-A008-CB8FBA6A8D22}" type="presParOf" srcId="{54AD2C1D-5681-4446-A89B-CCCBAEDA338F}" destId="{0A0159A8-AE7E-AD42-99D6-254494ACE3F6}" srcOrd="0" destOrd="0" presId="urn:microsoft.com/office/officeart/2005/8/layout/orgChart1"/>
    <dgm:cxn modelId="{035ABC21-1D1E-9540-A33B-F97B37ED5B5C}" type="presParOf" srcId="{54AD2C1D-5681-4446-A89B-CCCBAEDA338F}" destId="{6EC6E01D-B03D-BC4E-8929-1B400AF5C07A}" srcOrd="1" destOrd="0" presId="urn:microsoft.com/office/officeart/2005/8/layout/orgChart1"/>
    <dgm:cxn modelId="{BB83F48A-63D1-FD4D-B3D3-9C28CE93A1EE}" type="presParOf" srcId="{76D01B11-59E1-8041-A105-5DDAF6411E83}" destId="{C99CD1F3-2C21-194A-8BD5-4AE4A63D1A0D}" srcOrd="1" destOrd="0" presId="urn:microsoft.com/office/officeart/2005/8/layout/orgChart1"/>
    <dgm:cxn modelId="{4300C70C-FDE1-C049-947C-8A54AE0ED598}" type="presParOf" srcId="{C99CD1F3-2C21-194A-8BD5-4AE4A63D1A0D}" destId="{C18BF553-6249-AC46-997C-2CFF48771C53}" srcOrd="0" destOrd="0" presId="urn:microsoft.com/office/officeart/2005/8/layout/orgChart1"/>
    <dgm:cxn modelId="{4B3AB3CB-D1A4-1B45-BB97-57D567912CCD}" type="presParOf" srcId="{C99CD1F3-2C21-194A-8BD5-4AE4A63D1A0D}" destId="{6DF92698-00EE-8844-9438-6A2DCFBB6FD4}" srcOrd="1" destOrd="0" presId="urn:microsoft.com/office/officeart/2005/8/layout/orgChart1"/>
    <dgm:cxn modelId="{C2C74511-01F2-9048-B180-64E82A313AFC}" type="presParOf" srcId="{6DF92698-00EE-8844-9438-6A2DCFBB6FD4}" destId="{DB1F5020-15E7-864A-A009-6C0688AD84AD}" srcOrd="0" destOrd="0" presId="urn:microsoft.com/office/officeart/2005/8/layout/orgChart1"/>
    <dgm:cxn modelId="{1F16E4F9-007D-1A46-A48F-C666CE59050B}" type="presParOf" srcId="{DB1F5020-15E7-864A-A009-6C0688AD84AD}" destId="{E86DC7CF-55E0-6B4B-B80F-A25E4ED8662D}" srcOrd="0" destOrd="0" presId="urn:microsoft.com/office/officeart/2005/8/layout/orgChart1"/>
    <dgm:cxn modelId="{2C9348DC-9730-2546-B505-01EBE7C745E9}" type="presParOf" srcId="{DB1F5020-15E7-864A-A009-6C0688AD84AD}" destId="{502E0605-532D-2747-9481-9D750B7287C7}" srcOrd="1" destOrd="0" presId="urn:microsoft.com/office/officeart/2005/8/layout/orgChart1"/>
    <dgm:cxn modelId="{34B4A3DF-5418-4D42-827E-140AAD60BE53}" type="presParOf" srcId="{6DF92698-00EE-8844-9438-6A2DCFBB6FD4}" destId="{1D371017-3639-B94A-B5B3-E9F7C8778D7A}" srcOrd="1" destOrd="0" presId="urn:microsoft.com/office/officeart/2005/8/layout/orgChart1"/>
    <dgm:cxn modelId="{BCF8E3DD-6C0B-A64B-B772-9146EF95307E}" type="presParOf" srcId="{1D371017-3639-B94A-B5B3-E9F7C8778D7A}" destId="{0FFAAB2A-4B4E-184F-99EA-CAA7040E0112}" srcOrd="0" destOrd="0" presId="urn:microsoft.com/office/officeart/2005/8/layout/orgChart1"/>
    <dgm:cxn modelId="{F73A4927-B5C0-1D48-8A7A-02029C29EB6A}" type="presParOf" srcId="{1D371017-3639-B94A-B5B3-E9F7C8778D7A}" destId="{A480E60C-A439-624C-923D-A8FCD4B8D42B}" srcOrd="1" destOrd="0" presId="urn:microsoft.com/office/officeart/2005/8/layout/orgChart1"/>
    <dgm:cxn modelId="{C98ED183-9822-C541-A2FA-78D3D5E6194B}" type="presParOf" srcId="{A480E60C-A439-624C-923D-A8FCD4B8D42B}" destId="{24DA10BB-C82F-564F-AB19-4F809126BDD0}" srcOrd="0" destOrd="0" presId="urn:microsoft.com/office/officeart/2005/8/layout/orgChart1"/>
    <dgm:cxn modelId="{0CF9D3DE-16F8-F540-9060-D37F01D6F08E}" type="presParOf" srcId="{24DA10BB-C82F-564F-AB19-4F809126BDD0}" destId="{E8D9473F-8556-E14A-973C-B7C379E30239}" srcOrd="0" destOrd="0" presId="urn:microsoft.com/office/officeart/2005/8/layout/orgChart1"/>
    <dgm:cxn modelId="{D7981D1B-7E9D-854D-BAED-824A1FA5DE22}" type="presParOf" srcId="{24DA10BB-C82F-564F-AB19-4F809126BDD0}" destId="{141689EE-0F43-3F48-AE38-3C71290060EF}" srcOrd="1" destOrd="0" presId="urn:microsoft.com/office/officeart/2005/8/layout/orgChart1"/>
    <dgm:cxn modelId="{FAA3B55A-3D6E-1B4C-B969-676817F70B56}" type="presParOf" srcId="{A480E60C-A439-624C-923D-A8FCD4B8D42B}" destId="{F03B8B79-588E-4044-8022-12081F060C8A}" srcOrd="1" destOrd="0" presId="urn:microsoft.com/office/officeart/2005/8/layout/orgChart1"/>
    <dgm:cxn modelId="{89870DDF-1A92-C14E-9904-6566C3EEAA8A}" type="presParOf" srcId="{A480E60C-A439-624C-923D-A8FCD4B8D42B}" destId="{8F6AFA93-B1BD-A145-87E4-8EF68A71D083}" srcOrd="2" destOrd="0" presId="urn:microsoft.com/office/officeart/2005/8/layout/orgChart1"/>
    <dgm:cxn modelId="{CF741E67-C669-D548-9F3A-C75BE43BA8C3}" type="presParOf" srcId="{1D371017-3639-B94A-B5B3-E9F7C8778D7A}" destId="{81B097EB-AA81-FC4F-BB56-A7640FE30BC9}" srcOrd="2" destOrd="0" presId="urn:microsoft.com/office/officeart/2005/8/layout/orgChart1"/>
    <dgm:cxn modelId="{99B5B26C-C96A-CE4A-B587-EF9672553564}" type="presParOf" srcId="{1D371017-3639-B94A-B5B3-E9F7C8778D7A}" destId="{F06A09B3-FC8A-A34B-A930-A7FA475213AD}" srcOrd="3" destOrd="0" presId="urn:microsoft.com/office/officeart/2005/8/layout/orgChart1"/>
    <dgm:cxn modelId="{9FC9A153-A0FE-6541-8F6A-AE23CB9D87F1}" type="presParOf" srcId="{F06A09B3-FC8A-A34B-A930-A7FA475213AD}" destId="{17AE5A35-C828-B446-AA9C-8D4861A28E0F}" srcOrd="0" destOrd="0" presId="urn:microsoft.com/office/officeart/2005/8/layout/orgChart1"/>
    <dgm:cxn modelId="{440C98AA-1011-8643-BC8A-F3859EB89F5B}" type="presParOf" srcId="{17AE5A35-C828-B446-AA9C-8D4861A28E0F}" destId="{348D845B-65B8-244D-97E3-0FE336D334DD}" srcOrd="0" destOrd="0" presId="urn:microsoft.com/office/officeart/2005/8/layout/orgChart1"/>
    <dgm:cxn modelId="{A31A3348-5FF1-254F-BA32-E5B4FE415F2D}" type="presParOf" srcId="{17AE5A35-C828-B446-AA9C-8D4861A28E0F}" destId="{CC616E5D-64DA-B34F-9F0C-5554F2831A4C}" srcOrd="1" destOrd="0" presId="urn:microsoft.com/office/officeart/2005/8/layout/orgChart1"/>
    <dgm:cxn modelId="{433CABC3-FB91-6B41-9B51-92C07250E7AC}" type="presParOf" srcId="{F06A09B3-FC8A-A34B-A930-A7FA475213AD}" destId="{5838CE6C-FA39-2148-A035-A5791D649C17}" srcOrd="1" destOrd="0" presId="urn:microsoft.com/office/officeart/2005/8/layout/orgChart1"/>
    <dgm:cxn modelId="{604BAD85-FB86-AB4F-9902-3237B71E7BF7}" type="presParOf" srcId="{5838CE6C-FA39-2148-A035-A5791D649C17}" destId="{D88CC640-CC92-0948-A31C-B0906B1E7837}" srcOrd="0" destOrd="0" presId="urn:microsoft.com/office/officeart/2005/8/layout/orgChart1"/>
    <dgm:cxn modelId="{10161438-2790-5847-A2D9-C75B97E3289B}" type="presParOf" srcId="{5838CE6C-FA39-2148-A035-A5791D649C17}" destId="{894761C4-429F-A341-870C-F7F8C15EA260}" srcOrd="1" destOrd="0" presId="urn:microsoft.com/office/officeart/2005/8/layout/orgChart1"/>
    <dgm:cxn modelId="{F5B1E603-F03D-9448-8B45-C7C92215C85E}" type="presParOf" srcId="{894761C4-429F-A341-870C-F7F8C15EA260}" destId="{9B85A5D1-07DE-BB41-9F1F-21B9DEE37A1B}" srcOrd="0" destOrd="0" presId="urn:microsoft.com/office/officeart/2005/8/layout/orgChart1"/>
    <dgm:cxn modelId="{ED116F57-7F30-184F-A89C-D0D4CE590963}" type="presParOf" srcId="{9B85A5D1-07DE-BB41-9F1F-21B9DEE37A1B}" destId="{BC73A94C-CF7D-2849-8FB3-B94D6943B0ED}" srcOrd="0" destOrd="0" presId="urn:microsoft.com/office/officeart/2005/8/layout/orgChart1"/>
    <dgm:cxn modelId="{B44116D6-D245-3B44-8DCA-BD566C02AD31}" type="presParOf" srcId="{9B85A5D1-07DE-BB41-9F1F-21B9DEE37A1B}" destId="{0C9342BB-68B6-FB45-9E70-1533C640C844}" srcOrd="1" destOrd="0" presId="urn:microsoft.com/office/officeart/2005/8/layout/orgChart1"/>
    <dgm:cxn modelId="{4567A6DA-5C1C-C64E-9766-FE126C34B440}" type="presParOf" srcId="{894761C4-429F-A341-870C-F7F8C15EA260}" destId="{60EC6A17-47FD-674F-9E12-06506F3DD1F6}" srcOrd="1" destOrd="0" presId="urn:microsoft.com/office/officeart/2005/8/layout/orgChart1"/>
    <dgm:cxn modelId="{D58DCDF3-FDEE-744A-BBE9-180E265E6D02}" type="presParOf" srcId="{894761C4-429F-A341-870C-F7F8C15EA260}" destId="{097CE948-52B6-E647-A76C-084436026BB7}" srcOrd="2" destOrd="0" presId="urn:microsoft.com/office/officeart/2005/8/layout/orgChart1"/>
    <dgm:cxn modelId="{97148BF4-7DD8-D248-9768-E192961FA022}" type="presParOf" srcId="{F06A09B3-FC8A-A34B-A930-A7FA475213AD}" destId="{3787483F-C58A-8644-9094-77D0138E91DD}" srcOrd="2" destOrd="0" presId="urn:microsoft.com/office/officeart/2005/8/layout/orgChart1"/>
    <dgm:cxn modelId="{D7A1684F-A1AC-4C4C-B1CE-7BE87F2357FD}" type="presParOf" srcId="{6DF92698-00EE-8844-9438-6A2DCFBB6FD4}" destId="{B2D2FF9F-0247-F745-89C9-B08DE908AE21}" srcOrd="2" destOrd="0" presId="urn:microsoft.com/office/officeart/2005/8/layout/orgChart1"/>
    <dgm:cxn modelId="{D066CB0D-C046-0E47-9E4D-5811A940FF26}" type="presParOf" srcId="{76D01B11-59E1-8041-A105-5DDAF6411E83}" destId="{20119A14-AFB7-5B4B-837B-B79852D782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8CC640-CC92-0948-A31C-B0906B1E7837}">
      <dsp:nvSpPr>
        <dsp:cNvPr id="0" name=""/>
        <dsp:cNvSpPr/>
      </dsp:nvSpPr>
      <dsp:spPr>
        <a:xfrm>
          <a:off x="4288393" y="4166541"/>
          <a:ext cx="325487" cy="998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160"/>
              </a:lnTo>
              <a:lnTo>
                <a:pt x="325487" y="99816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097EB-AA81-FC4F-BB56-A7640FE30BC9}">
      <dsp:nvSpPr>
        <dsp:cNvPr id="0" name=""/>
        <dsp:cNvSpPr/>
      </dsp:nvSpPr>
      <dsp:spPr>
        <a:xfrm>
          <a:off x="3843560" y="2625902"/>
          <a:ext cx="1312798" cy="455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40"/>
              </a:lnTo>
              <a:lnTo>
                <a:pt x="1312798" y="227840"/>
              </a:lnTo>
              <a:lnTo>
                <a:pt x="1312798" y="45568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AAB2A-4B4E-184F-99EA-CAA7040E0112}">
      <dsp:nvSpPr>
        <dsp:cNvPr id="0" name=""/>
        <dsp:cNvSpPr/>
      </dsp:nvSpPr>
      <dsp:spPr>
        <a:xfrm>
          <a:off x="2530762" y="2625902"/>
          <a:ext cx="1312798" cy="455681"/>
        </a:xfrm>
        <a:custGeom>
          <a:avLst/>
          <a:gdLst/>
          <a:ahLst/>
          <a:cxnLst/>
          <a:rect l="0" t="0" r="0" b="0"/>
          <a:pathLst>
            <a:path>
              <a:moveTo>
                <a:pt x="1312798" y="0"/>
              </a:moveTo>
              <a:lnTo>
                <a:pt x="1312798" y="227840"/>
              </a:lnTo>
              <a:lnTo>
                <a:pt x="0" y="227840"/>
              </a:lnTo>
              <a:lnTo>
                <a:pt x="0" y="45568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BF553-6249-AC46-997C-2CFF48771C53}">
      <dsp:nvSpPr>
        <dsp:cNvPr id="0" name=""/>
        <dsp:cNvSpPr/>
      </dsp:nvSpPr>
      <dsp:spPr>
        <a:xfrm>
          <a:off x="3797840" y="1085263"/>
          <a:ext cx="91440" cy="455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68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159A8-AE7E-AD42-99D6-254494ACE3F6}">
      <dsp:nvSpPr>
        <dsp:cNvPr id="0" name=""/>
        <dsp:cNvSpPr/>
      </dsp:nvSpPr>
      <dsp:spPr>
        <a:xfrm>
          <a:off x="2758603" y="306"/>
          <a:ext cx="2169914" cy="1084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INSPQ</a:t>
          </a:r>
          <a:endParaRPr lang="fr-FR" sz="2500" kern="1200" dirty="0"/>
        </a:p>
      </dsp:txBody>
      <dsp:txXfrm>
        <a:off x="2758603" y="306"/>
        <a:ext cx="2169914" cy="1084957"/>
      </dsp:txXfrm>
    </dsp:sp>
    <dsp:sp modelId="{E86DC7CF-55E0-6B4B-B80F-A25E4ED8662D}">
      <dsp:nvSpPr>
        <dsp:cNvPr id="0" name=""/>
        <dsp:cNvSpPr/>
      </dsp:nvSpPr>
      <dsp:spPr>
        <a:xfrm>
          <a:off x="2758603" y="1540944"/>
          <a:ext cx="2169914" cy="1084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40 CH</a:t>
          </a:r>
          <a:endParaRPr lang="fr-FR" sz="2500" kern="1200" dirty="0"/>
        </a:p>
      </dsp:txBody>
      <dsp:txXfrm>
        <a:off x="2758603" y="1540944"/>
        <a:ext cx="2169914" cy="1084957"/>
      </dsp:txXfrm>
    </dsp:sp>
    <dsp:sp modelId="{E8D9473F-8556-E14A-973C-B7C379E30239}">
      <dsp:nvSpPr>
        <dsp:cNvPr id="0" name=""/>
        <dsp:cNvSpPr/>
      </dsp:nvSpPr>
      <dsp:spPr>
        <a:xfrm>
          <a:off x="1445805" y="3081583"/>
          <a:ext cx="2169914" cy="1084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DG</a:t>
          </a:r>
          <a:endParaRPr lang="fr-FR" sz="2500" kern="1200" dirty="0"/>
        </a:p>
      </dsp:txBody>
      <dsp:txXfrm>
        <a:off x="1445805" y="3081583"/>
        <a:ext cx="2169914" cy="1084957"/>
      </dsp:txXfrm>
    </dsp:sp>
    <dsp:sp modelId="{348D845B-65B8-244D-97E3-0FE336D334DD}">
      <dsp:nvSpPr>
        <dsp:cNvPr id="0" name=""/>
        <dsp:cNvSpPr/>
      </dsp:nvSpPr>
      <dsp:spPr>
        <a:xfrm>
          <a:off x="4071401" y="3081583"/>
          <a:ext cx="2169914" cy="1084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Responsable de la surveillance</a:t>
          </a:r>
          <a:endParaRPr lang="fr-FR" sz="2500" kern="1200" dirty="0"/>
        </a:p>
      </dsp:txBody>
      <dsp:txXfrm>
        <a:off x="4071401" y="3081583"/>
        <a:ext cx="2169914" cy="1084957"/>
      </dsp:txXfrm>
    </dsp:sp>
    <dsp:sp modelId="{BC73A94C-CF7D-2849-8FB3-B94D6943B0ED}">
      <dsp:nvSpPr>
        <dsp:cNvPr id="0" name=""/>
        <dsp:cNvSpPr/>
      </dsp:nvSpPr>
      <dsp:spPr>
        <a:xfrm>
          <a:off x="4613880" y="4622222"/>
          <a:ext cx="2169914" cy="1084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Équipe d’HD</a:t>
          </a:r>
          <a:endParaRPr lang="fr-FR" sz="2500" kern="1200" dirty="0"/>
        </a:p>
      </dsp:txBody>
      <dsp:txXfrm>
        <a:off x="4613880" y="4622222"/>
        <a:ext cx="2169914" cy="1084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B458C4-7C76-448C-9C5C-54FC70309C8D}" type="datetimeFigureOut">
              <a:rPr lang="fr-CA" smtClean="0"/>
              <a:pPr/>
              <a:t>8/10/13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3FD2F3-59B1-4AAC-A4C5-44B55C2CE095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1803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1EEED8-94CF-7540-8007-4A96419F8369}" type="datetimeFigureOut">
              <a:rPr lang="fr-FR" smtClean="0"/>
              <a:pPr/>
              <a:t>8/10/13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B0F802-715A-6248-8726-8A694D37940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11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Rérence</a:t>
            </a:r>
            <a:r>
              <a:rPr lang="fr-FR" dirty="0" smtClean="0"/>
              <a:t> plus </a:t>
            </a:r>
            <a:r>
              <a:rPr lang="fr-FR" dirty="0" err="1" smtClean="0"/>
              <a:t>réce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7D874-265D-064C-B3F6-C16E1C5F6E63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 à proscrire</a:t>
            </a:r>
          </a:p>
          <a:p>
            <a:endParaRPr lang="fr-CA" dirty="0"/>
          </a:p>
          <a:p>
            <a:pPr lvl="0"/>
            <a:r>
              <a:rPr lang="fr-CA" dirty="0"/>
              <a:t>Même si non recommandées, les réinsertions de cathéters sur guide lors d’un processus infectieux font encore partie des pratiques dans certains centres (8,3% soit 3/36). </a:t>
            </a:r>
          </a:p>
          <a:p>
            <a:pPr lvl="0"/>
            <a:r>
              <a:rPr lang="fr-CA" dirty="0"/>
              <a:t>Curieusement, ces centres ont en moyenne des taux de bactériémies moins élevés   . Il est pourtant reconnu que cette pratique augmente le risque de réinfection du cathéter.</a:t>
            </a:r>
          </a:p>
          <a:p>
            <a:r>
              <a:rPr lang="fr-CA" dirty="0"/>
              <a:t>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C59C-ADFC-D04A-B9C3-88D931F1B4F6}" type="slidenum">
              <a:rPr lang="fr-FR" smtClean="0"/>
              <a:pPr/>
              <a:t>60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Regroupées pour qu’elles soient </a:t>
            </a:r>
            <a:r>
              <a:rPr lang="fr-CA" smtClean="0"/>
              <a:t>davantage</a:t>
            </a:r>
            <a:r>
              <a:rPr lang="fr-CA" baseline="0" smtClean="0"/>
              <a:t> respectées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Ensemble</a:t>
            </a:r>
            <a:r>
              <a:rPr lang="fr-CA" baseline="0" dirty="0" smtClean="0"/>
              <a:t> de pratiques exemplaires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C59C-ADFC-D04A-B9C3-88D931F1B4F6}" type="slidenum">
              <a:rPr lang="fr-FR" smtClean="0"/>
              <a:pPr/>
              <a:t>61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9647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r>
              <a:rPr lang="fr-FR" dirty="0" smtClean="0"/>
              <a:t>Autres produits (</a:t>
            </a:r>
            <a:r>
              <a:rPr lang="fr-FR" dirty="0" err="1" smtClean="0"/>
              <a:t>povidone</a:t>
            </a:r>
            <a:r>
              <a:rPr lang="fr-FR" dirty="0" smtClean="0"/>
              <a:t> </a:t>
            </a:r>
            <a:r>
              <a:rPr lang="fr-FR" dirty="0" err="1" smtClean="0"/>
              <a:t>iodine</a:t>
            </a:r>
            <a:r>
              <a:rPr lang="fr-FR" dirty="0" smtClean="0"/>
              <a:t>, alcool seule) acceptés par KDOQI utilisés dans les autres cas </a:t>
            </a:r>
          </a:p>
          <a:p>
            <a:pPr lvl="0"/>
            <a:endParaRPr lang="fr-CA" dirty="0"/>
          </a:p>
          <a:p>
            <a:pPr lvl="0"/>
            <a:r>
              <a:rPr lang="fr-CA" dirty="0"/>
              <a:t>Créer un trajet sous-cutané en canulant la fistule toujours au même endroit. </a:t>
            </a:r>
          </a:p>
          <a:p>
            <a:pPr lvl="0"/>
            <a:r>
              <a:rPr lang="fr-CA" dirty="0"/>
              <a:t>But: diminuer douleur et formation d’anévrysme.</a:t>
            </a:r>
          </a:p>
          <a:p>
            <a:pPr lvl="0"/>
            <a:endParaRPr lang="fr-CA" dirty="0"/>
          </a:p>
          <a:p>
            <a:pPr lvl="0"/>
            <a:r>
              <a:rPr lang="fr-CA" dirty="0"/>
              <a:t>Pourrait favoriser la popularité des fistules</a:t>
            </a:r>
          </a:p>
          <a:p>
            <a:pPr lvl="0"/>
            <a:endParaRPr lang="fr-CA" dirty="0"/>
          </a:p>
          <a:p>
            <a:pPr lvl="0"/>
            <a:r>
              <a:rPr lang="fr-CA" dirty="0"/>
              <a:t>Aucun centre ne procède à l’application d’onguent suite à l’hémodialyse au site du trou de bouton, sauf pour un patient dialysé à domicile dans un centre . Il n’y a pas de recommandation formelle à ce sujet dans le guide de pratique du KDOQI 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C59C-ADFC-D04A-B9C3-88D931F1B4F6}" type="slidenum">
              <a:rPr lang="fr-FR" smtClean="0"/>
              <a:pPr/>
              <a:t>62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en accord ou très en accord </a:t>
            </a:r>
          </a:p>
          <a:p>
            <a:pPr defTabSz="465887">
              <a:defRPr/>
            </a:pPr>
            <a:r>
              <a:rPr lang="fr-CA" dirty="0"/>
              <a:t>Semble multifactoriel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C59C-ADFC-D04A-B9C3-88D931F1B4F6}" type="slidenum">
              <a:rPr lang="fr-FR" smtClean="0"/>
              <a:pPr/>
              <a:t>63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2" defTabSz="465887">
              <a:defRPr/>
            </a:pPr>
            <a:r>
              <a:rPr lang="fr-CA" sz="2000" dirty="0"/>
              <a:t>Ad 53,6% dans un centre</a:t>
            </a:r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(dont 19,4% très en accord)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C59C-ADFC-D04A-B9C3-88D931F1B4F6}" type="slidenum">
              <a:rPr lang="fr-FR" smtClean="0"/>
              <a:pPr/>
              <a:t>64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r>
              <a:rPr lang="fr-FR" dirty="0"/>
              <a:t>Il est préoccupant que </a:t>
            </a:r>
            <a:r>
              <a:rPr lang="fr-FR" b="1" dirty="0"/>
              <a:t>21,6% des répondants ignorent </a:t>
            </a:r>
            <a:r>
              <a:rPr lang="fr-FR" dirty="0"/>
              <a:t>leurs mesures de prévention</a:t>
            </a:r>
          </a:p>
          <a:p>
            <a:pPr defTabSz="465887">
              <a:defRPr/>
            </a:pPr>
            <a:r>
              <a:rPr lang="fr-FR" dirty="0"/>
              <a:t>Certaines recommandations moins bien suivies même si font partie des guides de pratique, la plupart depuis plusieurs années</a:t>
            </a:r>
          </a:p>
          <a:p>
            <a:pPr defTabSz="465887">
              <a:defRPr/>
            </a:pPr>
            <a:endParaRPr lang="fr-FR" dirty="0"/>
          </a:p>
          <a:p>
            <a:pPr defTabSz="465887">
              <a:defRPr/>
            </a:pPr>
            <a:r>
              <a:rPr lang="fr-FR" dirty="0"/>
              <a:t>Bundles pour favoriser meilleure adhérence aux pratiques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C59C-ADFC-D04A-B9C3-88D931F1B4F6}" type="slidenum">
              <a:rPr lang="fr-FR" smtClean="0"/>
              <a:pPr/>
              <a:t>66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F802-715A-6248-8726-8A694D379407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2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465887">
              <a:defRPr/>
            </a:pPr>
            <a:r>
              <a:rPr lang="fr-CA" dirty="0" smtClean="0"/>
              <a:t>(concept, contenu, validité et fiabilité) </a:t>
            </a:r>
          </a:p>
          <a:p>
            <a:pPr marL="0" lvl="1" defTabSz="465887">
              <a:defRPr/>
            </a:pPr>
            <a:r>
              <a:rPr lang="fr-CA" dirty="0" smtClean="0"/>
              <a:t>Plus de 100 questions</a:t>
            </a:r>
          </a:p>
          <a:p>
            <a:pPr marL="0" lvl="1" defTabSz="465887">
              <a:defRPr/>
            </a:pPr>
            <a:endParaRPr lang="fr-CA" dirty="0" smtClean="0"/>
          </a:p>
          <a:p>
            <a:pPr lvl="0"/>
            <a:r>
              <a:rPr lang="fr-CA" dirty="0" smtClean="0"/>
              <a:t>Selon les guides de pratiques</a:t>
            </a:r>
          </a:p>
          <a:p>
            <a:pPr lvl="1"/>
            <a:r>
              <a:rPr lang="fr-CA" dirty="0" smtClean="0"/>
              <a:t>CDC</a:t>
            </a:r>
          </a:p>
          <a:p>
            <a:pPr lvl="1"/>
            <a:r>
              <a:rPr lang="fr-CA" dirty="0" smtClean="0"/>
              <a:t>National </a:t>
            </a:r>
            <a:r>
              <a:rPr lang="fr-CA" dirty="0" err="1" smtClean="0"/>
              <a:t>Kidney</a:t>
            </a:r>
            <a:r>
              <a:rPr lang="fr-CA" dirty="0" smtClean="0"/>
              <a:t> </a:t>
            </a:r>
            <a:r>
              <a:rPr lang="fr-CA" dirty="0" err="1" smtClean="0"/>
              <a:t>Foundation</a:t>
            </a:r>
            <a:r>
              <a:rPr lang="fr-CA" dirty="0" smtClean="0"/>
              <a:t> (KDOQI)</a:t>
            </a:r>
          </a:p>
          <a:p>
            <a:pPr lvl="1"/>
            <a:r>
              <a:rPr lang="fr-CA" dirty="0" smtClean="0"/>
              <a:t>Campagne canadienne « Des soins de santé plus sécuritaires maintenant! » </a:t>
            </a:r>
          </a:p>
          <a:p>
            <a:pPr marL="0" lvl="1" defTabSz="465887">
              <a:defRPr/>
            </a:pPr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C59C-ADFC-D04A-B9C3-88D931F1B4F6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9479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Décembre 2011  à février</a:t>
            </a:r>
            <a:r>
              <a:rPr lang="fr-CA" baseline="0" dirty="0" smtClean="0"/>
              <a:t> 2012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C59C-ADFC-D04A-B9C3-88D931F1B4F6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r>
              <a:rPr lang="fr-CA" b="1" dirty="0"/>
              <a:t>, le plus souvent annuellement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(un qui vient de débuter la surveillance , un qui présente que les bactériémies en général mais pas spécifiquement liées à l’HD , et un qui ne les présente pas )</a:t>
            </a:r>
            <a:r>
              <a:rPr lang="fr-CA" dirty="0" smtClean="0"/>
              <a:t> </a:t>
            </a:r>
            <a:r>
              <a:rPr lang="fr-CA" dirty="0"/>
              <a:t> Hôpital Général Juif</a:t>
            </a:r>
          </a:p>
          <a:p>
            <a:r>
              <a:rPr lang="fr-CA" dirty="0"/>
              <a:t> Chicoutimi</a:t>
            </a:r>
          </a:p>
          <a:p>
            <a:r>
              <a:rPr lang="fr-CA" dirty="0"/>
              <a:t> Lanaudière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C59C-ADFC-D04A-B9C3-88D931F1B4F6}" type="slidenum">
              <a:rPr lang="fr-FR" smtClean="0"/>
              <a:pPr/>
              <a:t>55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Les infirmières sont majoritairement</a:t>
            </a:r>
            <a:r>
              <a:rPr lang="fr-CA" baseline="0" dirty="0" smtClean="0"/>
              <a:t> ciblées, suivies de loin par patients et MD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C59C-ADFC-D04A-B9C3-88D931F1B4F6}" type="slidenum">
              <a:rPr lang="fr-FR" smtClean="0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1571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Et il s’agit dans la moitié des cas de centres installant eux-mêmes leurs cathéters</a:t>
            </a:r>
          </a:p>
          <a:p>
            <a:endParaRPr lang="fr-CA" dirty="0"/>
          </a:p>
          <a:p>
            <a:r>
              <a:rPr lang="fr-CA" dirty="0"/>
              <a:t>Toutefois, l’utilisation de grands champs stériles légèrement moins appliquée</a:t>
            </a:r>
          </a:p>
          <a:p>
            <a:endParaRPr lang="fr-CA" dirty="0"/>
          </a:p>
          <a:p>
            <a:pPr lvl="0"/>
            <a:r>
              <a:rPr lang="fr-CA" dirty="0"/>
              <a:t>La majorité des barrières maximales sont respectées. Une proportion significative des répondants (21,6%) ignore toutefois si des barrières maximales sont utilisées, toutefois la moitié d’entre eux font installer leurs cathéters dans un autre CH (4/8).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C59C-ADFC-D04A-B9C3-88D931F1B4F6}" type="slidenum">
              <a:rPr lang="fr-FR" smtClean="0"/>
              <a:pPr/>
              <a:t>57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Peut favoriser</a:t>
            </a:r>
            <a:r>
              <a:rPr lang="fr-FR" baseline="0" dirty="0" smtClean="0"/>
              <a:t> sténose </a:t>
            </a:r>
            <a:r>
              <a:rPr lang="fr-FR" baseline="0" dirty="0" err="1" smtClean="0"/>
              <a:t>ss-clavière</a:t>
            </a:r>
            <a:r>
              <a:rPr lang="fr-FR" baseline="0" dirty="0" smtClean="0"/>
              <a:t> suite au risque de thrombose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C59C-ADFC-D04A-B9C3-88D931F1B4F6}" type="slidenum">
              <a:rPr lang="fr-FR" smtClean="0"/>
              <a:pPr/>
              <a:t>58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05654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r>
              <a:rPr lang="fr-CA" dirty="0" smtClean="0"/>
              <a:t>L’accès aux voies en utilisant </a:t>
            </a:r>
            <a:r>
              <a:rPr lang="fr-CA" dirty="0" err="1" smtClean="0"/>
              <a:t>chlorhexidine</a:t>
            </a:r>
            <a:r>
              <a:rPr lang="fr-CA" dirty="0" smtClean="0"/>
              <a:t> 2% + alcool 70% pour frictionner l’embout n’est faite que dans 72,2% des centres, mais les autres produits sont également acceptés par le CDC (</a:t>
            </a:r>
            <a:r>
              <a:rPr lang="fr-CA" dirty="0" err="1" smtClean="0"/>
              <a:t>chlorhexidine</a:t>
            </a:r>
            <a:r>
              <a:rPr lang="fr-CA" dirty="0" smtClean="0"/>
              <a:t> seule, </a:t>
            </a:r>
            <a:r>
              <a:rPr lang="fr-CA" dirty="0" err="1" smtClean="0"/>
              <a:t>povidone</a:t>
            </a:r>
            <a:r>
              <a:rPr lang="fr-CA" dirty="0" smtClean="0"/>
              <a:t> </a:t>
            </a:r>
            <a:r>
              <a:rPr lang="fr-CA" dirty="0" err="1" smtClean="0"/>
              <a:t>iodine</a:t>
            </a:r>
            <a:r>
              <a:rPr lang="fr-CA" dirty="0" smtClean="0"/>
              <a:t>, </a:t>
            </a:r>
            <a:r>
              <a:rPr lang="fr-CA" dirty="0" err="1" smtClean="0"/>
              <a:t>iodophore</a:t>
            </a:r>
            <a:r>
              <a:rPr lang="fr-CA" dirty="0" smtClean="0"/>
              <a:t>, alcool 70% seule). Il ne s’agit donc pas d’une dérogation aux guides de pratique, quoique la littérature semble démontrer un effet désinfectant plus grand de ces deux produits combinés.</a:t>
            </a:r>
          </a:p>
          <a:p>
            <a:endParaRPr lang="fr-FR" dirty="0" smtClean="0"/>
          </a:p>
          <a:p>
            <a:endParaRPr lang="fr-FR" dirty="0" smtClean="0"/>
          </a:p>
          <a:p>
            <a:pPr defTabSz="465887">
              <a:defRPr/>
            </a:pPr>
            <a:r>
              <a:rPr lang="fr-CA" dirty="0" smtClean="0"/>
              <a:t>Finalement, quoique ce ne soit pas recommandé officiellement, tous les centres utilisent des cathéters dédiés exclusivement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C59C-ADFC-D04A-B9C3-88D931F1B4F6}" type="slidenum">
              <a:rPr lang="fr-FR" smtClean="0"/>
              <a:pPr/>
              <a:t>59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CA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r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1A397D-7C8C-7443-AE80-CD28976BB6B6}" type="datetimeFigureOut">
              <a:rPr lang="fr-FR" smtClean="0"/>
              <a:pPr/>
              <a:t>8/10/13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3D9D91-A75A-6B40-81C2-51BCC085A99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397D-7C8C-7443-AE80-CD28976BB6B6}" type="datetimeFigureOut">
              <a:rPr lang="fr-FR" smtClean="0"/>
              <a:pPr/>
              <a:t>8/10/13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9D91-A75A-6B40-81C2-51BCC085A99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397D-7C8C-7443-AE80-CD28976BB6B6}" type="datetimeFigureOut">
              <a:rPr lang="fr-FR" smtClean="0"/>
              <a:pPr/>
              <a:t>8/10/13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9D91-A75A-6B40-81C2-51BCC085A99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397D-7C8C-7443-AE80-CD28976BB6B6}" type="datetimeFigureOut">
              <a:rPr lang="fr-FR" smtClean="0"/>
              <a:pPr/>
              <a:t>8/10/13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9D91-A75A-6B40-81C2-51BCC085A99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397D-7C8C-7443-AE80-CD28976BB6B6}" type="datetimeFigureOut">
              <a:rPr lang="fr-FR" smtClean="0"/>
              <a:pPr/>
              <a:t>8/10/13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9D91-A75A-6B40-81C2-51BCC085A99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397D-7C8C-7443-AE80-CD28976BB6B6}" type="datetimeFigureOut">
              <a:rPr lang="fr-FR" smtClean="0"/>
              <a:pPr/>
              <a:t>8/10/13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9D91-A75A-6B40-81C2-51BCC085A99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397D-7C8C-7443-AE80-CD28976BB6B6}" type="datetimeFigureOut">
              <a:rPr lang="fr-FR" smtClean="0"/>
              <a:pPr/>
              <a:t>8/10/13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9D91-A75A-6B40-81C2-51BCC085A99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397D-7C8C-7443-AE80-CD28976BB6B6}" type="datetimeFigureOut">
              <a:rPr lang="fr-FR" smtClean="0"/>
              <a:pPr/>
              <a:t>8/10/13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9D91-A75A-6B40-81C2-51BCC085A99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397D-7C8C-7443-AE80-CD28976BB6B6}" type="datetimeFigureOut">
              <a:rPr lang="fr-FR" smtClean="0"/>
              <a:pPr/>
              <a:t>8/10/13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9D91-A75A-6B40-81C2-51BCC085A99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01A397D-7C8C-7443-AE80-CD28976BB6B6}" type="datetimeFigureOut">
              <a:rPr lang="fr-FR" smtClean="0"/>
              <a:pPr/>
              <a:t>8/10/13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9D91-A75A-6B40-81C2-51BCC085A99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A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1A397D-7C8C-7443-AE80-CD28976BB6B6}" type="datetimeFigureOut">
              <a:rPr lang="fr-FR" smtClean="0"/>
              <a:pPr/>
              <a:t>8/10/13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3D9D91-A75A-6B40-81C2-51BCC085A99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A" smtClean="0"/>
              <a:t>Deuxième niveau</a:t>
            </a:r>
          </a:p>
          <a:p>
            <a:pPr lvl="2" eaLnBrk="1" latinLnBrk="0" hangingPunct="1"/>
            <a:r>
              <a:rPr kumimoji="0" lang="fr-CA" smtClean="0"/>
              <a:t>Troisième niveau</a:t>
            </a:r>
          </a:p>
          <a:p>
            <a:pPr lvl="3" eaLnBrk="1" latinLnBrk="0" hangingPunct="1"/>
            <a:r>
              <a:rPr kumimoji="0" lang="fr-CA" smtClean="0"/>
              <a:t>Quatrième niveau</a:t>
            </a:r>
          </a:p>
          <a:p>
            <a:pPr lvl="4" eaLnBrk="1" latinLnBrk="0" hangingPunct="1"/>
            <a:r>
              <a:rPr kumimoji="0" lang="fr-CA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A01A397D-7C8C-7443-AE80-CD28976BB6B6}" type="datetimeFigureOut">
              <a:rPr lang="fr-FR" smtClean="0"/>
              <a:pPr/>
              <a:t>8/10/13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E3D9D91-A75A-6B40-81C2-51BCC085A99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1630"/>
            <a:ext cx="7772400" cy="2997782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/>
              <a:t>Infections des voies d’accès iv en hémodialyse, </a:t>
            </a:r>
            <a:br>
              <a:rPr lang="fr-FR" sz="4000" dirty="0" smtClean="0"/>
            </a:br>
            <a:r>
              <a:rPr lang="fr-FR" sz="4000" dirty="0" smtClean="0"/>
              <a:t>pouvons-nous faire mieux?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752949"/>
            <a:ext cx="6400800" cy="1885851"/>
          </a:xfrm>
        </p:spPr>
        <p:txBody>
          <a:bodyPr/>
          <a:lstStyle/>
          <a:p>
            <a:pPr algn="ctr"/>
            <a:r>
              <a:rPr lang="fr-FR" dirty="0" smtClean="0"/>
              <a:t>Claude Tremblay </a:t>
            </a:r>
          </a:p>
          <a:p>
            <a:pPr algn="ctr"/>
            <a:r>
              <a:rPr lang="fr-FR" dirty="0" smtClean="0"/>
              <a:t>microbiologiste-infectiologue</a:t>
            </a:r>
          </a:p>
          <a:p>
            <a:pPr algn="ctr"/>
            <a:r>
              <a:rPr lang="fr-FR" dirty="0" smtClean="0"/>
              <a:t>Hôtel-Dieu de Québec du CHU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sz="2400" dirty="0" smtClean="0"/>
              <a:t>Bactériémie associée aux voies d’accès iv</a:t>
            </a:r>
          </a:p>
          <a:p>
            <a:endParaRPr lang="fr-FR" sz="2400" dirty="0" smtClean="0"/>
          </a:p>
          <a:p>
            <a:r>
              <a:rPr lang="fr-FR" sz="2400" dirty="0" smtClean="0"/>
              <a:t>Bien démontré aux USI</a:t>
            </a:r>
          </a:p>
          <a:p>
            <a:endParaRPr lang="fr-FR" sz="2400" dirty="0" smtClean="0"/>
          </a:p>
          <a:p>
            <a:r>
              <a:rPr lang="fr-FR" sz="2400" dirty="0" smtClean="0"/>
              <a:t>Campagnes intensives en hémodialyse aux É-U</a:t>
            </a:r>
          </a:p>
          <a:p>
            <a:pPr lvl="2"/>
            <a:r>
              <a:rPr lang="fr-FR" sz="2000" dirty="0" err="1" smtClean="0"/>
              <a:t>Fistula</a:t>
            </a:r>
            <a:r>
              <a:rPr lang="fr-FR" sz="2000" dirty="0" smtClean="0"/>
              <a:t> first </a:t>
            </a:r>
          </a:p>
          <a:p>
            <a:pPr lvl="3"/>
            <a:r>
              <a:rPr lang="fr-FR" sz="1800" dirty="0" smtClean="0"/>
              <a:t> </a:t>
            </a:r>
            <a:r>
              <a:rPr lang="fr-CA" sz="1800" i="1" dirty="0"/>
              <a:t>www.</a:t>
            </a:r>
            <a:r>
              <a:rPr lang="fr-CA" sz="1800" b="1" i="1" dirty="0"/>
              <a:t>fistulafirst</a:t>
            </a:r>
            <a:r>
              <a:rPr lang="fr-CA" sz="1800" i="1" dirty="0"/>
              <a:t>.org</a:t>
            </a:r>
            <a:endParaRPr lang="fr-FR" sz="1800" dirty="0" smtClean="0"/>
          </a:p>
          <a:p>
            <a:pPr lvl="2"/>
            <a:r>
              <a:rPr lang="fr-FR" sz="2000" dirty="0" smtClean="0"/>
              <a:t>CDC BSI </a:t>
            </a:r>
            <a:r>
              <a:rPr lang="fr-FR" sz="2000" dirty="0" err="1" smtClean="0"/>
              <a:t>Prevention</a:t>
            </a:r>
            <a:r>
              <a:rPr lang="fr-FR" sz="2000" dirty="0" smtClean="0"/>
              <a:t> Collaborative</a:t>
            </a:r>
          </a:p>
          <a:p>
            <a:pPr lvl="3"/>
            <a:r>
              <a:rPr lang="fr-FR" sz="1800" dirty="0" smtClean="0"/>
              <a:t> </a:t>
            </a:r>
            <a:r>
              <a:rPr lang="fr-CA" sz="1800" i="1" dirty="0"/>
              <a:t>www.</a:t>
            </a:r>
            <a:r>
              <a:rPr lang="fr-CA" sz="1800" b="1" i="1" dirty="0"/>
              <a:t>cdc</a:t>
            </a:r>
            <a:r>
              <a:rPr lang="fr-CA" sz="1800" i="1" dirty="0"/>
              <a:t>.gov/</a:t>
            </a:r>
            <a:r>
              <a:rPr lang="fr-CA" sz="1800" b="1" i="1" dirty="0"/>
              <a:t>dialysis</a:t>
            </a:r>
            <a:r>
              <a:rPr lang="fr-CA" sz="1800" i="1" dirty="0"/>
              <a:t>/collaborative</a:t>
            </a:r>
            <a:r>
              <a:rPr lang="fr-FR" sz="1800" dirty="0" smtClean="0"/>
              <a:t>               </a:t>
            </a:r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Une seule peut être réduite à zéro </a:t>
            </a:r>
            <a:r>
              <a:rPr lang="fr-FR" sz="3111" dirty="0" smtClean="0"/>
              <a:t>ou presque…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Morbidité</a:t>
            </a:r>
          </a:p>
          <a:p>
            <a:pPr lvl="1"/>
            <a:r>
              <a:rPr lang="fr-FR" dirty="0" smtClean="0"/>
              <a:t>Hospitalisation (51% au Québec)</a:t>
            </a:r>
          </a:p>
          <a:p>
            <a:pPr lvl="1"/>
            <a:r>
              <a:rPr lang="fr-FR" dirty="0" err="1" smtClean="0"/>
              <a:t>Sepsis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Infections secondaires</a:t>
            </a:r>
          </a:p>
          <a:p>
            <a:pPr lvl="2"/>
            <a:r>
              <a:rPr lang="fr-FR" dirty="0" smtClean="0"/>
              <a:t>endocardites</a:t>
            </a:r>
          </a:p>
          <a:p>
            <a:pPr lvl="2"/>
            <a:r>
              <a:rPr lang="fr-FR" dirty="0" smtClean="0"/>
              <a:t>arthrites</a:t>
            </a:r>
          </a:p>
          <a:p>
            <a:pPr lvl="2"/>
            <a:r>
              <a:rPr lang="fr-FR" dirty="0" err="1" smtClean="0"/>
              <a:t>spondylodiscites</a:t>
            </a:r>
            <a:endParaRPr lang="fr-FR" dirty="0" smtClean="0"/>
          </a:p>
          <a:p>
            <a:r>
              <a:rPr lang="fr-FR" dirty="0" smtClean="0"/>
              <a:t>Mortalité brute (11% au Québec)</a:t>
            </a:r>
          </a:p>
          <a:p>
            <a:r>
              <a:rPr lang="fr-FR" dirty="0" smtClean="0"/>
              <a:t>Coûts:$23,500 par hospitalisation </a:t>
            </a:r>
          </a:p>
          <a:p>
            <a:pPr lvl="1"/>
            <a:r>
              <a:rPr lang="fr-FR" sz="1400" dirty="0" smtClean="0"/>
              <a:t>                     </a:t>
            </a:r>
            <a:r>
              <a:rPr lang="fr-FR" sz="1800" dirty="0" smtClean="0"/>
              <a:t>Kosa </a:t>
            </a:r>
            <a:r>
              <a:rPr lang="fr-FR" sz="1800" dirty="0"/>
              <a:t>et </a:t>
            </a:r>
            <a:r>
              <a:rPr lang="fr-FR" sz="1800" dirty="0" smtClean="0"/>
              <a:t>al </a:t>
            </a:r>
            <a:r>
              <a:rPr lang="fr-FR" sz="1800" dirty="0" err="1" smtClean="0"/>
              <a:t>Seminars</a:t>
            </a:r>
            <a:r>
              <a:rPr lang="fr-FR" sz="1800" dirty="0" smtClean="0"/>
              <a:t> in </a:t>
            </a:r>
            <a:r>
              <a:rPr lang="fr-FR" sz="1800" dirty="0" err="1" smtClean="0"/>
              <a:t>Dialysis</a:t>
            </a:r>
            <a:r>
              <a:rPr lang="fr-FR" sz="1800" dirty="0" smtClean="0"/>
              <a:t>  2011; 26: 482 </a:t>
            </a:r>
            <a:endParaRPr lang="fr-FR" sz="1400" dirty="0" smtClean="0"/>
          </a:p>
          <a:p>
            <a:pPr marL="109728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                                    </a:t>
            </a:r>
          </a:p>
          <a:p>
            <a:pPr lvl="2"/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Impacts de ces bactériémies</a:t>
            </a:r>
            <a:endParaRPr lang="fr-F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23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Surveillance des bactériémies associées aux voies d’accès vasculaires en hémodialyse</a:t>
            </a:r>
          </a:p>
          <a:p>
            <a:pPr lvl="1"/>
            <a:r>
              <a:rPr lang="fr-FR" dirty="0" smtClean="0"/>
              <a:t>Depuis 2007</a:t>
            </a:r>
          </a:p>
          <a:p>
            <a:pPr lvl="1"/>
            <a:r>
              <a:rPr lang="fr-FR" dirty="0" smtClean="0"/>
              <a:t>Obligatoire depuis 2011</a:t>
            </a:r>
          </a:p>
          <a:p>
            <a:pPr lvl="1"/>
            <a:r>
              <a:rPr lang="fr-FR" dirty="0" smtClean="0"/>
              <a:t>Via le réseau SPIN</a:t>
            </a:r>
          </a:p>
          <a:p>
            <a:pPr lvl="1"/>
            <a:r>
              <a:rPr lang="fr-FR" dirty="0" smtClean="0"/>
              <a:t>Avec les équipes de prévention des infections locales</a:t>
            </a:r>
          </a:p>
          <a:p>
            <a:pPr lvl="1"/>
            <a:r>
              <a:rPr lang="fr-FR" dirty="0" smtClean="0"/>
              <a:t>En collaboration avec les équipes d’hémodialyse</a:t>
            </a:r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Épidémiologie au Québec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000" indent="-180000">
              <a:buFont typeface="Arial" pitchFamily="34" charset="0"/>
              <a:buChar char="•"/>
            </a:pP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buFont typeface="Arial" pitchFamily="34" charset="0"/>
              <a:buChar char="•"/>
            </a:pP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Saisie des données:</a:t>
            </a:r>
          </a:p>
          <a:p>
            <a:pPr marL="436032" lvl="1" indent="-180000">
              <a:buFont typeface="Arial" pitchFamily="34" charset="0"/>
              <a:buChar char="•"/>
            </a:pP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Portail informatisé de l’INSPQ</a:t>
            </a:r>
          </a:p>
          <a:p>
            <a:pPr marL="436032" lvl="1" indent="-180000">
              <a:buFont typeface="Arial" pitchFamily="34" charset="0"/>
              <a:buChar char="•"/>
            </a:pP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 les équipes locales de prévention des infections</a:t>
            </a:r>
          </a:p>
          <a:p>
            <a:pPr marL="436032" lvl="1" indent="-180000">
              <a:buFont typeface="Arial" pitchFamily="34" charset="0"/>
              <a:buChar char="•"/>
            </a:pP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collaboration avec les équipes d’hémodialyse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637200" lvl="1" indent="-180000">
              <a:buFont typeface="Arial" pitchFamily="34" charset="0"/>
              <a:buChar char="•"/>
            </a:pP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buFont typeface="Arial" pitchFamily="34" charset="0"/>
              <a:buChar char="•"/>
            </a:pP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Taux  </a:t>
            </a:r>
          </a:p>
          <a:p>
            <a:pPr marL="637200" lvl="1" indent="-180000">
              <a:buFont typeface="Arial" pitchFamily="34" charset="0"/>
              <a:buChar char="•"/>
            </a:pP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bactériémies par 100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patients-périodes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(pp)</a:t>
            </a:r>
          </a:p>
          <a:p>
            <a:pPr marL="637200" lvl="1" indent="-180000">
              <a:buFont typeface="Arial" pitchFamily="34" charset="0"/>
              <a:buChar char="•"/>
            </a:pP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bactériémies par 1000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jours-cathéters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jc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Méthodologie de surveillance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fr-FR" dirty="0" smtClean="0"/>
              <a:t>nombre de bactériémies (hémocultures positives) associées à la voie d’accès en hémodialyse</a:t>
            </a:r>
          </a:p>
          <a:p>
            <a:pPr lvl="1"/>
            <a:endParaRPr lang="fr-FR" dirty="0" smtClean="0"/>
          </a:p>
          <a:p>
            <a:pPr lvl="1"/>
            <a:r>
              <a:rPr lang="fr-FR" dirty="0"/>
              <a:t>d</a:t>
            </a:r>
            <a:r>
              <a:rPr lang="fr-FR" dirty="0" smtClean="0"/>
              <a:t>éfinition standardisée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Stratifiées selon le voie d’accès:</a:t>
            </a:r>
          </a:p>
          <a:p>
            <a:pPr lvl="2"/>
            <a:r>
              <a:rPr lang="fr-FR" dirty="0" smtClean="0"/>
              <a:t>Fistule native (FAV)</a:t>
            </a:r>
          </a:p>
          <a:p>
            <a:pPr lvl="3"/>
            <a:r>
              <a:rPr lang="fr-FR" dirty="0" smtClean="0"/>
              <a:t>Avec trou de bouton</a:t>
            </a:r>
          </a:p>
          <a:p>
            <a:pPr lvl="3"/>
            <a:r>
              <a:rPr lang="fr-FR" dirty="0" smtClean="0"/>
              <a:t>Sans trou de bouton</a:t>
            </a:r>
          </a:p>
          <a:p>
            <a:pPr lvl="2"/>
            <a:r>
              <a:rPr lang="fr-FR" dirty="0" smtClean="0"/>
              <a:t>Fistule synthétique (FS)</a:t>
            </a:r>
          </a:p>
          <a:p>
            <a:pPr lvl="2"/>
            <a:r>
              <a:rPr lang="fr-FR" dirty="0" smtClean="0"/>
              <a:t>Cathéter </a:t>
            </a:r>
            <a:r>
              <a:rPr lang="fr-FR" dirty="0" err="1" smtClean="0"/>
              <a:t>tunnellisé</a:t>
            </a:r>
            <a:endParaRPr lang="fr-FR" dirty="0" smtClean="0"/>
          </a:p>
          <a:p>
            <a:pPr lvl="2"/>
            <a:r>
              <a:rPr lang="fr-FR" dirty="0" smtClean="0"/>
              <a:t>Cathéter temporaire</a:t>
            </a:r>
          </a:p>
          <a:p>
            <a:pPr marL="630936" lvl="2" indent="0">
              <a:buNone/>
            </a:pP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Recueilli par les équipes de prévention des infections </a:t>
            </a:r>
          </a:p>
          <a:p>
            <a:pPr lvl="2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Taux (numérateur)</a:t>
            </a:r>
            <a:endParaRPr lang="fr-F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490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Nombre de patients par période </a:t>
            </a:r>
          </a:p>
          <a:p>
            <a:pPr lvl="1"/>
            <a:r>
              <a:rPr lang="fr-FR" dirty="0"/>
              <a:t>S</a:t>
            </a:r>
            <a:r>
              <a:rPr lang="fr-FR" dirty="0" smtClean="0"/>
              <a:t>tratifié selon la voie d’accès</a:t>
            </a:r>
          </a:p>
          <a:p>
            <a:pPr lvl="1"/>
            <a:r>
              <a:rPr lang="fr-FR" dirty="0" smtClean="0"/>
              <a:t>Recueilli par les équipes d’hémodialyse</a:t>
            </a:r>
          </a:p>
          <a:p>
            <a:pPr lvl="1"/>
            <a:r>
              <a:rPr lang="fr-FR" dirty="0" smtClean="0"/>
              <a:t>Les premiers lundi-mardi de chaque période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X3 pour une semaine</a:t>
            </a:r>
          </a:p>
          <a:p>
            <a:pPr marL="393192" lvl="1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+</a:t>
            </a:r>
          </a:p>
          <a:p>
            <a:pPr lvl="1"/>
            <a:r>
              <a:rPr lang="fr-FR" dirty="0" smtClean="0"/>
              <a:t>X4 pour une période</a:t>
            </a:r>
          </a:p>
          <a:p>
            <a:pPr marL="393192" lvl="1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=</a:t>
            </a:r>
          </a:p>
          <a:p>
            <a:pPr lvl="1"/>
            <a:r>
              <a:rPr lang="fr-FR" dirty="0" smtClean="0"/>
              <a:t>dénominateur de la période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Taux (dénominateur)</a:t>
            </a:r>
            <a:endParaRPr lang="fr-F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33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Collecte des dénominateurs</a:t>
            </a:r>
            <a:endParaRPr lang="fr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8629" y="1844824"/>
            <a:ext cx="831817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137272" y="6030686"/>
            <a:ext cx="962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(</a:t>
            </a:r>
            <a:r>
              <a:rPr lang="fr-CA" sz="1200" dirty="0" smtClean="0"/>
              <a:t>X3 séances par semaines) +(X4 semaines par période)= dénominateur de la période</a:t>
            </a:r>
            <a:endParaRPr lang="fr-CA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53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Numérateur: nombre de bactériémies</a:t>
            </a:r>
          </a:p>
          <a:p>
            <a:r>
              <a:rPr lang="fr-FR" dirty="0" smtClean="0"/>
              <a:t>Dénominateur: nombre de patients hémodialysés selon la voie d’accès</a:t>
            </a:r>
          </a:p>
          <a:p>
            <a:r>
              <a:rPr lang="fr-FR" dirty="0" smtClean="0"/>
              <a:t>Standardisation:</a:t>
            </a:r>
          </a:p>
          <a:p>
            <a:pPr lvl="1"/>
            <a:r>
              <a:rPr lang="fr-FR" dirty="0" smtClean="0"/>
              <a:t>100 patients période</a:t>
            </a:r>
          </a:p>
          <a:p>
            <a:pPr lvl="2"/>
            <a:r>
              <a:rPr lang="fr-FR" dirty="0" smtClean="0"/>
              <a:t>Total</a:t>
            </a:r>
          </a:p>
          <a:p>
            <a:pPr lvl="2"/>
            <a:r>
              <a:rPr lang="fr-FR" dirty="0" smtClean="0"/>
              <a:t>Selon voie d’accès</a:t>
            </a:r>
          </a:p>
          <a:p>
            <a:pPr lvl="1"/>
            <a:r>
              <a:rPr lang="fr-FR" dirty="0" smtClean="0"/>
              <a:t>1000 jrs pts cathéter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800" dirty="0" smtClean="0"/>
              <a:t>Taux d’incidence des bactériémies associées aux voies d’accès en hémodialyse</a:t>
            </a:r>
            <a:endParaRPr lang="fr-FR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37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Résultats provinciaux de surveillance des bactériémies associées aux voies d’accès en hémodialyse</a:t>
            </a:r>
            <a:b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2012-2013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8D6D-CF07-440B-B315-BBB410E66486}" type="slidenum">
              <a:rPr lang="fr-CA" smtClean="0"/>
              <a:pPr/>
              <a:t>18</a:t>
            </a:fld>
            <a:endParaRPr lang="fr-CA"/>
          </a:p>
        </p:txBody>
      </p:sp>
      <p:cxnSp>
        <p:nvCxnSpPr>
          <p:cNvPr id="5" name="Connecteur droit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r-FR" sz="2800" dirty="0" smtClean="0"/>
          </a:p>
          <a:p>
            <a:r>
              <a:rPr lang="fr-FR" sz="2800" dirty="0" smtClean="0"/>
              <a:t>42 unités d’hémodialyse</a:t>
            </a:r>
          </a:p>
          <a:p>
            <a:r>
              <a:rPr lang="fr-FR" sz="2800" dirty="0" smtClean="0"/>
              <a:t>Moyenne de 95 patients par unité (2 à 368)</a:t>
            </a:r>
          </a:p>
          <a:p>
            <a:r>
              <a:rPr lang="fr-FR" sz="2800" dirty="0" smtClean="0">
                <a:solidFill>
                  <a:srgbClr val="FF0000"/>
                </a:solidFill>
              </a:rPr>
              <a:t>55.1% hémodialysés via un cathéter</a:t>
            </a:r>
            <a:endParaRPr lang="fr-FR" sz="2800" dirty="0" smtClean="0">
              <a:solidFill>
                <a:schemeClr val="accent2"/>
              </a:solidFill>
            </a:endParaRPr>
          </a:p>
          <a:p>
            <a:r>
              <a:rPr lang="fr-FR" sz="2800" dirty="0" smtClean="0">
                <a:solidFill>
                  <a:srgbClr val="FF0000"/>
                </a:solidFill>
              </a:rPr>
              <a:t>218 bactériémies associées aux voies d’accès</a:t>
            </a:r>
          </a:p>
          <a:p>
            <a:r>
              <a:rPr lang="fr-FR" sz="2800" dirty="0" smtClean="0"/>
              <a:t>Chez 209 patients</a:t>
            </a:r>
          </a:p>
          <a:p>
            <a:r>
              <a:rPr lang="fr-FR" sz="2800" dirty="0" smtClean="0">
                <a:solidFill>
                  <a:srgbClr val="FF0000"/>
                </a:solidFill>
              </a:rPr>
              <a:t>172 (79%) associées à un cathéter</a:t>
            </a:r>
          </a:p>
          <a:p>
            <a:r>
              <a:rPr lang="fr-FR" sz="2800" dirty="0" smtClean="0"/>
              <a:t>46 bactériémies associées à une  fistule</a:t>
            </a:r>
          </a:p>
          <a:p>
            <a:endParaRPr lang="fr-FR" sz="2800" dirty="0" smtClean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Résultats bruts</a:t>
            </a:r>
            <a:br>
              <a:rPr lang="fr-FR" dirty="0" smtClean="0"/>
            </a:br>
            <a:r>
              <a:rPr lang="fr-FR" dirty="0" smtClean="0"/>
              <a:t>2012-13</a:t>
            </a:r>
            <a:endParaRPr lang="fr-F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76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 difficile à l'hôpi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263"/>
            <a:ext cx="9144000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5868230"/>
              </p:ext>
            </p:extLst>
          </p:nvPr>
        </p:nvGraphicFramePr>
        <p:xfrm>
          <a:off x="457200" y="1481138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/>
                        <a:t>Type de voie d’accès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/>
                        <a:t>Nombre de bactériémies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/>
                        <a:t>Taux /100 pts-période</a:t>
                      </a:r>
                      <a:endParaRPr lang="fr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/>
                        <a:t>FAV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/>
                        <a:t>40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 smtClean="0">
                          <a:solidFill>
                            <a:srgbClr val="FF0000"/>
                          </a:solidFill>
                        </a:rPr>
                        <a:t>0.19</a:t>
                      </a:r>
                      <a:endParaRPr lang="fr-CA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/>
                        <a:t>Fistule synthétique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/>
                        <a:t>6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 smtClean="0">
                          <a:solidFill>
                            <a:srgbClr val="FF0000"/>
                          </a:solidFill>
                        </a:rPr>
                        <a:t>0.26</a:t>
                      </a:r>
                      <a:endParaRPr lang="fr-CA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 smtClean="0"/>
                        <a:t>KT</a:t>
                      </a:r>
                      <a:r>
                        <a:rPr lang="fr-CA" sz="2400" baseline="0" dirty="0" smtClean="0"/>
                        <a:t> « permanent »</a:t>
                      </a:r>
                      <a:endParaRPr lang="fr-CA" sz="2400" dirty="0" smtClean="0"/>
                    </a:p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/>
                        <a:t>154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 smtClean="0">
                          <a:solidFill>
                            <a:srgbClr val="FF0000"/>
                          </a:solidFill>
                        </a:rPr>
                        <a:t>0.55</a:t>
                      </a:r>
                      <a:endParaRPr lang="fr-CA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/>
                        <a:t>KT temporaire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/>
                        <a:t>18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 smtClean="0">
                          <a:solidFill>
                            <a:srgbClr val="FF0000"/>
                          </a:solidFill>
                        </a:rPr>
                        <a:t>5.06</a:t>
                      </a:r>
                      <a:endParaRPr lang="fr-CA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/>
                        <a:t>Total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/>
                        <a:t>218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/>
                        <a:t>0.44</a:t>
                      </a:r>
                      <a:endParaRPr lang="fr-CA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CA" sz="2800" dirty="0" smtClean="0"/>
              <a:t>Bactériémies associées aux voies d’accès en hémodialyse </a:t>
            </a:r>
            <a:br>
              <a:rPr lang="fr-CA" sz="2800" dirty="0" smtClean="0"/>
            </a:br>
            <a:r>
              <a:rPr lang="fr-CA" sz="2800" dirty="0" smtClean="0"/>
              <a:t>SPIN 2012-13</a:t>
            </a:r>
            <a:endParaRPr lang="fr-CA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246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7812326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 smtClean="0"/>
              <a:t>% bactériémies selon voie d’accès</a:t>
            </a:r>
            <a:endParaRPr lang="fr-CA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22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CBF00-914B-4AF9-AB42-406E8B242DCE}" type="slidenum">
              <a:rPr lang="fr-CA"/>
              <a:pPr/>
              <a:t>22</a:t>
            </a:fld>
            <a:endParaRPr lang="fr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000" cy="82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67544" y="332656"/>
            <a:ext cx="554461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+mj-lt"/>
              </a:rPr>
              <a:t>Évolution des taux d’incidence de bactériémies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+mj-lt"/>
              </a:rPr>
              <a:t>par type d’accès veineux</a:t>
            </a:r>
            <a:endParaRPr lang="fr-FR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400" y="730266"/>
            <a:ext cx="3096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988840"/>
            <a:ext cx="64008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CBF00-914B-4AF9-AB42-406E8B242DCE}" type="slidenum">
              <a:rPr lang="fr-CA"/>
              <a:pPr/>
              <a:t>23</a:t>
            </a:fld>
            <a:endParaRPr lang="fr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000" cy="82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67544" y="332656"/>
            <a:ext cx="734481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000" smtClean="0">
                <a:solidFill>
                  <a:schemeClr val="bg1"/>
                </a:solidFill>
                <a:latin typeface="+mj-lt"/>
              </a:rPr>
              <a:t>Évolution des taux d’incidence par type d’accès veineux (unités participant depuis 2008-2009, n=24)</a:t>
            </a:r>
            <a:endParaRPr lang="fr-FR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400" y="730266"/>
            <a:ext cx="3096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" y="1752600"/>
            <a:ext cx="82677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544491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Bactériémies sur FAV</a:t>
            </a:r>
            <a:endParaRPr lang="fr-CA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77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CBF00-914B-4AF9-AB42-406E8B242DCE}" type="slidenum">
              <a:rPr lang="fr-CA"/>
              <a:pPr/>
              <a:t>25</a:t>
            </a:fld>
            <a:endParaRPr lang="fr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000" cy="82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67544" y="332656"/>
            <a:ext cx="554461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CA" sz="2000" dirty="0" smtClean="0">
                <a:solidFill>
                  <a:schemeClr val="bg1"/>
                </a:solidFill>
                <a:latin typeface="+mj-lt"/>
              </a:rPr>
              <a:t>Répartition des patients-périodes par type d’accès veineux</a:t>
            </a:r>
            <a:endParaRPr lang="fr-FR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400" y="730266"/>
            <a:ext cx="3096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courbée vers le haut 10"/>
          <p:cNvSpPr/>
          <p:nvPr/>
        </p:nvSpPr>
        <p:spPr>
          <a:xfrm>
            <a:off x="4283968" y="4941168"/>
            <a:ext cx="18002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" name="Groupe 12"/>
          <p:cNvGrpSpPr/>
          <p:nvPr/>
        </p:nvGrpSpPr>
        <p:grpSpPr>
          <a:xfrm>
            <a:off x="471803" y="1819265"/>
            <a:ext cx="8175469" cy="3741507"/>
            <a:chOff x="471804" y="2276872"/>
            <a:chExt cx="4891468" cy="252028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6872" r="16848"/>
            <a:stretch>
              <a:fillRect/>
            </a:stretch>
          </p:blipFill>
          <p:spPr bwMode="auto">
            <a:xfrm>
              <a:off x="471804" y="2276872"/>
              <a:ext cx="4891468" cy="25202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11"/>
            <p:cNvSpPr/>
            <p:nvPr/>
          </p:nvSpPr>
          <p:spPr>
            <a:xfrm flipH="1">
              <a:off x="5246361" y="4293096"/>
              <a:ext cx="45719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CBF00-914B-4AF9-AB42-406E8B242DCE}" type="slidenum">
              <a:rPr lang="fr-CA"/>
              <a:pPr/>
              <a:t>26</a:t>
            </a:fld>
            <a:endParaRPr lang="fr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000" cy="82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67544" y="332656"/>
            <a:ext cx="734481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000" smtClean="0">
                <a:solidFill>
                  <a:schemeClr val="bg1"/>
                </a:solidFill>
                <a:latin typeface="+mj-lt"/>
              </a:rPr>
              <a:t>Taux d’incidence de bactériémies par installation (2012-2013) et percentiles des taux d’incidence (2008-2012)</a:t>
            </a:r>
            <a:endParaRPr lang="fr-FR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400" y="730266"/>
            <a:ext cx="3096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894" y="1491343"/>
            <a:ext cx="8857602" cy="506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Stabilité des taux de bactériémies associées aux voies d’accès en hémodialyse depuis 2007</a:t>
            </a:r>
          </a:p>
          <a:p>
            <a:r>
              <a:rPr lang="fr-FR" dirty="0" smtClean="0"/>
              <a:t>Risque de bactériémie selon la voie d’accès:</a:t>
            </a:r>
          </a:p>
          <a:p>
            <a:pPr lvl="1"/>
            <a:r>
              <a:rPr lang="fr-FR" dirty="0" smtClean="0"/>
              <a:t>FAV=1</a:t>
            </a:r>
          </a:p>
          <a:p>
            <a:pPr lvl="1"/>
            <a:r>
              <a:rPr lang="fr-FR" dirty="0" smtClean="0"/>
              <a:t>Fistule synthétique=1.4</a:t>
            </a:r>
          </a:p>
          <a:p>
            <a:pPr lvl="1"/>
            <a:r>
              <a:rPr lang="fr-FR" dirty="0" smtClean="0"/>
              <a:t>Cathéter </a:t>
            </a:r>
            <a:r>
              <a:rPr lang="fr-FR" dirty="0" err="1" smtClean="0"/>
              <a:t>tunnellisé</a:t>
            </a:r>
            <a:r>
              <a:rPr lang="fr-FR" dirty="0" smtClean="0"/>
              <a:t>=2.9</a:t>
            </a:r>
          </a:p>
          <a:p>
            <a:pPr lvl="1"/>
            <a:r>
              <a:rPr lang="fr-FR" dirty="0" smtClean="0"/>
              <a:t>Cathéter temporaire=26.6</a:t>
            </a:r>
          </a:p>
          <a:p>
            <a:r>
              <a:rPr lang="fr-FR" dirty="0" smtClean="0"/>
              <a:t>Augmentation de la proportion de cathéters=55.1%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En résumé au Québec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Physiopathologie des infections associées aux voies d’accès iv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298575" y="1341438"/>
          <a:ext cx="6330950" cy="4314825"/>
        </p:xfrm>
        <a:graphic>
          <a:graphicData uri="http://schemas.openxmlformats.org/presentationml/2006/ole">
            <p:oleObj spid="_x0000_s46114" name="Image Bitmap" r:id="rId3" imgW="10050278" imgH="6849431" progId="">
              <p:embed/>
            </p:oleObj>
          </a:graphicData>
        </a:graphic>
      </p:graphicFrame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908050" indent="-908050" algn="ctr" eaLnBrk="1" fontAlgn="auto" hangingPunct="1">
              <a:spcAft>
                <a:spcPts val="0"/>
              </a:spcAft>
              <a:defRPr/>
            </a:pPr>
            <a:r>
              <a:rPr lang="fr-CA" sz="3200" dirty="0" smtClean="0">
                <a:ea typeface="+mj-ea"/>
                <a:cs typeface="+mj-cs"/>
              </a:rPr>
              <a:t>Physiopathologie des infections de cathéters</a:t>
            </a:r>
            <a:endParaRPr lang="fr-CA" sz="3200" dirty="0">
              <a:ea typeface="+mj-ea"/>
              <a:cs typeface="+mj-cs"/>
            </a:endParaRPr>
          </a:p>
        </p:txBody>
      </p:sp>
      <p:sp>
        <p:nvSpPr>
          <p:cNvPr id="164868" name="Text Box 3"/>
          <p:cNvSpPr txBox="1">
            <a:spLocks noChangeArrowheads="1"/>
          </p:cNvSpPr>
          <p:nvPr/>
        </p:nvSpPr>
        <p:spPr bwMode="auto">
          <a:xfrm>
            <a:off x="755650" y="5805488"/>
            <a:ext cx="7513638" cy="581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>
                <a:latin typeface="Comic Sans MS" pitchFamily="-109" charset="0"/>
              </a:rPr>
              <a:t>Santé Canada, Prévention des infections liées aux dispositifs d’apport IV à demeure.  RMTC 1997; 23S8:3-1 à 3-35</a:t>
            </a:r>
            <a:endParaRPr lang="fr-FR" sz="2400">
              <a:latin typeface="Times New Roman" pitchFamily="-10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Cas clinique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fr-FR" sz="2000" dirty="0" err="1" smtClean="0"/>
              <a:t>Lok</a:t>
            </a:r>
            <a:r>
              <a:rPr lang="fr-FR" sz="2000" dirty="0" smtClean="0"/>
              <a:t> CE, </a:t>
            </a:r>
            <a:r>
              <a:rPr lang="fr-FR" sz="2000" dirty="0" err="1" smtClean="0"/>
              <a:t>Kidney</a:t>
            </a:r>
            <a:r>
              <a:rPr lang="fr-FR" sz="2000" dirty="0" smtClean="0"/>
              <a:t> Int 2011; 79(2)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327826"/>
          </a:xfrm>
        </p:spPr>
        <p:txBody>
          <a:bodyPr>
            <a:normAutofit/>
          </a:bodyPr>
          <a:lstStyle/>
          <a:p>
            <a:r>
              <a:rPr lang="fr-FR" sz="2000" dirty="0" smtClean="0"/>
              <a:t>Homme de 60 ans hémodialysé depuis 6 mois</a:t>
            </a:r>
          </a:p>
          <a:p>
            <a:r>
              <a:rPr lang="fr-FR" sz="2000" dirty="0" smtClean="0"/>
              <a:t> via KT « permanent »</a:t>
            </a:r>
          </a:p>
          <a:p>
            <a:r>
              <a:rPr lang="fr-FR" sz="2000" dirty="0" smtClean="0"/>
              <a:t>Écoulement depuis quelques jours</a:t>
            </a:r>
          </a:p>
          <a:p>
            <a:r>
              <a:rPr lang="fr-FR" sz="2000" dirty="0" smtClean="0"/>
              <a:t>38°C</a:t>
            </a:r>
          </a:p>
          <a:p>
            <a:r>
              <a:rPr lang="fr-FR" sz="2000" dirty="0" smtClean="0"/>
              <a:t>Hémodialyse interrompue </a:t>
            </a:r>
            <a:r>
              <a:rPr lang="fr-FR" sz="2000" dirty="0" err="1" smtClean="0"/>
              <a:t>hypoTA</a:t>
            </a:r>
            <a:endParaRPr lang="fr-FR" sz="2000" dirty="0" smtClean="0"/>
          </a:p>
          <a:p>
            <a:r>
              <a:rPr lang="fr-FR" sz="2000" dirty="0" err="1" smtClean="0"/>
              <a:t>Sepsis</a:t>
            </a:r>
            <a:r>
              <a:rPr lang="fr-FR" sz="2000" dirty="0" smtClean="0"/>
              <a:t>, transfert USI</a:t>
            </a:r>
          </a:p>
          <a:p>
            <a:r>
              <a:rPr lang="fr-FR" sz="2000" dirty="0" smtClean="0"/>
              <a:t>Hémocultures positives à </a:t>
            </a:r>
            <a:r>
              <a:rPr lang="fr-FR" sz="2000" i="1" dirty="0" smtClean="0"/>
              <a:t>S aureus</a:t>
            </a:r>
            <a:endParaRPr lang="fr-FR" sz="2000" dirty="0"/>
          </a:p>
        </p:txBody>
      </p:sp>
      <p:pic>
        <p:nvPicPr>
          <p:cNvPr id="7" name="Espace réservé du contenu 6" descr="ki2010471f5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14965" b="-1496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Contamination per op ou lors de la ponction</a:t>
            </a:r>
          </a:p>
          <a:p>
            <a:endParaRPr lang="fr-FR" dirty="0" smtClean="0"/>
          </a:p>
          <a:p>
            <a:r>
              <a:rPr lang="fr-FR" dirty="0" smtClean="0"/>
              <a:t>Favorisée par</a:t>
            </a:r>
          </a:p>
          <a:p>
            <a:pPr lvl="1"/>
            <a:r>
              <a:rPr lang="fr-FR" dirty="0" smtClean="0"/>
              <a:t>Localisation de la voie aux membres inférieurs</a:t>
            </a:r>
          </a:p>
          <a:p>
            <a:pPr lvl="1"/>
            <a:r>
              <a:rPr lang="fr-FR" dirty="0" smtClean="0"/>
              <a:t>Chirurgie récente au site de la voie d’accès</a:t>
            </a:r>
          </a:p>
          <a:p>
            <a:pPr lvl="1"/>
            <a:r>
              <a:rPr lang="fr-FR" dirty="0"/>
              <a:t>Trauma, hématome, dermatite ou plaie au site</a:t>
            </a:r>
          </a:p>
          <a:p>
            <a:pPr lvl="1"/>
            <a:r>
              <a:rPr lang="fr-FR" dirty="0"/>
              <a:t>Pauvre hygiène</a:t>
            </a:r>
          </a:p>
          <a:p>
            <a:pPr lvl="1"/>
            <a:r>
              <a:rPr lang="fr-FR" dirty="0"/>
              <a:t>Technique d’insertion difficile</a:t>
            </a:r>
          </a:p>
          <a:p>
            <a:pPr lvl="1"/>
            <a:r>
              <a:rPr lang="fr-FR" dirty="0" smtClean="0"/>
              <a:t>Matériel synthétique</a:t>
            </a:r>
          </a:p>
          <a:p>
            <a:pPr lvl="1"/>
            <a:r>
              <a:rPr lang="fr-FR" dirty="0" smtClean="0"/>
              <a:t>Conditions sous-jacentes déjà mentionnées</a:t>
            </a:r>
          </a:p>
          <a:p>
            <a:pPr lvl="1"/>
            <a:r>
              <a:rPr lang="fr-FR" dirty="0" smtClean="0"/>
              <a:t>Trauma</a:t>
            </a:r>
            <a:r>
              <a:rPr lang="fr-FR" dirty="0"/>
              <a:t>, hématome, dermatite ou plaie au </a:t>
            </a:r>
            <a:r>
              <a:rPr lang="fr-FR" dirty="0" smtClean="0"/>
              <a:t>site</a:t>
            </a:r>
          </a:p>
          <a:p>
            <a:pPr lvl="1"/>
            <a:r>
              <a:rPr lang="fr-FR" dirty="0"/>
              <a:t>Technique du trou de bouton?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sz="1500" dirty="0"/>
              <a:t>Patel K et al in </a:t>
            </a:r>
            <a:r>
              <a:rPr lang="fr-FR" sz="1500" dirty="0" err="1"/>
              <a:t>Hospital</a:t>
            </a:r>
            <a:r>
              <a:rPr lang="fr-FR" sz="1500" dirty="0"/>
              <a:t> </a:t>
            </a:r>
            <a:r>
              <a:rPr lang="fr-FR" sz="1500" dirty="0" err="1"/>
              <a:t>Epidemiology</a:t>
            </a:r>
            <a:r>
              <a:rPr lang="fr-FR" sz="1500" dirty="0"/>
              <a:t> and  infection control, </a:t>
            </a:r>
            <a:r>
              <a:rPr lang="fr-FR" sz="1500" dirty="0" err="1"/>
              <a:t>Mayhall</a:t>
            </a:r>
            <a:r>
              <a:rPr lang="fr-FR" sz="1500" dirty="0"/>
              <a:t> G, 4ème </a:t>
            </a:r>
            <a:r>
              <a:rPr lang="fr-FR" sz="1500" dirty="0" err="1"/>
              <a:t>ed</a:t>
            </a:r>
            <a:r>
              <a:rPr lang="fr-FR" sz="1500" dirty="0"/>
              <a:t> 2012</a:t>
            </a:r>
          </a:p>
          <a:p>
            <a:endParaRPr lang="fr-FR" sz="230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Physiopathologie des infections des FAV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400" dirty="0" smtClean="0"/>
          </a:p>
          <a:p>
            <a:r>
              <a:rPr lang="fr-FR" sz="2400" dirty="0" smtClean="0"/>
              <a:t>Vs technique standard en échelle </a:t>
            </a:r>
          </a:p>
          <a:p>
            <a:r>
              <a:rPr lang="fr-FR" sz="2400" dirty="0" smtClean="0"/>
              <a:t>Conçue pour limiter les sites de ponction en créant un trajet fistuleux</a:t>
            </a:r>
          </a:p>
          <a:p>
            <a:r>
              <a:rPr lang="fr-FR" sz="2400" dirty="0" smtClean="0"/>
              <a:t>Initialement pour l’auto-ponction à domicile</a:t>
            </a:r>
          </a:p>
          <a:p>
            <a:r>
              <a:rPr lang="fr-FR" sz="2400" dirty="0" smtClean="0"/>
              <a:t>Popularité accrue en milieu hospitalier </a:t>
            </a:r>
          </a:p>
          <a:p>
            <a:r>
              <a:rPr lang="fr-FR" sz="2400" dirty="0" smtClean="0"/>
              <a:t>Avantages possibles:</a:t>
            </a:r>
          </a:p>
          <a:p>
            <a:pPr lvl="1"/>
            <a:r>
              <a:rPr lang="fr-FR" sz="2000" dirty="0" smtClean="0"/>
              <a:t>Douleur moindre</a:t>
            </a:r>
          </a:p>
          <a:p>
            <a:pPr lvl="1"/>
            <a:r>
              <a:rPr lang="fr-FR" sz="2000" dirty="0" smtClean="0"/>
              <a:t>Réduction des anévrysmes</a:t>
            </a:r>
          </a:p>
          <a:p>
            <a:pPr lvl="1"/>
            <a:r>
              <a:rPr lang="fr-FR" sz="2000" dirty="0" smtClean="0"/>
              <a:t>Réduction des hématomes</a:t>
            </a:r>
          </a:p>
          <a:p>
            <a:r>
              <a:rPr lang="fr-FR" sz="2400" dirty="0" smtClean="0"/>
              <a:t>Désavantage: risque infectieux accru?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Technique du trou de bouton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lvl="1"/>
            <a:r>
              <a:rPr lang="fr-FR" dirty="0" smtClean="0"/>
              <a:t>Van </a:t>
            </a:r>
            <a:r>
              <a:rPr lang="fr-FR" dirty="0" err="1" smtClean="0"/>
              <a:t>Loon</a:t>
            </a:r>
            <a:r>
              <a:rPr lang="fr-FR" dirty="0" smtClean="0"/>
              <a:t> et al:</a:t>
            </a:r>
          </a:p>
          <a:p>
            <a:pPr lvl="1"/>
            <a:r>
              <a:rPr lang="fr-FR" dirty="0" smtClean="0"/>
              <a:t>Étude observationnelle</a:t>
            </a:r>
          </a:p>
          <a:p>
            <a:pPr lvl="1"/>
            <a:r>
              <a:rPr lang="fr-FR" dirty="0" smtClean="0"/>
              <a:t>75 pts avec trou de bouton 70 avec technique en échelle</a:t>
            </a:r>
          </a:p>
          <a:p>
            <a:pPr lvl="1"/>
            <a:r>
              <a:rPr lang="fr-FR" dirty="0" smtClean="0"/>
              <a:t>Trou de bouton:</a:t>
            </a:r>
          </a:p>
          <a:p>
            <a:pPr lvl="3"/>
            <a:r>
              <a:rPr lang="fr-FR" dirty="0" smtClean="0"/>
              <a:t>Moins d’anévrysmes et d’hématomes (p&lt;0.0001)</a:t>
            </a:r>
          </a:p>
          <a:p>
            <a:pPr lvl="3"/>
            <a:r>
              <a:rPr lang="fr-FR" dirty="0" smtClean="0"/>
              <a:t>Plus d’infections nécessitant AB iv (p&lt;0.0001)</a:t>
            </a:r>
          </a:p>
          <a:p>
            <a:pPr lvl="3"/>
            <a:endParaRPr lang="fr-FR" dirty="0" smtClean="0"/>
          </a:p>
          <a:p>
            <a:pPr marL="914400" lvl="3" indent="0">
              <a:buNone/>
            </a:pPr>
            <a:r>
              <a:rPr lang="fr-FR" dirty="0"/>
              <a:t> </a:t>
            </a:r>
            <a:r>
              <a:rPr lang="fr-FR" dirty="0" smtClean="0"/>
              <a:t>        </a:t>
            </a:r>
            <a:r>
              <a:rPr lang="fr-FR" sz="1600" dirty="0" smtClean="0"/>
              <a:t>van </a:t>
            </a:r>
            <a:r>
              <a:rPr lang="fr-FR" sz="1600" dirty="0" err="1" smtClean="0"/>
              <a:t>Loon,M</a:t>
            </a:r>
            <a:r>
              <a:rPr lang="fr-FR" sz="1600" dirty="0" smtClean="0"/>
              <a:t>. et al, </a:t>
            </a:r>
            <a:r>
              <a:rPr lang="fr-FR" sz="1600" dirty="0" err="1" smtClean="0"/>
              <a:t>Nephrol</a:t>
            </a:r>
            <a:r>
              <a:rPr lang="fr-FR" sz="1600" dirty="0" smtClean="0"/>
              <a:t> Dial Transplant, 2010;25(1):225-230</a:t>
            </a:r>
            <a:endParaRPr lang="fr-FR" sz="1600" dirty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Technique du trou de bouton</a:t>
            </a:r>
            <a:br>
              <a:rPr lang="fr-FR" dirty="0" smtClean="0"/>
            </a:br>
            <a:r>
              <a:rPr lang="fr-FR" dirty="0" smtClean="0"/>
              <a:t>risque infectieux accru?</a:t>
            </a:r>
            <a:endParaRPr lang="fr-F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56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Labriola 2011</a:t>
            </a:r>
          </a:p>
          <a:p>
            <a:pPr lvl="1"/>
            <a:r>
              <a:rPr lang="fr-FR" dirty="0" smtClean="0"/>
              <a:t>171 pts avec FAV</a:t>
            </a:r>
          </a:p>
          <a:p>
            <a:pPr lvl="1"/>
            <a:r>
              <a:rPr lang="fr-FR" dirty="0" smtClean="0"/>
              <a:t>Transfert vers le trou de bouton</a:t>
            </a:r>
          </a:p>
          <a:p>
            <a:pPr lvl="1"/>
            <a:r>
              <a:rPr lang="fr-FR" dirty="0"/>
              <a:t>É</a:t>
            </a:r>
            <a:r>
              <a:rPr lang="fr-FR" dirty="0" smtClean="0"/>
              <a:t>vènements infectieux:</a:t>
            </a:r>
          </a:p>
          <a:p>
            <a:pPr marL="393192" lvl="1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           0.17</a:t>
            </a:r>
            <a:r>
              <a:rPr lang="fr-FR" dirty="0"/>
              <a:t>/1000jrs-FAV</a:t>
            </a:r>
            <a:endParaRPr lang="fr-FR" dirty="0" smtClean="0"/>
          </a:p>
          <a:p>
            <a:pPr marL="393192" lvl="1" indent="0">
              <a:buNone/>
            </a:pPr>
            <a:r>
              <a:rPr lang="fr-FR" dirty="0" smtClean="0"/>
              <a:t>                                 </a:t>
            </a:r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fr-FR" dirty="0" smtClean="0">
              <a:sym typeface="Wingdings"/>
            </a:endParaRPr>
          </a:p>
          <a:p>
            <a:pPr marL="393192" lvl="1" indent="0">
              <a:buNone/>
            </a:pPr>
            <a:r>
              <a:rPr lang="fr-FR" dirty="0" smtClean="0">
                <a:sym typeface="Wingdings"/>
              </a:rPr>
              <a:t>                              0.34</a:t>
            </a:r>
            <a:r>
              <a:rPr lang="fr-FR" dirty="0" smtClean="0"/>
              <a:t>/1000jrs-FAV</a:t>
            </a:r>
          </a:p>
          <a:p>
            <a:pPr marL="393192" lvl="1" indent="0">
              <a:buNone/>
            </a:pPr>
            <a:endParaRPr lang="fr-FR" dirty="0"/>
          </a:p>
          <a:p>
            <a:pPr marL="393192" lvl="1" indent="0">
              <a:buNone/>
            </a:pPr>
            <a:endParaRPr lang="fr-FR" dirty="0" smtClean="0"/>
          </a:p>
          <a:p>
            <a:pPr marL="393192" lvl="1" indent="0">
              <a:buNone/>
            </a:pPr>
            <a:r>
              <a:rPr lang="fr-FR" sz="2000" dirty="0" smtClean="0"/>
              <a:t>Labriola, L. et al, Am J </a:t>
            </a:r>
            <a:r>
              <a:rPr lang="fr-FR" sz="2000" dirty="0" err="1" smtClean="0"/>
              <a:t>Kidney</a:t>
            </a:r>
            <a:r>
              <a:rPr lang="fr-FR" sz="2000" dirty="0" smtClean="0"/>
              <a:t> Dis 2011;57(3):442-448</a:t>
            </a:r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Technique du trou de </a:t>
            </a:r>
            <a:r>
              <a:rPr lang="fr-FR" dirty="0"/>
              <a:t>bouton</a:t>
            </a:r>
            <a:br>
              <a:rPr lang="fr-FR" dirty="0"/>
            </a:br>
            <a:r>
              <a:rPr lang="fr-FR" dirty="0"/>
              <a:t>risque infectieux accru?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46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fr-FR" dirty="0" smtClean="0"/>
          </a:p>
          <a:p>
            <a:r>
              <a:rPr lang="fr-FR" dirty="0" smtClean="0"/>
              <a:t>140 pts assignés de façon aléatoire au trou de bouton (TB) vs standard </a:t>
            </a:r>
          </a:p>
          <a:p>
            <a:pPr lvl="1"/>
            <a:r>
              <a:rPr lang="fr-FR" dirty="0" smtClean="0"/>
              <a:t>Suivi 8 semaines:</a:t>
            </a:r>
          </a:p>
          <a:p>
            <a:pPr lvl="2"/>
            <a:r>
              <a:rPr lang="fr-FR" dirty="0" smtClean="0"/>
              <a:t>Douleur similaire</a:t>
            </a:r>
          </a:p>
          <a:p>
            <a:pPr lvl="2"/>
            <a:r>
              <a:rPr lang="fr-FR" dirty="0" smtClean="0"/>
              <a:t>Hématomes plus fréquents dans le groupe standard 436 vs 295/1000 sessions p=0.03</a:t>
            </a:r>
          </a:p>
          <a:p>
            <a:pPr lvl="2"/>
            <a:r>
              <a:rPr lang="fr-FR" dirty="0" smtClean="0"/>
              <a:t>Infections localisées p: 22.4 vs 50/1000 sessions (p=0.003)</a:t>
            </a:r>
          </a:p>
          <a:p>
            <a:pPr lvl="1"/>
            <a:r>
              <a:rPr lang="fr-FR" dirty="0" smtClean="0"/>
              <a:t>Suivi 12 mois</a:t>
            </a:r>
          </a:p>
          <a:p>
            <a:pPr lvl="2"/>
            <a:r>
              <a:rPr lang="fr-FR" dirty="0" smtClean="0"/>
              <a:t> 9 abcès et 2 bactériémies avec le TB vs 0 (p=0.003)</a:t>
            </a:r>
          </a:p>
          <a:p>
            <a:pPr lvl="1"/>
            <a:endParaRPr lang="fr-FR" dirty="0" smtClean="0"/>
          </a:p>
          <a:p>
            <a:pPr lvl="1"/>
            <a:r>
              <a:rPr lang="fr-FR" sz="1800" dirty="0" smtClean="0"/>
              <a:t>Mac </a:t>
            </a:r>
            <a:r>
              <a:rPr lang="fr-FR" sz="1800" dirty="0"/>
              <a:t>R</a:t>
            </a:r>
            <a:r>
              <a:rPr lang="fr-FR" sz="1800" dirty="0" smtClean="0"/>
              <a:t>ae J.M. et al, Clin J Am Soc </a:t>
            </a:r>
            <a:r>
              <a:rPr lang="fr-FR" sz="1800" dirty="0" err="1" smtClean="0"/>
              <a:t>Nephrol</a:t>
            </a:r>
            <a:r>
              <a:rPr lang="fr-FR" sz="1800" dirty="0" smtClean="0"/>
              <a:t> 2012; 7(10):1632-1638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Technique du trou de </a:t>
            </a:r>
            <a:r>
              <a:rPr lang="fr-FR" dirty="0"/>
              <a:t>bouton</a:t>
            </a:r>
            <a:br>
              <a:rPr lang="fr-FR" dirty="0"/>
            </a:br>
            <a:r>
              <a:rPr lang="fr-FR" dirty="0"/>
              <a:t>risque infectieux accru?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97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fr-CA" dirty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/>
            <a:endParaRPr lang="fr-CA" dirty="0">
              <a:ea typeface="ＭＳ Ｐゴシック" pitchFamily="-108" charset="-128"/>
              <a:cs typeface="ＭＳ Ｐゴシック" pitchFamily="-108" charset="-128"/>
            </a:endParaRPr>
          </a:p>
          <a:p>
            <a:pPr algn="ctr" eaLnBrk="1" hangingPunct="1">
              <a:buFont typeface="Wingdings" pitchFamily="-108" charset="2"/>
              <a:buNone/>
            </a:pPr>
            <a:r>
              <a:rPr lang="fr-CA" dirty="0" err="1">
                <a:ea typeface="ＭＳ Ｐゴシック" pitchFamily="-108" charset="-128"/>
                <a:cs typeface="ＭＳ Ｐゴシック" pitchFamily="-108" charset="-128"/>
              </a:rPr>
              <a:t>CDCs</a:t>
            </a:r>
            <a:r>
              <a:rPr lang="fr-CA" dirty="0">
                <a:ea typeface="ＭＳ Ｐゴシック" pitchFamily="-108" charset="-128"/>
                <a:cs typeface="ＭＳ Ｐゴシック" pitchFamily="-108" charset="-128"/>
              </a:rPr>
              <a:t> guidelines for the </a:t>
            </a:r>
            <a:r>
              <a:rPr lang="fr-CA" dirty="0" err="1">
                <a:ea typeface="ＭＳ Ｐゴシック" pitchFamily="-108" charset="-128"/>
                <a:cs typeface="ＭＳ Ｐゴシック" pitchFamily="-108" charset="-128"/>
              </a:rPr>
              <a:t>prevention</a:t>
            </a:r>
            <a:endParaRPr lang="fr-CA" dirty="0">
              <a:ea typeface="ＭＳ Ｐゴシック" pitchFamily="-108" charset="-128"/>
              <a:cs typeface="ＭＳ Ｐゴシック" pitchFamily="-108" charset="-128"/>
            </a:endParaRPr>
          </a:p>
          <a:p>
            <a:pPr algn="ctr" eaLnBrk="1" hangingPunct="1">
              <a:buFont typeface="Wingdings" pitchFamily="-108" charset="2"/>
              <a:buNone/>
            </a:pPr>
            <a:r>
              <a:rPr lang="fr-CA" dirty="0">
                <a:ea typeface="ＭＳ Ｐゴシック" pitchFamily="-108" charset="-128"/>
                <a:cs typeface="ＭＳ Ｐゴシック" pitchFamily="-108" charset="-128"/>
              </a:rPr>
              <a:t>of iv </a:t>
            </a:r>
            <a:r>
              <a:rPr lang="fr-CA" dirty="0" err="1">
                <a:ea typeface="ＭＳ Ｐゴシック" pitchFamily="-108" charset="-128"/>
                <a:cs typeface="ＭＳ Ｐゴシック" pitchFamily="-108" charset="-128"/>
              </a:rPr>
              <a:t>catheter</a:t>
            </a:r>
            <a:r>
              <a:rPr lang="fr-CA" dirty="0"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fr-CA" dirty="0" err="1">
                <a:ea typeface="ＭＳ Ｐゴシック" pitchFamily="-108" charset="-128"/>
                <a:cs typeface="ＭＳ Ｐゴシック" pitchFamily="-108" charset="-128"/>
              </a:rPr>
              <a:t>related</a:t>
            </a:r>
            <a:r>
              <a:rPr lang="fr-CA" dirty="0">
                <a:ea typeface="ＭＳ Ｐゴシック" pitchFamily="-108" charset="-128"/>
                <a:cs typeface="ＭＳ Ｐゴシック" pitchFamily="-108" charset="-128"/>
              </a:rPr>
              <a:t> infections</a:t>
            </a:r>
          </a:p>
          <a:p>
            <a:pPr algn="ctr" eaLnBrk="1" hangingPunct="1">
              <a:buFont typeface="Wingdings" pitchFamily="-108" charset="2"/>
              <a:buNone/>
            </a:pPr>
            <a:r>
              <a:rPr lang="fr-CA" dirty="0">
                <a:ea typeface="ＭＳ Ｐゴシック" pitchFamily="-108" charset="-128"/>
                <a:cs typeface="ＭＳ Ｐゴシック" pitchFamily="-108" charset="-128"/>
              </a:rPr>
              <a:t>MMWR </a:t>
            </a:r>
            <a:r>
              <a:rPr lang="fr-CA" dirty="0" smtClean="0">
                <a:ea typeface="ＭＳ Ｐゴシック" pitchFamily="-108" charset="-128"/>
                <a:cs typeface="ＭＳ Ｐゴシック" pitchFamily="-108" charset="-128"/>
              </a:rPr>
              <a:t>2011</a:t>
            </a:r>
          </a:p>
          <a:p>
            <a:pPr algn="ctr" eaLnBrk="1" hangingPunct="1">
              <a:buFont typeface="Wingdings" pitchFamily="-108" charset="2"/>
              <a:buNone/>
            </a:pPr>
            <a:endParaRPr lang="fr-CA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algn="ctr" eaLnBrk="1" hangingPunct="1">
              <a:buFont typeface="Wingdings" pitchFamily="-108" charset="2"/>
              <a:buNone/>
            </a:pPr>
            <a:r>
              <a:rPr lang="fr-CA" dirty="0" smtClean="0">
                <a:ea typeface="ＭＳ Ｐゴシック" pitchFamily="-108" charset="-128"/>
                <a:cs typeface="ＭＳ Ｐゴシック" pitchFamily="-108" charset="-128"/>
              </a:rPr>
              <a:t>CDC </a:t>
            </a:r>
            <a:r>
              <a:rPr lang="fr-CA" dirty="0" err="1" smtClean="0">
                <a:ea typeface="ＭＳ Ｐゴシック" pitchFamily="-108" charset="-128"/>
                <a:cs typeface="ＭＳ Ｐゴシック" pitchFamily="-108" charset="-128"/>
              </a:rPr>
              <a:t>Hemodialysis</a:t>
            </a:r>
            <a:r>
              <a:rPr lang="fr-CA" dirty="0" smtClean="0">
                <a:ea typeface="ＭＳ Ｐゴシック" pitchFamily="-108" charset="-128"/>
                <a:cs typeface="ＭＳ Ｐゴシック" pitchFamily="-108" charset="-128"/>
              </a:rPr>
              <a:t> BSI </a:t>
            </a:r>
            <a:r>
              <a:rPr lang="fr-CA" dirty="0" err="1" smtClean="0">
                <a:ea typeface="ＭＳ Ｐゴシック" pitchFamily="-108" charset="-128"/>
                <a:cs typeface="ＭＳ Ｐゴシック" pitchFamily="-108" charset="-128"/>
              </a:rPr>
              <a:t>Prevention</a:t>
            </a:r>
            <a:r>
              <a:rPr lang="fr-CA" dirty="0" smtClean="0">
                <a:ea typeface="ＭＳ Ｐゴシック" pitchFamily="-108" charset="-128"/>
                <a:cs typeface="ＭＳ Ｐゴシック" pitchFamily="-108" charset="-128"/>
              </a:rPr>
              <a:t> Collaborative 2012</a:t>
            </a:r>
          </a:p>
          <a:p>
            <a:pPr algn="ctr" eaLnBrk="1" hangingPunct="1">
              <a:buFont typeface="Wingdings" pitchFamily="-108" charset="2"/>
              <a:buNone/>
            </a:pPr>
            <a:endParaRPr lang="fr-CA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algn="ctr" eaLnBrk="1" hangingPunct="1">
              <a:buFont typeface="Wingdings" pitchFamily="-108" charset="2"/>
              <a:buNone/>
            </a:pPr>
            <a:r>
              <a:rPr lang="fr-CA" dirty="0" smtClean="0">
                <a:ea typeface="ＭＳ Ｐゴシック" pitchFamily="-108" charset="-128"/>
                <a:cs typeface="ＭＳ Ｐゴシック" pitchFamily="-108" charset="-128"/>
              </a:rPr>
              <a:t>KDOQI 2006</a:t>
            </a:r>
            <a:endParaRPr lang="fr-CA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908050" indent="-908050" eaLnBrk="1" fontAlgn="auto" hangingPunct="1">
              <a:spcAft>
                <a:spcPts val="0"/>
              </a:spcAft>
              <a:defRPr/>
            </a:pPr>
            <a:r>
              <a:rPr lang="fr-CA" dirty="0" smtClean="0"/>
              <a:t>Prévention des infections associées aux voies d’accès iv</a:t>
            </a:r>
            <a:endParaRPr lang="fr-CA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1898"/>
            <a:ext cx="8229600" cy="1197714"/>
          </a:xfrm>
        </p:spPr>
        <p:txBody>
          <a:bodyPr>
            <a:noAutofit/>
          </a:bodyPr>
          <a:lstStyle/>
          <a:p>
            <a:r>
              <a:rPr lang="fr-FR" sz="2800" dirty="0" smtClean="0"/>
              <a:t>Recommandations des guides de pratique pour l’insertion des cathéters</a:t>
            </a:r>
            <a:endParaRPr lang="fr-FR" sz="28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7902620"/>
              </p:ext>
            </p:extLst>
          </p:nvPr>
        </p:nvGraphicFramePr>
        <p:xfrm>
          <a:off x="457198" y="1529611"/>
          <a:ext cx="8377584" cy="507818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92528"/>
                <a:gridCol w="2792528"/>
                <a:gridCol w="2792528"/>
              </a:tblGrid>
              <a:tr h="593533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  <a:latin typeface="+mj-lt"/>
                        </a:rPr>
                        <a:t> </a:t>
                      </a:r>
                      <a:endParaRPr lang="fr-CA" sz="1600" b="1" dirty="0">
                        <a:solidFill>
                          <a:srgbClr val="31849B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effectLst/>
                          <a:latin typeface="+mj-lt"/>
                        </a:rPr>
                        <a:t>CDC</a:t>
                      </a:r>
                      <a:endParaRPr lang="fr-CA" sz="1600" b="1" dirty="0">
                        <a:solidFill>
                          <a:srgbClr val="31849B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effectLst/>
                          <a:latin typeface="+mj-lt"/>
                        </a:rPr>
                        <a:t>KDOQI</a:t>
                      </a:r>
                      <a:endParaRPr lang="fr-CA" sz="1600" b="1" dirty="0">
                        <a:solidFill>
                          <a:srgbClr val="31849B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2765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Utiliser une technique stérile avec barrières maximales pour la pose du cathéter</a:t>
                      </a:r>
                      <a:endParaRPr lang="fr-CA" sz="16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400" b="1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Recommandé IB</a:t>
                      </a:r>
                      <a:r>
                        <a:rPr lang="fr-CA" sz="140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bonnet, masque, blouse, gants et champs stériles </a:t>
                      </a:r>
                      <a:endParaRPr lang="fr-CA" sz="16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Non mentionné</a:t>
                      </a:r>
                      <a:endParaRPr lang="fr-CA" sz="1600" b="1">
                        <a:solidFill>
                          <a:schemeClr val="tx2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2765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Utiliser </a:t>
                      </a:r>
                      <a:r>
                        <a:rPr lang="fr-CA" sz="1400" b="1" dirty="0" err="1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chlorhexidine</a:t>
                      </a:r>
                      <a:r>
                        <a:rPr lang="fr-CA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&gt;0,5% avec alcool pour l’asepsie cutanée</a:t>
                      </a:r>
                      <a:endParaRPr lang="fr-CA" sz="16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Recommandé IA</a:t>
                      </a:r>
                      <a:endParaRPr lang="fr-CA" sz="16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Non mentionné</a:t>
                      </a:r>
                      <a:endParaRPr lang="fr-CA" sz="1600" b="1">
                        <a:solidFill>
                          <a:schemeClr val="tx2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5822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Appliquer de l’onguent au site d’insertion du cathéter</a:t>
                      </a:r>
                      <a:endParaRPr lang="fr-CA" sz="16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Recommandé  IB</a:t>
                      </a:r>
                      <a:endParaRPr lang="fr-CA" sz="1600" b="1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fr-CA" sz="1400" dirty="0" err="1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povidone</a:t>
                      </a: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CA" sz="1400" dirty="0" err="1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iodine</a:t>
                      </a: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ou </a:t>
                      </a:r>
                      <a:r>
                        <a:rPr lang="fr-CA" sz="1400" dirty="0" err="1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bacitracin</a:t>
                      </a: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fr-CA" sz="1400" dirty="0" err="1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gramicidin</a:t>
                      </a: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fr-CA" sz="1400" dirty="0" err="1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polymyxine</a:t>
                      </a: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B)</a:t>
                      </a:r>
                      <a:endParaRPr lang="fr-CA" sz="16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400" b="1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Recommandé</a:t>
                      </a:r>
                      <a:endParaRPr lang="fr-CA" sz="16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79768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Site d’insertion à privilégier </a:t>
                      </a:r>
                      <a:endParaRPr lang="fr-CA" sz="16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Recommandé IA</a:t>
                      </a:r>
                      <a:endParaRPr lang="fr-CA" sz="1600" b="1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400" b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Éviter fémorale</a:t>
                      </a:r>
                      <a:endParaRPr lang="fr-CA" sz="1600" b="0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400" b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Éviter sous-clavière chez HD pour éviter sténose</a:t>
                      </a:r>
                      <a:endParaRPr lang="fr-CA" sz="1600" b="0" dirty="0">
                        <a:solidFill>
                          <a:schemeClr val="tx2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Recommandé A</a:t>
                      </a:r>
                      <a:endParaRPr lang="fr-CA" sz="1600" b="1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Préférer jugulaire interne droite</a:t>
                      </a:r>
                      <a:endParaRPr lang="fr-CA" sz="16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533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400" b="1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Surveillance de</a:t>
                      </a:r>
                      <a:r>
                        <a:rPr lang="fr-CA" sz="1400" b="1" baseline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l’adhérence aux</a:t>
                      </a:r>
                      <a:r>
                        <a:rPr lang="fr-CA" sz="1400" b="1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CA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mesures </a:t>
                      </a:r>
                      <a:endParaRPr lang="fr-CA" sz="16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Recommandé IA</a:t>
                      </a:r>
                      <a:endParaRPr lang="fr-CA" sz="16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Non mentionné</a:t>
                      </a:r>
                      <a:endParaRPr lang="fr-CA" sz="16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29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94660"/>
            <a:ext cx="8229600" cy="471665"/>
          </a:xfrm>
        </p:spPr>
        <p:txBody>
          <a:bodyPr>
            <a:noAutofit/>
          </a:bodyPr>
          <a:lstStyle/>
          <a:p>
            <a:r>
              <a:rPr lang="fr-FR" sz="2000" dirty="0" smtClean="0"/>
              <a:t>Recommandations des guides de pratique pour l’</a:t>
            </a:r>
            <a:r>
              <a:rPr lang="fr-FR" sz="2000" dirty="0" smtClean="0">
                <a:solidFill>
                  <a:srgbClr val="FF0000"/>
                </a:solidFill>
              </a:rPr>
              <a:t>entretien</a:t>
            </a:r>
            <a:r>
              <a:rPr lang="fr-FR" sz="2000" dirty="0" smtClean="0"/>
              <a:t> des cathéters</a:t>
            </a:r>
            <a:endParaRPr lang="fr-FR" sz="2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949174"/>
              </p:ext>
            </p:extLst>
          </p:nvPr>
        </p:nvGraphicFramePr>
        <p:xfrm>
          <a:off x="457200" y="866325"/>
          <a:ext cx="8229600" cy="6251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61918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CDC</a:t>
                      </a:r>
                      <a:endParaRPr lang="fr-CA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KDOQI</a:t>
                      </a:r>
                      <a:endParaRPr lang="fr-CA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989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1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Hygiène des mains avant toute manipulation aseptique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1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Recommandé IB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Non mentionné</a:t>
                      </a:r>
                      <a:endParaRPr lang="fr-CA" sz="1100" b="1">
                        <a:solidFill>
                          <a:srgbClr val="31849B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4949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1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Accès aux voies de manière stérile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1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Recommandé IA</a:t>
                      </a:r>
                    </a:p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0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Frotter embout avec antiseptique approprié </a:t>
                      </a:r>
                      <a:endParaRPr lang="fr-CA" sz="1100" b="1" dirty="0">
                        <a:solidFill>
                          <a:srgbClr val="31849B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1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Recommandé</a:t>
                      </a:r>
                    </a:p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Chlorhexidine 2%+alcool 70% préféré</a:t>
                      </a:r>
                      <a:endParaRPr lang="fr-CA" sz="1100" b="1">
                        <a:solidFill>
                          <a:srgbClr val="31849B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443955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1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Asepsie cutanée à la CHX + alcool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1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Recommandé  IB</a:t>
                      </a:r>
                    </a:p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0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CHX &gt; 0.5% et alcool</a:t>
                      </a:r>
                      <a:endParaRPr lang="fr-CA" sz="1100" b="1" dirty="0">
                        <a:solidFill>
                          <a:srgbClr val="31849B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1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Recommandé A</a:t>
                      </a:r>
                    </a:p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0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CHX 2% et alcool 70%</a:t>
                      </a:r>
                      <a:endParaRPr lang="fr-CA" sz="1100" b="1" dirty="0">
                        <a:solidFill>
                          <a:srgbClr val="31849B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955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1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Cathéters dédiés exclusivement à l’HD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Non mentionné </a:t>
                      </a:r>
                      <a:endParaRPr lang="fr-CA" sz="1100" b="1">
                        <a:solidFill>
                          <a:srgbClr val="31849B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 </a:t>
                      </a:r>
                      <a:endParaRPr lang="fr-CA" sz="1100" b="1">
                        <a:solidFill>
                          <a:srgbClr val="31849B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0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Non mentionné directement mais implicite </a:t>
                      </a:r>
                      <a:endParaRPr lang="fr-CA" sz="1100" b="1" dirty="0">
                        <a:solidFill>
                          <a:srgbClr val="31849B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0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 </a:t>
                      </a:r>
                      <a:endParaRPr lang="fr-CA" sz="1100" b="1" dirty="0">
                        <a:solidFill>
                          <a:srgbClr val="31849B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902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1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Réévaluation périodique de la pertinence du cathéter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1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Recommandé IA </a:t>
                      </a:r>
                      <a:r>
                        <a:rPr lang="fr-CA" sz="1100" b="1" dirty="0" smtClean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0" dirty="0" smtClean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Retirer </a:t>
                      </a:r>
                      <a:r>
                        <a:rPr lang="fr-CA" sz="1100" b="0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cathéter dès que n’est plus nécessaire</a:t>
                      </a:r>
                      <a:endParaRPr lang="fr-CA" sz="1100" b="1" dirty="0">
                        <a:solidFill>
                          <a:srgbClr val="31849B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1" dirty="0" smtClean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Recommandé B</a:t>
                      </a:r>
                    </a:p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0" dirty="0" smtClean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Éviter les cathéters temporaires au-delà d’une semaine</a:t>
                      </a:r>
                    </a:p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0" dirty="0" smtClean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Éviter </a:t>
                      </a:r>
                      <a:r>
                        <a:rPr lang="fr-CA" sz="1100" b="0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les </a:t>
                      </a:r>
                      <a:r>
                        <a:rPr lang="fr-CA" sz="1100" b="0" dirty="0" smtClean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cathéters en général</a:t>
                      </a:r>
                      <a:endParaRPr lang="fr-CA" sz="1100" b="1" dirty="0">
                        <a:solidFill>
                          <a:srgbClr val="31849B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11327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1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Mesures lors de l’ouverture du port du cathéter :</a:t>
                      </a:r>
                    </a:p>
                    <a:p>
                      <a:pPr marL="342900" lvl="0" indent="-342900">
                        <a:lnSpc>
                          <a:spcPct val="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 b="1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Masque (</a:t>
                      </a:r>
                      <a:r>
                        <a:rPr lang="fr-CA" sz="1100" b="1" dirty="0" smtClean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patient et personnel)</a:t>
                      </a:r>
                      <a:endParaRPr lang="fr-CA" sz="1100" b="1" dirty="0">
                        <a:solidFill>
                          <a:srgbClr val="31849B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 b="1" dirty="0" smtClean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Gants </a:t>
                      </a:r>
                      <a:r>
                        <a:rPr lang="fr-CA" sz="1100" b="1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stériles </a:t>
                      </a:r>
                    </a:p>
                    <a:p>
                      <a:pPr marL="342900" lvl="0" indent="-342900">
                        <a:lnSpc>
                          <a:spcPct val="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 b="1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Gants non stériles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1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Recommandé IC : </a:t>
                      </a:r>
                      <a:r>
                        <a:rPr lang="fr-CA" sz="1100" b="0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gants stériles ou non</a:t>
                      </a:r>
                      <a:endParaRPr lang="fr-CA" sz="1100" b="1" dirty="0">
                        <a:solidFill>
                          <a:srgbClr val="31849B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1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Recommandé A </a:t>
                      </a:r>
                      <a:r>
                        <a:rPr lang="fr-CA" sz="1100" b="0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: masque pour tous, gants non stériles</a:t>
                      </a:r>
                      <a:endParaRPr lang="fr-CA" sz="1100" b="1" dirty="0">
                        <a:solidFill>
                          <a:srgbClr val="31849B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4949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1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Appliquer de l’onguent au site d’insertion du cathéter à la fin de chaque dialyse (si pas d’interaction avec matériel du cathéter)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1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Recommandé  IB</a:t>
                      </a:r>
                    </a:p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(povidone iodine ou bacitracin/gramicidin/polymyxine B)</a:t>
                      </a:r>
                      <a:endParaRPr lang="fr-CA" sz="1100" b="1">
                        <a:solidFill>
                          <a:srgbClr val="31849B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1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Recommandé</a:t>
                      </a:r>
                      <a:r>
                        <a:rPr lang="fr-CA" sz="1100" b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 </a:t>
                      </a:r>
                      <a:endParaRPr lang="fr-CA" sz="1100" b="1">
                        <a:solidFill>
                          <a:srgbClr val="31849B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7933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1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Ne pas faire d’échange de cathéter sur guide si une infection est suspectée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1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Recommandé IB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0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Pas de recommandation formelle</a:t>
                      </a:r>
                      <a:endParaRPr lang="fr-CA" sz="1100" b="1" dirty="0">
                        <a:solidFill>
                          <a:srgbClr val="31849B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100" b="0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OK si infection de site seulement, mais sauvetage du cathéter avec verrou antibiotique préféré</a:t>
                      </a:r>
                      <a:r>
                        <a:rPr lang="fr-CA" sz="1100" b="0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 </a:t>
                      </a:r>
                      <a:endParaRPr lang="fr-CA" sz="1100" b="1" dirty="0">
                        <a:solidFill>
                          <a:srgbClr val="31849B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Retirer cathéter si </a:t>
                      </a:r>
                      <a:r>
                        <a:rPr lang="fr-CA" sz="1100" dirty="0" smtClean="0">
                          <a:solidFill>
                            <a:srgbClr val="31849B"/>
                          </a:solidFill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bactériémie</a:t>
                      </a:r>
                      <a:endParaRPr lang="fr-CA" sz="1100" dirty="0">
                        <a:solidFill>
                          <a:srgbClr val="31849B"/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84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Réévaluer régulièrement la pertinence du cathéter</a:t>
            </a:r>
          </a:p>
          <a:p>
            <a:pPr lvl="1"/>
            <a:r>
              <a:rPr lang="fr-FR" dirty="0" smtClean="0"/>
              <a:t>Temporaire vs </a:t>
            </a:r>
            <a:r>
              <a:rPr lang="fr-FR" dirty="0" err="1" smtClean="0"/>
              <a:t>tunnellisé</a:t>
            </a:r>
            <a:endParaRPr lang="fr-FR" dirty="0" smtClean="0"/>
          </a:p>
          <a:p>
            <a:pPr lvl="2"/>
            <a:r>
              <a:rPr lang="fr-FR" dirty="0" err="1" smtClean="0"/>
              <a:t>Tunnellisé</a:t>
            </a:r>
            <a:r>
              <a:rPr lang="fr-FR" dirty="0" smtClean="0"/>
              <a:t> d’emblée si ≥ 3 semaines HD prévues</a:t>
            </a:r>
          </a:p>
          <a:p>
            <a:pPr lvl="1"/>
            <a:r>
              <a:rPr lang="fr-FR" dirty="0" smtClean="0"/>
              <a:t>Cathéter vs fistule</a:t>
            </a:r>
          </a:p>
          <a:p>
            <a:pPr lvl="2"/>
            <a:r>
              <a:rPr lang="fr-FR" dirty="0" smtClean="0"/>
              <a:t>Toujours prioriser les fistules</a:t>
            </a:r>
          </a:p>
          <a:p>
            <a:r>
              <a:rPr lang="fr-FR" dirty="0" smtClean="0"/>
              <a:t>Inspecter le site du cathéter à chaque utilisation à la recherche de signes d’infection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Prévention  lors des soins donnés au cathéter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Cathéter </a:t>
            </a:r>
            <a:r>
              <a:rPr lang="fr-FR" dirty="0" err="1" smtClean="0"/>
              <a:t>tunnellisé</a:t>
            </a:r>
            <a:r>
              <a:rPr lang="fr-FR" dirty="0" smtClean="0"/>
              <a:t> avec manchon</a:t>
            </a:r>
          </a:p>
          <a:p>
            <a:r>
              <a:rPr lang="fr-FR" dirty="0" smtClean="0"/>
              <a:t>Type </a:t>
            </a:r>
            <a:r>
              <a:rPr lang="fr-FR" dirty="0" smtClean="0"/>
              <a:t>de pansement: hermétique au choix</a:t>
            </a:r>
          </a:p>
          <a:p>
            <a:pPr lvl="1"/>
            <a:r>
              <a:rPr lang="fr-FR" dirty="0" smtClean="0"/>
              <a:t>Si suintement pansement sec recommandé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 Changement de pansement </a:t>
            </a:r>
          </a:p>
          <a:p>
            <a:pPr lvl="1"/>
            <a:r>
              <a:rPr lang="fr-FR" dirty="0" smtClean="0"/>
              <a:t>Aux semaines pour transparents</a:t>
            </a:r>
          </a:p>
          <a:p>
            <a:pPr lvl="1"/>
            <a:r>
              <a:rPr lang="fr-FR" dirty="0" smtClean="0"/>
              <a:t>À chaque dialyse pour sec</a:t>
            </a:r>
          </a:p>
          <a:p>
            <a:pPr lvl="1"/>
            <a:r>
              <a:rPr lang="fr-FR" dirty="0" smtClean="0"/>
              <a:t>Dès que souillé ou non hermétique</a:t>
            </a:r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Prévention de la contamination externe du cathéter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1. Comprendre la physiopathologie des bactériémies associées  aux voies d’accès vasculaires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 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2. Se  familiariser avec l’épidémiologie québécoise de ces infections.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 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 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3.Comprendre et connaître  les moyens  pour les prévenir.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Objectifs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Hygiène des mains</a:t>
            </a:r>
          </a:p>
          <a:p>
            <a:r>
              <a:rPr lang="fr-FR" dirty="0" smtClean="0"/>
              <a:t>Asepsie cutanée avec CHG et alcool 70%(IB)</a:t>
            </a:r>
          </a:p>
          <a:p>
            <a:pPr lvl="1"/>
            <a:r>
              <a:rPr lang="fr-FR" dirty="0" smtClean="0"/>
              <a:t>Plus de 0.5% CDC</a:t>
            </a:r>
          </a:p>
          <a:p>
            <a:pPr lvl="1"/>
            <a:r>
              <a:rPr lang="fr-FR" dirty="0" smtClean="0"/>
              <a:t>2% KDOQI</a:t>
            </a:r>
          </a:p>
          <a:p>
            <a:r>
              <a:rPr lang="fr-FR" dirty="0" smtClean="0"/>
              <a:t>Onguent antimicrobien au site d’insertion(IB)</a:t>
            </a:r>
          </a:p>
          <a:p>
            <a:pPr lvl="1"/>
            <a:r>
              <a:rPr lang="fr-FR" dirty="0" err="1" smtClean="0"/>
              <a:t>Polysporin</a:t>
            </a:r>
            <a:endParaRPr lang="fr-FR" dirty="0" smtClean="0"/>
          </a:p>
          <a:p>
            <a:pPr lvl="1"/>
            <a:r>
              <a:rPr lang="fr-FR" dirty="0" err="1" smtClean="0"/>
              <a:t>Povidone</a:t>
            </a:r>
            <a:r>
              <a:rPr lang="fr-FR" dirty="0" smtClean="0"/>
              <a:t> </a:t>
            </a:r>
            <a:r>
              <a:rPr lang="fr-FR" dirty="0" err="1" smtClean="0"/>
              <a:t>iodine</a:t>
            </a:r>
            <a:endParaRPr lang="fr-FR" dirty="0" smtClean="0"/>
          </a:p>
          <a:p>
            <a:pPr lvl="1"/>
            <a:r>
              <a:rPr lang="fr-FR" dirty="0" err="1" smtClean="0"/>
              <a:t>Mupirocine</a:t>
            </a:r>
            <a:r>
              <a:rPr lang="fr-FR" dirty="0" smtClean="0"/>
              <a:t>? Risque de résistance</a:t>
            </a:r>
          </a:p>
          <a:p>
            <a:r>
              <a:rPr lang="fr-FR" dirty="0" smtClean="0"/>
              <a:t>Pansement éponge imbibé de CHG acceptable selon CDC </a:t>
            </a:r>
          </a:p>
          <a:p>
            <a:pPr lvl="1"/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Prévention de la contamination externe du cathéter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Méta analyse Cochrane 2010</a:t>
            </a:r>
          </a:p>
          <a:p>
            <a:pPr lvl="1"/>
            <a:r>
              <a:rPr lang="fr-CA" dirty="0" smtClean="0"/>
              <a:t>7 études retenues:</a:t>
            </a:r>
          </a:p>
          <a:p>
            <a:pPr lvl="2"/>
            <a:r>
              <a:rPr lang="fr-CA" dirty="0" err="1" smtClean="0"/>
              <a:t>Mupirocine</a:t>
            </a:r>
            <a:r>
              <a:rPr lang="fr-CA" dirty="0" smtClean="0"/>
              <a:t> n=3</a:t>
            </a:r>
          </a:p>
          <a:p>
            <a:pPr lvl="2"/>
            <a:r>
              <a:rPr lang="fr-CA" dirty="0" err="1" smtClean="0"/>
              <a:t>Povidone-iodine</a:t>
            </a:r>
            <a:r>
              <a:rPr lang="fr-CA" dirty="0" smtClean="0"/>
              <a:t> n=1</a:t>
            </a:r>
          </a:p>
          <a:p>
            <a:pPr lvl="2"/>
            <a:r>
              <a:rPr lang="fr-CA" dirty="0" err="1" smtClean="0"/>
              <a:t>Polysporin</a:t>
            </a:r>
            <a:r>
              <a:rPr lang="fr-CA" dirty="0" smtClean="0"/>
              <a:t> n=1 (HIPPO </a:t>
            </a:r>
            <a:r>
              <a:rPr lang="fr-CA" dirty="0" err="1" smtClean="0"/>
              <a:t>study</a:t>
            </a:r>
            <a:r>
              <a:rPr lang="fr-CA" dirty="0" smtClean="0"/>
              <a:t>)</a:t>
            </a:r>
          </a:p>
          <a:p>
            <a:pPr lvl="2"/>
            <a:r>
              <a:rPr lang="fr-CA" dirty="0" smtClean="0"/>
              <a:t>Miel n=2</a:t>
            </a:r>
          </a:p>
          <a:p>
            <a:pPr lvl="2"/>
            <a:endParaRPr lang="fr-CA" dirty="0" smtClean="0"/>
          </a:p>
          <a:p>
            <a:pPr lvl="1"/>
            <a:r>
              <a:rPr lang="fr-CA" dirty="0" smtClean="0"/>
              <a:t>Efficacité significative dans la prévention des bactériémies et d’infections locales, sauf le miel</a:t>
            </a:r>
          </a:p>
          <a:p>
            <a:pPr lvl="1"/>
            <a:r>
              <a:rPr lang="fr-CA" dirty="0" err="1" smtClean="0"/>
              <a:t>Mupirocine</a:t>
            </a:r>
            <a:r>
              <a:rPr lang="fr-CA" dirty="0" smtClean="0"/>
              <a:t> recommandée mais non retenue par le CDC en raison du risque de résistance bactérienne</a:t>
            </a:r>
          </a:p>
          <a:p>
            <a:pPr lvl="1"/>
            <a:endParaRPr lang="fr-CA" dirty="0" smtClean="0"/>
          </a:p>
          <a:p>
            <a:pPr lvl="1"/>
            <a:r>
              <a:rPr lang="fr-CA" sz="1800" dirty="0" err="1" smtClean="0"/>
              <a:t>McCann</a:t>
            </a:r>
            <a:r>
              <a:rPr lang="fr-CA" sz="1800" dirty="0" smtClean="0"/>
              <a:t>, M Cochrane </a:t>
            </a:r>
            <a:r>
              <a:rPr lang="fr-CA" sz="1800" dirty="0" err="1" smtClean="0"/>
              <a:t>Database</a:t>
            </a:r>
            <a:r>
              <a:rPr lang="fr-CA" sz="1800" dirty="0" smtClean="0"/>
              <a:t> </a:t>
            </a:r>
            <a:r>
              <a:rPr lang="fr-CA" sz="1800" dirty="0" err="1" smtClean="0"/>
              <a:t>Syst</a:t>
            </a:r>
            <a:r>
              <a:rPr lang="fr-CA" sz="1800" dirty="0" smtClean="0"/>
              <a:t> </a:t>
            </a:r>
            <a:r>
              <a:rPr lang="fr-CA" sz="1800" dirty="0" err="1" smtClean="0"/>
              <a:t>Rev</a:t>
            </a:r>
            <a:r>
              <a:rPr lang="fr-CA" sz="1800" dirty="0" smtClean="0"/>
              <a:t>, 2010 (1):CD006894</a:t>
            </a:r>
          </a:p>
          <a:p>
            <a:pPr lvl="2"/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 smtClean="0"/>
              <a:t>Onguents au site d’insertion du cathéter</a:t>
            </a:r>
            <a:endParaRPr lang="fr-CA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70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pPr lvl="1"/>
            <a:r>
              <a:rPr lang="fr-FR" dirty="0" smtClean="0"/>
              <a:t>Accès aux voies de manière aseptique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Frotter l’embout avec  ‘l’antiseptique approprié’ </a:t>
            </a:r>
          </a:p>
          <a:p>
            <a:pPr lvl="2"/>
            <a:r>
              <a:rPr lang="fr-FR" sz="2000" dirty="0" smtClean="0"/>
              <a:t>CHG 2% alcool70% préféré de KDOQI</a:t>
            </a:r>
          </a:p>
          <a:p>
            <a:pPr lvl="2"/>
            <a:endParaRPr lang="fr-FR" sz="1600" dirty="0" smtClean="0"/>
          </a:p>
          <a:p>
            <a:pPr lvl="1"/>
            <a:r>
              <a:rPr lang="fr-FR" sz="2400" dirty="0" smtClean="0"/>
              <a:t>Cathéter dédié à l’hémodialyse</a:t>
            </a:r>
          </a:p>
          <a:p>
            <a:pPr lvl="2"/>
            <a:r>
              <a:rPr lang="fr-FR" sz="2000" dirty="0" smtClean="0"/>
              <a:t>Jamais clairement mentionné mais implicite</a:t>
            </a:r>
          </a:p>
          <a:p>
            <a:pPr lvl="2"/>
            <a:endParaRPr lang="fr-FR" sz="2000" dirty="0" smtClean="0"/>
          </a:p>
          <a:p>
            <a:pPr lvl="1"/>
            <a:r>
              <a:rPr lang="fr-FR" sz="2400" dirty="0" smtClean="0"/>
              <a:t>Technique de branchement et de débranchement 	</a:t>
            </a:r>
          </a:p>
          <a:p>
            <a:pPr lvl="1"/>
            <a:endParaRPr lang="fr-FR" sz="1800" dirty="0" smtClean="0"/>
          </a:p>
          <a:p>
            <a:pPr lvl="1">
              <a:buNone/>
            </a:pPr>
            <a:endParaRPr lang="fr-FR" sz="2000" dirty="0" smtClean="0"/>
          </a:p>
          <a:p>
            <a:pPr lvl="1"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Prévention de la contamination interne du cathéter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FR" sz="2400" dirty="0" smtClean="0"/>
              <a:t>Hygiène des mains</a:t>
            </a:r>
          </a:p>
          <a:p>
            <a:pPr>
              <a:buNone/>
            </a:pPr>
            <a:r>
              <a:rPr lang="fr-FR" sz="2400" dirty="0" smtClean="0"/>
              <a:t>Port de masque par le patient et l’infirmière</a:t>
            </a:r>
          </a:p>
          <a:p>
            <a:pPr>
              <a:buNone/>
            </a:pPr>
            <a:r>
              <a:rPr lang="fr-FR" sz="2400" dirty="0" smtClean="0"/>
              <a:t>Gants propres ou stériles</a:t>
            </a:r>
          </a:p>
          <a:p>
            <a:pPr>
              <a:buNone/>
            </a:pPr>
            <a:r>
              <a:rPr lang="fr-FR" sz="2400" dirty="0" smtClean="0"/>
              <a:t>Désinfection des branches du cathéter sur toute leur longueur incluant les clampes avec CHG&gt;0.5% +alcool 70% </a:t>
            </a:r>
          </a:p>
          <a:p>
            <a:pPr>
              <a:buNone/>
            </a:pPr>
            <a:r>
              <a:rPr lang="fr-FR" sz="2400" dirty="0" smtClean="0"/>
              <a:t>Une gaze pour chaque branche</a:t>
            </a:r>
          </a:p>
          <a:p>
            <a:pPr>
              <a:buNone/>
            </a:pPr>
            <a:r>
              <a:rPr lang="fr-FR" sz="2400" dirty="0" smtClean="0"/>
              <a:t>Frictionner vigoureusement l’embout avec l’antiseptique</a:t>
            </a:r>
          </a:p>
          <a:p>
            <a:pPr>
              <a:buNone/>
            </a:pPr>
            <a:r>
              <a:rPr lang="fr-FR" sz="2400" dirty="0" smtClean="0"/>
              <a:t>Brancher à l’appareil de façon aseptique</a:t>
            </a:r>
          </a:p>
          <a:p>
            <a:pPr>
              <a:buNone/>
            </a:pPr>
            <a:r>
              <a:rPr lang="fr-FR" sz="2400" dirty="0" smtClean="0"/>
              <a:t>Maintenir la stérilité de l’embout tout au long du processus </a:t>
            </a:r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« Branchement »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143468" y="6205029"/>
            <a:ext cx="14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CDC KDOKI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121308"/>
            <a:ext cx="8229600" cy="48859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dirty="0" smtClean="0"/>
              <a:t>Hygiène des mains</a:t>
            </a:r>
          </a:p>
          <a:p>
            <a:pPr>
              <a:buNone/>
            </a:pPr>
            <a:r>
              <a:rPr lang="fr-FR" sz="2400" dirty="0" smtClean="0"/>
              <a:t>Port de masque par le patient et l’infirmière</a:t>
            </a:r>
          </a:p>
          <a:p>
            <a:pPr>
              <a:buNone/>
            </a:pPr>
            <a:r>
              <a:rPr lang="fr-FR" sz="2400" dirty="0" smtClean="0"/>
              <a:t>Gants propres ou stériles</a:t>
            </a:r>
          </a:p>
          <a:p>
            <a:pPr>
              <a:buNone/>
            </a:pPr>
            <a:r>
              <a:rPr lang="fr-FR" sz="2400" dirty="0" smtClean="0"/>
              <a:t>Désinfection des branches du cathéter sur toute leur longueur incluant les clampes avec CHG&gt;0.5% +alcool 70% </a:t>
            </a:r>
          </a:p>
          <a:p>
            <a:pPr>
              <a:buNone/>
            </a:pPr>
            <a:r>
              <a:rPr lang="fr-FR" sz="2400" dirty="0" smtClean="0"/>
              <a:t>Une gaze pour chaque branche</a:t>
            </a:r>
          </a:p>
          <a:p>
            <a:pPr>
              <a:buNone/>
            </a:pPr>
            <a:r>
              <a:rPr lang="fr-FR" sz="2400" dirty="0" smtClean="0"/>
              <a:t>Déconnecter les tubulures du circuit extracorporel</a:t>
            </a:r>
          </a:p>
          <a:p>
            <a:pPr>
              <a:buNone/>
            </a:pPr>
            <a:r>
              <a:rPr lang="fr-FR" sz="2400" dirty="0" smtClean="0"/>
              <a:t>Frictionner vigoureusement l’embout avec l’antiseptique</a:t>
            </a:r>
          </a:p>
          <a:p>
            <a:pPr>
              <a:buNone/>
            </a:pPr>
            <a:r>
              <a:rPr lang="fr-FR" sz="2400" dirty="0" smtClean="0"/>
              <a:t>Verrouiller le cathéter de façon aseptique</a:t>
            </a:r>
          </a:p>
          <a:p>
            <a:pPr>
              <a:buNone/>
            </a:pPr>
            <a:r>
              <a:rPr lang="fr-FR" sz="2400" dirty="0" smtClean="0"/>
              <a:t>Maintenir la stérilité de l’embout tout au long du processus </a:t>
            </a:r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« Débranchement »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143468" y="6205029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CDC KDOQI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Hygiène des mains</a:t>
            </a:r>
          </a:p>
          <a:p>
            <a:r>
              <a:rPr lang="fr-FR" dirty="0" smtClean="0"/>
              <a:t>Gants propres</a:t>
            </a:r>
          </a:p>
          <a:p>
            <a:r>
              <a:rPr lang="fr-FR" dirty="0" smtClean="0"/>
              <a:t>Hygiène de la peau du site de ponction</a:t>
            </a:r>
          </a:p>
          <a:p>
            <a:r>
              <a:rPr lang="fr-FR" dirty="0" smtClean="0"/>
              <a:t>Asepsie du site avec CHG ≥ 0.5% +alcool</a:t>
            </a:r>
          </a:p>
          <a:p>
            <a:r>
              <a:rPr lang="fr-FR" dirty="0" smtClean="0"/>
              <a:t>Laisser sécher</a:t>
            </a:r>
          </a:p>
          <a:p>
            <a:r>
              <a:rPr lang="fr-FR" dirty="0" smtClean="0"/>
              <a:t>Ponction de façon aseptique</a:t>
            </a:r>
          </a:p>
          <a:p>
            <a:r>
              <a:rPr lang="fr-FR" dirty="0" smtClean="0"/>
              <a:t>Hygiène des mains après avoir retiré les gants</a:t>
            </a:r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Mesures de prévention lors des ponctions de fistules</a:t>
            </a:r>
            <a:endParaRPr lang="fr-F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dirty="0" smtClean="0"/>
              <a:t>Regroupement de mesures de prévention démontrées efficaces par de bonne études</a:t>
            </a:r>
          </a:p>
          <a:p>
            <a:r>
              <a:rPr lang="fr-CA" dirty="0" smtClean="0"/>
              <a:t>Prises en bloc</a:t>
            </a:r>
          </a:p>
          <a:p>
            <a:r>
              <a:rPr lang="fr-CA" dirty="0" smtClean="0"/>
              <a:t>Audits pour en valider l’application</a:t>
            </a:r>
          </a:p>
          <a:p>
            <a:r>
              <a:rPr lang="fr-CA" dirty="0" smtClean="0"/>
              <a:t>Incluses dans les recommandations de prévention des bactériémies associées aux cathéters centraux du CDC 2011(IB)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Mesures exemplaires « bundles »</a:t>
            </a:r>
            <a:endParaRPr lang="fr-CA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14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dirty="0"/>
              <a:t>103 USI au Michigan</a:t>
            </a:r>
          </a:p>
          <a:p>
            <a:r>
              <a:rPr lang="fr-CA" altLang="fr-FR" dirty="0"/>
              <a:t>Checklist avec 5 éléments clés</a:t>
            </a:r>
          </a:p>
          <a:p>
            <a:pPr lvl="2"/>
            <a:r>
              <a:rPr lang="fr-CA" altLang="fr-FR" dirty="0"/>
              <a:t>Hygiène des mains </a:t>
            </a:r>
          </a:p>
          <a:p>
            <a:pPr lvl="2"/>
            <a:r>
              <a:rPr lang="fr-CA" altLang="fr-FR" dirty="0"/>
              <a:t>Précautions maximales lors de l’insertion KT</a:t>
            </a:r>
          </a:p>
          <a:p>
            <a:pPr lvl="2"/>
            <a:r>
              <a:rPr lang="fr-CA" altLang="fr-FR" dirty="0"/>
              <a:t>Asepsie cutanée à la </a:t>
            </a:r>
            <a:r>
              <a:rPr lang="fr-CA" altLang="fr-FR" dirty="0" err="1"/>
              <a:t>chlorhexidine</a:t>
            </a:r>
            <a:r>
              <a:rPr lang="fr-CA" altLang="fr-FR" dirty="0"/>
              <a:t> </a:t>
            </a:r>
          </a:p>
          <a:p>
            <a:pPr lvl="2"/>
            <a:r>
              <a:rPr lang="fr-CA" altLang="fr-FR" dirty="0"/>
              <a:t>Éviter la voie fémorale si possible</a:t>
            </a:r>
          </a:p>
          <a:p>
            <a:pPr lvl="2"/>
            <a:r>
              <a:rPr lang="fr-CA" altLang="fr-FR" dirty="0"/>
              <a:t>Retirer les KT non nécessaires</a:t>
            </a:r>
          </a:p>
          <a:p>
            <a:r>
              <a:rPr lang="fr-CA" altLang="fr-FR" dirty="0"/>
              <a:t>Baisse de 7.7 à 1.3 </a:t>
            </a:r>
            <a:r>
              <a:rPr lang="fr-CA" altLang="fr-FR" dirty="0" err="1"/>
              <a:t>bact</a:t>
            </a:r>
            <a:r>
              <a:rPr lang="fr-CA" altLang="fr-FR" dirty="0"/>
              <a:t>. /1000 jrs KT (60%)</a:t>
            </a:r>
          </a:p>
          <a:p>
            <a:r>
              <a:rPr lang="fr-CA" altLang="fr-FR" dirty="0"/>
              <a:t>Baisse maintenue 3 ans plus tard (1.1)</a:t>
            </a:r>
          </a:p>
          <a:p>
            <a:pPr lvl="1"/>
            <a:r>
              <a:rPr lang="fr-CA" altLang="fr-FR" sz="2000" dirty="0"/>
              <a:t>           </a:t>
            </a:r>
            <a:r>
              <a:rPr lang="fr-CA" altLang="fr-FR" sz="1600" dirty="0"/>
              <a:t>Pronovost et al NEJM 2006; 455(26):725-732</a:t>
            </a:r>
          </a:p>
          <a:p>
            <a:pPr lvl="1"/>
            <a:r>
              <a:rPr lang="fr-CA" altLang="fr-FR" sz="1800" dirty="0"/>
              <a:t>            Pronovost et al BMJ 2010;340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Mesures exemplaires « bundles »</a:t>
            </a:r>
            <a:br>
              <a:rPr lang="fr-FR" dirty="0" smtClean="0"/>
            </a:br>
            <a:r>
              <a:rPr lang="fr-FR" dirty="0" smtClean="0"/>
              <a:t>étude phare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Premier rapport de la campagne du CDC 2009-2011</a:t>
            </a:r>
          </a:p>
          <a:p>
            <a:r>
              <a:rPr lang="fr-CA" dirty="0" smtClean="0"/>
              <a:t>17 centres</a:t>
            </a:r>
          </a:p>
          <a:p>
            <a:pPr lvl="1"/>
            <a:r>
              <a:rPr lang="fr-CA" dirty="0"/>
              <a:t>Application du « CDC collaborative </a:t>
            </a:r>
            <a:r>
              <a:rPr lang="fr-CA" dirty="0" err="1"/>
              <a:t>study</a:t>
            </a:r>
            <a:r>
              <a:rPr lang="fr-CA" dirty="0"/>
              <a:t> »</a:t>
            </a:r>
          </a:p>
          <a:p>
            <a:pPr lvl="1"/>
            <a:r>
              <a:rPr lang="fr-CA" dirty="0"/>
              <a:t>Observation des soins aux accès vasculaires</a:t>
            </a:r>
          </a:p>
          <a:p>
            <a:pPr lvl="1"/>
            <a:r>
              <a:rPr lang="fr-CA" dirty="0"/>
              <a:t>CHG </a:t>
            </a:r>
            <a:r>
              <a:rPr lang="fr-CA" sz="2000" dirty="0">
                <a:latin typeface="Vrinda"/>
                <a:cs typeface="Vrinda"/>
              </a:rPr>
              <a:t>&gt;0.5% </a:t>
            </a:r>
            <a:r>
              <a:rPr lang="fr-CA" sz="2400" dirty="0">
                <a:latin typeface="Vrinda"/>
                <a:cs typeface="Vrinda"/>
              </a:rPr>
              <a:t>avec alcool </a:t>
            </a:r>
            <a:r>
              <a:rPr lang="fr-CA" dirty="0"/>
              <a:t>pour asepsie cutanée</a:t>
            </a:r>
          </a:p>
          <a:p>
            <a:pPr lvl="1"/>
            <a:r>
              <a:rPr lang="fr-CA" dirty="0"/>
              <a:t>Audits d’hygiène des mains</a:t>
            </a:r>
          </a:p>
          <a:p>
            <a:pPr lvl="1"/>
            <a:r>
              <a:rPr lang="fr-CA" dirty="0"/>
              <a:t>Éducation/ engagement des patients</a:t>
            </a:r>
          </a:p>
          <a:p>
            <a:pPr lvl="1"/>
            <a:r>
              <a:rPr lang="fr-CA" dirty="0"/>
              <a:t>Programme de réduction des cathéters</a:t>
            </a:r>
          </a:p>
          <a:p>
            <a:pPr lvl="1"/>
            <a:r>
              <a:rPr lang="fr-CA" dirty="0"/>
              <a:t>Éducation et évaluation des compétences du personnel 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Mesures exemplaires « bundles »</a:t>
            </a:r>
            <a:br>
              <a:rPr lang="fr-FR" dirty="0"/>
            </a:br>
            <a:r>
              <a:rPr lang="fr-FR" dirty="0"/>
              <a:t>en hémodialyse</a:t>
            </a:r>
            <a:endParaRPr lang="fr-CA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59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dirty="0" smtClean="0"/>
              <a:t>Taux </a:t>
            </a:r>
            <a:r>
              <a:rPr lang="fr-CA" dirty="0"/>
              <a:t>de bactériémies associées aux voies d’accès </a:t>
            </a:r>
            <a:r>
              <a:rPr lang="fr-CA" dirty="0" smtClean="0"/>
              <a:t>iv</a:t>
            </a:r>
          </a:p>
          <a:p>
            <a:endParaRPr lang="fr-CA" dirty="0" smtClean="0"/>
          </a:p>
          <a:p>
            <a:pPr lvl="1"/>
            <a:r>
              <a:rPr lang="fr-CA" sz="2800" dirty="0"/>
              <a:t>Pré-intervention (2009): </a:t>
            </a:r>
            <a:r>
              <a:rPr lang="fr-CA" sz="2800" dirty="0" smtClean="0">
                <a:solidFill>
                  <a:srgbClr val="FF0000"/>
                </a:solidFill>
              </a:rPr>
              <a:t>0.92/100 </a:t>
            </a:r>
            <a:r>
              <a:rPr lang="fr-CA" sz="2800" dirty="0"/>
              <a:t>pts-mois</a:t>
            </a:r>
          </a:p>
          <a:p>
            <a:pPr lvl="1"/>
            <a:r>
              <a:rPr lang="fr-CA" sz="2800" dirty="0" smtClean="0"/>
              <a:t>Pendant  </a:t>
            </a:r>
            <a:r>
              <a:rPr lang="fr-CA" sz="2800" dirty="0"/>
              <a:t>l’intervention (2010): </a:t>
            </a:r>
            <a:r>
              <a:rPr lang="fr-CA" sz="2800" dirty="0" smtClean="0">
                <a:solidFill>
                  <a:srgbClr val="FF0000"/>
                </a:solidFill>
              </a:rPr>
              <a:t>0.43/100 </a:t>
            </a:r>
            <a:r>
              <a:rPr lang="fr-CA" sz="2800" dirty="0"/>
              <a:t>pts-mois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Mesures exemplaires « bundles »</a:t>
            </a:r>
            <a:br>
              <a:rPr lang="fr-FR" dirty="0"/>
            </a:br>
            <a:r>
              <a:rPr lang="fr-FR" dirty="0"/>
              <a:t>en hémodialyse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73829" y="5684125"/>
            <a:ext cx="609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Patel K et al Am J </a:t>
            </a:r>
            <a:r>
              <a:rPr lang="fr-CA" dirty="0" err="1"/>
              <a:t>Kidney</a:t>
            </a:r>
            <a:r>
              <a:rPr lang="fr-CA" dirty="0"/>
              <a:t> Dis 2013; 62:0322-330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93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Bactériémies associées aux voies d’accès iv en hémodialyse</a:t>
            </a:r>
          </a:p>
          <a:p>
            <a:endParaRPr lang="fr-FR" dirty="0" smtClean="0"/>
          </a:p>
          <a:p>
            <a:pPr marL="850392" lvl="1" indent="-457200">
              <a:buFont typeface="+mj-lt"/>
              <a:buAutoNum type="arabicPeriod"/>
            </a:pPr>
            <a:r>
              <a:rPr lang="fr-FR" dirty="0" smtClean="0"/>
              <a:t>Épidémiologie </a:t>
            </a:r>
          </a:p>
          <a:p>
            <a:pPr marL="850392" lvl="1" indent="-457200">
              <a:buFont typeface="+mj-lt"/>
              <a:buAutoNum type="arabicPeriod"/>
            </a:pPr>
            <a:r>
              <a:rPr lang="fr-FR" dirty="0" smtClean="0"/>
              <a:t>Physiopathologie</a:t>
            </a:r>
          </a:p>
          <a:p>
            <a:pPr marL="850392" lvl="1" indent="-457200">
              <a:buFont typeface="+mj-lt"/>
              <a:buAutoNum type="arabicPeriod"/>
            </a:pPr>
            <a:r>
              <a:rPr lang="fr-FR" dirty="0" smtClean="0"/>
              <a:t>Mesures de prévention</a:t>
            </a:r>
          </a:p>
          <a:p>
            <a:pPr marL="850392" lvl="1" indent="-457200">
              <a:buFont typeface="+mj-lt"/>
              <a:buAutoNum type="arabicPeriod"/>
            </a:pPr>
            <a:r>
              <a:rPr lang="fr-FR" dirty="0" smtClean="0"/>
              <a:t>Sondage sur ces mesures au Québec</a:t>
            </a:r>
          </a:p>
          <a:p>
            <a:pPr marL="850392" lvl="1" indent="-457200">
              <a:buFont typeface="+mj-lt"/>
              <a:buAutoNum type="arabicPeriod"/>
            </a:pPr>
            <a:r>
              <a:rPr lang="fr-FR" dirty="0" smtClean="0"/>
              <a:t>Que peut-on faire de plus?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Plan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CA" dirty="0" smtClean="0"/>
          </a:p>
          <a:p>
            <a:r>
              <a:rPr lang="fr-CA" dirty="0" smtClean="0"/>
              <a:t>New Jersey 2008-2011</a:t>
            </a:r>
          </a:p>
          <a:p>
            <a:endParaRPr lang="fr-CA" dirty="0" smtClean="0"/>
          </a:p>
          <a:p>
            <a:pPr lvl="1"/>
            <a:r>
              <a:rPr lang="fr-CA" dirty="0" smtClean="0"/>
              <a:t>Application du « CDC collaborative </a:t>
            </a:r>
            <a:r>
              <a:rPr lang="fr-CA" dirty="0" err="1" smtClean="0"/>
              <a:t>study</a:t>
            </a:r>
            <a:r>
              <a:rPr lang="fr-CA" dirty="0" smtClean="0"/>
              <a:t> »</a:t>
            </a:r>
          </a:p>
          <a:p>
            <a:pPr lvl="1"/>
            <a:r>
              <a:rPr lang="fr-CA" dirty="0" smtClean="0"/>
              <a:t>Observation des soins aux accès vasculaires</a:t>
            </a:r>
          </a:p>
          <a:p>
            <a:pPr lvl="1"/>
            <a:r>
              <a:rPr lang="fr-CA" dirty="0" smtClean="0"/>
              <a:t>CHG </a:t>
            </a:r>
            <a:r>
              <a:rPr lang="fr-CA" sz="2162" dirty="0" smtClean="0">
                <a:latin typeface="Vrinda"/>
                <a:cs typeface="Vrinda"/>
              </a:rPr>
              <a:t>&gt;0.5% </a:t>
            </a:r>
            <a:r>
              <a:rPr lang="fr-CA" sz="2595" dirty="0" smtClean="0">
                <a:latin typeface="Vrinda"/>
                <a:cs typeface="Vrinda"/>
              </a:rPr>
              <a:t>avec alcool </a:t>
            </a:r>
            <a:r>
              <a:rPr lang="fr-CA" dirty="0" smtClean="0"/>
              <a:t>pour asepsie cutanée</a:t>
            </a:r>
          </a:p>
          <a:p>
            <a:pPr lvl="1"/>
            <a:r>
              <a:rPr lang="fr-CA" dirty="0" smtClean="0"/>
              <a:t>Audits d’hygiène des mains</a:t>
            </a:r>
          </a:p>
          <a:p>
            <a:pPr lvl="1"/>
            <a:r>
              <a:rPr lang="fr-CA" dirty="0" smtClean="0"/>
              <a:t>Éducation/ engagement des patients</a:t>
            </a:r>
          </a:p>
          <a:p>
            <a:pPr lvl="1"/>
            <a:r>
              <a:rPr lang="fr-CA" dirty="0" smtClean="0"/>
              <a:t>Programme de réduction des cathéters</a:t>
            </a:r>
          </a:p>
          <a:p>
            <a:pPr lvl="1"/>
            <a:r>
              <a:rPr lang="fr-CA" dirty="0" smtClean="0"/>
              <a:t>Éducation et évaluation des compétences du personnel </a:t>
            </a:r>
          </a:p>
          <a:p>
            <a:pPr lvl="1"/>
            <a:endParaRPr lang="fr-CA" dirty="0" smtClean="0"/>
          </a:p>
          <a:p>
            <a:pPr marL="393192" lvl="1" indent="0">
              <a:buNone/>
            </a:pPr>
            <a:r>
              <a:rPr lang="fr-CA" sz="1800" dirty="0" smtClean="0"/>
              <a:t>                                   </a:t>
            </a:r>
            <a:r>
              <a:rPr lang="fr-CA" sz="1800" dirty="0" err="1" smtClean="0"/>
              <a:t>Downham</a:t>
            </a:r>
            <a:r>
              <a:rPr lang="fr-CA" sz="1800" dirty="0" smtClean="0"/>
              <a:t> G et al MMWR 2012;61:169-174</a:t>
            </a:r>
            <a:endParaRPr lang="fr-CA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Mesures exemplaires « bundles »</a:t>
            </a:r>
            <a:br>
              <a:rPr lang="fr-FR" dirty="0"/>
            </a:br>
            <a:r>
              <a:rPr lang="fr-FR" dirty="0" smtClean="0"/>
              <a:t>en hémodialyse</a:t>
            </a:r>
            <a:endParaRPr lang="fr-CA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35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Résultats: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Mesures exemplaires « bundles »</a:t>
            </a:r>
            <a:br>
              <a:rPr lang="fr-FR" dirty="0"/>
            </a:br>
            <a:r>
              <a:rPr lang="fr-FR" dirty="0"/>
              <a:t>en hémodialyse</a:t>
            </a:r>
            <a:endParaRPr lang="fr-CA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7603914"/>
              </p:ext>
            </p:extLst>
          </p:nvPr>
        </p:nvGraphicFramePr>
        <p:xfrm>
          <a:off x="1045028" y="1984829"/>
          <a:ext cx="6847115" cy="3795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970315"/>
              </a:tblGrid>
              <a:tr h="948871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Période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1" dirty="0" smtClean="0"/>
                        <a:t>Bactériémies</a:t>
                      </a:r>
                      <a:endParaRPr lang="fr-C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 smtClean="0"/>
                        <a:t>Taux d’incidence (par</a:t>
                      </a:r>
                      <a:r>
                        <a:rPr lang="fr-CA" sz="1400" b="1" baseline="0" dirty="0" smtClean="0"/>
                        <a:t> 100 pts-mois)</a:t>
                      </a:r>
                      <a:endParaRPr lang="fr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 smtClean="0"/>
                        <a:t>Ratio des taux d’incidence</a:t>
                      </a:r>
                      <a:endParaRPr lang="fr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 smtClean="0"/>
                        <a:t>Valeur p</a:t>
                      </a:r>
                      <a:endParaRPr lang="fr-CA" sz="1400" b="1" dirty="0"/>
                    </a:p>
                  </a:txBody>
                  <a:tcPr/>
                </a:tc>
              </a:tr>
              <a:tr h="948871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 smtClean="0"/>
                        <a:t>Pré-intervention</a:t>
                      </a:r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31</a:t>
                      </a:r>
                    </a:p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i="0" dirty="0" smtClean="0">
                          <a:solidFill>
                            <a:srgbClr val="FF0000"/>
                          </a:solidFill>
                        </a:rPr>
                        <a:t>2.04</a:t>
                      </a:r>
                      <a:endParaRPr lang="fr-CA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référence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référence</a:t>
                      </a:r>
                      <a:endParaRPr lang="fr-CA" sz="1600" dirty="0"/>
                    </a:p>
                  </a:txBody>
                  <a:tcPr/>
                </a:tc>
              </a:tr>
              <a:tr h="948871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 smtClean="0"/>
                        <a:t>Programme de prévention</a:t>
                      </a:r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6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i="0" dirty="0" smtClean="0">
                          <a:solidFill>
                            <a:srgbClr val="FF0000"/>
                          </a:solidFill>
                        </a:rPr>
                        <a:t>0.75</a:t>
                      </a:r>
                      <a:endParaRPr lang="fr-CA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0.37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0.03</a:t>
                      </a:r>
                      <a:endParaRPr lang="fr-CA" dirty="0"/>
                    </a:p>
                  </a:txBody>
                  <a:tcPr/>
                </a:tc>
              </a:tr>
              <a:tr h="948871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 smtClean="0"/>
                        <a:t>+déviance positive</a:t>
                      </a:r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3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i="0" dirty="0" smtClean="0">
                          <a:solidFill>
                            <a:srgbClr val="FF0000"/>
                          </a:solidFill>
                        </a:rPr>
                        <a:t>0.24</a:t>
                      </a:r>
                      <a:endParaRPr lang="fr-CA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0.12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‹ 0.01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973286" y="6379029"/>
            <a:ext cx="502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Downham</a:t>
            </a:r>
            <a:r>
              <a:rPr lang="fr-CA" dirty="0"/>
              <a:t> G et al MMWR 2012;61:169-174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4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979715"/>
            <a:ext cx="7772400" cy="151190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Ces mesures sont –elles appliquées au Québec?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200" dirty="0" smtClean="0"/>
              <a:t>Sondage sur les mesures de prévention préconisées dans les centres d’hémodialyse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5285619" y="6204857"/>
            <a:ext cx="341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Trépanier</a:t>
            </a:r>
            <a:r>
              <a:rPr lang="fr-FR" dirty="0" smtClean="0"/>
              <a:t> P et al INSPQ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8615"/>
            <a:ext cx="8229600" cy="1091821"/>
          </a:xfrm>
        </p:spPr>
        <p:txBody>
          <a:bodyPr/>
          <a:lstStyle/>
          <a:p>
            <a:r>
              <a:rPr lang="fr-FR" dirty="0" smtClean="0"/>
              <a:t>Méthode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115" y="1610436"/>
            <a:ext cx="8229600" cy="4426329"/>
          </a:xfrm>
        </p:spPr>
        <p:txBody>
          <a:bodyPr>
            <a:normAutofit/>
          </a:bodyPr>
          <a:lstStyle/>
          <a:p>
            <a:r>
              <a:rPr lang="fr-CA" sz="2800" dirty="0" smtClean="0"/>
              <a:t>Sondage</a:t>
            </a:r>
          </a:p>
          <a:p>
            <a:endParaRPr lang="fr-CA" sz="2800" dirty="0" smtClean="0"/>
          </a:p>
          <a:p>
            <a:pPr lvl="1"/>
            <a:r>
              <a:rPr lang="fr-CA" dirty="0" smtClean="0"/>
              <a:t>Développé et validé par SPIN et CINQ</a:t>
            </a:r>
          </a:p>
          <a:p>
            <a:pPr lvl="1"/>
            <a:r>
              <a:rPr lang="fr-CA" dirty="0" smtClean="0"/>
              <a:t>Diffusé en ligne</a:t>
            </a:r>
          </a:p>
          <a:p>
            <a:pPr lvl="1"/>
            <a:r>
              <a:rPr lang="fr-CA" dirty="0" smtClean="0"/>
              <a:t>Contenu</a:t>
            </a:r>
            <a:r>
              <a:rPr lang="fr-CA" sz="2000" baseline="30000" dirty="0" smtClean="0"/>
              <a:t>1,2,3</a:t>
            </a:r>
            <a:r>
              <a:rPr lang="fr-CA" dirty="0" smtClean="0"/>
              <a:t>:</a:t>
            </a:r>
          </a:p>
          <a:p>
            <a:pPr lvl="2"/>
            <a:r>
              <a:rPr lang="fr-CA" dirty="0" smtClean="0"/>
              <a:t>Utilisation des données de surveillance</a:t>
            </a:r>
          </a:p>
          <a:p>
            <a:pPr lvl="2"/>
            <a:r>
              <a:rPr lang="fr-CA" dirty="0" smtClean="0"/>
              <a:t>Mesures de prévention en place</a:t>
            </a:r>
          </a:p>
          <a:p>
            <a:pPr lvl="2"/>
            <a:r>
              <a:rPr lang="fr-CA" dirty="0" smtClean="0"/>
              <a:t>Raisons à l’origine du faible taux de fistule</a:t>
            </a:r>
          </a:p>
          <a:p>
            <a:pPr lvl="1"/>
            <a:endParaRPr lang="fr-FR" dirty="0" smtClean="0"/>
          </a:p>
          <a:p>
            <a:pPr lvl="1"/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402552" y="5366261"/>
            <a:ext cx="697269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1- Safer Healthcare Now! 2011; </a:t>
            </a:r>
          </a:p>
          <a:p>
            <a:r>
              <a:rPr lang="en-US" sz="1300" dirty="0" smtClean="0"/>
              <a:t>2- Guidelines for the prevention of intravascular catheter-related infections, 2011, CDC.</a:t>
            </a:r>
            <a:endParaRPr lang="fr-FR" sz="1300" dirty="0" smtClean="0"/>
          </a:p>
          <a:p>
            <a:r>
              <a:rPr lang="en-US" sz="1300" dirty="0" smtClean="0"/>
              <a:t>3- Clinical practice guidelines for vascular access. 2006,  </a:t>
            </a:r>
            <a:r>
              <a:rPr lang="en-US" sz="1300" i="1" dirty="0" smtClean="0"/>
              <a:t>National Kidney Foundation</a:t>
            </a:r>
            <a:endParaRPr lang="fr-FR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925116"/>
          <a:ext cx="8229600" cy="570748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27798"/>
            <a:ext cx="8386549" cy="1190307"/>
          </a:xfrm>
        </p:spPr>
        <p:txBody>
          <a:bodyPr>
            <a:noAutofit/>
          </a:bodyPr>
          <a:lstStyle/>
          <a:p>
            <a:r>
              <a:rPr lang="fr-FR" sz="2800" dirty="0" smtClean="0"/>
              <a:t>Résultats- </a:t>
            </a:r>
            <a:br>
              <a:rPr lang="fr-FR" sz="2800" dirty="0" smtClean="0"/>
            </a:br>
            <a:r>
              <a:rPr lang="fr-FR" sz="2800" dirty="0" smtClean="0"/>
              <a:t>Diffusion des données de surveillance de bactériémies: n=34/37</a:t>
            </a:r>
            <a:endParaRPr lang="fr-FR" sz="2800" dirty="0"/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5527225"/>
              </p:ext>
            </p:extLst>
          </p:nvPr>
        </p:nvGraphicFramePr>
        <p:xfrm>
          <a:off x="240632" y="1818105"/>
          <a:ext cx="8903368" cy="4784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43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46160"/>
            <a:ext cx="8229600" cy="1089320"/>
          </a:xfrm>
        </p:spPr>
        <p:txBody>
          <a:bodyPr>
            <a:noAutofit/>
          </a:bodyPr>
          <a:lstStyle/>
          <a:p>
            <a:r>
              <a:rPr lang="fr-FR" sz="4000" dirty="0"/>
              <a:t>Résultats-</a:t>
            </a:r>
            <a:r>
              <a:rPr lang="fr-FR" sz="4400" dirty="0"/>
              <a:t> 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4000" dirty="0"/>
              <a:t>Diffusion des données de surveillance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95186"/>
            <a:ext cx="8229600" cy="721277"/>
          </a:xfrm>
        </p:spPr>
        <p:txBody>
          <a:bodyPr>
            <a:normAutofit/>
          </a:bodyPr>
          <a:lstStyle/>
          <a:p>
            <a:r>
              <a:rPr lang="fr-CA" sz="2800" dirty="0" smtClean="0"/>
              <a:t>Organisation d’activités éducatives: 65%</a:t>
            </a:r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05818234"/>
              </p:ext>
            </p:extLst>
          </p:nvPr>
        </p:nvGraphicFramePr>
        <p:xfrm>
          <a:off x="721173" y="2633084"/>
          <a:ext cx="743121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819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60638"/>
            <a:ext cx="8686800" cy="1036361"/>
          </a:xfrm>
        </p:spPr>
        <p:txBody>
          <a:bodyPr>
            <a:noAutofit/>
          </a:bodyPr>
          <a:lstStyle/>
          <a:p>
            <a:pPr algn="ctr"/>
            <a:r>
              <a:rPr lang="fr-FR" sz="4400" dirty="0" smtClean="0"/>
              <a:t> </a:t>
            </a:r>
            <a:r>
              <a:rPr lang="fr-FR" sz="3600" dirty="0" smtClean="0"/>
              <a:t>Résultats </a:t>
            </a:r>
            <a:br>
              <a:rPr lang="fr-FR" sz="3600" dirty="0" smtClean="0"/>
            </a:br>
            <a:r>
              <a:rPr lang="fr-FR" sz="3600" dirty="0" smtClean="0"/>
              <a:t> Insertion des cathéters  </a:t>
            </a:r>
            <a:endParaRPr lang="fr-FR" sz="4400" dirty="0"/>
          </a:p>
        </p:txBody>
      </p:sp>
      <p:graphicFrame>
        <p:nvGraphicFramePr>
          <p:cNvPr id="4" name="Graphique 3"/>
          <p:cNvGraphicFramePr/>
          <p:nvPr/>
        </p:nvGraphicFramePr>
        <p:xfrm>
          <a:off x="457200" y="1396999"/>
          <a:ext cx="8322294" cy="5113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23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744538" y="841375"/>
            <a:ext cx="8399462" cy="1223963"/>
          </a:xfrm>
        </p:spPr>
        <p:txBody>
          <a:bodyPr>
            <a:noAutofit/>
          </a:bodyPr>
          <a:lstStyle/>
          <a:p>
            <a:r>
              <a:rPr lang="fr-FR" sz="4000" dirty="0" smtClean="0"/>
              <a:t>Insertion des cathéters </a:t>
            </a:r>
            <a:br>
              <a:rPr lang="fr-FR" sz="4000" dirty="0" smtClean="0"/>
            </a:br>
            <a:endParaRPr lang="fr-FR" sz="40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2070698"/>
              </p:ext>
            </p:extLst>
          </p:nvPr>
        </p:nvGraphicFramePr>
        <p:xfrm>
          <a:off x="3851275" y="1365250"/>
          <a:ext cx="5292725" cy="521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Espace réservé du contenu 12"/>
          <p:cNvSpPr>
            <a:spLocks noGrp="1"/>
          </p:cNvSpPr>
          <p:nvPr>
            <p:ph sz="half" idx="4294967295"/>
          </p:nvPr>
        </p:nvSpPr>
        <p:spPr>
          <a:xfrm>
            <a:off x="0" y="2065338"/>
            <a:ext cx="3667125" cy="96361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>
              <a:buNone/>
            </a:pPr>
            <a:r>
              <a:rPr lang="fr-FR" sz="2800" dirty="0" smtClean="0"/>
              <a:t>Site à privilégier : 70%</a:t>
            </a:r>
          </a:p>
        </p:txBody>
      </p:sp>
      <p:sp>
        <p:nvSpPr>
          <p:cNvPr id="3" name="Ellipse 2"/>
          <p:cNvSpPr/>
          <p:nvPr/>
        </p:nvSpPr>
        <p:spPr>
          <a:xfrm>
            <a:off x="6804000" y="4816800"/>
            <a:ext cx="1341258" cy="106831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98000"/>
                  <a:shade val="25000"/>
                  <a:satMod val="250000"/>
                  <a:alpha val="0"/>
                </a:schemeClr>
              </a:gs>
              <a:gs pos="68000">
                <a:schemeClr val="accent1">
                  <a:tint val="86000"/>
                  <a:satMod val="115000"/>
                  <a:alpha val="0"/>
                </a:schemeClr>
              </a:gs>
              <a:gs pos="100000">
                <a:schemeClr val="accent1">
                  <a:tint val="50000"/>
                  <a:satMod val="150000"/>
                  <a:alpha val="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9050" cmpd="sng"/>
          <a:effectLst>
            <a:glow rad="635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6622"/>
          </a:xfrm>
        </p:spPr>
        <p:txBody>
          <a:bodyPr/>
          <a:lstStyle/>
          <a:p>
            <a:r>
              <a:rPr lang="fr-FR" dirty="0" smtClean="0"/>
              <a:t>Entretien des cathéters</a:t>
            </a:r>
            <a:endParaRPr lang="fr-FR" dirty="0"/>
          </a:p>
        </p:txBody>
      </p:sp>
      <p:graphicFrame>
        <p:nvGraphicFramePr>
          <p:cNvPr id="6" name="Graphique 5"/>
          <p:cNvGraphicFramePr/>
          <p:nvPr/>
        </p:nvGraphicFramePr>
        <p:xfrm>
          <a:off x="0" y="1630710"/>
          <a:ext cx="8951949" cy="5026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Après les maladies cardiovasculaires,</a:t>
            </a:r>
          </a:p>
          <a:p>
            <a:r>
              <a:rPr lang="fr-FR" dirty="0" smtClean="0"/>
              <a:t>Infection = 2</a:t>
            </a:r>
            <a:r>
              <a:rPr lang="fr-FR" baseline="30000" dirty="0" smtClean="0"/>
              <a:t>ème</a:t>
            </a:r>
            <a:r>
              <a:rPr lang="fr-FR" dirty="0" smtClean="0"/>
              <a:t> cause de mortalité en hémodialyse (15%)</a:t>
            </a:r>
          </a:p>
          <a:p>
            <a:endParaRPr lang="fr-FR" dirty="0" smtClean="0"/>
          </a:p>
          <a:p>
            <a:pPr lvl="2"/>
            <a:r>
              <a:rPr lang="fr-FR" dirty="0" smtClean="0"/>
              <a:t>57% accès vasculaires</a:t>
            </a:r>
          </a:p>
          <a:p>
            <a:pPr lvl="2"/>
            <a:r>
              <a:rPr lang="fr-FR" dirty="0" smtClean="0"/>
              <a:t>23% plaies</a:t>
            </a:r>
          </a:p>
          <a:p>
            <a:pPr lvl="2"/>
            <a:r>
              <a:rPr lang="fr-FR" dirty="0" smtClean="0"/>
              <a:t>15% pulmonaires</a:t>
            </a:r>
          </a:p>
          <a:p>
            <a:pPr lvl="2"/>
            <a:r>
              <a:rPr lang="fr-FR" dirty="0" smtClean="0"/>
              <a:t>5% urinaires 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USRDS 2005 </a:t>
            </a:r>
            <a:r>
              <a:rPr lang="fr-FR" dirty="0" err="1" smtClean="0"/>
              <a:t>Annual</a:t>
            </a:r>
            <a:r>
              <a:rPr lang="fr-FR" dirty="0" smtClean="0"/>
              <a:t> Data Report, </a:t>
            </a:r>
            <a:r>
              <a:rPr lang="fr-FR" dirty="0" err="1" smtClean="0"/>
              <a:t>Tokars</a:t>
            </a:r>
            <a:r>
              <a:rPr lang="fr-FR" dirty="0" smtClean="0"/>
              <a:t> et al</a:t>
            </a:r>
          </a:p>
          <a:p>
            <a:pPr lvl="2"/>
            <a:endParaRPr lang="fr-FR" i="1" dirty="0" smtClean="0"/>
          </a:p>
          <a:p>
            <a:pPr lvl="2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1. Épidémiologie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0811" y="855406"/>
            <a:ext cx="8883189" cy="663678"/>
          </a:xfrm>
        </p:spPr>
        <p:txBody>
          <a:bodyPr>
            <a:noAutofit/>
          </a:bodyPr>
          <a:lstStyle/>
          <a:p>
            <a:r>
              <a:rPr lang="fr-FR" sz="3600" dirty="0" smtClean="0"/>
              <a:t>Réinsertion sur guide si infection suspectée</a:t>
            </a:r>
            <a:endParaRPr lang="fr-FR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5789337"/>
              </p:ext>
            </p:extLst>
          </p:nvPr>
        </p:nvGraphicFramePr>
        <p:xfrm>
          <a:off x="260811" y="1684440"/>
          <a:ext cx="8595445" cy="485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llipse 2"/>
          <p:cNvSpPr/>
          <p:nvPr/>
        </p:nvSpPr>
        <p:spPr>
          <a:xfrm>
            <a:off x="260812" y="4409768"/>
            <a:ext cx="5038240" cy="2551471"/>
          </a:xfrm>
          <a:prstGeom prst="ellipse">
            <a:avLst/>
          </a:prstGeom>
          <a:noFill/>
          <a:ln w="38100">
            <a:solidFill>
              <a:srgbClr val="F31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/>
              <a:t>Bundles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5236"/>
            <a:ext cx="4872789" cy="4112226"/>
          </a:xfrm>
        </p:spPr>
        <p:txBody>
          <a:bodyPr>
            <a:normAutofit/>
          </a:bodyPr>
          <a:lstStyle/>
          <a:p>
            <a:pPr lvl="0"/>
            <a:r>
              <a:rPr lang="fr-CA" sz="2400" dirty="0" smtClean="0"/>
              <a:t>Ensemble de pratiques exemplaires pour une procédure</a:t>
            </a:r>
          </a:p>
          <a:p>
            <a:pPr lvl="0"/>
            <a:r>
              <a:rPr lang="fr-CA" sz="2400" dirty="0" smtClean="0"/>
              <a:t>Insertion cathéters</a:t>
            </a:r>
          </a:p>
          <a:p>
            <a:pPr lvl="1"/>
            <a:r>
              <a:rPr lang="fr-CA" dirty="0" smtClean="0"/>
              <a:t>Temporaires: 31%</a:t>
            </a:r>
          </a:p>
          <a:p>
            <a:pPr lvl="1"/>
            <a:r>
              <a:rPr lang="fr-CA" dirty="0" smtClean="0"/>
              <a:t>Permanents: 28%</a:t>
            </a:r>
          </a:p>
          <a:p>
            <a:pPr lvl="0"/>
            <a:r>
              <a:rPr lang="fr-CA" sz="2400" smtClean="0"/>
              <a:t>Entretien</a:t>
            </a:r>
            <a:r>
              <a:rPr lang="fr-CA" sz="2400" dirty="0" smtClean="0"/>
              <a:t> : 33%</a:t>
            </a:r>
          </a:p>
          <a:p>
            <a:r>
              <a:rPr lang="fr-CA" sz="2400" dirty="0" smtClean="0"/>
              <a:t>Usage des fistules: 33%</a:t>
            </a:r>
          </a:p>
          <a:p>
            <a:endParaRPr lang="fr-CA" sz="2400" dirty="0" smtClean="0"/>
          </a:p>
          <a:p>
            <a:pPr lvl="0"/>
            <a:endParaRPr lang="fr-CA" sz="2400" dirty="0" smtClean="0"/>
          </a:p>
          <a:p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491" y="2370025"/>
            <a:ext cx="3156271" cy="236720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50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0313"/>
            <a:ext cx="8229600" cy="136415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Fistules - </a:t>
            </a:r>
            <a:r>
              <a:rPr lang="fr-FR" sz="4000" dirty="0" smtClean="0"/>
              <a:t>Préparation </a:t>
            </a:r>
            <a:r>
              <a:rPr lang="fr-FR" sz="4000" dirty="0" err="1" smtClean="0"/>
              <a:t>pré-HD</a:t>
            </a:r>
            <a:r>
              <a:rPr lang="fr-FR" sz="5400" dirty="0" smtClean="0"/>
              <a:t>:</a:t>
            </a:r>
            <a:br>
              <a:rPr lang="fr-FR" sz="5400" dirty="0" smtClean="0"/>
            </a:br>
            <a:endParaRPr lang="fr-FR" dirty="0"/>
          </a:p>
        </p:txBody>
      </p:sp>
      <p:graphicFrame>
        <p:nvGraphicFramePr>
          <p:cNvPr id="5" name="Graphique 4"/>
          <p:cNvGraphicFramePr/>
          <p:nvPr/>
        </p:nvGraphicFramePr>
        <p:xfrm>
          <a:off x="-31356" y="2185896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534625"/>
          </a:xfrm>
        </p:spPr>
        <p:txBody>
          <a:bodyPr>
            <a:noAutofit/>
          </a:bodyPr>
          <a:lstStyle/>
          <a:p>
            <a:r>
              <a:rPr lang="fr-FR" sz="3200" dirty="0" smtClean="0"/>
              <a:t>Facteurs expliquant la faible prévalence des FAV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03684"/>
            <a:ext cx="8229600" cy="5724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dirty="0" smtClean="0"/>
              <a:t>Opinion des répondants:</a:t>
            </a:r>
            <a:endParaRPr lang="fr-FR" sz="2800" dirty="0"/>
          </a:p>
        </p:txBody>
      </p:sp>
      <p:graphicFrame>
        <p:nvGraphicFramePr>
          <p:cNvPr id="4" name="Graphique 3"/>
          <p:cNvGraphicFramePr/>
          <p:nvPr/>
        </p:nvGraphicFramePr>
        <p:xfrm>
          <a:off x="0" y="2138946"/>
          <a:ext cx="9144000" cy="475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1050971"/>
          </a:xfrm>
        </p:spPr>
        <p:txBody>
          <a:bodyPr>
            <a:noAutofit/>
          </a:bodyPr>
          <a:lstStyle/>
          <a:p>
            <a:r>
              <a:rPr lang="fr-FR" sz="4400" dirty="0" smtClean="0"/>
              <a:t>Faible prévalence des FAV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83346"/>
            <a:ext cx="8229600" cy="3941253"/>
          </a:xfrm>
        </p:spPr>
        <p:txBody>
          <a:bodyPr>
            <a:noAutofit/>
          </a:bodyPr>
          <a:lstStyle/>
          <a:p>
            <a:r>
              <a:rPr lang="fr-CA" sz="3200" dirty="0" smtClean="0"/>
              <a:t>7,5% (96/1287) des patients avec cathéter étaient en attente d’une chirurgie</a:t>
            </a:r>
          </a:p>
          <a:p>
            <a:pPr>
              <a:lnSpc>
                <a:spcPct val="150000"/>
              </a:lnSpc>
            </a:pPr>
            <a:r>
              <a:rPr lang="fr-CA" sz="3200" dirty="0" smtClean="0"/>
              <a:t>Infirmière attitrée aux FAV : 33,3%</a:t>
            </a:r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CA" dirty="0" smtClean="0"/>
              <a:t>Deux éléments statistiquement significatifs:</a:t>
            </a:r>
          </a:p>
          <a:p>
            <a:pPr lvl="0"/>
            <a:endParaRPr lang="fr-CA" dirty="0" smtClean="0"/>
          </a:p>
          <a:p>
            <a:pPr lvl="0"/>
            <a:r>
              <a:rPr lang="fr-CA" dirty="0" smtClean="0"/>
              <a:t>Proportion de </a:t>
            </a:r>
            <a:r>
              <a:rPr lang="fr-CA" dirty="0" smtClean="0"/>
              <a:t>FAV</a:t>
            </a:r>
            <a:r>
              <a:rPr lang="fr-CA" dirty="0" smtClean="0"/>
              <a:t>  </a:t>
            </a:r>
            <a:r>
              <a:rPr lang="fr-CA" dirty="0" smtClean="0"/>
              <a:t>moindre dans les centres</a:t>
            </a:r>
            <a:r>
              <a:rPr lang="fr-CA" dirty="0" smtClean="0"/>
              <a:t> où </a:t>
            </a:r>
            <a:r>
              <a:rPr lang="fr-CA" dirty="0" smtClean="0"/>
              <a:t>l’accès</a:t>
            </a:r>
            <a:r>
              <a:rPr lang="fr-CA" dirty="0" smtClean="0"/>
              <a:t> aux chirurgiens </a:t>
            </a:r>
            <a:r>
              <a:rPr lang="fr-CA" dirty="0" smtClean="0"/>
              <a:t>est problématique (p=0.01).</a:t>
            </a:r>
            <a:endParaRPr lang="fr-CA" dirty="0" smtClean="0"/>
          </a:p>
          <a:p>
            <a:pPr lvl="0"/>
            <a:r>
              <a:rPr lang="fr-CA" dirty="0" smtClean="0"/>
              <a:t>Taux </a:t>
            </a:r>
            <a:r>
              <a:rPr lang="fr-CA" dirty="0" smtClean="0"/>
              <a:t>de bactériémies sur FAV</a:t>
            </a:r>
            <a:r>
              <a:rPr lang="fr-CA" dirty="0" smtClean="0"/>
              <a:t>  </a:t>
            </a:r>
            <a:r>
              <a:rPr lang="fr-CA" dirty="0" smtClean="0"/>
              <a:t>significativement plus élevés dans les CH qui utilisent la technique du trou de </a:t>
            </a:r>
            <a:r>
              <a:rPr lang="fr-CA" dirty="0" smtClean="0"/>
              <a:t>bouton</a:t>
            </a:r>
          </a:p>
          <a:p>
            <a:pPr lvl="1"/>
            <a:r>
              <a:rPr lang="fr-CA" dirty="0" smtClean="0"/>
              <a:t>augmentation </a:t>
            </a:r>
            <a:r>
              <a:rPr lang="fr-CA" dirty="0" smtClean="0"/>
              <a:t>de 0,2 des taux de bactériémies sur FAV/100 </a:t>
            </a:r>
            <a:r>
              <a:rPr lang="fr-CA" dirty="0" err="1" smtClean="0"/>
              <a:t>patient-période</a:t>
            </a:r>
            <a:r>
              <a:rPr lang="fr-CA" dirty="0" smtClean="0"/>
              <a:t> pour chaque augmentation de 10% de l’utilisation des fistules </a:t>
            </a:r>
            <a:r>
              <a:rPr lang="fr-CA" dirty="0" err="1" smtClean="0">
                <a:sym typeface="Symbol"/>
              </a:rPr>
              <a:t></a:t>
            </a:r>
            <a:r>
              <a:rPr lang="fr-CA" dirty="0" err="1" smtClean="0"/>
              <a:t>p</a:t>
            </a:r>
            <a:r>
              <a:rPr lang="fr-CA" dirty="0" smtClean="0"/>
              <a:t>=0.0033</a:t>
            </a:r>
            <a:r>
              <a:rPr lang="fr-CA" dirty="0" smtClean="0">
                <a:sym typeface="Symbol"/>
              </a:rPr>
              <a:t></a:t>
            </a:r>
            <a:r>
              <a:rPr lang="fr-CA" dirty="0" smtClean="0"/>
              <a:t>).</a:t>
            </a:r>
          </a:p>
          <a:p>
            <a:r>
              <a:rPr lang="fr-CA" dirty="0" smtClean="0"/>
              <a:t> 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Lien entre taux de bactériémies et réponses au sondage</a:t>
            </a:r>
            <a:endParaRPr lang="fr-F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</a:t>
            </a:r>
            <a:r>
              <a:rPr lang="fr-FR" dirty="0" smtClean="0"/>
              <a:t>ésumé du sondage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38388"/>
            <a:ext cx="8229600" cy="4286212"/>
          </a:xfrm>
        </p:spPr>
        <p:txBody>
          <a:bodyPr>
            <a:normAutofit/>
          </a:bodyPr>
          <a:lstStyle/>
          <a:p>
            <a:r>
              <a:rPr lang="fr-FR" sz="2800" dirty="0" smtClean="0"/>
              <a:t>Bonnes pratiques en général pour l’insertion et l’entretien des cathéters</a:t>
            </a:r>
          </a:p>
          <a:p>
            <a:r>
              <a:rPr lang="fr-FR" dirty="0" smtClean="0"/>
              <a:t>Certaines recommandations moins suivies:</a:t>
            </a:r>
          </a:p>
          <a:p>
            <a:pPr lvl="1"/>
            <a:r>
              <a:rPr lang="fr-FR" dirty="0" smtClean="0"/>
              <a:t>Onguent au site d’insertion du KT</a:t>
            </a:r>
          </a:p>
          <a:p>
            <a:pPr lvl="1"/>
            <a:r>
              <a:rPr lang="fr-FR" dirty="0" smtClean="0"/>
              <a:t>Réinsertion sur guide</a:t>
            </a:r>
          </a:p>
          <a:p>
            <a:pPr lvl="1"/>
            <a:r>
              <a:rPr lang="fr-FR" dirty="0" smtClean="0"/>
              <a:t>Site de cathéter à privilégier</a:t>
            </a:r>
          </a:p>
          <a:p>
            <a:pPr lvl="1"/>
            <a:r>
              <a:rPr lang="fr-FR" dirty="0" smtClean="0"/>
              <a:t>Préparation cutanée </a:t>
            </a:r>
            <a:r>
              <a:rPr lang="fr-FR" dirty="0" err="1" smtClean="0"/>
              <a:t>pré-HD</a:t>
            </a:r>
            <a:endParaRPr lang="fr-FR" dirty="0" smtClean="0"/>
          </a:p>
          <a:p>
            <a:pPr lvl="1"/>
            <a:r>
              <a:rPr lang="fr-FR" i="1" dirty="0" smtClean="0"/>
              <a:t>Bundles</a:t>
            </a:r>
          </a:p>
          <a:p>
            <a:pPr lvl="1"/>
            <a:r>
              <a:rPr lang="fr-FR" dirty="0" smtClean="0"/>
              <a:t>Activités éducatives</a:t>
            </a:r>
          </a:p>
          <a:p>
            <a:endParaRPr lang="fr-FR" sz="28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41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Résumé du sondage-2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3200" dirty="0" smtClean="0"/>
          </a:p>
          <a:p>
            <a:r>
              <a:rPr lang="fr-FR" sz="3200" dirty="0" smtClean="0"/>
              <a:t>Amélioration possible des taux de FAV</a:t>
            </a:r>
            <a:endParaRPr lang="fr-FR" sz="3200" dirty="0"/>
          </a:p>
          <a:p>
            <a:pPr lvl="1"/>
            <a:r>
              <a:rPr lang="fr-FR" sz="2800" dirty="0"/>
              <a:t>Ouverture des </a:t>
            </a:r>
            <a:r>
              <a:rPr lang="fr-FR" sz="2800" dirty="0" smtClean="0"/>
              <a:t>répondants </a:t>
            </a:r>
            <a:r>
              <a:rPr lang="fr-FR" sz="2800" dirty="0"/>
              <a:t>à ce sujet</a:t>
            </a:r>
          </a:p>
          <a:p>
            <a:pPr lvl="1"/>
            <a:r>
              <a:rPr lang="fr-FR" sz="2800" dirty="0"/>
              <a:t>Réticence des </a:t>
            </a:r>
            <a:r>
              <a:rPr lang="fr-FR" sz="2800" dirty="0" smtClean="0"/>
              <a:t>patients</a:t>
            </a:r>
          </a:p>
          <a:p>
            <a:pPr lvl="1"/>
            <a:r>
              <a:rPr lang="fr-FR" sz="2800" dirty="0"/>
              <a:t>A</a:t>
            </a:r>
            <a:r>
              <a:rPr lang="fr-FR" sz="2800" dirty="0" smtClean="0"/>
              <a:t>ccès insuffisant aux </a:t>
            </a:r>
            <a:r>
              <a:rPr lang="fr-FR" sz="2800" dirty="0" smtClean="0"/>
              <a:t>ressources</a:t>
            </a:r>
          </a:p>
          <a:p>
            <a:endParaRPr lang="fr-FR" sz="3200" dirty="0" smtClean="0"/>
          </a:p>
          <a:p>
            <a:r>
              <a:rPr lang="fr-FR" sz="3200" dirty="0" smtClean="0"/>
              <a:t>Technique du trou de bouton à réévaluer?</a:t>
            </a:r>
          </a:p>
          <a:p>
            <a:endParaRPr lang="fr-CA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38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5.Que peut-on faire de plus?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fr-FR" dirty="0" smtClean="0"/>
              <a:t>Bactériémies ne diminuent pas</a:t>
            </a:r>
          </a:p>
          <a:p>
            <a:pPr>
              <a:buFont typeface="Wingdings" charset="2"/>
              <a:buChar char="Ø"/>
            </a:pPr>
            <a:endParaRPr lang="fr-FR" dirty="0" smtClean="0"/>
          </a:p>
          <a:p>
            <a:pPr>
              <a:buFont typeface="Wingdings" charset="2"/>
              <a:buChar char="Ø"/>
            </a:pPr>
            <a:r>
              <a:rPr lang="fr-FR" dirty="0" smtClean="0"/>
              <a:t>Malgré mesures de prévention globalement bien respectées</a:t>
            </a:r>
          </a:p>
          <a:p>
            <a:pPr>
              <a:buFont typeface="Wingdings" charset="2"/>
              <a:buChar char="Ø"/>
            </a:pPr>
            <a:endParaRPr lang="fr-FR" dirty="0" smtClean="0"/>
          </a:p>
          <a:p>
            <a:pPr>
              <a:buFont typeface="Wingdings" charset="2"/>
              <a:buChar char="Ø"/>
            </a:pPr>
            <a:r>
              <a:rPr lang="fr-FR" dirty="0" smtClean="0"/>
              <a:t>Proportion de cathéters en hausse constante</a:t>
            </a:r>
          </a:p>
          <a:p>
            <a:pPr>
              <a:buFont typeface="Wingdings" charset="2"/>
              <a:buChar char="Ø"/>
            </a:pPr>
            <a:endParaRPr lang="fr-FR" dirty="0" smtClean="0"/>
          </a:p>
          <a:p>
            <a:pPr>
              <a:buFont typeface="Wingdings" charset="2"/>
              <a:buChar char="Ø"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Constat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Urémie</a:t>
            </a:r>
          </a:p>
          <a:p>
            <a:r>
              <a:rPr lang="fr-FR" dirty="0" smtClean="0"/>
              <a:t>Maladies sous-jacentes</a:t>
            </a:r>
          </a:p>
          <a:p>
            <a:pPr lvl="1"/>
            <a:r>
              <a:rPr lang="fr-FR" dirty="0" smtClean="0"/>
              <a:t>Diabète</a:t>
            </a:r>
          </a:p>
          <a:p>
            <a:pPr lvl="1"/>
            <a:r>
              <a:rPr lang="fr-FR" dirty="0" smtClean="0"/>
              <a:t>Maladies </a:t>
            </a:r>
            <a:r>
              <a:rPr lang="fr-FR" dirty="0" err="1" smtClean="0"/>
              <a:t>autoimmunes</a:t>
            </a:r>
            <a:endParaRPr lang="fr-FR" dirty="0" smtClean="0"/>
          </a:p>
          <a:p>
            <a:r>
              <a:rPr lang="fr-FR" dirty="0" smtClean="0"/>
              <a:t>Risques infectieux associés à la procédure</a:t>
            </a:r>
          </a:p>
          <a:p>
            <a:r>
              <a:rPr lang="fr-FR" dirty="0" smtClean="0"/>
              <a:t>Fréquentation régulière du système hospitalier</a:t>
            </a:r>
          </a:p>
          <a:p>
            <a:r>
              <a:rPr lang="fr-FR" dirty="0" smtClean="0"/>
              <a:t>Taux de mortalité 9 fois plus élevé que la population générale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Vulnérabilité de la clientèle d’hémodialyse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418115" y="5721048"/>
            <a:ext cx="550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Camins</a:t>
            </a:r>
            <a:r>
              <a:rPr lang="fr-FR" dirty="0" smtClean="0"/>
              <a:t> BC et al  </a:t>
            </a:r>
            <a:r>
              <a:rPr lang="fr-FR" dirty="0" err="1" smtClean="0"/>
              <a:t>Seminars</a:t>
            </a:r>
            <a:r>
              <a:rPr lang="fr-FR" dirty="0" smtClean="0"/>
              <a:t> in dial 2013; 26:476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sz="3200" dirty="0" smtClean="0"/>
          </a:p>
          <a:p>
            <a:r>
              <a:rPr lang="fr-FR" sz="3200" dirty="0" smtClean="0"/>
              <a:t>Bactériémies potentiellement évitables</a:t>
            </a:r>
          </a:p>
          <a:p>
            <a:r>
              <a:rPr lang="fr-FR" sz="3200" dirty="0" smtClean="0"/>
              <a:t>Certains éléments de prévention </a:t>
            </a:r>
            <a:r>
              <a:rPr lang="fr-FR" sz="3200" dirty="0" err="1" smtClean="0"/>
              <a:t>bonifiables</a:t>
            </a:r>
            <a:endParaRPr lang="fr-FR" sz="3200" dirty="0" smtClean="0"/>
          </a:p>
          <a:p>
            <a:endParaRPr lang="fr-FR" sz="3200" dirty="0" smtClean="0"/>
          </a:p>
          <a:p>
            <a:pPr lvl="1"/>
            <a:r>
              <a:rPr lang="fr-FR" sz="2800" dirty="0" smtClean="0"/>
              <a:t>Grands champs stériles lors de l’insertion</a:t>
            </a:r>
          </a:p>
          <a:p>
            <a:pPr lvl="1"/>
            <a:r>
              <a:rPr lang="fr-FR" sz="2800" dirty="0" smtClean="0"/>
              <a:t>Asepsie cutanée CHG alcool </a:t>
            </a:r>
          </a:p>
          <a:p>
            <a:pPr lvl="1"/>
            <a:r>
              <a:rPr lang="fr-FR" sz="2800" dirty="0" smtClean="0"/>
              <a:t>Onguent antibiotique site insertion</a:t>
            </a:r>
          </a:p>
          <a:p>
            <a:pPr lvl="1"/>
            <a:r>
              <a:rPr lang="fr-FR" sz="2800" dirty="0" smtClean="0"/>
              <a:t>Lavage du site de la FAV</a:t>
            </a:r>
          </a:p>
          <a:p>
            <a:pPr lvl="1"/>
            <a:r>
              <a:rPr lang="fr-FR" sz="2800" dirty="0" smtClean="0"/>
              <a:t>Diminuer le nombre de cathéters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Que peut-on faire de plus?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588" y="2730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Diminuer le nombre de cathéters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fr-FR" sz="2000" dirty="0" err="1" smtClean="0"/>
              <a:t>Lok</a:t>
            </a:r>
            <a:r>
              <a:rPr lang="fr-FR" sz="2000" dirty="0" smtClean="0"/>
              <a:t> CE, </a:t>
            </a:r>
            <a:r>
              <a:rPr lang="fr-FR" sz="2000" dirty="0" err="1" smtClean="0"/>
              <a:t>Kidney</a:t>
            </a:r>
            <a:r>
              <a:rPr lang="fr-FR" sz="2000" dirty="0" smtClean="0"/>
              <a:t> Int 2011; 79(2)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32782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fr-FR" dirty="0" smtClean="0"/>
              <a:t>55% cathéters= 218 bactériémies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charset="2"/>
              <a:buChar char="Ø"/>
            </a:pPr>
            <a:r>
              <a:rPr lang="fr-FR" dirty="0" smtClean="0"/>
              <a:t> Si 30% cathéters= 141 bactériémies </a:t>
            </a:r>
          </a:p>
          <a:p>
            <a:endParaRPr lang="fr-FR" dirty="0" smtClean="0"/>
          </a:p>
          <a:p>
            <a:r>
              <a:rPr lang="fr-FR" sz="3200" dirty="0" smtClean="0">
                <a:solidFill>
                  <a:srgbClr val="FF0000"/>
                </a:solidFill>
              </a:rPr>
              <a:t>77 bactériémies évitées</a:t>
            </a:r>
          </a:p>
          <a:p>
            <a:pPr lvl="1"/>
            <a:endParaRPr lang="fr-FR" dirty="0" smtClean="0"/>
          </a:p>
          <a:p>
            <a:endParaRPr lang="fr-FR" sz="2000" dirty="0"/>
          </a:p>
        </p:txBody>
      </p:sp>
      <p:pic>
        <p:nvPicPr>
          <p:cNvPr id="7" name="Espace réservé du contenu 6" descr="ki2010471f5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14965" b="-1496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Optimiser l’installation de FAV avant le début de l’hémodialyse</a:t>
            </a:r>
          </a:p>
          <a:p>
            <a:r>
              <a:rPr lang="fr-FR" dirty="0" smtClean="0"/>
              <a:t>Eduquer les patients</a:t>
            </a:r>
          </a:p>
          <a:p>
            <a:r>
              <a:rPr lang="fr-FR" dirty="0" smtClean="0"/>
              <a:t>Cathéter temporaire: moins de 3 semaines</a:t>
            </a:r>
          </a:p>
          <a:p>
            <a:r>
              <a:rPr lang="fr-FR" dirty="0" smtClean="0"/>
              <a:t>Cathéter </a:t>
            </a:r>
            <a:r>
              <a:rPr lang="fr-FR" dirty="0" err="1" smtClean="0"/>
              <a:t>tunnellisé</a:t>
            </a:r>
            <a:r>
              <a:rPr lang="fr-FR" dirty="0" smtClean="0"/>
              <a:t>: remettre en question régulièrement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000" dirty="0" smtClean="0"/>
              <a:t> </a:t>
            </a:r>
            <a:br>
              <a:rPr lang="fr-FR" sz="4000" dirty="0" smtClean="0"/>
            </a:br>
            <a:r>
              <a:rPr lang="fr-FR" sz="4000" dirty="0" smtClean="0">
                <a:solidFill>
                  <a:srgbClr val="FF0000"/>
                </a:solidFill>
              </a:rPr>
              <a:t>Diminuer le nombre de  cathéters</a:t>
            </a:r>
            <a:endParaRPr lang="fr-FR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82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endParaRPr lang="fr-FR" dirty="0" smtClean="0"/>
          </a:p>
          <a:p>
            <a:pPr>
              <a:buFont typeface="Wingdings" charset="2"/>
              <a:buChar char="Ø"/>
            </a:pPr>
            <a:r>
              <a:rPr lang="fr-FR" dirty="0" smtClean="0"/>
              <a:t>Ensembles de mesures exemplaires (bundles) ont fait leurs preuves</a:t>
            </a:r>
          </a:p>
          <a:p>
            <a:pPr>
              <a:buFont typeface="Wingdings" charset="2"/>
              <a:buChar char="Ø"/>
            </a:pPr>
            <a:endParaRPr lang="fr-FR" dirty="0" smtClean="0"/>
          </a:p>
          <a:p>
            <a:pPr>
              <a:buFont typeface="Wingdings" charset="2"/>
              <a:buChar char="Ø"/>
            </a:pPr>
            <a:r>
              <a:rPr lang="fr-FR" dirty="0" smtClean="0"/>
              <a:t>Campagne canadienne de soins sécuritaires implantée dans certains CH du Québec</a:t>
            </a:r>
          </a:p>
          <a:p>
            <a:pPr>
              <a:buFont typeface="Wingdings" charset="2"/>
              <a:buChar char="Ø"/>
            </a:pPr>
            <a:endParaRPr lang="fr-FR" dirty="0" smtClean="0"/>
          </a:p>
          <a:p>
            <a:pPr>
              <a:buFont typeface="Wingdings" charset="2"/>
              <a:buChar char="Ø"/>
            </a:pPr>
            <a:r>
              <a:rPr lang="fr-FR" sz="2800" dirty="0" smtClean="0"/>
              <a:t>Campagne </a:t>
            </a:r>
            <a:r>
              <a:rPr lang="fr-FR" sz="2800" dirty="0" err="1" smtClean="0"/>
              <a:t>québecoise</a:t>
            </a:r>
            <a:r>
              <a:rPr lang="fr-FR" sz="2800" dirty="0" smtClean="0"/>
              <a:t> en préparation </a:t>
            </a:r>
          </a:p>
          <a:p>
            <a:pPr lvl="1">
              <a:buFont typeface="Wingdings" charset="2"/>
              <a:buChar char="Ø"/>
            </a:pPr>
            <a:r>
              <a:rPr lang="fr-FR" sz="2400" dirty="0" smtClean="0"/>
              <a:t>Incluant hémodialyse</a:t>
            </a:r>
          </a:p>
          <a:p>
            <a:pPr>
              <a:buFont typeface="Wingdings" charset="2"/>
              <a:buChar char="Ø"/>
            </a:pP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Que peut-on faire de plus?</a:t>
            </a:r>
            <a:endParaRPr lang="fr-FR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Groupe SPIN HD et bundles</a:t>
            </a:r>
          </a:p>
          <a:p>
            <a:r>
              <a:rPr lang="fr-FR" dirty="0" smtClean="0"/>
              <a:t>Lynn Beauregard</a:t>
            </a:r>
          </a:p>
          <a:p>
            <a:r>
              <a:rPr lang="fr-FR" dirty="0" smtClean="0"/>
              <a:t>Geneviève Caron</a:t>
            </a:r>
          </a:p>
          <a:p>
            <a:r>
              <a:rPr lang="fr-FR" dirty="0"/>
              <a:t>Simon </a:t>
            </a:r>
            <a:r>
              <a:rPr lang="fr-FR" dirty="0" err="1" smtClean="0"/>
              <a:t>Desmeules</a:t>
            </a:r>
            <a:endParaRPr lang="fr-FR" dirty="0" smtClean="0"/>
          </a:p>
          <a:p>
            <a:r>
              <a:rPr lang="fr-FR" dirty="0"/>
              <a:t>Élise </a:t>
            </a:r>
            <a:r>
              <a:rPr lang="fr-FR" dirty="0" smtClean="0"/>
              <a:t>Fortin</a:t>
            </a:r>
          </a:p>
          <a:p>
            <a:r>
              <a:rPr lang="fr-FR" dirty="0" smtClean="0"/>
              <a:t>Charles </a:t>
            </a:r>
            <a:r>
              <a:rPr lang="fr-FR" dirty="0" err="1"/>
              <a:t>F</a:t>
            </a:r>
            <a:r>
              <a:rPr lang="fr-FR" dirty="0" err="1" smtClean="0"/>
              <a:t>renette</a:t>
            </a:r>
            <a:endParaRPr lang="fr-FR" dirty="0"/>
          </a:p>
          <a:p>
            <a:r>
              <a:rPr lang="fr-FR" dirty="0" smtClean="0"/>
              <a:t>Annie </a:t>
            </a:r>
            <a:r>
              <a:rPr lang="fr-FR" dirty="0"/>
              <a:t>Laberge</a:t>
            </a:r>
          </a:p>
          <a:p>
            <a:r>
              <a:rPr lang="fr-FR" dirty="0" smtClean="0"/>
              <a:t>Amélie </a:t>
            </a:r>
            <a:r>
              <a:rPr lang="fr-FR" dirty="0" err="1" smtClean="0"/>
              <a:t>LeBrasseur</a:t>
            </a:r>
            <a:endParaRPr lang="fr-FR" dirty="0" smtClean="0"/>
          </a:p>
          <a:p>
            <a:r>
              <a:rPr lang="fr-FR" dirty="0" smtClean="0"/>
              <a:t>Caroline </a:t>
            </a:r>
            <a:r>
              <a:rPr lang="fr-FR" dirty="0" err="1" smtClean="0"/>
              <a:t>Quach</a:t>
            </a:r>
            <a:endParaRPr lang="fr-FR" dirty="0" smtClean="0"/>
          </a:p>
          <a:p>
            <a:r>
              <a:rPr lang="fr-FR" dirty="0" smtClean="0"/>
              <a:t>Isabelle Rocher</a:t>
            </a:r>
          </a:p>
          <a:p>
            <a:r>
              <a:rPr lang="fr-FR" dirty="0" smtClean="0"/>
              <a:t>Pascale </a:t>
            </a:r>
            <a:r>
              <a:rPr lang="fr-FR" dirty="0" err="1" smtClean="0"/>
              <a:t>Trépanier</a:t>
            </a:r>
            <a:endParaRPr lang="fr-FR" dirty="0" smtClean="0"/>
          </a:p>
          <a:p>
            <a:r>
              <a:rPr lang="fr-FR" dirty="0" smtClean="0"/>
              <a:t>Mélissa Trudeau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</a:t>
            </a:r>
            <a:r>
              <a:rPr lang="fr-FR" dirty="0" smtClean="0"/>
              <a:t>emerciements</a:t>
            </a:r>
            <a:endParaRPr lang="fr-F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62720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>
                <a:ea typeface="ＭＳ Ｐゴシック" pitchFamily="-109" charset="-128"/>
                <a:cs typeface="ＭＳ Ｐゴシック" pitchFamily="-109" charset="-128"/>
              </a:rPr>
              <a:t>Questions?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CA"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183300" name="Picture 9" descr="ques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205038"/>
            <a:ext cx="35147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Répartition des voies d’accès iv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366" r="6761"/>
          <a:stretch>
            <a:fillRect/>
          </a:stretch>
        </p:blipFill>
        <p:spPr bwMode="auto">
          <a:xfrm>
            <a:off x="1688455" y="1352031"/>
            <a:ext cx="6162143" cy="465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CBF00-914B-4AF9-AB42-406E8B242DCE}" type="slidenum">
              <a:rPr lang="fr-CA"/>
              <a:pPr/>
              <a:t>77</a:t>
            </a:fld>
            <a:endParaRPr lang="fr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000" cy="82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67544" y="332656"/>
            <a:ext cx="554461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CA" sz="2000" dirty="0" smtClean="0">
                <a:solidFill>
                  <a:schemeClr val="bg1"/>
                </a:solidFill>
                <a:latin typeface="+mj-lt"/>
              </a:rPr>
              <a:t>Répartition des patients-périodes par type d’accès veineux</a:t>
            </a:r>
            <a:endParaRPr lang="fr-FR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400" y="730266"/>
            <a:ext cx="3096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courbée vers le haut 10"/>
          <p:cNvSpPr/>
          <p:nvPr/>
        </p:nvSpPr>
        <p:spPr>
          <a:xfrm>
            <a:off x="4283968" y="4941168"/>
            <a:ext cx="18002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" name="Groupe 12"/>
          <p:cNvGrpSpPr/>
          <p:nvPr/>
        </p:nvGrpSpPr>
        <p:grpSpPr>
          <a:xfrm>
            <a:off x="471803" y="1819265"/>
            <a:ext cx="8175469" cy="3741507"/>
            <a:chOff x="471804" y="2276872"/>
            <a:chExt cx="4891468" cy="252028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6872" r="16848"/>
            <a:stretch>
              <a:fillRect/>
            </a:stretch>
          </p:blipFill>
          <p:spPr bwMode="auto">
            <a:xfrm>
              <a:off x="471804" y="2276872"/>
              <a:ext cx="4891468" cy="25202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11"/>
            <p:cNvSpPr/>
            <p:nvPr/>
          </p:nvSpPr>
          <p:spPr>
            <a:xfrm flipH="1">
              <a:off x="5246361" y="4293096"/>
              <a:ext cx="45719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CBF00-914B-4AF9-AB42-406E8B242DCE}" type="slidenum">
              <a:rPr lang="fr-CA"/>
              <a:pPr/>
              <a:t>78</a:t>
            </a:fld>
            <a:endParaRPr lang="fr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000" cy="82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67544" y="332656"/>
            <a:ext cx="5688632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000" smtClean="0">
                <a:solidFill>
                  <a:schemeClr val="bg1"/>
                </a:solidFill>
                <a:latin typeface="+mj-lt"/>
              </a:rPr>
              <a:t>Complications à 30 jours</a:t>
            </a:r>
          </a:p>
          <a:p>
            <a:endParaRPr lang="fr-FR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400" y="730266"/>
            <a:ext cx="3096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628800"/>
            <a:ext cx="70770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CBF00-914B-4AF9-AB42-406E8B242DCE}" type="slidenum">
              <a:rPr lang="fr-CA"/>
              <a:pPr/>
              <a:t>79</a:t>
            </a:fld>
            <a:endParaRPr lang="fr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000" cy="82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67544" y="332656"/>
            <a:ext cx="554461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000" smtClean="0">
                <a:solidFill>
                  <a:schemeClr val="bg1"/>
                </a:solidFill>
                <a:latin typeface="+mj-lt"/>
              </a:rPr>
              <a:t>Patients-périodes suivis selon le type d’accès veineux, par installation</a:t>
            </a:r>
            <a:endParaRPr lang="fr-FR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400" y="730266"/>
            <a:ext cx="3096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1709057"/>
            <a:ext cx="8496945" cy="46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34771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Prévalence américaine d’infections invasives à SARM en 2005: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MMWR mars 2007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Population générale:</a:t>
            </a:r>
            <a:r>
              <a:rPr lang="fr-FR" dirty="0" smtClean="0">
                <a:solidFill>
                  <a:srgbClr val="FF0000"/>
                </a:solidFill>
              </a:rPr>
              <a:t>0.2-0.4 </a:t>
            </a:r>
            <a:r>
              <a:rPr lang="fr-FR" dirty="0" smtClean="0"/>
              <a:t>infections par 1000 </a:t>
            </a:r>
          </a:p>
          <a:p>
            <a:endParaRPr lang="fr-FR" dirty="0" smtClean="0"/>
          </a:p>
          <a:p>
            <a:r>
              <a:rPr lang="fr-FR" dirty="0" smtClean="0"/>
              <a:t>Hémodialysés: </a:t>
            </a:r>
            <a:r>
              <a:rPr lang="fr-FR" dirty="0" smtClean="0">
                <a:solidFill>
                  <a:srgbClr val="FF0000"/>
                </a:solidFill>
              </a:rPr>
              <a:t>45.2</a:t>
            </a:r>
            <a:r>
              <a:rPr lang="fr-FR" dirty="0" smtClean="0"/>
              <a:t> cas par 1000</a:t>
            </a:r>
            <a:endParaRPr lang="fr-FR" dirty="0"/>
          </a:p>
        </p:txBody>
      </p:sp>
      <p:pic>
        <p:nvPicPr>
          <p:cNvPr id="19" name="Picture 8" descr="mrs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l="-1269" r="-126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Microorganismes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 l="-5750" r="-5750"/>
          <a:stretch>
            <a:fillRect/>
          </a:stretch>
        </p:blipFill>
        <p:spPr bwMode="auto">
          <a:xfrm>
            <a:off x="457200" y="14176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dirty="0" smtClean="0"/>
              <a:t>Suivi de l’étude« HIPPO » </a:t>
            </a:r>
            <a:endParaRPr lang="fr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99701" y="1481138"/>
            <a:ext cx="694459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641162" y="6107277"/>
            <a:ext cx="6807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 smtClean="0"/>
              <a:t>Battistella</a:t>
            </a:r>
            <a:r>
              <a:rPr lang="fr-CA" dirty="0" smtClean="0"/>
              <a:t> M et al Am J </a:t>
            </a:r>
            <a:r>
              <a:rPr lang="fr-CA" dirty="0" err="1" smtClean="0"/>
              <a:t>Kidney</a:t>
            </a:r>
            <a:r>
              <a:rPr lang="fr-CA" dirty="0" smtClean="0"/>
              <a:t> Dis 2011; 57(3):432-441</a:t>
            </a:r>
            <a:endParaRPr lang="fr-CA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45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Pas toutes…</a:t>
            </a:r>
          </a:p>
          <a:p>
            <a:r>
              <a:rPr lang="fr-FR" dirty="0" smtClean="0"/>
              <a:t>Vaccination:</a:t>
            </a:r>
          </a:p>
          <a:p>
            <a:pPr lvl="1"/>
            <a:r>
              <a:rPr lang="fr-FR" dirty="0" smtClean="0"/>
              <a:t>Hépatite B</a:t>
            </a:r>
          </a:p>
          <a:p>
            <a:pPr lvl="1"/>
            <a:r>
              <a:rPr lang="fr-FR" dirty="0" smtClean="0"/>
              <a:t>Infections sévères à pneumocoque</a:t>
            </a:r>
          </a:p>
          <a:p>
            <a:pPr lvl="1"/>
            <a:r>
              <a:rPr lang="fr-FR" dirty="0" smtClean="0"/>
              <a:t>Influenza</a:t>
            </a:r>
          </a:p>
          <a:p>
            <a:r>
              <a:rPr lang="fr-FR" dirty="0" smtClean="0"/>
              <a:t>Mesures de prévention:</a:t>
            </a:r>
          </a:p>
          <a:p>
            <a:pPr lvl="1"/>
            <a:r>
              <a:rPr lang="fr-FR" dirty="0" smtClean="0"/>
              <a:t>Diarrhées à </a:t>
            </a:r>
            <a:r>
              <a:rPr lang="fr-FR" i="1" dirty="0" smtClean="0"/>
              <a:t>C difficile</a:t>
            </a:r>
          </a:p>
          <a:p>
            <a:pPr lvl="1"/>
            <a:r>
              <a:rPr lang="fr-FR" dirty="0" smtClean="0"/>
              <a:t>Infections à SARM, ERV et autres bactéries </a:t>
            </a:r>
            <a:r>
              <a:rPr lang="fr-FR" dirty="0" err="1" smtClean="0"/>
              <a:t>multiR</a:t>
            </a:r>
            <a:endParaRPr lang="fr-FR" dirty="0" smtClean="0"/>
          </a:p>
          <a:p>
            <a:pPr lvl="1"/>
            <a:r>
              <a:rPr lang="fr-FR" dirty="0" err="1" smtClean="0"/>
              <a:t>Etc</a:t>
            </a:r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Ces infections peuvent-elles être prévenues?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semblement">
  <a:themeElements>
    <a:clrScheme name="Rassemblement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assemblement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assemble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Rassemblement.thmx</Template>
  <TotalTime>1104</TotalTime>
  <Words>3716</Words>
  <Application>Microsoft Macintosh PowerPoint</Application>
  <PresentationFormat>Présentation à l'écran (4:3)</PresentationFormat>
  <Paragraphs>706</Paragraphs>
  <Slides>81</Slides>
  <Notes>15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81</vt:i4>
      </vt:variant>
    </vt:vector>
  </HeadingPairs>
  <TitlesOfParts>
    <vt:vector size="83" baseType="lpstr">
      <vt:lpstr>Rassemblement</vt:lpstr>
      <vt:lpstr>Image Bitmap</vt:lpstr>
      <vt:lpstr>Infections des voies d’accès iv en hémodialyse,  pouvons-nous faire mieux?</vt:lpstr>
      <vt:lpstr>Diapositive 2</vt:lpstr>
      <vt:lpstr>Cas clinique</vt:lpstr>
      <vt:lpstr>Objectifs</vt:lpstr>
      <vt:lpstr>Plan</vt:lpstr>
      <vt:lpstr>1. Épidémiologie </vt:lpstr>
      <vt:lpstr>Vulnérabilité de la clientèle d’hémodialyse</vt:lpstr>
      <vt:lpstr>Prévalence américaine d’infections invasives à SARM en 2005: </vt:lpstr>
      <vt:lpstr>Ces infections peuvent-elles être prévenues?</vt:lpstr>
      <vt:lpstr>Une seule peut être réduite à zéro ou presque…</vt:lpstr>
      <vt:lpstr>Impacts de ces bactériémies</vt:lpstr>
      <vt:lpstr>Épidémiologie au Québec</vt:lpstr>
      <vt:lpstr>Méthodologie de surveillance</vt:lpstr>
      <vt:lpstr>Taux (numérateur)</vt:lpstr>
      <vt:lpstr>Taux (dénominateur)</vt:lpstr>
      <vt:lpstr>Collecte des dénominateurs</vt:lpstr>
      <vt:lpstr>Taux d’incidence des bactériémies associées aux voies d’accès en hémodialyse</vt:lpstr>
      <vt:lpstr>Résultats provinciaux de surveillance des bactériémies associées aux voies d’accès en hémodialyse </vt:lpstr>
      <vt:lpstr>Résultats bruts 2012-13</vt:lpstr>
      <vt:lpstr>Bactériémies associées aux voies d’accès en hémodialyse  SPIN 2012-13</vt:lpstr>
      <vt:lpstr>% bactériémies selon voie d’accès</vt:lpstr>
      <vt:lpstr>Diapositive 22</vt:lpstr>
      <vt:lpstr>Diapositive 23</vt:lpstr>
      <vt:lpstr>Bactériémies sur FAV</vt:lpstr>
      <vt:lpstr>Diapositive 25</vt:lpstr>
      <vt:lpstr>Diapositive 26</vt:lpstr>
      <vt:lpstr>En résumé au Québec</vt:lpstr>
      <vt:lpstr>Physiopathologie des infections associées aux voies d’accès iv</vt:lpstr>
      <vt:lpstr>Physiopathologie des infections de cathéters</vt:lpstr>
      <vt:lpstr>Physiopathologie des infections des FAV</vt:lpstr>
      <vt:lpstr>Technique du trou de bouton</vt:lpstr>
      <vt:lpstr>Technique du trou de bouton risque infectieux accru?</vt:lpstr>
      <vt:lpstr>Technique du trou de bouton risque infectieux accru?</vt:lpstr>
      <vt:lpstr>Technique du trou de bouton risque infectieux accru?</vt:lpstr>
      <vt:lpstr>Prévention des infections associées aux voies d’accès iv</vt:lpstr>
      <vt:lpstr>Recommandations des guides de pratique pour l’insertion des cathéters</vt:lpstr>
      <vt:lpstr>Recommandations des guides de pratique pour l’entretien des cathéters</vt:lpstr>
      <vt:lpstr>Prévention  lors des soins donnés au cathéter</vt:lpstr>
      <vt:lpstr>Prévention de la contamination externe du cathéter</vt:lpstr>
      <vt:lpstr>Prévention de la contamination externe du cathéter</vt:lpstr>
      <vt:lpstr>Onguents au site d’insertion du cathéter</vt:lpstr>
      <vt:lpstr>Prévention de la contamination interne du cathéter</vt:lpstr>
      <vt:lpstr>« Branchement » </vt:lpstr>
      <vt:lpstr>« Débranchement » </vt:lpstr>
      <vt:lpstr>Mesures de prévention lors des ponctions de fistules</vt:lpstr>
      <vt:lpstr>Mesures exemplaires « bundles »</vt:lpstr>
      <vt:lpstr>Mesures exemplaires « bundles » étude phare</vt:lpstr>
      <vt:lpstr>Mesures exemplaires « bundles » en hémodialyse</vt:lpstr>
      <vt:lpstr>Mesures exemplaires « bundles » en hémodialyse</vt:lpstr>
      <vt:lpstr>Mesures exemplaires « bundles » en hémodialyse</vt:lpstr>
      <vt:lpstr>Mesures exemplaires « bundles » en hémodialyse</vt:lpstr>
      <vt:lpstr>Ces mesures sont –elles appliquées au Québec?</vt:lpstr>
      <vt:lpstr>Méthode</vt:lpstr>
      <vt:lpstr>Diapositive 54</vt:lpstr>
      <vt:lpstr>Résultats-  Diffusion des données de surveillance de bactériémies: n=34/37</vt:lpstr>
      <vt:lpstr>Résultats-  Diffusion des données de surveillance</vt:lpstr>
      <vt:lpstr> Résultats   Insertion des cathéters  </vt:lpstr>
      <vt:lpstr>Insertion des cathéters  </vt:lpstr>
      <vt:lpstr>Entretien des cathéters</vt:lpstr>
      <vt:lpstr>Réinsertion sur guide si infection suspectée</vt:lpstr>
      <vt:lpstr>Bundles</vt:lpstr>
      <vt:lpstr>Fistules - Préparation pré-HD: </vt:lpstr>
      <vt:lpstr>Facteurs expliquant la faible prévalence des FAV</vt:lpstr>
      <vt:lpstr>Faible prévalence des FAV</vt:lpstr>
      <vt:lpstr>Lien entre taux de bactériémies et réponses au sondage</vt:lpstr>
      <vt:lpstr>Résumé du sondage</vt:lpstr>
      <vt:lpstr>Résumé du sondage-2</vt:lpstr>
      <vt:lpstr>5.Que peut-on faire de plus?</vt:lpstr>
      <vt:lpstr>Constat</vt:lpstr>
      <vt:lpstr>Que peut-on faire de plus?</vt:lpstr>
      <vt:lpstr>Diminuer le nombre de cathéters</vt:lpstr>
      <vt:lpstr>  Diminuer le nombre de  cathéters</vt:lpstr>
      <vt:lpstr>Que peut-on faire de plus?</vt:lpstr>
      <vt:lpstr>Remerciements</vt:lpstr>
      <vt:lpstr>Questions?</vt:lpstr>
      <vt:lpstr>Répartition des voies d’accès iv</vt:lpstr>
      <vt:lpstr>Diapositive 77</vt:lpstr>
      <vt:lpstr>Diapositive 78</vt:lpstr>
      <vt:lpstr>Diapositive 79</vt:lpstr>
      <vt:lpstr>Microorganismes</vt:lpstr>
      <vt:lpstr>Suivi de l’étude« HIPPO »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Claude Tremblay</dc:creator>
  <cp:lastModifiedBy>Claude Tremblay</cp:lastModifiedBy>
  <cp:revision>55</cp:revision>
  <dcterms:created xsi:type="dcterms:W3CDTF">2013-10-08T10:42:11Z</dcterms:created>
  <dcterms:modified xsi:type="dcterms:W3CDTF">2013-10-08T10:57:26Z</dcterms:modified>
</cp:coreProperties>
</file>