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2"/>
  </p:notesMasterIdLst>
  <p:handoutMasterIdLst>
    <p:handoutMasterId r:id="rId23"/>
  </p:handoutMasterIdLst>
  <p:sldIdLst>
    <p:sldId id="264" r:id="rId2"/>
    <p:sldId id="258" r:id="rId3"/>
    <p:sldId id="286" r:id="rId4"/>
    <p:sldId id="287" r:id="rId5"/>
    <p:sldId id="266" r:id="rId6"/>
    <p:sldId id="267" r:id="rId7"/>
    <p:sldId id="268" r:id="rId8"/>
    <p:sldId id="269" r:id="rId9"/>
    <p:sldId id="270" r:id="rId10"/>
    <p:sldId id="271" r:id="rId11"/>
    <p:sldId id="283" r:id="rId12"/>
    <p:sldId id="284" r:id="rId13"/>
    <p:sldId id="285" r:id="rId14"/>
    <p:sldId id="288" r:id="rId15"/>
    <p:sldId id="289" r:id="rId16"/>
    <p:sldId id="290" r:id="rId17"/>
    <p:sldId id="291" r:id="rId18"/>
    <p:sldId id="292" r:id="rId19"/>
    <p:sldId id="293" r:id="rId20"/>
    <p:sldId id="280" r:id="rId21"/>
  </p:sldIdLst>
  <p:sldSz cx="9144000" cy="6858000" type="screen4x3"/>
  <p:notesSz cx="7010400" cy="92964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64646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149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fr-FR"/>
          </a:p>
        </p:txBody>
      </p:sp>
      <p:sp>
        <p:nvSpPr>
          <p:cNvPr id="3" name="Espace réservé de la date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A1C493CE-8D94-004C-A138-5A0903EF9179}" type="datetimeFigureOut">
              <a:rPr lang="fr-FR" smtClean="0"/>
              <a:pPr/>
              <a:t>26/02/2014</a:t>
            </a:fld>
            <a:endParaRPr lang="fr-FR"/>
          </a:p>
        </p:txBody>
      </p:sp>
      <p:sp>
        <p:nvSpPr>
          <p:cNvPr id="4" name="Espace réservé du pied de page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F9BD3F8-250B-5942-BBF6-8DB0EBA38EBF}" type="slidenum">
              <a:rPr lang="fr-FR" smtClean="0"/>
              <a:pPr/>
              <a:t>‹N°›</a:t>
            </a:fld>
            <a:endParaRPr lang="fr-FR"/>
          </a:p>
        </p:txBody>
      </p:sp>
    </p:spTree>
    <p:extLst>
      <p:ext uri="{BB962C8B-B14F-4D97-AF65-F5344CB8AC3E}">
        <p14:creationId xmlns:p14="http://schemas.microsoft.com/office/powerpoint/2010/main" xmlns="" val="10726683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fr-CA"/>
          </a:p>
        </p:txBody>
      </p:sp>
      <p:sp>
        <p:nvSpPr>
          <p:cNvPr id="3" name="Espace réservé de la date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3A66EE8-C94E-4C11-902B-A7AC043E4999}" type="datetimeFigureOut">
              <a:rPr lang="fr-CA" smtClean="0"/>
              <a:pPr/>
              <a:t>2014-02-26</a:t>
            </a:fld>
            <a:endParaRPr lang="fr-CA"/>
          </a:p>
        </p:txBody>
      </p:sp>
      <p:sp>
        <p:nvSpPr>
          <p:cNvPr id="4" name="Espace réservé de l'image des diapositives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fr-CA"/>
          </a:p>
        </p:txBody>
      </p:sp>
      <p:sp>
        <p:nvSpPr>
          <p:cNvPr id="5" name="Espace réservé des commentaires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6" name="Espace réservé du pied de page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B86FBB0-B811-49FF-AC41-971932433FB9}" type="slidenum">
              <a:rPr lang="fr-CA" smtClean="0"/>
              <a:pPr/>
              <a:t>‹N°›</a:t>
            </a:fld>
            <a:endParaRPr lang="fr-CA"/>
          </a:p>
        </p:txBody>
      </p:sp>
    </p:spTree>
    <p:extLst>
      <p:ext uri="{BB962C8B-B14F-4D97-AF65-F5344CB8AC3E}">
        <p14:creationId xmlns:p14="http://schemas.microsoft.com/office/powerpoint/2010/main" xmlns="" val="106344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d'ouvertur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1219200" y="2815224"/>
            <a:ext cx="7239000" cy="1411695"/>
          </a:xfrm>
        </p:spPr>
        <p:txBody>
          <a:bodyPr lIns="0" tIns="0" rIns="0" bIns="0" anchor="t" anchorCtr="0">
            <a:noAutofit/>
          </a:bodyPr>
          <a:lstStyle>
            <a:lvl1pPr>
              <a:lnSpc>
                <a:spcPct val="80000"/>
              </a:lnSpc>
              <a:defRPr sz="4000" b="1" i="0" kern="0" baseline="0">
                <a:latin typeface="Helvetica Neue"/>
                <a:cs typeface="Helvetica Neue"/>
              </a:defRPr>
            </a:lvl1pPr>
          </a:lstStyle>
          <a:p>
            <a:r>
              <a:rPr lang="fr-CA" dirty="0" smtClean="0"/>
              <a:t>Titre</a:t>
            </a:r>
            <a:br>
              <a:rPr lang="fr-CA" dirty="0" smtClean="0"/>
            </a:br>
            <a:r>
              <a:rPr lang="fr-CA" dirty="0" smtClean="0"/>
              <a:t>de la </a:t>
            </a:r>
            <a:br>
              <a:rPr lang="fr-CA" dirty="0" smtClean="0"/>
            </a:br>
            <a:r>
              <a:rPr lang="fr-CA" dirty="0" smtClean="0"/>
              <a:t>présentation</a:t>
            </a:r>
            <a:endParaRPr lang="fr-FR" dirty="0"/>
          </a:p>
        </p:txBody>
      </p:sp>
      <p:sp>
        <p:nvSpPr>
          <p:cNvPr id="3" name="Sous-titre 2"/>
          <p:cNvSpPr>
            <a:spLocks noGrp="1"/>
          </p:cNvSpPr>
          <p:nvPr>
            <p:ph type="subTitle" idx="1" hasCustomPrompt="1"/>
          </p:nvPr>
        </p:nvSpPr>
        <p:spPr>
          <a:xfrm>
            <a:off x="1219200" y="4421718"/>
            <a:ext cx="6553200" cy="353483"/>
          </a:xfrm>
        </p:spPr>
        <p:txBody>
          <a:bodyPr lIns="0" tIns="0" rIns="0" bIns="0" anchor="t" anchorCtr="0">
            <a:normAutofit/>
          </a:bodyPr>
          <a:lstStyle>
            <a:lvl1pPr marL="0" indent="0" algn="l">
              <a:buNone/>
              <a:defRPr sz="2100">
                <a:solidFill>
                  <a:srgbClr val="64646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A" dirty="0" smtClean="0"/>
              <a:t>Sous-titre</a:t>
            </a:r>
            <a:endParaRPr lang="fr-FR" dirty="0"/>
          </a:p>
        </p:txBody>
      </p:sp>
      <p:sp>
        <p:nvSpPr>
          <p:cNvPr id="5" name="Espace réservé du texte 4"/>
          <p:cNvSpPr>
            <a:spLocks noGrp="1"/>
          </p:cNvSpPr>
          <p:nvPr>
            <p:ph type="body" sz="quarter" idx="10" hasCustomPrompt="1"/>
          </p:nvPr>
        </p:nvSpPr>
        <p:spPr>
          <a:xfrm>
            <a:off x="1219200" y="4775201"/>
            <a:ext cx="6553200" cy="373062"/>
          </a:xfrm>
        </p:spPr>
        <p:txBody>
          <a:bodyPr lIns="0" tIns="0" rIns="0" bIns="0">
            <a:normAutofit/>
          </a:bodyPr>
          <a:lstStyle>
            <a:lvl1pPr marL="0" indent="0">
              <a:buNone/>
              <a:defRPr sz="1600" b="0" i="0" baseline="0">
                <a:latin typeface="Helvetica"/>
                <a:cs typeface="Helvetica"/>
              </a:defRPr>
            </a:lvl1pPr>
          </a:lstStyle>
          <a:p>
            <a:r>
              <a:rPr lang="fr-CA" dirty="0" smtClean="0"/>
              <a:t>Date</a:t>
            </a:r>
            <a:endParaRPr lang="fr-FR" dirty="0"/>
          </a:p>
        </p:txBody>
      </p:sp>
      <p:sp>
        <p:nvSpPr>
          <p:cNvPr id="14" name="Espace réservé du texte 4"/>
          <p:cNvSpPr>
            <a:spLocks noGrp="1"/>
          </p:cNvSpPr>
          <p:nvPr>
            <p:ph type="body" sz="quarter" idx="14" hasCustomPrompt="1"/>
          </p:nvPr>
        </p:nvSpPr>
        <p:spPr>
          <a:xfrm>
            <a:off x="1219200" y="1588124"/>
            <a:ext cx="5977467" cy="731743"/>
          </a:xfrm>
        </p:spPr>
        <p:txBody>
          <a:bodyPr lIns="0" tIns="0" rIns="0" bIns="0">
            <a:normAutofit/>
          </a:bodyPr>
          <a:lstStyle>
            <a:lvl1pPr marL="0" indent="0">
              <a:buNone/>
              <a:defRPr sz="1200" b="0" i="0" baseline="0">
                <a:solidFill>
                  <a:srgbClr val="FFFFFF"/>
                </a:solidFill>
                <a:latin typeface="Helvetica Neue Light"/>
                <a:cs typeface="Helvetica Neue Light"/>
              </a:defRPr>
            </a:lvl1pPr>
          </a:lstStyle>
          <a:p>
            <a:r>
              <a:rPr lang="fr-FR" b="0" i="0" dirty="0" smtClean="0"/>
              <a:t>Nom de la direction générale</a:t>
            </a:r>
            <a:endParaRPr lang="fr-FR" b="0" i="0" dirty="0"/>
          </a:p>
        </p:txBody>
      </p:sp>
      <p:sp>
        <p:nvSpPr>
          <p:cNvPr id="7" name="Sous-titre 2"/>
          <p:cNvSpPr txBox="1">
            <a:spLocks/>
          </p:cNvSpPr>
          <p:nvPr userDrawn="1"/>
        </p:nvSpPr>
        <p:spPr>
          <a:xfrm>
            <a:off x="1219200" y="1219200"/>
            <a:ext cx="6553200" cy="313266"/>
          </a:xfrm>
          <a:prstGeom prst="rect">
            <a:avLst/>
          </a:prstGeom>
        </p:spPr>
        <p:txBody>
          <a:bodyPr vert="horz" lIns="0" tIns="0" rIns="0" bIns="0" rtlCol="0" anchor="t" anchorCtr="0">
            <a:normAutofit/>
          </a:bodyPr>
          <a:lstStyle>
            <a:lvl1pPr marL="0" indent="0" algn="l" defTabSz="457200" rtl="0" eaLnBrk="1" latinLnBrk="0" hangingPunct="1">
              <a:spcBef>
                <a:spcPct val="20000"/>
              </a:spcBef>
              <a:buFont typeface="Arial"/>
              <a:buNone/>
              <a:defRPr sz="2100" b="0" i="0" kern="1200">
                <a:solidFill>
                  <a:srgbClr val="646464"/>
                </a:solidFill>
                <a:latin typeface="Helvetica Neue Medium"/>
                <a:ea typeface="+mn-ea"/>
                <a:cs typeface="Helvetica Neue Medium"/>
              </a:defRPr>
            </a:lvl1pPr>
            <a:lvl2pPr marL="457200" indent="0" algn="ctr" defTabSz="457200" rtl="0" eaLnBrk="1" latinLnBrk="0" hangingPunct="1">
              <a:spcBef>
                <a:spcPct val="20000"/>
              </a:spcBef>
              <a:buFont typeface="Arial"/>
              <a:buNone/>
              <a:defRPr sz="2400" b="0" i="0" kern="1200">
                <a:solidFill>
                  <a:schemeClr val="tx1">
                    <a:tint val="75000"/>
                  </a:schemeClr>
                </a:solidFill>
                <a:latin typeface="Helvetica Neue Medium"/>
                <a:ea typeface="+mn-ea"/>
                <a:cs typeface="Helvetica Neue Medium"/>
              </a:defRPr>
            </a:lvl2pPr>
            <a:lvl3pPr marL="914400" indent="0" algn="ctr" defTabSz="457200" rtl="0" eaLnBrk="1" latinLnBrk="0" hangingPunct="1">
              <a:spcBef>
                <a:spcPct val="20000"/>
              </a:spcBef>
              <a:buFont typeface="Arial"/>
              <a:buNone/>
              <a:defRPr sz="2000" b="0" i="0" kern="1200">
                <a:solidFill>
                  <a:schemeClr val="tx1">
                    <a:tint val="75000"/>
                  </a:schemeClr>
                </a:solidFill>
                <a:latin typeface="Helvetica Neue Medium"/>
                <a:ea typeface="+mn-ea"/>
                <a:cs typeface="Helvetica Neue Medium"/>
              </a:defRPr>
            </a:lvl3pPr>
            <a:lvl4pPr marL="1371600" indent="0" algn="ctr" defTabSz="457200" rtl="0" eaLnBrk="1" latinLnBrk="0" hangingPunct="1">
              <a:spcBef>
                <a:spcPct val="20000"/>
              </a:spcBef>
              <a:buFont typeface="Arial"/>
              <a:buNone/>
              <a:defRPr sz="1800" b="0" i="0" kern="1200">
                <a:solidFill>
                  <a:schemeClr val="tx1">
                    <a:tint val="75000"/>
                  </a:schemeClr>
                </a:solidFill>
                <a:latin typeface="Helvetica Neue Medium"/>
                <a:ea typeface="+mn-ea"/>
                <a:cs typeface="Helvetica Neue Medium"/>
              </a:defRPr>
            </a:lvl4pPr>
            <a:lvl5pPr marL="1828800" indent="0" algn="ctr" defTabSz="457200" rtl="0" eaLnBrk="1" latinLnBrk="0" hangingPunct="1">
              <a:spcBef>
                <a:spcPct val="20000"/>
              </a:spcBef>
              <a:buFont typeface="Arial"/>
              <a:buNone/>
              <a:defRPr sz="1800" b="0" i="0" kern="1200">
                <a:solidFill>
                  <a:schemeClr val="tx1">
                    <a:tint val="75000"/>
                  </a:schemeClr>
                </a:solidFill>
                <a:latin typeface="Helvetica Neue Medium"/>
                <a:ea typeface="+mn-ea"/>
                <a:cs typeface="Helvetica Neue Medium"/>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fr-CA" sz="1800" b="1" i="0" dirty="0" smtClean="0">
                <a:solidFill>
                  <a:schemeClr val="bg1"/>
                </a:solidFill>
                <a:latin typeface="Helvetica Neue"/>
                <a:cs typeface="Helvetica Neue"/>
              </a:rPr>
              <a:t>Ministère de la Santé et des Services sociaux</a:t>
            </a:r>
            <a:endParaRPr lang="fr-FR" sz="1800" b="1" i="0" dirty="0">
              <a:solidFill>
                <a:schemeClr val="bg1"/>
              </a:solidFill>
              <a:latin typeface="Helvetica Neue"/>
              <a:cs typeface="Helvetica Neue"/>
            </a:endParaRPr>
          </a:p>
        </p:txBody>
      </p:sp>
    </p:spTree>
    <p:extLst>
      <p:ext uri="{BB962C8B-B14F-4D97-AF65-F5344CB8AC3E}">
        <p14:creationId xmlns:p14="http://schemas.microsoft.com/office/powerpoint/2010/main" xmlns="" val="4159063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143000" y="908050"/>
            <a:ext cx="7543800" cy="787400"/>
          </a:xfrm>
        </p:spPr>
        <p:txBody>
          <a:bodyPr/>
          <a:lstStyle/>
          <a:p>
            <a:r>
              <a:rPr lang="fr-CA" dirty="0" smtClean="0"/>
              <a:t>Cliquez et modifiez le titre</a:t>
            </a:r>
            <a:endParaRPr lang="fr-FR" dirty="0"/>
          </a:p>
        </p:txBody>
      </p:sp>
      <p:sp>
        <p:nvSpPr>
          <p:cNvPr id="3" name="Espace réservé du contenu 2"/>
          <p:cNvSpPr>
            <a:spLocks noGrp="1"/>
          </p:cNvSpPr>
          <p:nvPr>
            <p:ph idx="1"/>
          </p:nvPr>
        </p:nvSpPr>
        <p:spPr/>
        <p:txBody>
          <a:bodyPr/>
          <a:lstStyle>
            <a:lvl1pPr algn="just">
              <a:defRPr/>
            </a:lvl1pPr>
            <a:lvl2pPr algn="just">
              <a:defRPr/>
            </a:lvl2pPr>
            <a:lvl3pPr algn="just">
              <a:defRPr/>
            </a:lvl3pPr>
            <a:lvl4pPr algn="just">
              <a:defRPr/>
            </a:lvl4pPr>
            <a:lvl5pPr algn="just">
              <a:defRPr/>
            </a:lvl5pPr>
          </a:lstStyle>
          <a:p>
            <a:pPr lvl="0"/>
            <a:r>
              <a:rPr lang="fr-CA" dirty="0" smtClean="0"/>
              <a:t>Cliquez pour modifier les styles du texte du masque</a:t>
            </a:r>
          </a:p>
          <a:p>
            <a:pPr lvl="1"/>
            <a:r>
              <a:rPr lang="fr-CA" dirty="0" smtClean="0"/>
              <a:t>Deuxième niveau</a:t>
            </a:r>
          </a:p>
          <a:p>
            <a:pPr lvl="2"/>
            <a:r>
              <a:rPr lang="fr-CA" dirty="0" smtClean="0"/>
              <a:t>Troisième niveau</a:t>
            </a:r>
          </a:p>
          <a:p>
            <a:pPr lvl="3"/>
            <a:r>
              <a:rPr lang="fr-CA" dirty="0" smtClean="0"/>
              <a:t>Quatrième niveau</a:t>
            </a:r>
          </a:p>
          <a:p>
            <a:pPr lvl="4"/>
            <a:r>
              <a:rPr lang="fr-CA" dirty="0" smtClean="0"/>
              <a:t>Cinquième niveau</a:t>
            </a:r>
            <a:endParaRPr lang="fr-FR" dirty="0"/>
          </a:p>
        </p:txBody>
      </p:sp>
      <p:sp>
        <p:nvSpPr>
          <p:cNvPr id="4" name="Espace réservé de la date 3"/>
          <p:cNvSpPr>
            <a:spLocks noGrp="1"/>
          </p:cNvSpPr>
          <p:nvPr>
            <p:ph type="dt" sz="half" idx="10"/>
          </p:nvPr>
        </p:nvSpPr>
        <p:spPr/>
        <p:txBody>
          <a:bodyPr/>
          <a:lstStyle/>
          <a:p>
            <a:fld id="{CAA78DA8-DD75-4CD9-906A-C35CC136EF2A}" type="datetime1">
              <a:rPr lang="fr-FR" smtClean="0"/>
              <a:pPr/>
              <a:t>26/02/2014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A5B39664-167F-834A-9888-E3B06C15E254}" type="slidenum">
              <a:rPr lang="fr-FR" smtClean="0"/>
              <a:pPr/>
              <a:t>‹N°›</a:t>
            </a:fld>
            <a:endParaRPr lang="fr-FR"/>
          </a:p>
        </p:txBody>
      </p:sp>
    </p:spTree>
    <p:extLst>
      <p:ext uri="{BB962C8B-B14F-4D97-AF65-F5344CB8AC3E}">
        <p14:creationId xmlns:p14="http://schemas.microsoft.com/office/powerpoint/2010/main" xmlns="" val="3995289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de sec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320801" y="2353730"/>
            <a:ext cx="7207780" cy="2196043"/>
          </a:xfrm>
        </p:spPr>
        <p:txBody>
          <a:bodyPr lIns="0" tIns="0" rIns="0" bIns="0" anchor="t">
            <a:normAutofit/>
          </a:bodyPr>
          <a:lstStyle>
            <a:lvl1pPr algn="l">
              <a:defRPr sz="4800" b="1" cap="none"/>
            </a:lvl1pPr>
          </a:lstStyle>
          <a:p>
            <a:r>
              <a:rPr lang="fr-CA" dirty="0" smtClean="0"/>
              <a:t>Ceci est le titre </a:t>
            </a:r>
            <a:br>
              <a:rPr lang="fr-CA" dirty="0" smtClean="0"/>
            </a:br>
            <a:r>
              <a:rPr lang="fr-CA" dirty="0" smtClean="0"/>
              <a:t>de cette section</a:t>
            </a:r>
            <a:endParaRPr lang="fr-FR" dirty="0"/>
          </a:p>
        </p:txBody>
      </p:sp>
      <p:sp>
        <p:nvSpPr>
          <p:cNvPr id="4" name="Espace réservé de la date 3"/>
          <p:cNvSpPr>
            <a:spLocks noGrp="1"/>
          </p:cNvSpPr>
          <p:nvPr>
            <p:ph type="dt" sz="half" idx="10"/>
          </p:nvPr>
        </p:nvSpPr>
        <p:spPr/>
        <p:txBody>
          <a:bodyPr/>
          <a:lstStyle/>
          <a:p>
            <a:fld id="{F2A59366-8798-46F3-9D80-9EAE20716A84}" type="datetime1">
              <a:rPr lang="fr-FR" smtClean="0"/>
              <a:pPr/>
              <a:t>26/02/2014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5B39664-167F-834A-9888-E3B06C15E254}" type="slidenum">
              <a:rPr lang="fr-FR" smtClean="0"/>
              <a:pPr/>
              <a:t>‹N°›</a:t>
            </a:fld>
            <a:endParaRPr lang="fr-FR"/>
          </a:p>
        </p:txBody>
      </p:sp>
    </p:spTree>
    <p:extLst>
      <p:ext uri="{BB962C8B-B14F-4D97-AF65-F5344CB8AC3E}">
        <p14:creationId xmlns:p14="http://schemas.microsoft.com/office/powerpoint/2010/main" xmlns="" val="1617896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smtClean="0"/>
              <a:t>Cliquez et modifiez le titre</a:t>
            </a:r>
            <a:endParaRPr lang="fr-FR"/>
          </a:p>
        </p:txBody>
      </p:sp>
      <p:sp>
        <p:nvSpPr>
          <p:cNvPr id="3" name="Espace réservé de la date 2"/>
          <p:cNvSpPr>
            <a:spLocks noGrp="1"/>
          </p:cNvSpPr>
          <p:nvPr>
            <p:ph type="dt" sz="half" idx="10"/>
          </p:nvPr>
        </p:nvSpPr>
        <p:spPr/>
        <p:txBody>
          <a:bodyPr/>
          <a:lstStyle/>
          <a:p>
            <a:fld id="{9AA31966-F949-4AD0-A452-A03A31AAE481}" type="datetime1">
              <a:rPr lang="fr-FR" smtClean="0"/>
              <a:pPr/>
              <a:t>26/02/2014</a:t>
            </a:fld>
            <a:endParaRPr lang="fr-FR"/>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A5B39664-167F-834A-9888-E3B06C15E254}" type="slidenum">
              <a:rPr lang="fr-FR" smtClean="0"/>
              <a:pPr/>
              <a:t>‹N°›</a:t>
            </a:fld>
            <a:endParaRPr lang="fr-FR"/>
          </a:p>
        </p:txBody>
      </p:sp>
    </p:spTree>
    <p:extLst>
      <p:ext uri="{BB962C8B-B14F-4D97-AF65-F5344CB8AC3E}">
        <p14:creationId xmlns:p14="http://schemas.microsoft.com/office/powerpoint/2010/main" xmlns="" val="3764730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de fermeture">
    <p:bg>
      <p:bgPr>
        <a:blipFill rotWithShape="1">
          <a:blip r:embed="rId2"/>
          <a:stretch>
            <a:fillRect/>
          </a:stretch>
        </a:blipFill>
        <a:effectLst/>
      </p:bgPr>
    </p:bg>
    <p:spTree>
      <p:nvGrpSpPr>
        <p:cNvPr id="1" name=""/>
        <p:cNvGrpSpPr/>
        <p:nvPr/>
      </p:nvGrpSpPr>
      <p:grpSpPr>
        <a:xfrm>
          <a:off x="0" y="0"/>
          <a:ext cx="0" cy="0"/>
          <a:chOff x="0" y="0"/>
          <a:chExt cx="0" cy="0"/>
        </a:xfrm>
      </p:grpSpPr>
      <p:sp>
        <p:nvSpPr>
          <p:cNvPr id="5" name="Titre 1"/>
          <p:cNvSpPr>
            <a:spLocks noGrp="1"/>
          </p:cNvSpPr>
          <p:nvPr>
            <p:ph type="title" hasCustomPrompt="1"/>
          </p:nvPr>
        </p:nvSpPr>
        <p:spPr>
          <a:xfrm>
            <a:off x="1244598" y="2853263"/>
            <a:ext cx="7207780" cy="2196043"/>
          </a:xfrm>
        </p:spPr>
        <p:txBody>
          <a:bodyPr lIns="0" tIns="0" rIns="0" bIns="0" anchor="t">
            <a:normAutofit/>
          </a:bodyPr>
          <a:lstStyle>
            <a:lvl1pPr algn="l">
              <a:defRPr sz="3900" b="1" cap="none"/>
            </a:lvl1pPr>
          </a:lstStyle>
          <a:p>
            <a:r>
              <a:rPr lang="fr-CA" dirty="0" smtClean="0"/>
              <a:t>Questions,</a:t>
            </a:r>
            <a:br>
              <a:rPr lang="fr-CA" dirty="0" smtClean="0"/>
            </a:br>
            <a:r>
              <a:rPr lang="fr-CA" dirty="0" smtClean="0"/>
              <a:t>commentaires?</a:t>
            </a:r>
            <a:endParaRPr lang="fr-FR" dirty="0"/>
          </a:p>
        </p:txBody>
      </p:sp>
      <p:sp>
        <p:nvSpPr>
          <p:cNvPr id="9" name="Espace réservé du texte 4"/>
          <p:cNvSpPr>
            <a:spLocks noGrp="1"/>
          </p:cNvSpPr>
          <p:nvPr>
            <p:ph type="body" sz="quarter" idx="14" hasCustomPrompt="1"/>
          </p:nvPr>
        </p:nvSpPr>
        <p:spPr>
          <a:xfrm>
            <a:off x="1219200" y="1588124"/>
            <a:ext cx="5977467" cy="731743"/>
          </a:xfrm>
        </p:spPr>
        <p:txBody>
          <a:bodyPr lIns="0" tIns="0" rIns="0" bIns="0">
            <a:normAutofit/>
          </a:bodyPr>
          <a:lstStyle>
            <a:lvl1pPr marL="0" indent="0">
              <a:buNone/>
              <a:defRPr sz="1200" b="0" i="0" baseline="0">
                <a:solidFill>
                  <a:srgbClr val="FFFFFF"/>
                </a:solidFill>
                <a:latin typeface="Helvetica Neue Light"/>
                <a:cs typeface="Helvetica Neue Light"/>
              </a:defRPr>
            </a:lvl1pPr>
          </a:lstStyle>
          <a:p>
            <a:r>
              <a:rPr lang="fr-FR" b="0" i="0" dirty="0" smtClean="0"/>
              <a:t>Nom de la direction générale</a:t>
            </a:r>
            <a:endParaRPr lang="fr-FR" b="0" i="0" dirty="0"/>
          </a:p>
        </p:txBody>
      </p:sp>
      <p:sp>
        <p:nvSpPr>
          <p:cNvPr id="6" name="Sous-titre 2"/>
          <p:cNvSpPr txBox="1">
            <a:spLocks/>
          </p:cNvSpPr>
          <p:nvPr userDrawn="1"/>
        </p:nvSpPr>
        <p:spPr>
          <a:xfrm>
            <a:off x="1219200" y="1219200"/>
            <a:ext cx="6553200" cy="313266"/>
          </a:xfrm>
          <a:prstGeom prst="rect">
            <a:avLst/>
          </a:prstGeom>
        </p:spPr>
        <p:txBody>
          <a:bodyPr vert="horz" lIns="0" tIns="0" rIns="0" bIns="0" rtlCol="0" anchor="t" anchorCtr="0">
            <a:normAutofit/>
          </a:bodyPr>
          <a:lstStyle>
            <a:lvl1pPr marL="0" indent="0" algn="l" defTabSz="457200" rtl="0" eaLnBrk="1" latinLnBrk="0" hangingPunct="1">
              <a:spcBef>
                <a:spcPct val="20000"/>
              </a:spcBef>
              <a:buFont typeface="Arial"/>
              <a:buNone/>
              <a:defRPr sz="2100" b="0" i="0" kern="1200">
                <a:solidFill>
                  <a:srgbClr val="646464"/>
                </a:solidFill>
                <a:latin typeface="Helvetica Neue Medium"/>
                <a:ea typeface="+mn-ea"/>
                <a:cs typeface="Helvetica Neue Medium"/>
              </a:defRPr>
            </a:lvl1pPr>
            <a:lvl2pPr marL="457200" indent="0" algn="ctr" defTabSz="457200" rtl="0" eaLnBrk="1" latinLnBrk="0" hangingPunct="1">
              <a:spcBef>
                <a:spcPct val="20000"/>
              </a:spcBef>
              <a:buFont typeface="Arial"/>
              <a:buNone/>
              <a:defRPr sz="2400" b="0" i="0" kern="1200">
                <a:solidFill>
                  <a:schemeClr val="tx1">
                    <a:tint val="75000"/>
                  </a:schemeClr>
                </a:solidFill>
                <a:latin typeface="Helvetica Neue Medium"/>
                <a:ea typeface="+mn-ea"/>
                <a:cs typeface="Helvetica Neue Medium"/>
              </a:defRPr>
            </a:lvl2pPr>
            <a:lvl3pPr marL="914400" indent="0" algn="ctr" defTabSz="457200" rtl="0" eaLnBrk="1" latinLnBrk="0" hangingPunct="1">
              <a:spcBef>
                <a:spcPct val="20000"/>
              </a:spcBef>
              <a:buFont typeface="Arial"/>
              <a:buNone/>
              <a:defRPr sz="2000" b="0" i="0" kern="1200">
                <a:solidFill>
                  <a:schemeClr val="tx1">
                    <a:tint val="75000"/>
                  </a:schemeClr>
                </a:solidFill>
                <a:latin typeface="Helvetica Neue Medium"/>
                <a:ea typeface="+mn-ea"/>
                <a:cs typeface="Helvetica Neue Medium"/>
              </a:defRPr>
            </a:lvl3pPr>
            <a:lvl4pPr marL="1371600" indent="0" algn="ctr" defTabSz="457200" rtl="0" eaLnBrk="1" latinLnBrk="0" hangingPunct="1">
              <a:spcBef>
                <a:spcPct val="20000"/>
              </a:spcBef>
              <a:buFont typeface="Arial"/>
              <a:buNone/>
              <a:defRPr sz="1800" b="0" i="0" kern="1200">
                <a:solidFill>
                  <a:schemeClr val="tx1">
                    <a:tint val="75000"/>
                  </a:schemeClr>
                </a:solidFill>
                <a:latin typeface="Helvetica Neue Medium"/>
                <a:ea typeface="+mn-ea"/>
                <a:cs typeface="Helvetica Neue Medium"/>
              </a:defRPr>
            </a:lvl4pPr>
            <a:lvl5pPr marL="1828800" indent="0" algn="ctr" defTabSz="457200" rtl="0" eaLnBrk="1" latinLnBrk="0" hangingPunct="1">
              <a:spcBef>
                <a:spcPct val="20000"/>
              </a:spcBef>
              <a:buFont typeface="Arial"/>
              <a:buNone/>
              <a:defRPr sz="1800" b="0" i="0" kern="1200">
                <a:solidFill>
                  <a:schemeClr val="tx1">
                    <a:tint val="75000"/>
                  </a:schemeClr>
                </a:solidFill>
                <a:latin typeface="Helvetica Neue Medium"/>
                <a:ea typeface="+mn-ea"/>
                <a:cs typeface="Helvetica Neue Medium"/>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fr-CA" sz="1800" b="1" i="0" dirty="0" smtClean="0">
                <a:solidFill>
                  <a:schemeClr val="bg1"/>
                </a:solidFill>
                <a:latin typeface="Helvetica Neue"/>
                <a:cs typeface="Helvetica Neue"/>
              </a:rPr>
              <a:t>Ministère de la Santé et des Services sociaux</a:t>
            </a:r>
            <a:endParaRPr lang="fr-FR" sz="1800" b="1" i="0" dirty="0">
              <a:solidFill>
                <a:schemeClr val="bg1"/>
              </a:solidFill>
              <a:latin typeface="Helvetica Neue"/>
              <a:cs typeface="Helvetica Neue"/>
            </a:endParaRPr>
          </a:p>
        </p:txBody>
      </p:sp>
    </p:spTree>
    <p:extLst>
      <p:ext uri="{BB962C8B-B14F-4D97-AF65-F5344CB8AC3E}">
        <p14:creationId xmlns:p14="http://schemas.microsoft.com/office/powerpoint/2010/main" xmlns="" val="31327869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7"/>
          <a:stretch>
            <a:fillRect/>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143000" y="908050"/>
            <a:ext cx="7543800" cy="787400"/>
          </a:xfrm>
          <a:prstGeom prst="rect">
            <a:avLst/>
          </a:prstGeom>
        </p:spPr>
        <p:txBody>
          <a:bodyPr vert="horz" lIns="91440" tIns="45720" rIns="91440" bIns="45720" rtlCol="0" anchor="ctr">
            <a:normAutofit/>
          </a:bodyPr>
          <a:lstStyle/>
          <a:p>
            <a:r>
              <a:rPr lang="fr-CA" dirty="0" smtClean="0"/>
              <a:t>Cliquez et modifiez le titre</a:t>
            </a:r>
            <a:endParaRPr lang="fr-FR" dirty="0"/>
          </a:p>
        </p:txBody>
      </p:sp>
      <p:sp>
        <p:nvSpPr>
          <p:cNvPr id="3" name="Espace réservé du texte 2"/>
          <p:cNvSpPr>
            <a:spLocks noGrp="1"/>
          </p:cNvSpPr>
          <p:nvPr>
            <p:ph type="body" idx="1"/>
          </p:nvPr>
        </p:nvSpPr>
        <p:spPr>
          <a:xfrm>
            <a:off x="1143000" y="1866900"/>
            <a:ext cx="7543800" cy="4259263"/>
          </a:xfrm>
          <a:prstGeom prst="rect">
            <a:avLst/>
          </a:prstGeom>
        </p:spPr>
        <p:txBody>
          <a:bodyPr vert="horz" lIns="91440" tIns="45720" rIns="91440" bIns="45720" rtlCol="0">
            <a:normAutofit/>
          </a:bodyPr>
          <a:lstStyle/>
          <a:p>
            <a:pPr lvl="0"/>
            <a:r>
              <a:rPr lang="fr-CA" dirty="0" smtClean="0"/>
              <a:t>Cliquez pour modifier les styles du texte du masque</a:t>
            </a:r>
          </a:p>
          <a:p>
            <a:pPr lvl="1"/>
            <a:r>
              <a:rPr lang="fr-CA" dirty="0" smtClean="0"/>
              <a:t>Deuxième niveau</a:t>
            </a:r>
          </a:p>
          <a:p>
            <a:pPr lvl="2"/>
            <a:r>
              <a:rPr lang="fr-CA" dirty="0" smtClean="0"/>
              <a:t>Troisième niveau</a:t>
            </a:r>
          </a:p>
          <a:p>
            <a:pPr lvl="3"/>
            <a:r>
              <a:rPr lang="fr-CA" dirty="0" smtClean="0"/>
              <a:t>Quatrième niveau</a:t>
            </a:r>
          </a:p>
          <a:p>
            <a:pPr lvl="4"/>
            <a:r>
              <a:rPr lang="fr-CA" dirty="0" smtClean="0"/>
              <a:t>Cinquième niveau</a:t>
            </a:r>
            <a:endParaRPr lang="fr-FR" dirty="0"/>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800" b="0" i="0">
                <a:solidFill>
                  <a:schemeClr val="tx1">
                    <a:tint val="75000"/>
                  </a:schemeClr>
                </a:solidFill>
                <a:latin typeface="Helvetica Neue"/>
                <a:cs typeface="Helvetica Neue"/>
              </a:defRPr>
            </a:lvl1pPr>
          </a:lstStyle>
          <a:p>
            <a:fld id="{8236E2B6-8288-4117-AFCF-E6CA57A9F92D}" type="datetime1">
              <a:rPr lang="fr-FR" smtClean="0"/>
              <a:pPr/>
              <a:t>26/02/2014</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800" b="0" i="0">
                <a:solidFill>
                  <a:schemeClr val="tx1">
                    <a:tint val="75000"/>
                  </a:schemeClr>
                </a:solidFill>
                <a:latin typeface="Helvetica Neue"/>
                <a:cs typeface="Helvetica Neue"/>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800" b="0" i="0">
                <a:solidFill>
                  <a:schemeClr val="tx1">
                    <a:tint val="75000"/>
                  </a:schemeClr>
                </a:solidFill>
                <a:latin typeface="Helvetica Neue"/>
                <a:cs typeface="Helvetica Neue"/>
              </a:defRPr>
            </a:lvl1pPr>
          </a:lstStyle>
          <a:p>
            <a:fld id="{A5B39664-167F-834A-9888-E3B06C15E254}" type="slidenum">
              <a:rPr lang="fr-FR" smtClean="0"/>
              <a:pPr/>
              <a:t>‹N°›</a:t>
            </a:fld>
            <a:endParaRPr lang="fr-FR" dirty="0"/>
          </a:p>
        </p:txBody>
      </p:sp>
    </p:spTree>
    <p:extLst>
      <p:ext uri="{BB962C8B-B14F-4D97-AF65-F5344CB8AC3E}">
        <p14:creationId xmlns:p14="http://schemas.microsoft.com/office/powerpoint/2010/main" xmlns="" val="36670078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4" r:id="rId4"/>
    <p:sldLayoutId id="2147483655" r:id="rId5"/>
  </p:sldLayoutIdLst>
  <p:hf hdr="0" ftr="0" dt="0"/>
  <p:txStyles>
    <p:titleStyle>
      <a:lvl1pPr algn="l" defTabSz="457200" rtl="0" eaLnBrk="1" latinLnBrk="0" hangingPunct="1">
        <a:lnSpc>
          <a:spcPct val="80000"/>
        </a:lnSpc>
        <a:spcBef>
          <a:spcPct val="0"/>
        </a:spcBef>
        <a:buNone/>
        <a:defRPr sz="3200" b="1" i="0" kern="1200">
          <a:solidFill>
            <a:srgbClr val="646464"/>
          </a:solidFill>
          <a:latin typeface="Helvetica Neue"/>
          <a:ea typeface="+mj-ea"/>
          <a:cs typeface="Helvetica Neue"/>
        </a:defRPr>
      </a:lvl1pPr>
    </p:titleStyle>
    <p:bodyStyle>
      <a:lvl1pPr marL="342900" indent="-342900" algn="l" defTabSz="457200" rtl="0" eaLnBrk="1" latinLnBrk="0" hangingPunct="1">
        <a:spcBef>
          <a:spcPct val="20000"/>
        </a:spcBef>
        <a:buFont typeface="Arial"/>
        <a:buChar char="•"/>
        <a:defRPr sz="2400" b="0" i="0" kern="1200">
          <a:solidFill>
            <a:srgbClr val="646464"/>
          </a:solidFill>
          <a:latin typeface="Helvetica Neue Medium"/>
          <a:ea typeface="+mn-ea"/>
          <a:cs typeface="Helvetica Neue Medium"/>
        </a:defRPr>
      </a:lvl1pPr>
      <a:lvl2pPr marL="742950" indent="-285750" algn="l" defTabSz="457200" rtl="0" eaLnBrk="1" latinLnBrk="0" hangingPunct="1">
        <a:spcBef>
          <a:spcPct val="20000"/>
        </a:spcBef>
        <a:buFont typeface="Arial"/>
        <a:buChar char="–"/>
        <a:defRPr sz="2400" b="0" i="0" kern="1200">
          <a:solidFill>
            <a:srgbClr val="646464"/>
          </a:solidFill>
          <a:latin typeface="Helvetica Neue Medium"/>
          <a:ea typeface="+mn-ea"/>
          <a:cs typeface="Helvetica Neue Medium"/>
        </a:defRPr>
      </a:lvl2pPr>
      <a:lvl3pPr marL="1143000" indent="-228600" algn="l" defTabSz="457200" rtl="0" eaLnBrk="1" latinLnBrk="0" hangingPunct="1">
        <a:spcBef>
          <a:spcPct val="20000"/>
        </a:spcBef>
        <a:buFont typeface="Arial"/>
        <a:buChar char="•"/>
        <a:defRPr sz="2000" b="0" i="0" kern="1200">
          <a:solidFill>
            <a:srgbClr val="646464"/>
          </a:solidFill>
          <a:latin typeface="Helvetica Neue Medium"/>
          <a:ea typeface="+mn-ea"/>
          <a:cs typeface="Helvetica Neue Medium"/>
        </a:defRPr>
      </a:lvl3pPr>
      <a:lvl4pPr marL="1600200" indent="-228600" algn="l" defTabSz="457200" rtl="0" eaLnBrk="1" latinLnBrk="0" hangingPunct="1">
        <a:spcBef>
          <a:spcPct val="20000"/>
        </a:spcBef>
        <a:buFont typeface="Arial"/>
        <a:buChar char="–"/>
        <a:defRPr sz="1800" b="0" i="0" kern="1200">
          <a:solidFill>
            <a:srgbClr val="646464"/>
          </a:solidFill>
          <a:latin typeface="Helvetica Neue Medium"/>
          <a:ea typeface="+mn-ea"/>
          <a:cs typeface="Helvetica Neue Medium"/>
        </a:defRPr>
      </a:lvl4pPr>
      <a:lvl5pPr marL="2057400" indent="-228600" algn="l" defTabSz="457200" rtl="0" eaLnBrk="1" latinLnBrk="0" hangingPunct="1">
        <a:spcBef>
          <a:spcPct val="20000"/>
        </a:spcBef>
        <a:buFont typeface="Arial"/>
        <a:buChar char="»"/>
        <a:defRPr sz="1800" b="0" i="0" kern="1200">
          <a:solidFill>
            <a:srgbClr val="646464"/>
          </a:solidFill>
          <a:latin typeface="Helvetica Neue Medium"/>
          <a:ea typeface="+mn-ea"/>
          <a:cs typeface="Helvetica Neue Medium"/>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CA" sz="3400" dirty="0" smtClean="0"/>
              <a:t>Modèle d’efficience de la dialyse</a:t>
            </a:r>
            <a:endParaRPr lang="fr-FR" sz="3400" dirty="0"/>
          </a:p>
        </p:txBody>
      </p:sp>
      <p:sp>
        <p:nvSpPr>
          <p:cNvPr id="4" name="Espace réservé du texte 3"/>
          <p:cNvSpPr>
            <a:spLocks noGrp="1"/>
          </p:cNvSpPr>
          <p:nvPr>
            <p:ph type="body" sz="quarter" idx="10"/>
          </p:nvPr>
        </p:nvSpPr>
        <p:spPr>
          <a:xfrm>
            <a:off x="1219200" y="4775201"/>
            <a:ext cx="6553200" cy="729672"/>
          </a:xfrm>
        </p:spPr>
        <p:txBody>
          <a:bodyPr>
            <a:normAutofit/>
          </a:bodyPr>
          <a:lstStyle/>
          <a:p>
            <a:r>
              <a:rPr lang="fr-FR" sz="2000" dirty="0" smtClean="0"/>
              <a:t>Colloque des gestionnaires en néphrologie</a:t>
            </a:r>
          </a:p>
          <a:p>
            <a:r>
              <a:rPr lang="fr-FR" sz="2000" dirty="0" smtClean="0"/>
              <a:t>Boucherville, 27 février 2014</a:t>
            </a:r>
            <a:endParaRPr lang="fr-FR" sz="2000" dirty="0"/>
          </a:p>
        </p:txBody>
      </p:sp>
      <p:sp>
        <p:nvSpPr>
          <p:cNvPr id="5" name="Espace réservé du texte 4"/>
          <p:cNvSpPr>
            <a:spLocks noGrp="1"/>
          </p:cNvSpPr>
          <p:nvPr>
            <p:ph type="body" sz="quarter" idx="14"/>
          </p:nvPr>
        </p:nvSpPr>
        <p:spPr/>
        <p:txBody>
          <a:bodyPr>
            <a:normAutofit/>
          </a:bodyPr>
          <a:lstStyle/>
          <a:p>
            <a:r>
              <a:rPr lang="fr-CA" dirty="0" smtClean="0"/>
              <a:t>Direction générale du financement, des immobilisations et du budget </a:t>
            </a:r>
            <a:endParaRPr lang="fr-CA" dirty="0"/>
          </a:p>
          <a:p>
            <a:endParaRPr lang="fr-CA" dirty="0"/>
          </a:p>
          <a:p>
            <a:endParaRPr lang="fr-FR" dirty="0"/>
          </a:p>
        </p:txBody>
      </p:sp>
    </p:spTree>
    <p:extLst>
      <p:ext uri="{BB962C8B-B14F-4D97-AF65-F5344CB8AC3E}">
        <p14:creationId xmlns:p14="http://schemas.microsoft.com/office/powerpoint/2010/main" xmlns="" val="12072648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Résultats</a:t>
            </a:r>
            <a:endParaRPr lang="fr-FR" dirty="0"/>
          </a:p>
        </p:txBody>
      </p:sp>
      <p:sp>
        <p:nvSpPr>
          <p:cNvPr id="4" name="Espace réservé du numéro de diapositive 3"/>
          <p:cNvSpPr>
            <a:spLocks noGrp="1"/>
          </p:cNvSpPr>
          <p:nvPr>
            <p:ph type="sldNum" sz="quarter" idx="12"/>
          </p:nvPr>
        </p:nvSpPr>
        <p:spPr/>
        <p:txBody>
          <a:bodyPr/>
          <a:lstStyle/>
          <a:p>
            <a:fld id="{A5B39664-167F-834A-9888-E3B06C15E254}" type="slidenum">
              <a:rPr lang="fr-FR" smtClean="0"/>
              <a:pPr/>
              <a:t>10</a:t>
            </a:fld>
            <a:endParaRPr lang="fr-FR"/>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xmlns="" val="2907564537"/>
              </p:ext>
            </p:extLst>
          </p:nvPr>
        </p:nvGraphicFramePr>
        <p:xfrm>
          <a:off x="1681016" y="2013529"/>
          <a:ext cx="6410038" cy="3352920"/>
        </p:xfrm>
        <a:graphic>
          <a:graphicData uri="http://schemas.openxmlformats.org/drawingml/2006/table">
            <a:tbl>
              <a:tblPr>
                <a:tableStyleId>{5C22544A-7EE6-4342-B048-85BDC9FD1C3A}</a:tableStyleId>
              </a:tblPr>
              <a:tblGrid>
                <a:gridCol w="1214157"/>
                <a:gridCol w="1057924"/>
                <a:gridCol w="964185"/>
                <a:gridCol w="1057924"/>
                <a:gridCol w="1057924"/>
                <a:gridCol w="1057924"/>
              </a:tblGrid>
              <a:tr h="259709">
                <a:tc gridSpan="6">
                  <a:txBody>
                    <a:bodyPr/>
                    <a:lstStyle/>
                    <a:p>
                      <a:pPr algn="ctr" fontAlgn="b"/>
                      <a:r>
                        <a:rPr lang="fr-CA" sz="1400" u="none" strike="noStrike" dirty="0">
                          <a:effectLst/>
                        </a:rPr>
                        <a:t>Tableau 2 : Évolution du nombre de </a:t>
                      </a:r>
                      <a:r>
                        <a:rPr lang="fr-CA" sz="1400" u="none" strike="noStrike" dirty="0" smtClean="0">
                          <a:effectLst/>
                        </a:rPr>
                        <a:t>traitements (milliers)</a:t>
                      </a:r>
                      <a:endParaRPr lang="fr-CA" sz="1400" b="0" i="0" u="none" strike="noStrike" dirty="0">
                        <a:effectLst/>
                        <a:latin typeface="MS Sans Serif"/>
                      </a:endParaRPr>
                    </a:p>
                  </a:txBody>
                  <a:tcPr marL="9525" marR="9525" marT="9525" marB="0" anchor="b"/>
                </a:tc>
                <a:tc hMerge="1">
                  <a:txBody>
                    <a:bodyPr/>
                    <a:lstStyle/>
                    <a:p>
                      <a:endParaRPr lang="fr-CA"/>
                    </a:p>
                  </a:txBody>
                  <a:tcPr/>
                </a:tc>
                <a:tc hMerge="1">
                  <a:txBody>
                    <a:bodyPr/>
                    <a:lstStyle/>
                    <a:p>
                      <a:endParaRPr lang="fr-CA"/>
                    </a:p>
                  </a:txBody>
                  <a:tcPr/>
                </a:tc>
                <a:tc hMerge="1">
                  <a:txBody>
                    <a:bodyPr/>
                    <a:lstStyle/>
                    <a:p>
                      <a:endParaRPr lang="fr-CA"/>
                    </a:p>
                  </a:txBody>
                  <a:tcPr/>
                </a:tc>
                <a:tc hMerge="1">
                  <a:txBody>
                    <a:bodyPr/>
                    <a:lstStyle/>
                    <a:p>
                      <a:endParaRPr lang="fr-CA"/>
                    </a:p>
                  </a:txBody>
                  <a:tcPr/>
                </a:tc>
                <a:tc hMerge="1">
                  <a:txBody>
                    <a:bodyPr/>
                    <a:lstStyle/>
                    <a:p>
                      <a:endParaRPr lang="fr-CA"/>
                    </a:p>
                  </a:txBody>
                  <a:tcPr/>
                </a:tc>
              </a:tr>
              <a:tr h="192871">
                <a:tc>
                  <a:txBody>
                    <a:bodyPr/>
                    <a:lstStyle/>
                    <a:p>
                      <a:pPr algn="ctr" fontAlgn="b"/>
                      <a:endParaRPr lang="fr-CA" sz="1400" b="0" i="0" u="none" strike="noStrike" dirty="0">
                        <a:effectLst/>
                        <a:latin typeface="MS Sans Serif"/>
                      </a:endParaRPr>
                    </a:p>
                  </a:txBody>
                  <a:tcPr marL="9525" marR="9525" marT="9525" marB="0" anchor="b"/>
                </a:tc>
                <a:tc>
                  <a:txBody>
                    <a:bodyPr/>
                    <a:lstStyle/>
                    <a:p>
                      <a:pPr algn="ctr" fontAlgn="b"/>
                      <a:r>
                        <a:rPr lang="fr-CA" sz="1400" u="none" strike="noStrike">
                          <a:effectLst/>
                        </a:rPr>
                        <a:t> </a:t>
                      </a:r>
                      <a:endParaRPr lang="fr-CA" sz="1400" b="0" i="0" u="none" strike="noStrike">
                        <a:effectLst/>
                        <a:latin typeface="MS Sans Serif"/>
                      </a:endParaRPr>
                    </a:p>
                  </a:txBody>
                  <a:tcPr marL="9525" marR="9525" marT="9525" marB="0" anchor="b"/>
                </a:tc>
                <a:tc>
                  <a:txBody>
                    <a:bodyPr/>
                    <a:lstStyle/>
                    <a:p>
                      <a:pPr algn="ctr" fontAlgn="b"/>
                      <a:r>
                        <a:rPr lang="fr-CA" sz="1400" u="none" strike="noStrike">
                          <a:effectLst/>
                        </a:rPr>
                        <a:t> </a:t>
                      </a:r>
                      <a:endParaRPr lang="fr-CA" sz="1400" b="0" i="0" u="none" strike="noStrike">
                        <a:effectLst/>
                        <a:latin typeface="MS Sans Serif"/>
                      </a:endParaRPr>
                    </a:p>
                  </a:txBody>
                  <a:tcPr marL="9525" marR="9525" marT="9525" marB="0" anchor="b"/>
                </a:tc>
                <a:tc>
                  <a:txBody>
                    <a:bodyPr/>
                    <a:lstStyle/>
                    <a:p>
                      <a:pPr algn="ctr" fontAlgn="b"/>
                      <a:r>
                        <a:rPr lang="fr-CA" sz="1400" u="none" strike="noStrike">
                          <a:effectLst/>
                        </a:rPr>
                        <a:t> </a:t>
                      </a:r>
                      <a:endParaRPr lang="fr-CA" sz="1400" b="0" i="0" u="none" strike="noStrike">
                        <a:effectLst/>
                        <a:latin typeface="MS Sans Serif"/>
                      </a:endParaRPr>
                    </a:p>
                  </a:txBody>
                  <a:tcPr marL="9525" marR="9525" marT="9525" marB="0" anchor="b"/>
                </a:tc>
                <a:tc>
                  <a:txBody>
                    <a:bodyPr/>
                    <a:lstStyle/>
                    <a:p>
                      <a:pPr algn="ctr" fontAlgn="b"/>
                      <a:r>
                        <a:rPr lang="fr-CA" sz="1400" u="none" strike="noStrike">
                          <a:effectLst/>
                        </a:rPr>
                        <a:t> </a:t>
                      </a:r>
                      <a:endParaRPr lang="fr-CA" sz="1400" b="0" i="0" u="none" strike="noStrike">
                        <a:effectLst/>
                        <a:latin typeface="MS Sans Serif"/>
                      </a:endParaRPr>
                    </a:p>
                  </a:txBody>
                  <a:tcPr marL="9525" marR="9525" marT="9525" marB="0" anchor="b"/>
                </a:tc>
                <a:tc>
                  <a:txBody>
                    <a:bodyPr/>
                    <a:lstStyle/>
                    <a:p>
                      <a:pPr algn="ctr" fontAlgn="b"/>
                      <a:endParaRPr lang="fr-CA" sz="1400" b="0" i="0" u="none" strike="noStrike">
                        <a:effectLst/>
                        <a:latin typeface="MS Sans Serif"/>
                      </a:endParaRPr>
                    </a:p>
                  </a:txBody>
                  <a:tcPr marL="9525" marR="9525" marT="9525" marB="0" anchor="b"/>
                </a:tc>
              </a:tr>
              <a:tr h="259709">
                <a:tc>
                  <a:txBody>
                    <a:bodyPr/>
                    <a:lstStyle/>
                    <a:p>
                      <a:pPr algn="ctr" fontAlgn="b"/>
                      <a:endParaRPr lang="fr-CA" sz="1400" b="0" i="0" u="none" strike="noStrike" dirty="0">
                        <a:effectLst/>
                        <a:latin typeface="MS Sans Serif"/>
                      </a:endParaRPr>
                    </a:p>
                  </a:txBody>
                  <a:tcPr marL="9525" marR="9525" marT="9525" marB="0" anchor="b"/>
                </a:tc>
                <a:tc gridSpan="4">
                  <a:txBody>
                    <a:bodyPr/>
                    <a:lstStyle/>
                    <a:p>
                      <a:pPr algn="ctr" fontAlgn="b"/>
                      <a:r>
                        <a:rPr lang="fr-CA" sz="1400" u="none" strike="noStrike">
                          <a:effectLst/>
                        </a:rPr>
                        <a:t>Centres d'activités</a:t>
                      </a:r>
                      <a:endParaRPr lang="fr-CA" sz="1400" b="0" i="0" u="none" strike="noStrike">
                        <a:effectLst/>
                        <a:latin typeface="MS Sans Serif"/>
                      </a:endParaRPr>
                    </a:p>
                  </a:txBody>
                  <a:tcPr marL="9525" marR="9525" marT="9525" marB="0" anchor="b"/>
                </a:tc>
                <a:tc hMerge="1">
                  <a:txBody>
                    <a:bodyPr/>
                    <a:lstStyle/>
                    <a:p>
                      <a:endParaRPr lang="fr-CA"/>
                    </a:p>
                  </a:txBody>
                  <a:tcPr/>
                </a:tc>
                <a:tc hMerge="1">
                  <a:txBody>
                    <a:bodyPr/>
                    <a:lstStyle/>
                    <a:p>
                      <a:endParaRPr lang="fr-CA"/>
                    </a:p>
                  </a:txBody>
                  <a:tcPr/>
                </a:tc>
                <a:tc hMerge="1">
                  <a:txBody>
                    <a:bodyPr/>
                    <a:lstStyle/>
                    <a:p>
                      <a:endParaRPr lang="fr-CA"/>
                    </a:p>
                  </a:txBody>
                  <a:tcPr/>
                </a:tc>
                <a:tc>
                  <a:txBody>
                    <a:bodyPr/>
                    <a:lstStyle/>
                    <a:p>
                      <a:pPr algn="ctr" fontAlgn="b"/>
                      <a:endParaRPr lang="fr-CA" sz="1400" b="0" i="0" u="none" strike="noStrike">
                        <a:effectLst/>
                        <a:latin typeface="MS Sans Serif"/>
                      </a:endParaRPr>
                    </a:p>
                  </a:txBody>
                  <a:tcPr marL="9525" marR="9525" marT="9525" marB="0" anchor="b"/>
                </a:tc>
              </a:tr>
              <a:tr h="259709">
                <a:tc>
                  <a:txBody>
                    <a:bodyPr/>
                    <a:lstStyle/>
                    <a:p>
                      <a:pPr algn="ctr" fontAlgn="b"/>
                      <a:r>
                        <a:rPr lang="fr-CA" sz="1400" u="none" strike="noStrike" dirty="0">
                          <a:effectLst/>
                        </a:rPr>
                        <a:t>Année</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a:effectLst/>
                        </a:rPr>
                        <a:t>6791</a:t>
                      </a:r>
                      <a:endParaRPr lang="fr-CA" sz="1400" b="0" i="0" u="none" strike="noStrike">
                        <a:effectLst/>
                        <a:latin typeface="MS Sans Serif"/>
                      </a:endParaRPr>
                    </a:p>
                  </a:txBody>
                  <a:tcPr marL="9525" marR="9525" marT="9525" marB="0" anchor="b"/>
                </a:tc>
                <a:tc>
                  <a:txBody>
                    <a:bodyPr/>
                    <a:lstStyle/>
                    <a:p>
                      <a:pPr algn="ctr" fontAlgn="b"/>
                      <a:r>
                        <a:rPr lang="fr-CA" sz="1400" u="none" strike="noStrike">
                          <a:effectLst/>
                        </a:rPr>
                        <a:t>6792</a:t>
                      </a:r>
                      <a:endParaRPr lang="fr-CA" sz="1400" b="0" i="0" u="none" strike="noStrike">
                        <a:effectLst/>
                        <a:latin typeface="MS Sans Serif"/>
                      </a:endParaRPr>
                    </a:p>
                  </a:txBody>
                  <a:tcPr marL="9525" marR="9525" marT="9525" marB="0" anchor="b"/>
                </a:tc>
                <a:tc>
                  <a:txBody>
                    <a:bodyPr/>
                    <a:lstStyle/>
                    <a:p>
                      <a:pPr algn="ctr" fontAlgn="b"/>
                      <a:r>
                        <a:rPr lang="fr-CA" sz="1400" u="none" strike="noStrike">
                          <a:effectLst/>
                        </a:rPr>
                        <a:t>6795</a:t>
                      </a:r>
                      <a:endParaRPr lang="fr-CA" sz="1400" b="0" i="0" u="none" strike="noStrike">
                        <a:effectLst/>
                        <a:latin typeface="MS Sans Serif"/>
                      </a:endParaRPr>
                    </a:p>
                  </a:txBody>
                  <a:tcPr marL="9525" marR="9525" marT="9525" marB="0" anchor="b"/>
                </a:tc>
                <a:tc>
                  <a:txBody>
                    <a:bodyPr/>
                    <a:lstStyle/>
                    <a:p>
                      <a:pPr algn="ctr" fontAlgn="b"/>
                      <a:r>
                        <a:rPr lang="fr-CA" sz="1400" u="none" strike="noStrike">
                          <a:effectLst/>
                        </a:rPr>
                        <a:t>6796</a:t>
                      </a:r>
                      <a:endParaRPr lang="fr-CA" sz="1400" b="0" i="0" u="none" strike="noStrike">
                        <a:effectLst/>
                        <a:latin typeface="MS Sans Serif"/>
                      </a:endParaRPr>
                    </a:p>
                  </a:txBody>
                  <a:tcPr marL="9525" marR="9525" marT="9525" marB="0" anchor="b"/>
                </a:tc>
                <a:tc>
                  <a:txBody>
                    <a:bodyPr/>
                    <a:lstStyle/>
                    <a:p>
                      <a:pPr algn="ctr" fontAlgn="b"/>
                      <a:r>
                        <a:rPr lang="fr-CA" sz="1400" u="none" strike="noStrike">
                          <a:effectLst/>
                        </a:rPr>
                        <a:t>Total</a:t>
                      </a:r>
                      <a:endParaRPr lang="fr-CA" sz="1400" b="0" i="0" u="none" strike="noStrike">
                        <a:effectLst/>
                        <a:latin typeface="MS Sans Serif"/>
                      </a:endParaRPr>
                    </a:p>
                  </a:txBody>
                  <a:tcPr marL="9525" marR="9525" marT="9525" marB="0" anchor="b"/>
                </a:tc>
              </a:tr>
              <a:tr h="259709">
                <a:tc>
                  <a:txBody>
                    <a:bodyPr/>
                    <a:lstStyle/>
                    <a:p>
                      <a:pPr algn="ctr" fontAlgn="b"/>
                      <a:r>
                        <a:rPr lang="fr-CA" sz="1400" u="none" strike="noStrike" dirty="0">
                          <a:effectLst/>
                        </a:rPr>
                        <a:t>07-08</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483,5</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61,0</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220,1</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1,9</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766,4</a:t>
                      </a:r>
                      <a:endParaRPr lang="fr-CA" sz="1400" b="0" i="0" u="none" strike="noStrike" dirty="0">
                        <a:effectLst/>
                        <a:latin typeface="MS Sans Serif"/>
                      </a:endParaRPr>
                    </a:p>
                  </a:txBody>
                  <a:tcPr marL="9525" marR="9525" marT="9525" marB="0" anchor="b"/>
                </a:tc>
              </a:tr>
              <a:tr h="259709">
                <a:tc>
                  <a:txBody>
                    <a:bodyPr/>
                    <a:lstStyle/>
                    <a:p>
                      <a:pPr algn="ctr" fontAlgn="b"/>
                      <a:r>
                        <a:rPr lang="fr-CA" sz="1400" u="none" strike="noStrike" dirty="0">
                          <a:effectLst/>
                        </a:rPr>
                        <a:t>08-09</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501,6</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58,4</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228,4</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1,9</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790,2</a:t>
                      </a:r>
                      <a:endParaRPr lang="fr-CA" sz="1400" b="0" i="0" u="none" strike="noStrike" dirty="0">
                        <a:effectLst/>
                        <a:latin typeface="MS Sans Serif"/>
                      </a:endParaRPr>
                    </a:p>
                  </a:txBody>
                  <a:tcPr marL="9525" marR="9525" marT="9525" marB="0" anchor="b"/>
                </a:tc>
              </a:tr>
              <a:tr h="259709">
                <a:tc>
                  <a:txBody>
                    <a:bodyPr/>
                    <a:lstStyle/>
                    <a:p>
                      <a:pPr algn="ctr" fontAlgn="b"/>
                      <a:r>
                        <a:rPr lang="fr-CA" sz="1400" u="none" strike="noStrike" dirty="0">
                          <a:effectLst/>
                        </a:rPr>
                        <a:t>09-10</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522,5</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56,2</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234,6</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2,1</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815,4</a:t>
                      </a:r>
                      <a:endParaRPr lang="fr-CA" sz="1400" b="0" i="0" u="none" strike="noStrike" dirty="0">
                        <a:effectLst/>
                        <a:latin typeface="MS Sans Serif"/>
                      </a:endParaRPr>
                    </a:p>
                  </a:txBody>
                  <a:tcPr marL="9525" marR="9525" marT="9525" marB="0" anchor="b"/>
                </a:tc>
              </a:tr>
              <a:tr h="259709">
                <a:tc>
                  <a:txBody>
                    <a:bodyPr/>
                    <a:lstStyle/>
                    <a:p>
                      <a:pPr algn="ctr" fontAlgn="b"/>
                      <a:r>
                        <a:rPr lang="fr-CA" sz="1400" u="none" strike="noStrike" dirty="0">
                          <a:effectLst/>
                        </a:rPr>
                        <a:t>10-11</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536,5</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60,4</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226,5</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2,1</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825,6</a:t>
                      </a:r>
                      <a:endParaRPr lang="fr-CA" sz="1400" b="0" i="0" u="none" strike="noStrike" dirty="0">
                        <a:effectLst/>
                        <a:latin typeface="MS Sans Serif"/>
                      </a:endParaRPr>
                    </a:p>
                  </a:txBody>
                  <a:tcPr marL="9525" marR="9525" marT="9525" marB="0" anchor="b"/>
                </a:tc>
              </a:tr>
              <a:tr h="259709">
                <a:tc>
                  <a:txBody>
                    <a:bodyPr/>
                    <a:lstStyle/>
                    <a:p>
                      <a:pPr algn="ctr" fontAlgn="b"/>
                      <a:r>
                        <a:rPr lang="fr-CA" sz="1400" u="none" strike="noStrike" dirty="0">
                          <a:effectLst/>
                        </a:rPr>
                        <a:t>11-12</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524,2</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75,2</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221,3</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2,1</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822,8</a:t>
                      </a:r>
                      <a:endParaRPr lang="fr-CA" sz="1400" b="0" i="0" u="none" strike="noStrike" dirty="0">
                        <a:effectLst/>
                        <a:latin typeface="MS Sans Serif"/>
                      </a:endParaRPr>
                    </a:p>
                  </a:txBody>
                  <a:tcPr marL="9525" marR="9525" marT="9525" marB="0" anchor="b"/>
                </a:tc>
              </a:tr>
              <a:tr h="259709">
                <a:tc>
                  <a:txBody>
                    <a:bodyPr/>
                    <a:lstStyle/>
                    <a:p>
                      <a:pPr algn="ctr" fontAlgn="b"/>
                      <a:r>
                        <a:rPr lang="fr-CA" sz="1400" u="none" strike="noStrike" dirty="0">
                          <a:effectLst/>
                        </a:rPr>
                        <a:t>12-13*</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536,7</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77,2</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228,4</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2,2</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844,5</a:t>
                      </a:r>
                      <a:endParaRPr lang="fr-CA" sz="1400" b="0" i="0" u="none" strike="noStrike" dirty="0">
                        <a:effectLst/>
                        <a:latin typeface="MS Sans Serif"/>
                      </a:endParaRPr>
                    </a:p>
                  </a:txBody>
                  <a:tcPr marL="9525" marR="9525" marT="9525" marB="0" anchor="b"/>
                </a:tc>
              </a:tr>
              <a:tr h="519420">
                <a:tc>
                  <a:txBody>
                    <a:bodyPr/>
                    <a:lstStyle/>
                    <a:p>
                      <a:pPr algn="ctr" fontAlgn="b"/>
                      <a:r>
                        <a:rPr lang="fr-CA" sz="1400" u="none" strike="noStrike" dirty="0" smtClean="0">
                          <a:effectLst/>
                        </a:rPr>
                        <a:t>Évolution </a:t>
                      </a:r>
                      <a:r>
                        <a:rPr lang="fr-CA" sz="1400" u="none" strike="noStrike" dirty="0">
                          <a:effectLst/>
                        </a:rPr>
                        <a:t>de            07-08 à 12-13</a:t>
                      </a:r>
                      <a:endParaRPr lang="fr-CA" sz="1400" b="0" i="0" u="none" strike="noStrike" dirty="0">
                        <a:effectLst/>
                        <a:latin typeface="MS Sans Serif"/>
                      </a:endParaRPr>
                    </a:p>
                  </a:txBody>
                  <a:tcPr marL="9525" marR="9525" marT="9525" marB="0" anchor="b"/>
                </a:tc>
                <a:tc>
                  <a:txBody>
                    <a:bodyPr/>
                    <a:lstStyle/>
                    <a:p>
                      <a:pPr algn="ctr" fontAlgn="ctr"/>
                      <a:r>
                        <a:rPr lang="fr-CA" sz="1400" u="none" strike="noStrike" dirty="0">
                          <a:effectLst/>
                        </a:rPr>
                        <a:t>11,0%</a:t>
                      </a:r>
                      <a:endParaRPr lang="fr-CA" sz="1400" b="0" i="0" u="none" strike="noStrike" dirty="0">
                        <a:effectLst/>
                        <a:latin typeface="MS Sans Serif"/>
                      </a:endParaRPr>
                    </a:p>
                  </a:txBody>
                  <a:tcPr marL="9525" marR="9525" marT="9525" marB="0" anchor="ctr"/>
                </a:tc>
                <a:tc>
                  <a:txBody>
                    <a:bodyPr/>
                    <a:lstStyle/>
                    <a:p>
                      <a:pPr algn="ctr" fontAlgn="ctr"/>
                      <a:r>
                        <a:rPr lang="fr-CA" sz="1400" u="none" strike="noStrike" dirty="0">
                          <a:effectLst/>
                        </a:rPr>
                        <a:t>26,7%</a:t>
                      </a:r>
                      <a:endParaRPr lang="fr-CA" sz="1400" b="0" i="0" u="none" strike="noStrike" dirty="0">
                        <a:effectLst/>
                        <a:latin typeface="MS Sans Serif"/>
                      </a:endParaRPr>
                    </a:p>
                  </a:txBody>
                  <a:tcPr marL="9525" marR="9525" marT="9525" marB="0" anchor="ctr"/>
                </a:tc>
                <a:tc>
                  <a:txBody>
                    <a:bodyPr/>
                    <a:lstStyle/>
                    <a:p>
                      <a:pPr algn="ctr" fontAlgn="ctr"/>
                      <a:r>
                        <a:rPr lang="fr-CA" sz="1400" u="none" strike="noStrike" dirty="0">
                          <a:effectLst/>
                        </a:rPr>
                        <a:t>3,8%</a:t>
                      </a:r>
                      <a:endParaRPr lang="fr-CA" sz="1400" b="0" i="0" u="none" strike="noStrike" dirty="0">
                        <a:effectLst/>
                        <a:latin typeface="MS Sans Serif"/>
                      </a:endParaRPr>
                    </a:p>
                  </a:txBody>
                  <a:tcPr marL="9525" marR="9525" marT="9525" marB="0" anchor="ctr"/>
                </a:tc>
                <a:tc>
                  <a:txBody>
                    <a:bodyPr/>
                    <a:lstStyle/>
                    <a:p>
                      <a:pPr algn="ctr" fontAlgn="ctr"/>
                      <a:r>
                        <a:rPr lang="fr-CA" sz="1400" u="none" strike="noStrike" dirty="0">
                          <a:effectLst/>
                        </a:rPr>
                        <a:t>15,0%</a:t>
                      </a:r>
                      <a:endParaRPr lang="fr-CA" sz="1400" b="0" i="0" u="none" strike="noStrike" dirty="0">
                        <a:effectLst/>
                        <a:latin typeface="MS Sans Serif"/>
                      </a:endParaRPr>
                    </a:p>
                  </a:txBody>
                  <a:tcPr marL="9525" marR="9525" marT="9525" marB="0" anchor="ctr"/>
                </a:tc>
                <a:tc>
                  <a:txBody>
                    <a:bodyPr/>
                    <a:lstStyle/>
                    <a:p>
                      <a:pPr algn="ctr" fontAlgn="ctr"/>
                      <a:r>
                        <a:rPr lang="fr-CA" sz="1400" u="none" strike="noStrike" dirty="0">
                          <a:effectLst/>
                        </a:rPr>
                        <a:t>10,2%</a:t>
                      </a:r>
                      <a:endParaRPr lang="fr-CA" sz="1400" b="0" i="0" u="none" strike="noStrike" dirty="0">
                        <a:effectLst/>
                        <a:latin typeface="MS Sans Serif"/>
                      </a:endParaRPr>
                    </a:p>
                  </a:txBody>
                  <a:tcPr marL="9525" marR="9525" marT="9525" marB="0" anchor="ctr"/>
                </a:tc>
              </a:tr>
              <a:tr h="273234">
                <a:tc gridSpan="2">
                  <a:txBody>
                    <a:bodyPr/>
                    <a:lstStyle/>
                    <a:p>
                      <a:pPr algn="l" fontAlgn="b"/>
                      <a:r>
                        <a:rPr lang="fr-CA" sz="1400" u="none" strike="noStrike" dirty="0">
                          <a:effectLst/>
                        </a:rPr>
                        <a:t>* </a:t>
                      </a:r>
                      <a:r>
                        <a:rPr lang="fr-CA" sz="1200" u="none" strike="noStrike" dirty="0">
                          <a:effectLst/>
                        </a:rPr>
                        <a:t>Résultats préliminaires</a:t>
                      </a:r>
                      <a:endParaRPr lang="fr-CA" sz="1200" b="0" i="0" u="none" strike="noStrike" dirty="0">
                        <a:effectLst/>
                        <a:latin typeface="MS Sans Serif"/>
                      </a:endParaRPr>
                    </a:p>
                  </a:txBody>
                  <a:tcPr marL="9525" marR="9525" marT="9525" marB="0" anchor="b"/>
                </a:tc>
                <a:tc hMerge="1">
                  <a:txBody>
                    <a:bodyPr/>
                    <a:lstStyle/>
                    <a:p>
                      <a:pPr algn="l" fontAlgn="b"/>
                      <a:endParaRPr lang="fr-CA" sz="1400" b="0" i="0" u="none" strike="noStrike" dirty="0">
                        <a:effectLst/>
                        <a:latin typeface="MS Sans Serif"/>
                      </a:endParaRPr>
                    </a:p>
                  </a:txBody>
                  <a:tcPr marL="9525" marR="9525" marT="9525" marB="0" anchor="b"/>
                </a:tc>
                <a:tc>
                  <a:txBody>
                    <a:bodyPr/>
                    <a:lstStyle/>
                    <a:p>
                      <a:pPr algn="l" fontAlgn="b"/>
                      <a:endParaRPr lang="fr-CA" sz="1400" b="0" i="0" u="none" strike="noStrike" dirty="0">
                        <a:effectLst/>
                        <a:latin typeface="MS Sans Serif"/>
                      </a:endParaRPr>
                    </a:p>
                  </a:txBody>
                  <a:tcPr marL="9525" marR="9525" marT="9525" marB="0" anchor="b"/>
                </a:tc>
                <a:tc>
                  <a:txBody>
                    <a:bodyPr/>
                    <a:lstStyle/>
                    <a:p>
                      <a:pPr algn="l" fontAlgn="b"/>
                      <a:endParaRPr lang="fr-CA" sz="1400" b="0" i="0" u="none" strike="noStrike" dirty="0">
                        <a:effectLst/>
                        <a:latin typeface="MS Sans Serif"/>
                      </a:endParaRPr>
                    </a:p>
                  </a:txBody>
                  <a:tcPr marL="9525" marR="9525" marT="9525" marB="0" anchor="b"/>
                </a:tc>
                <a:tc>
                  <a:txBody>
                    <a:bodyPr/>
                    <a:lstStyle/>
                    <a:p>
                      <a:pPr algn="l" fontAlgn="b"/>
                      <a:endParaRPr lang="fr-CA" sz="1400" b="0" i="0" u="none" strike="noStrike" dirty="0">
                        <a:effectLst/>
                        <a:latin typeface="MS Sans Serif"/>
                      </a:endParaRPr>
                    </a:p>
                  </a:txBody>
                  <a:tcPr marL="9525" marR="9525" marT="9525" marB="0" anchor="b"/>
                </a:tc>
                <a:tc>
                  <a:txBody>
                    <a:bodyPr/>
                    <a:lstStyle/>
                    <a:p>
                      <a:pPr algn="l" fontAlgn="b"/>
                      <a:endParaRPr lang="fr-CA" sz="1400" b="0" i="0" u="none" strike="noStrike" dirty="0">
                        <a:effectLst/>
                        <a:latin typeface="MS Sans Serif"/>
                      </a:endParaRPr>
                    </a:p>
                  </a:txBody>
                  <a:tcPr marL="9525" marR="9525" marT="9525" marB="0" anchor="b"/>
                </a:tc>
              </a:tr>
            </a:tbl>
          </a:graphicData>
        </a:graphic>
      </p:graphicFrame>
    </p:spTree>
    <p:extLst>
      <p:ext uri="{BB962C8B-B14F-4D97-AF65-F5344CB8AC3E}">
        <p14:creationId xmlns:p14="http://schemas.microsoft.com/office/powerpoint/2010/main" xmlns="" val="2024859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Résultats</a:t>
            </a:r>
            <a:endParaRPr lang="fr-CA" dirty="0"/>
          </a:p>
        </p:txBody>
      </p:sp>
      <p:sp>
        <p:nvSpPr>
          <p:cNvPr id="4" name="Espace réservé du numéro de diapositive 3"/>
          <p:cNvSpPr>
            <a:spLocks noGrp="1"/>
          </p:cNvSpPr>
          <p:nvPr>
            <p:ph type="sldNum" sz="quarter" idx="12"/>
          </p:nvPr>
        </p:nvSpPr>
        <p:spPr/>
        <p:txBody>
          <a:bodyPr/>
          <a:lstStyle/>
          <a:p>
            <a:fld id="{A5B39664-167F-834A-9888-E3B06C15E254}" type="slidenum">
              <a:rPr lang="fr-FR" smtClean="0"/>
              <a:pPr/>
              <a:t>11</a:t>
            </a:fld>
            <a:endParaRPr lang="fr-FR"/>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xmlns="" val="3064959433"/>
              </p:ext>
            </p:extLst>
          </p:nvPr>
        </p:nvGraphicFramePr>
        <p:xfrm>
          <a:off x="831275" y="1890464"/>
          <a:ext cx="7855527" cy="3512806"/>
        </p:xfrm>
        <a:graphic>
          <a:graphicData uri="http://schemas.openxmlformats.org/drawingml/2006/table">
            <a:tbl>
              <a:tblPr>
                <a:tableStyleId>{5C22544A-7EE6-4342-B048-85BDC9FD1C3A}</a:tableStyleId>
              </a:tblPr>
              <a:tblGrid>
                <a:gridCol w="884397"/>
                <a:gridCol w="770596"/>
                <a:gridCol w="702316"/>
                <a:gridCol w="770596"/>
                <a:gridCol w="770596"/>
                <a:gridCol w="770596"/>
                <a:gridCol w="845380"/>
                <a:gridCol w="780350"/>
                <a:gridCol w="780350"/>
                <a:gridCol w="780350"/>
              </a:tblGrid>
              <a:tr h="252525">
                <a:tc gridSpan="10">
                  <a:txBody>
                    <a:bodyPr/>
                    <a:lstStyle/>
                    <a:p>
                      <a:pPr algn="ctr" fontAlgn="b"/>
                      <a:r>
                        <a:rPr lang="fr-CA" sz="1200" u="none" strike="noStrike" dirty="0">
                          <a:effectLst/>
                        </a:rPr>
                        <a:t>Tableau 3 : Évolution du coût moyen </a:t>
                      </a:r>
                      <a:r>
                        <a:rPr lang="fr-CA" sz="1200" u="none" strike="noStrike" dirty="0" smtClean="0">
                          <a:effectLst/>
                        </a:rPr>
                        <a:t>($)</a:t>
                      </a:r>
                      <a:r>
                        <a:rPr lang="fr-CA" sz="1200" u="none" strike="noStrike" baseline="0" dirty="0" smtClean="0">
                          <a:effectLst/>
                        </a:rPr>
                        <a:t> </a:t>
                      </a:r>
                      <a:r>
                        <a:rPr lang="fr-CA" sz="1200" u="none" strike="noStrike" dirty="0" smtClean="0">
                          <a:effectLst/>
                        </a:rPr>
                        <a:t>par </a:t>
                      </a:r>
                      <a:r>
                        <a:rPr lang="fr-CA" sz="1200" u="none" strike="noStrike" dirty="0">
                          <a:effectLst/>
                        </a:rPr>
                        <a:t>traitement chez les établissements retenus au modèle</a:t>
                      </a:r>
                      <a:endParaRPr lang="fr-CA" sz="1200" b="0" i="0" u="none" strike="noStrike" dirty="0">
                        <a:effectLst/>
                        <a:latin typeface="MS Sans Serif"/>
                      </a:endParaRPr>
                    </a:p>
                  </a:txBody>
                  <a:tcPr marL="9383" marR="9383" marT="9383" marB="0" anchor="b"/>
                </a:tc>
                <a:tc hMerge="1">
                  <a:txBody>
                    <a:bodyPr/>
                    <a:lstStyle/>
                    <a:p>
                      <a:endParaRPr lang="fr-CA"/>
                    </a:p>
                  </a:txBody>
                  <a:tcPr/>
                </a:tc>
                <a:tc hMerge="1">
                  <a:txBody>
                    <a:bodyPr/>
                    <a:lstStyle/>
                    <a:p>
                      <a:endParaRPr lang="fr-CA"/>
                    </a:p>
                  </a:txBody>
                  <a:tcPr/>
                </a:tc>
                <a:tc hMerge="1">
                  <a:txBody>
                    <a:bodyPr/>
                    <a:lstStyle/>
                    <a:p>
                      <a:endParaRPr lang="fr-CA"/>
                    </a:p>
                  </a:txBody>
                  <a:tcPr/>
                </a:tc>
                <a:tc hMerge="1">
                  <a:txBody>
                    <a:bodyPr/>
                    <a:lstStyle/>
                    <a:p>
                      <a:endParaRPr lang="fr-CA"/>
                    </a:p>
                  </a:txBody>
                  <a:tcPr/>
                </a:tc>
                <a:tc hMerge="1">
                  <a:txBody>
                    <a:bodyPr/>
                    <a:lstStyle/>
                    <a:p>
                      <a:endParaRPr lang="fr-CA"/>
                    </a:p>
                  </a:txBody>
                  <a:tcPr/>
                </a:tc>
                <a:tc hMerge="1">
                  <a:txBody>
                    <a:bodyPr/>
                    <a:lstStyle/>
                    <a:p>
                      <a:endParaRPr lang="fr-CA"/>
                    </a:p>
                  </a:txBody>
                  <a:tcPr/>
                </a:tc>
                <a:tc hMerge="1">
                  <a:txBody>
                    <a:bodyPr/>
                    <a:lstStyle/>
                    <a:p>
                      <a:endParaRPr lang="fr-CA"/>
                    </a:p>
                  </a:txBody>
                  <a:tcPr/>
                </a:tc>
                <a:tc hMerge="1">
                  <a:txBody>
                    <a:bodyPr/>
                    <a:lstStyle/>
                    <a:p>
                      <a:endParaRPr lang="fr-CA"/>
                    </a:p>
                  </a:txBody>
                  <a:tcPr/>
                </a:tc>
                <a:tc hMerge="1">
                  <a:txBody>
                    <a:bodyPr/>
                    <a:lstStyle/>
                    <a:p>
                      <a:endParaRPr lang="fr-CA"/>
                    </a:p>
                  </a:txBody>
                  <a:tcPr/>
                </a:tc>
              </a:tr>
              <a:tr h="220462">
                <a:tc>
                  <a:txBody>
                    <a:bodyPr/>
                    <a:lstStyle/>
                    <a:p>
                      <a:pPr algn="ctr" fontAlgn="b"/>
                      <a:endParaRPr lang="fr-CA" sz="1200" b="0" i="0" u="none" strike="noStrike" dirty="0">
                        <a:effectLst/>
                        <a:latin typeface="MS Sans Serif"/>
                      </a:endParaRPr>
                    </a:p>
                  </a:txBody>
                  <a:tcPr marL="9383" marR="9383" marT="9383" marB="0" anchor="b"/>
                </a:tc>
                <a:tc>
                  <a:txBody>
                    <a:bodyPr/>
                    <a:lstStyle/>
                    <a:p>
                      <a:pPr algn="ctr" fontAlgn="b"/>
                      <a:endParaRPr lang="fr-CA" sz="1200" b="0" i="0" u="none" strike="noStrike">
                        <a:effectLst/>
                        <a:latin typeface="MS Sans Serif"/>
                      </a:endParaRPr>
                    </a:p>
                  </a:txBody>
                  <a:tcPr marL="9383" marR="9383" marT="9383" marB="0" anchor="b"/>
                </a:tc>
                <a:tc>
                  <a:txBody>
                    <a:bodyPr/>
                    <a:lstStyle/>
                    <a:p>
                      <a:pPr algn="ctr" fontAlgn="b"/>
                      <a:endParaRPr lang="fr-CA" sz="1200" b="0" i="0" u="none" strike="noStrike">
                        <a:effectLst/>
                        <a:latin typeface="MS Sans Serif"/>
                      </a:endParaRPr>
                    </a:p>
                  </a:txBody>
                  <a:tcPr marL="9383" marR="9383" marT="9383" marB="0" anchor="b"/>
                </a:tc>
                <a:tc>
                  <a:txBody>
                    <a:bodyPr/>
                    <a:lstStyle/>
                    <a:p>
                      <a:pPr algn="ctr" fontAlgn="b"/>
                      <a:endParaRPr lang="fr-CA" sz="1200" b="0" i="0" u="none" strike="noStrike">
                        <a:effectLst/>
                        <a:latin typeface="MS Sans Serif"/>
                      </a:endParaRPr>
                    </a:p>
                  </a:txBody>
                  <a:tcPr marL="9383" marR="9383" marT="9383" marB="0" anchor="b"/>
                </a:tc>
                <a:tc>
                  <a:txBody>
                    <a:bodyPr/>
                    <a:lstStyle/>
                    <a:p>
                      <a:pPr algn="ctr" fontAlgn="b"/>
                      <a:endParaRPr lang="fr-CA" sz="1200" b="0" i="0" u="none" strike="noStrike">
                        <a:effectLst/>
                        <a:latin typeface="MS Sans Serif"/>
                      </a:endParaRPr>
                    </a:p>
                  </a:txBody>
                  <a:tcPr marL="9383" marR="9383" marT="9383" marB="0" anchor="b"/>
                </a:tc>
                <a:tc>
                  <a:txBody>
                    <a:bodyPr/>
                    <a:lstStyle/>
                    <a:p>
                      <a:pPr algn="ctr" fontAlgn="b"/>
                      <a:endParaRPr lang="fr-CA" sz="1200" b="0" i="0" u="none" strike="noStrike">
                        <a:effectLst/>
                        <a:latin typeface="MS Sans Serif"/>
                      </a:endParaRPr>
                    </a:p>
                  </a:txBody>
                  <a:tcPr marL="9383" marR="9383" marT="9383" marB="0" anchor="b"/>
                </a:tc>
                <a:tc>
                  <a:txBody>
                    <a:bodyPr/>
                    <a:lstStyle/>
                    <a:p>
                      <a:pPr algn="ctr" fontAlgn="b"/>
                      <a:endParaRPr lang="fr-CA" sz="1200" b="0" i="0" u="none" strike="noStrike">
                        <a:effectLst/>
                        <a:latin typeface="MS Sans Serif"/>
                      </a:endParaRPr>
                    </a:p>
                  </a:txBody>
                  <a:tcPr marL="9383" marR="9383" marT="9383" marB="0" anchor="b"/>
                </a:tc>
                <a:tc>
                  <a:txBody>
                    <a:bodyPr/>
                    <a:lstStyle/>
                    <a:p>
                      <a:pPr algn="ctr" fontAlgn="b"/>
                      <a:endParaRPr lang="fr-CA" sz="1200" b="0" i="0" u="none" strike="noStrike">
                        <a:effectLst/>
                        <a:latin typeface="MS Sans Serif"/>
                      </a:endParaRPr>
                    </a:p>
                  </a:txBody>
                  <a:tcPr marL="9383" marR="9383" marT="9383" marB="0" anchor="b"/>
                </a:tc>
                <a:tc>
                  <a:txBody>
                    <a:bodyPr/>
                    <a:lstStyle/>
                    <a:p>
                      <a:pPr algn="ctr" fontAlgn="b"/>
                      <a:endParaRPr lang="fr-CA" sz="1200" b="0" i="0" u="none" strike="noStrike">
                        <a:effectLst/>
                        <a:latin typeface="MS Sans Serif"/>
                      </a:endParaRPr>
                    </a:p>
                  </a:txBody>
                  <a:tcPr marL="9383" marR="9383" marT="9383" marB="0" anchor="b"/>
                </a:tc>
                <a:tc>
                  <a:txBody>
                    <a:bodyPr/>
                    <a:lstStyle/>
                    <a:p>
                      <a:pPr algn="ctr" fontAlgn="b"/>
                      <a:endParaRPr lang="fr-CA" sz="1200" b="0" i="0" u="none" strike="noStrike">
                        <a:effectLst/>
                        <a:latin typeface="MS Sans Serif"/>
                      </a:endParaRPr>
                    </a:p>
                  </a:txBody>
                  <a:tcPr marL="9383" marR="9383" marT="9383" marB="0" anchor="b"/>
                </a:tc>
              </a:tr>
              <a:tr h="252525">
                <a:tc>
                  <a:txBody>
                    <a:bodyPr/>
                    <a:lstStyle/>
                    <a:p>
                      <a:pPr algn="ctr" fontAlgn="b"/>
                      <a:endParaRPr lang="fr-CA" sz="1200" b="0" i="0" u="none" strike="noStrike" dirty="0">
                        <a:effectLst/>
                        <a:latin typeface="MS Sans Serif"/>
                      </a:endParaRPr>
                    </a:p>
                  </a:txBody>
                  <a:tcPr marL="9383" marR="9383" marT="9383" marB="0" anchor="b"/>
                </a:tc>
                <a:tc gridSpan="9">
                  <a:txBody>
                    <a:bodyPr/>
                    <a:lstStyle/>
                    <a:p>
                      <a:pPr algn="ctr" fontAlgn="b"/>
                      <a:r>
                        <a:rPr lang="fr-CA" sz="1200" u="none" strike="noStrike">
                          <a:effectLst/>
                        </a:rPr>
                        <a:t>Centres d'activités</a:t>
                      </a:r>
                      <a:endParaRPr lang="fr-CA" sz="1200" b="0" i="0" u="none" strike="noStrike">
                        <a:effectLst/>
                        <a:latin typeface="MS Sans Serif"/>
                      </a:endParaRPr>
                    </a:p>
                  </a:txBody>
                  <a:tcPr marL="9383" marR="9383" marT="9383" marB="0" anchor="b"/>
                </a:tc>
                <a:tc hMerge="1">
                  <a:txBody>
                    <a:bodyPr/>
                    <a:lstStyle/>
                    <a:p>
                      <a:endParaRPr lang="fr-CA"/>
                    </a:p>
                  </a:txBody>
                  <a:tcPr/>
                </a:tc>
                <a:tc hMerge="1">
                  <a:txBody>
                    <a:bodyPr/>
                    <a:lstStyle/>
                    <a:p>
                      <a:endParaRPr lang="fr-CA"/>
                    </a:p>
                  </a:txBody>
                  <a:tcPr/>
                </a:tc>
                <a:tc hMerge="1">
                  <a:txBody>
                    <a:bodyPr/>
                    <a:lstStyle/>
                    <a:p>
                      <a:endParaRPr lang="fr-CA"/>
                    </a:p>
                  </a:txBody>
                  <a:tcPr/>
                </a:tc>
                <a:tc hMerge="1">
                  <a:txBody>
                    <a:bodyPr/>
                    <a:lstStyle/>
                    <a:p>
                      <a:endParaRPr lang="fr-CA"/>
                    </a:p>
                  </a:txBody>
                  <a:tcPr/>
                </a:tc>
                <a:tc hMerge="1">
                  <a:txBody>
                    <a:bodyPr/>
                    <a:lstStyle/>
                    <a:p>
                      <a:endParaRPr lang="fr-CA"/>
                    </a:p>
                  </a:txBody>
                  <a:tcPr/>
                </a:tc>
                <a:tc hMerge="1">
                  <a:txBody>
                    <a:bodyPr/>
                    <a:lstStyle/>
                    <a:p>
                      <a:endParaRPr lang="fr-CA"/>
                    </a:p>
                  </a:txBody>
                  <a:tcPr/>
                </a:tc>
                <a:tc hMerge="1">
                  <a:txBody>
                    <a:bodyPr/>
                    <a:lstStyle/>
                    <a:p>
                      <a:endParaRPr lang="fr-CA"/>
                    </a:p>
                  </a:txBody>
                  <a:tcPr/>
                </a:tc>
                <a:tc hMerge="1">
                  <a:txBody>
                    <a:bodyPr/>
                    <a:lstStyle/>
                    <a:p>
                      <a:endParaRPr lang="fr-CA"/>
                    </a:p>
                  </a:txBody>
                  <a:tcPr/>
                </a:tc>
              </a:tr>
              <a:tr h="252525">
                <a:tc rowSpan="2">
                  <a:txBody>
                    <a:bodyPr/>
                    <a:lstStyle/>
                    <a:p>
                      <a:pPr algn="ctr" fontAlgn="b"/>
                      <a:r>
                        <a:rPr lang="fr-CA" sz="1200" u="none" strike="noStrike" dirty="0">
                          <a:effectLst/>
                        </a:rPr>
                        <a:t>Année / taille</a:t>
                      </a:r>
                      <a:endParaRPr lang="fr-CA" sz="1200" b="0" i="0" u="none" strike="noStrike" dirty="0">
                        <a:effectLst/>
                        <a:latin typeface="MS Sans Serif"/>
                      </a:endParaRPr>
                    </a:p>
                  </a:txBody>
                  <a:tcPr marL="9383" marR="9383" marT="9383" marB="0" anchor="b"/>
                </a:tc>
                <a:tc gridSpan="3">
                  <a:txBody>
                    <a:bodyPr/>
                    <a:lstStyle/>
                    <a:p>
                      <a:pPr algn="ctr" fontAlgn="b"/>
                      <a:r>
                        <a:rPr lang="fr-CA" sz="1200" u="none" strike="noStrike">
                          <a:effectLst/>
                        </a:rPr>
                        <a:t>6791</a:t>
                      </a:r>
                      <a:endParaRPr lang="fr-CA" sz="1200" b="0" i="0" u="none" strike="noStrike">
                        <a:effectLst/>
                        <a:latin typeface="MS Sans Serif"/>
                      </a:endParaRPr>
                    </a:p>
                  </a:txBody>
                  <a:tcPr marL="9383" marR="9383" marT="9383" marB="0" anchor="b"/>
                </a:tc>
                <a:tc hMerge="1">
                  <a:txBody>
                    <a:bodyPr/>
                    <a:lstStyle/>
                    <a:p>
                      <a:endParaRPr lang="fr-CA"/>
                    </a:p>
                  </a:txBody>
                  <a:tcPr/>
                </a:tc>
                <a:tc hMerge="1">
                  <a:txBody>
                    <a:bodyPr/>
                    <a:lstStyle/>
                    <a:p>
                      <a:endParaRPr lang="fr-CA"/>
                    </a:p>
                  </a:txBody>
                  <a:tcPr/>
                </a:tc>
                <a:tc gridSpan="3">
                  <a:txBody>
                    <a:bodyPr/>
                    <a:lstStyle/>
                    <a:p>
                      <a:pPr algn="ctr" fontAlgn="b"/>
                      <a:r>
                        <a:rPr lang="fr-CA" sz="1200" u="none" strike="noStrike">
                          <a:effectLst/>
                        </a:rPr>
                        <a:t>6792</a:t>
                      </a:r>
                      <a:endParaRPr lang="fr-CA" sz="1200" b="0" i="0" u="none" strike="noStrike">
                        <a:effectLst/>
                        <a:latin typeface="MS Sans Serif"/>
                      </a:endParaRPr>
                    </a:p>
                  </a:txBody>
                  <a:tcPr marL="9383" marR="9383" marT="9383" marB="0" anchor="b"/>
                </a:tc>
                <a:tc hMerge="1">
                  <a:txBody>
                    <a:bodyPr/>
                    <a:lstStyle/>
                    <a:p>
                      <a:endParaRPr lang="fr-CA"/>
                    </a:p>
                  </a:txBody>
                  <a:tcPr/>
                </a:tc>
                <a:tc hMerge="1">
                  <a:txBody>
                    <a:bodyPr/>
                    <a:lstStyle/>
                    <a:p>
                      <a:endParaRPr lang="fr-CA"/>
                    </a:p>
                  </a:txBody>
                  <a:tcPr/>
                </a:tc>
                <a:tc>
                  <a:txBody>
                    <a:bodyPr/>
                    <a:lstStyle/>
                    <a:p>
                      <a:pPr algn="ctr" fontAlgn="b"/>
                      <a:r>
                        <a:rPr lang="fr-CA" sz="1200" u="none" strike="noStrike">
                          <a:effectLst/>
                        </a:rPr>
                        <a:t>6795</a:t>
                      </a:r>
                      <a:endParaRPr lang="fr-CA" sz="1200" b="0" i="0" u="none" strike="noStrike">
                        <a:effectLst/>
                        <a:latin typeface="MS Sans Serif"/>
                      </a:endParaRPr>
                    </a:p>
                  </a:txBody>
                  <a:tcPr marL="9383" marR="9383" marT="9383" marB="0" anchor="b"/>
                </a:tc>
                <a:tc>
                  <a:txBody>
                    <a:bodyPr/>
                    <a:lstStyle/>
                    <a:p>
                      <a:pPr algn="ctr" fontAlgn="b"/>
                      <a:r>
                        <a:rPr lang="fr-CA" sz="1200" u="none" strike="noStrike">
                          <a:effectLst/>
                        </a:rPr>
                        <a:t>Fournitures</a:t>
                      </a:r>
                      <a:endParaRPr lang="fr-CA" sz="1200" b="0" i="0" u="none" strike="noStrike">
                        <a:effectLst/>
                        <a:latin typeface="MS Sans Serif"/>
                      </a:endParaRPr>
                    </a:p>
                  </a:txBody>
                  <a:tcPr marL="9383" marR="9383" marT="9383" marB="0" anchor="b"/>
                </a:tc>
                <a:tc>
                  <a:txBody>
                    <a:bodyPr/>
                    <a:lstStyle/>
                    <a:p>
                      <a:pPr algn="ctr" fontAlgn="b"/>
                      <a:r>
                        <a:rPr lang="fr-CA" sz="1200" u="none" strike="noStrike">
                          <a:effectLst/>
                        </a:rPr>
                        <a:t>Pharmacie</a:t>
                      </a:r>
                      <a:endParaRPr lang="fr-CA" sz="1200" b="0" i="0" u="none" strike="noStrike">
                        <a:effectLst/>
                        <a:latin typeface="MS Sans Serif"/>
                      </a:endParaRPr>
                    </a:p>
                  </a:txBody>
                  <a:tcPr marL="9383" marR="9383" marT="9383" marB="0" anchor="b"/>
                </a:tc>
              </a:tr>
              <a:tr h="252525">
                <a:tc vMerge="1">
                  <a:txBody>
                    <a:bodyPr/>
                    <a:lstStyle/>
                    <a:p>
                      <a:endParaRPr lang="fr-CA"/>
                    </a:p>
                  </a:txBody>
                  <a:tcPr/>
                </a:tc>
                <a:tc>
                  <a:txBody>
                    <a:bodyPr/>
                    <a:lstStyle/>
                    <a:p>
                      <a:pPr algn="ctr" fontAlgn="b"/>
                      <a:r>
                        <a:rPr lang="fr-CA" sz="1200" u="none" strike="noStrike">
                          <a:effectLst/>
                        </a:rPr>
                        <a:t>Tous</a:t>
                      </a:r>
                      <a:endParaRPr lang="fr-CA" sz="1200" b="0" i="0" u="none" strike="noStrike">
                        <a:effectLst/>
                        <a:latin typeface="MS Sans Serif"/>
                      </a:endParaRPr>
                    </a:p>
                  </a:txBody>
                  <a:tcPr marL="9383" marR="9383" marT="9383" marB="0" anchor="b"/>
                </a:tc>
                <a:tc>
                  <a:txBody>
                    <a:bodyPr/>
                    <a:lstStyle/>
                    <a:p>
                      <a:pPr algn="ctr" fontAlgn="b"/>
                      <a:r>
                        <a:rPr lang="fr-CA" sz="1200" u="none" strike="noStrike">
                          <a:effectLst/>
                        </a:rPr>
                        <a:t>Petite</a:t>
                      </a:r>
                      <a:endParaRPr lang="fr-CA" sz="1200" b="0" i="0" u="none" strike="noStrike">
                        <a:effectLst/>
                        <a:latin typeface="MS Sans Serif"/>
                      </a:endParaRPr>
                    </a:p>
                  </a:txBody>
                  <a:tcPr marL="9383" marR="9383" marT="9383" marB="0" anchor="b"/>
                </a:tc>
                <a:tc>
                  <a:txBody>
                    <a:bodyPr/>
                    <a:lstStyle/>
                    <a:p>
                      <a:pPr algn="ctr" fontAlgn="b"/>
                      <a:r>
                        <a:rPr lang="fr-CA" sz="1200" u="none" strike="noStrike">
                          <a:effectLst/>
                        </a:rPr>
                        <a:t>Grande</a:t>
                      </a:r>
                      <a:endParaRPr lang="fr-CA" sz="1200" b="0" i="0" u="none" strike="noStrike">
                        <a:effectLst/>
                        <a:latin typeface="MS Sans Serif"/>
                      </a:endParaRPr>
                    </a:p>
                  </a:txBody>
                  <a:tcPr marL="9383" marR="9383" marT="9383" marB="0" anchor="b"/>
                </a:tc>
                <a:tc>
                  <a:txBody>
                    <a:bodyPr/>
                    <a:lstStyle/>
                    <a:p>
                      <a:pPr algn="ctr" fontAlgn="b"/>
                      <a:r>
                        <a:rPr lang="fr-CA" sz="1200" u="none" strike="noStrike">
                          <a:effectLst/>
                        </a:rPr>
                        <a:t>Tous</a:t>
                      </a:r>
                      <a:endParaRPr lang="fr-CA" sz="1200" b="0" i="0" u="none" strike="noStrike">
                        <a:effectLst/>
                        <a:latin typeface="MS Sans Serif"/>
                      </a:endParaRPr>
                    </a:p>
                  </a:txBody>
                  <a:tcPr marL="9383" marR="9383" marT="9383" marB="0" anchor="b"/>
                </a:tc>
                <a:tc>
                  <a:txBody>
                    <a:bodyPr/>
                    <a:lstStyle/>
                    <a:p>
                      <a:pPr algn="ctr" fontAlgn="b"/>
                      <a:r>
                        <a:rPr lang="fr-CA" sz="1200" u="none" strike="noStrike">
                          <a:effectLst/>
                        </a:rPr>
                        <a:t>Petite</a:t>
                      </a:r>
                      <a:endParaRPr lang="fr-CA" sz="1200" b="0" i="0" u="none" strike="noStrike">
                        <a:effectLst/>
                        <a:latin typeface="MS Sans Serif"/>
                      </a:endParaRPr>
                    </a:p>
                  </a:txBody>
                  <a:tcPr marL="9383" marR="9383" marT="9383" marB="0" anchor="b"/>
                </a:tc>
                <a:tc>
                  <a:txBody>
                    <a:bodyPr/>
                    <a:lstStyle/>
                    <a:p>
                      <a:pPr algn="ctr" fontAlgn="b"/>
                      <a:r>
                        <a:rPr lang="fr-CA" sz="1200" u="none" strike="noStrike">
                          <a:effectLst/>
                        </a:rPr>
                        <a:t>Grande</a:t>
                      </a:r>
                      <a:endParaRPr lang="fr-CA" sz="1200" b="0" i="0" u="none" strike="noStrike">
                        <a:effectLst/>
                        <a:latin typeface="MS Sans Serif"/>
                      </a:endParaRPr>
                    </a:p>
                  </a:txBody>
                  <a:tcPr marL="9383" marR="9383" marT="9383" marB="0" anchor="b"/>
                </a:tc>
                <a:tc>
                  <a:txBody>
                    <a:bodyPr/>
                    <a:lstStyle/>
                    <a:p>
                      <a:pPr algn="ctr" fontAlgn="b"/>
                      <a:r>
                        <a:rPr lang="fr-CA" sz="1200" u="none" strike="noStrike">
                          <a:effectLst/>
                        </a:rPr>
                        <a:t>Tous</a:t>
                      </a:r>
                      <a:endParaRPr lang="fr-CA" sz="1200" b="0" i="0" u="none" strike="noStrike">
                        <a:effectLst/>
                        <a:latin typeface="MS Sans Serif"/>
                      </a:endParaRPr>
                    </a:p>
                  </a:txBody>
                  <a:tcPr marL="9383" marR="9383" marT="9383" marB="0" anchor="b"/>
                </a:tc>
                <a:tc>
                  <a:txBody>
                    <a:bodyPr/>
                    <a:lstStyle/>
                    <a:p>
                      <a:pPr algn="ctr" fontAlgn="b"/>
                      <a:r>
                        <a:rPr lang="fr-CA" sz="1200" u="none" strike="noStrike">
                          <a:effectLst/>
                        </a:rPr>
                        <a:t>Tous</a:t>
                      </a:r>
                      <a:endParaRPr lang="fr-CA" sz="1200" b="0" i="0" u="none" strike="noStrike">
                        <a:effectLst/>
                        <a:latin typeface="MS Sans Serif"/>
                      </a:endParaRPr>
                    </a:p>
                  </a:txBody>
                  <a:tcPr marL="9383" marR="9383" marT="9383" marB="0" anchor="b"/>
                </a:tc>
                <a:tc>
                  <a:txBody>
                    <a:bodyPr/>
                    <a:lstStyle/>
                    <a:p>
                      <a:pPr algn="ctr" fontAlgn="b"/>
                      <a:r>
                        <a:rPr lang="fr-CA" sz="1200" u="none" strike="noStrike">
                          <a:effectLst/>
                        </a:rPr>
                        <a:t>Tous</a:t>
                      </a:r>
                      <a:endParaRPr lang="fr-CA" sz="1200" b="0" i="0" u="none" strike="noStrike">
                        <a:effectLst/>
                        <a:latin typeface="MS Sans Serif"/>
                      </a:endParaRPr>
                    </a:p>
                  </a:txBody>
                  <a:tcPr marL="9383" marR="9383" marT="9383" marB="0" anchor="b"/>
                </a:tc>
              </a:tr>
              <a:tr h="252525">
                <a:tc>
                  <a:txBody>
                    <a:bodyPr/>
                    <a:lstStyle/>
                    <a:p>
                      <a:pPr algn="ctr" fontAlgn="b"/>
                      <a:r>
                        <a:rPr lang="fr-CA" sz="1200" u="none" strike="noStrike" dirty="0">
                          <a:effectLst/>
                        </a:rPr>
                        <a:t>07-08</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a:effectLst/>
                        </a:rPr>
                        <a:t>150,92 </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178,32</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140,96</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84,90</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93,86</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84,20</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68,81</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61,68</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21,43</a:t>
                      </a:r>
                      <a:endParaRPr lang="fr-CA" sz="1200" b="0" i="0" u="none" strike="noStrike" dirty="0">
                        <a:effectLst/>
                        <a:latin typeface="MS Sans Serif"/>
                      </a:endParaRPr>
                    </a:p>
                  </a:txBody>
                  <a:tcPr marL="9383" marR="9383" marT="9383" marB="0" anchor="b"/>
                </a:tc>
              </a:tr>
              <a:tr h="252525">
                <a:tc>
                  <a:txBody>
                    <a:bodyPr/>
                    <a:lstStyle/>
                    <a:p>
                      <a:pPr algn="ctr" fontAlgn="b"/>
                      <a:r>
                        <a:rPr lang="fr-CA" sz="1200" u="none" strike="noStrike" dirty="0">
                          <a:effectLst/>
                        </a:rPr>
                        <a:t>08-09</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a:effectLst/>
                        </a:rPr>
                        <a:t>156,15 </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178,26</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146,54</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88,65</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90,48</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88,46</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72,15</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63,22</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23,94</a:t>
                      </a:r>
                      <a:endParaRPr lang="fr-CA" sz="1200" b="0" i="0" u="none" strike="noStrike" dirty="0">
                        <a:effectLst/>
                        <a:latin typeface="MS Sans Serif"/>
                      </a:endParaRPr>
                    </a:p>
                  </a:txBody>
                  <a:tcPr marL="9383" marR="9383" marT="9383" marB="0" anchor="b"/>
                </a:tc>
              </a:tr>
              <a:tr h="252525">
                <a:tc>
                  <a:txBody>
                    <a:bodyPr/>
                    <a:lstStyle/>
                    <a:p>
                      <a:pPr algn="ctr" fontAlgn="b"/>
                      <a:r>
                        <a:rPr lang="fr-CA" sz="1200" u="none" strike="noStrike" dirty="0">
                          <a:effectLst/>
                        </a:rPr>
                        <a:t>09-10</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a:effectLst/>
                        </a:rPr>
                        <a:t>155,99 </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170,63</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149,63</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87,79</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115,24</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84,74</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73,45</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62,88</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22,46</a:t>
                      </a:r>
                      <a:endParaRPr lang="fr-CA" sz="1200" b="0" i="0" u="none" strike="noStrike" dirty="0">
                        <a:effectLst/>
                        <a:latin typeface="MS Sans Serif"/>
                      </a:endParaRPr>
                    </a:p>
                  </a:txBody>
                  <a:tcPr marL="9383" marR="9383" marT="9383" marB="0" anchor="b"/>
                </a:tc>
              </a:tr>
              <a:tr h="252525">
                <a:tc>
                  <a:txBody>
                    <a:bodyPr/>
                    <a:lstStyle/>
                    <a:p>
                      <a:pPr algn="ctr" fontAlgn="b"/>
                      <a:r>
                        <a:rPr lang="fr-CA" sz="1200" u="none" strike="noStrike" dirty="0">
                          <a:effectLst/>
                        </a:rPr>
                        <a:t>10-11</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a:effectLst/>
                        </a:rPr>
                        <a:t>159,65 </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184,12</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147,94</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86,03</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a:effectLst/>
                        </a:rPr>
                        <a:t>---</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86,03</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74,38</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61,01</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22,36</a:t>
                      </a:r>
                      <a:endParaRPr lang="fr-CA" sz="1200" b="0" i="0" u="none" strike="noStrike" dirty="0">
                        <a:effectLst/>
                        <a:latin typeface="MS Sans Serif"/>
                      </a:endParaRPr>
                    </a:p>
                  </a:txBody>
                  <a:tcPr marL="9383" marR="9383" marT="9383" marB="0" anchor="b"/>
                </a:tc>
              </a:tr>
              <a:tr h="252525">
                <a:tc>
                  <a:txBody>
                    <a:bodyPr/>
                    <a:lstStyle/>
                    <a:p>
                      <a:pPr algn="ctr" fontAlgn="b"/>
                      <a:r>
                        <a:rPr lang="fr-CA" sz="1200" u="none" strike="noStrike" dirty="0">
                          <a:effectLst/>
                        </a:rPr>
                        <a:t>11-12</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a:effectLst/>
                        </a:rPr>
                        <a:t>168,98 </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191,83</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157,06</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92,09</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a:effectLst/>
                        </a:rPr>
                        <a:t>---</a:t>
                      </a:r>
                      <a:endParaRPr lang="fr-CA" sz="1200" b="0" i="0" u="none" strike="noStrike">
                        <a:effectLst/>
                        <a:latin typeface="MS Sans Serif"/>
                      </a:endParaRPr>
                    </a:p>
                  </a:txBody>
                  <a:tcPr marL="9383" marR="9383" marT="9383" marB="0" anchor="b"/>
                </a:tc>
                <a:tc>
                  <a:txBody>
                    <a:bodyPr/>
                    <a:lstStyle/>
                    <a:p>
                      <a:pPr algn="ctr" fontAlgn="b"/>
                      <a:r>
                        <a:rPr lang="fr-CA" sz="1200" u="none" strike="noStrike" dirty="0" smtClean="0">
                          <a:effectLst/>
                        </a:rPr>
                        <a:t>92,09</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80,35</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58,61</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26,07</a:t>
                      </a:r>
                      <a:endParaRPr lang="fr-CA" sz="1200" b="0" i="0" u="none" strike="noStrike" dirty="0">
                        <a:effectLst/>
                        <a:latin typeface="MS Sans Serif"/>
                      </a:endParaRPr>
                    </a:p>
                  </a:txBody>
                  <a:tcPr marL="9383" marR="9383" marT="9383" marB="0" anchor="b"/>
                </a:tc>
              </a:tr>
              <a:tr h="252525">
                <a:tc>
                  <a:txBody>
                    <a:bodyPr/>
                    <a:lstStyle/>
                    <a:p>
                      <a:pPr algn="ctr" fontAlgn="b"/>
                      <a:r>
                        <a:rPr lang="fr-CA" sz="1200" u="none" strike="noStrike" dirty="0">
                          <a:effectLst/>
                        </a:rPr>
                        <a:t>12-13*</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a:effectLst/>
                        </a:rPr>
                        <a:t>167,11 </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185,43</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158,72</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87,91</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a:effectLst/>
                        </a:rPr>
                        <a:t>---</a:t>
                      </a:r>
                      <a:endParaRPr lang="fr-CA" sz="1200" b="0" i="0" u="none" strike="noStrike">
                        <a:effectLst/>
                        <a:latin typeface="MS Sans Serif"/>
                      </a:endParaRPr>
                    </a:p>
                  </a:txBody>
                  <a:tcPr marL="9383" marR="9383" marT="9383" marB="0" anchor="b"/>
                </a:tc>
                <a:tc>
                  <a:txBody>
                    <a:bodyPr/>
                    <a:lstStyle/>
                    <a:p>
                      <a:pPr algn="ctr" fontAlgn="b"/>
                      <a:r>
                        <a:rPr lang="fr-CA" sz="1200" u="none" strike="noStrike" dirty="0" smtClean="0">
                          <a:effectLst/>
                        </a:rPr>
                        <a:t>87,91</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76,65</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56,16</a:t>
                      </a:r>
                      <a:endParaRPr lang="fr-CA" sz="1200" b="0" i="0" u="none" strike="noStrike" dirty="0">
                        <a:effectLst/>
                        <a:latin typeface="MS Sans Serif"/>
                      </a:endParaRPr>
                    </a:p>
                  </a:txBody>
                  <a:tcPr marL="9383" marR="9383" marT="9383" marB="0" anchor="b"/>
                </a:tc>
                <a:tc>
                  <a:txBody>
                    <a:bodyPr/>
                    <a:lstStyle/>
                    <a:p>
                      <a:pPr algn="ctr" fontAlgn="b"/>
                      <a:r>
                        <a:rPr lang="fr-CA" sz="1200" u="none" strike="noStrike" dirty="0" smtClean="0">
                          <a:effectLst/>
                        </a:rPr>
                        <a:t>25,33</a:t>
                      </a:r>
                      <a:endParaRPr lang="fr-CA" sz="1200" b="0" i="0" u="none" strike="noStrike" dirty="0">
                        <a:effectLst/>
                        <a:latin typeface="MS Sans Serif"/>
                      </a:endParaRPr>
                    </a:p>
                  </a:txBody>
                  <a:tcPr marL="9383" marR="9383" marT="9383" marB="0" anchor="b"/>
                </a:tc>
              </a:tr>
              <a:tr h="497948">
                <a:tc>
                  <a:txBody>
                    <a:bodyPr/>
                    <a:lstStyle/>
                    <a:p>
                      <a:pPr algn="ctr" fontAlgn="b"/>
                      <a:r>
                        <a:rPr lang="fr-CA" sz="1200" u="none" strike="noStrike" dirty="0" smtClean="0">
                          <a:effectLst/>
                        </a:rPr>
                        <a:t>Évolution </a:t>
                      </a:r>
                      <a:r>
                        <a:rPr lang="fr-CA" sz="1200" u="none" strike="noStrike" dirty="0">
                          <a:effectLst/>
                        </a:rPr>
                        <a:t>de            07-08 à 12-13</a:t>
                      </a:r>
                      <a:endParaRPr lang="fr-CA" sz="1200" b="0" i="0" u="none" strike="noStrike" dirty="0">
                        <a:effectLst/>
                        <a:latin typeface="MS Sans Serif"/>
                      </a:endParaRPr>
                    </a:p>
                  </a:txBody>
                  <a:tcPr marL="9383" marR="9383" marT="9383" marB="0" anchor="b"/>
                </a:tc>
                <a:tc>
                  <a:txBody>
                    <a:bodyPr/>
                    <a:lstStyle/>
                    <a:p>
                      <a:pPr algn="ctr" fontAlgn="ctr"/>
                      <a:r>
                        <a:rPr lang="fr-CA" sz="1200" u="none" strike="noStrike" dirty="0">
                          <a:effectLst/>
                        </a:rPr>
                        <a:t>10,7%</a:t>
                      </a:r>
                      <a:endParaRPr lang="fr-CA" sz="1200" b="0" i="0" u="none" strike="noStrike" dirty="0">
                        <a:effectLst/>
                        <a:latin typeface="MS Sans Serif"/>
                      </a:endParaRPr>
                    </a:p>
                  </a:txBody>
                  <a:tcPr marL="9383" marR="9383" marT="9383" marB="0" anchor="ctr"/>
                </a:tc>
                <a:tc>
                  <a:txBody>
                    <a:bodyPr/>
                    <a:lstStyle/>
                    <a:p>
                      <a:pPr algn="ctr" fontAlgn="ctr"/>
                      <a:r>
                        <a:rPr lang="fr-CA" sz="1200" u="none" strike="noStrike" dirty="0">
                          <a:effectLst/>
                        </a:rPr>
                        <a:t>4,0%</a:t>
                      </a:r>
                      <a:endParaRPr lang="fr-CA" sz="1200" b="0" i="0" u="none" strike="noStrike" dirty="0">
                        <a:effectLst/>
                        <a:latin typeface="MS Sans Serif"/>
                      </a:endParaRPr>
                    </a:p>
                  </a:txBody>
                  <a:tcPr marL="9383" marR="9383" marT="9383" marB="0" anchor="ctr"/>
                </a:tc>
                <a:tc>
                  <a:txBody>
                    <a:bodyPr/>
                    <a:lstStyle/>
                    <a:p>
                      <a:pPr algn="ctr" fontAlgn="ctr"/>
                      <a:r>
                        <a:rPr lang="fr-CA" sz="1200" u="none" strike="noStrike" dirty="0">
                          <a:effectLst/>
                        </a:rPr>
                        <a:t>12,6%</a:t>
                      </a:r>
                      <a:endParaRPr lang="fr-CA" sz="1200" b="0" i="0" u="none" strike="noStrike" dirty="0">
                        <a:effectLst/>
                        <a:latin typeface="MS Sans Serif"/>
                      </a:endParaRPr>
                    </a:p>
                  </a:txBody>
                  <a:tcPr marL="9383" marR="9383" marT="9383" marB="0" anchor="ctr"/>
                </a:tc>
                <a:tc>
                  <a:txBody>
                    <a:bodyPr/>
                    <a:lstStyle/>
                    <a:p>
                      <a:pPr algn="ctr" fontAlgn="ctr"/>
                      <a:r>
                        <a:rPr lang="fr-CA" sz="1200" u="none" strike="noStrike" dirty="0">
                          <a:effectLst/>
                        </a:rPr>
                        <a:t>3,6%</a:t>
                      </a:r>
                      <a:endParaRPr lang="fr-CA" sz="1200" b="0" i="0" u="none" strike="noStrike" dirty="0">
                        <a:effectLst/>
                        <a:latin typeface="MS Sans Serif"/>
                      </a:endParaRPr>
                    </a:p>
                  </a:txBody>
                  <a:tcPr marL="9383" marR="9383" marT="9383" marB="0" anchor="ctr"/>
                </a:tc>
                <a:tc>
                  <a:txBody>
                    <a:bodyPr/>
                    <a:lstStyle/>
                    <a:p>
                      <a:pPr algn="ctr" fontAlgn="ctr"/>
                      <a:r>
                        <a:rPr lang="fr-CA" sz="1200" u="none" strike="noStrike" dirty="0">
                          <a:effectLst/>
                        </a:rPr>
                        <a:t>---</a:t>
                      </a:r>
                      <a:endParaRPr lang="fr-CA" sz="1200" b="0" i="0" u="none" strike="noStrike" dirty="0">
                        <a:effectLst/>
                        <a:latin typeface="MS Sans Serif"/>
                      </a:endParaRPr>
                    </a:p>
                  </a:txBody>
                  <a:tcPr marL="9383" marR="9383" marT="9383" marB="0" anchor="ctr"/>
                </a:tc>
                <a:tc>
                  <a:txBody>
                    <a:bodyPr/>
                    <a:lstStyle/>
                    <a:p>
                      <a:pPr algn="ctr" fontAlgn="ctr"/>
                      <a:r>
                        <a:rPr lang="fr-CA" sz="1200" u="none" strike="noStrike" dirty="0">
                          <a:effectLst/>
                        </a:rPr>
                        <a:t>4,4%</a:t>
                      </a:r>
                      <a:endParaRPr lang="fr-CA" sz="1200" b="0" i="0" u="none" strike="noStrike" dirty="0">
                        <a:effectLst/>
                        <a:latin typeface="MS Sans Serif"/>
                      </a:endParaRPr>
                    </a:p>
                  </a:txBody>
                  <a:tcPr marL="9383" marR="9383" marT="9383" marB="0" anchor="ctr"/>
                </a:tc>
                <a:tc>
                  <a:txBody>
                    <a:bodyPr/>
                    <a:lstStyle/>
                    <a:p>
                      <a:pPr algn="ctr" fontAlgn="ctr"/>
                      <a:r>
                        <a:rPr lang="fr-CA" sz="1200" u="none" strike="noStrike" dirty="0">
                          <a:effectLst/>
                        </a:rPr>
                        <a:t>11,4%</a:t>
                      </a:r>
                      <a:endParaRPr lang="fr-CA" sz="1200" b="0" i="0" u="none" strike="noStrike" dirty="0">
                        <a:effectLst/>
                        <a:latin typeface="MS Sans Serif"/>
                      </a:endParaRPr>
                    </a:p>
                  </a:txBody>
                  <a:tcPr marL="9383" marR="9383" marT="9383" marB="0" anchor="ctr"/>
                </a:tc>
                <a:tc>
                  <a:txBody>
                    <a:bodyPr/>
                    <a:lstStyle/>
                    <a:p>
                      <a:pPr algn="ctr" fontAlgn="ctr"/>
                      <a:r>
                        <a:rPr lang="fr-CA" sz="1200" u="none" strike="noStrike" dirty="0">
                          <a:effectLst/>
                        </a:rPr>
                        <a:t>-8,9%</a:t>
                      </a:r>
                      <a:endParaRPr lang="fr-CA" sz="1200" b="0" i="0" u="none" strike="noStrike" dirty="0">
                        <a:effectLst/>
                        <a:latin typeface="MS Sans Serif"/>
                      </a:endParaRPr>
                    </a:p>
                  </a:txBody>
                  <a:tcPr marL="9383" marR="9383" marT="9383" marB="0" anchor="ctr"/>
                </a:tc>
                <a:tc>
                  <a:txBody>
                    <a:bodyPr/>
                    <a:lstStyle/>
                    <a:p>
                      <a:pPr algn="ctr" fontAlgn="ctr"/>
                      <a:r>
                        <a:rPr lang="fr-CA" sz="1200" u="none" strike="noStrike" dirty="0">
                          <a:effectLst/>
                        </a:rPr>
                        <a:t>18,2%</a:t>
                      </a:r>
                      <a:endParaRPr lang="fr-CA" sz="1200" b="0" i="0" u="none" strike="noStrike" dirty="0">
                        <a:effectLst/>
                        <a:latin typeface="MS Sans Serif"/>
                      </a:endParaRPr>
                    </a:p>
                  </a:txBody>
                  <a:tcPr marL="9383" marR="9383" marT="9383" marB="0" anchor="ctr"/>
                </a:tc>
              </a:tr>
              <a:tr h="269146">
                <a:tc gridSpan="2">
                  <a:txBody>
                    <a:bodyPr/>
                    <a:lstStyle/>
                    <a:p>
                      <a:pPr algn="l" fontAlgn="b"/>
                      <a:r>
                        <a:rPr lang="fr-CA" sz="1200" u="none" strike="noStrike" dirty="0">
                          <a:effectLst/>
                        </a:rPr>
                        <a:t>* Résultats préliminaires</a:t>
                      </a:r>
                      <a:endParaRPr lang="fr-CA" sz="1200" b="0" i="0" u="none" strike="noStrike" dirty="0">
                        <a:effectLst/>
                        <a:latin typeface="MS Sans Serif"/>
                      </a:endParaRPr>
                    </a:p>
                  </a:txBody>
                  <a:tcPr marL="9383" marR="9383" marT="9383" marB="0" anchor="b"/>
                </a:tc>
                <a:tc hMerge="1">
                  <a:txBody>
                    <a:bodyPr/>
                    <a:lstStyle/>
                    <a:p>
                      <a:pPr algn="l" fontAlgn="b"/>
                      <a:endParaRPr lang="fr-CA" sz="1200" b="0" i="0" u="none" strike="noStrike" dirty="0">
                        <a:effectLst/>
                        <a:latin typeface="MS Sans Serif"/>
                      </a:endParaRPr>
                    </a:p>
                  </a:txBody>
                  <a:tcPr marL="9383" marR="9383" marT="9383" marB="0" anchor="b"/>
                </a:tc>
                <a:tc>
                  <a:txBody>
                    <a:bodyPr/>
                    <a:lstStyle/>
                    <a:p>
                      <a:pPr algn="l" fontAlgn="b"/>
                      <a:endParaRPr lang="fr-CA" sz="1200" b="0" i="0" u="none" strike="noStrike" dirty="0">
                        <a:effectLst/>
                        <a:latin typeface="MS Sans Serif"/>
                      </a:endParaRPr>
                    </a:p>
                  </a:txBody>
                  <a:tcPr marL="9383" marR="9383" marT="9383" marB="0" anchor="b"/>
                </a:tc>
                <a:tc>
                  <a:txBody>
                    <a:bodyPr/>
                    <a:lstStyle/>
                    <a:p>
                      <a:pPr algn="l" fontAlgn="b"/>
                      <a:endParaRPr lang="fr-CA" sz="1200" b="0" i="0" u="none" strike="noStrike" dirty="0">
                        <a:effectLst/>
                        <a:latin typeface="MS Sans Serif"/>
                      </a:endParaRPr>
                    </a:p>
                  </a:txBody>
                  <a:tcPr marL="9383" marR="9383" marT="9383" marB="0" anchor="b"/>
                </a:tc>
                <a:tc>
                  <a:txBody>
                    <a:bodyPr/>
                    <a:lstStyle/>
                    <a:p>
                      <a:pPr algn="l" fontAlgn="b"/>
                      <a:endParaRPr lang="fr-CA" sz="1200" b="0" i="0" u="none" strike="noStrike" dirty="0">
                        <a:effectLst/>
                        <a:latin typeface="MS Sans Serif"/>
                      </a:endParaRPr>
                    </a:p>
                  </a:txBody>
                  <a:tcPr marL="9383" marR="9383" marT="9383" marB="0" anchor="b"/>
                </a:tc>
                <a:tc>
                  <a:txBody>
                    <a:bodyPr/>
                    <a:lstStyle/>
                    <a:p>
                      <a:pPr algn="l" fontAlgn="b"/>
                      <a:endParaRPr lang="fr-CA" sz="1200" b="0" i="0" u="none" strike="noStrike" dirty="0">
                        <a:effectLst/>
                        <a:latin typeface="MS Sans Serif"/>
                      </a:endParaRPr>
                    </a:p>
                  </a:txBody>
                  <a:tcPr marL="9383" marR="9383" marT="9383" marB="0" anchor="b"/>
                </a:tc>
                <a:tc>
                  <a:txBody>
                    <a:bodyPr/>
                    <a:lstStyle/>
                    <a:p>
                      <a:pPr algn="l" fontAlgn="b"/>
                      <a:endParaRPr lang="fr-CA" sz="1200" b="0" i="0" u="none" strike="noStrike" dirty="0">
                        <a:effectLst/>
                        <a:latin typeface="MS Sans Serif"/>
                      </a:endParaRPr>
                    </a:p>
                  </a:txBody>
                  <a:tcPr marL="9383" marR="9383" marT="9383" marB="0" anchor="b"/>
                </a:tc>
                <a:tc>
                  <a:txBody>
                    <a:bodyPr/>
                    <a:lstStyle/>
                    <a:p>
                      <a:pPr algn="l" fontAlgn="b"/>
                      <a:endParaRPr lang="fr-CA" sz="1200" b="0" i="0" u="none" strike="noStrike" dirty="0">
                        <a:effectLst/>
                        <a:latin typeface="MS Sans Serif"/>
                      </a:endParaRPr>
                    </a:p>
                  </a:txBody>
                  <a:tcPr marL="9383" marR="9383" marT="9383" marB="0" anchor="b"/>
                </a:tc>
                <a:tc>
                  <a:txBody>
                    <a:bodyPr/>
                    <a:lstStyle/>
                    <a:p>
                      <a:pPr algn="l" fontAlgn="b"/>
                      <a:endParaRPr lang="fr-CA" sz="1200" b="0" i="0" u="none" strike="noStrike" dirty="0">
                        <a:effectLst/>
                        <a:latin typeface="MS Sans Serif"/>
                      </a:endParaRPr>
                    </a:p>
                  </a:txBody>
                  <a:tcPr marL="9383" marR="9383" marT="9383" marB="0" anchor="b"/>
                </a:tc>
                <a:tc>
                  <a:txBody>
                    <a:bodyPr/>
                    <a:lstStyle/>
                    <a:p>
                      <a:pPr algn="l" fontAlgn="b"/>
                      <a:endParaRPr lang="fr-CA" sz="1200" b="0" i="0" u="none" strike="noStrike" dirty="0">
                        <a:effectLst/>
                        <a:latin typeface="MS Sans Serif"/>
                      </a:endParaRPr>
                    </a:p>
                  </a:txBody>
                  <a:tcPr marL="9383" marR="9383" marT="9383" marB="0" anchor="b"/>
                </a:tc>
              </a:tr>
            </a:tbl>
          </a:graphicData>
        </a:graphic>
      </p:graphicFrame>
    </p:spTree>
    <p:extLst>
      <p:ext uri="{BB962C8B-B14F-4D97-AF65-F5344CB8AC3E}">
        <p14:creationId xmlns:p14="http://schemas.microsoft.com/office/powerpoint/2010/main" xmlns="" val="10179046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2800" dirty="0" smtClean="0"/>
              <a:t>Résultats</a:t>
            </a:r>
            <a:endParaRPr lang="fr-CA" sz="2800" dirty="0"/>
          </a:p>
        </p:txBody>
      </p:sp>
      <p:sp>
        <p:nvSpPr>
          <p:cNvPr id="3" name="Espace réservé du contenu 2"/>
          <p:cNvSpPr>
            <a:spLocks noGrp="1"/>
          </p:cNvSpPr>
          <p:nvPr>
            <p:ph idx="1"/>
          </p:nvPr>
        </p:nvSpPr>
        <p:spPr>
          <a:xfrm>
            <a:off x="1143000" y="1570182"/>
            <a:ext cx="7543800" cy="4555981"/>
          </a:xfrm>
        </p:spPr>
        <p:txBody>
          <a:bodyPr>
            <a:normAutofit fontScale="85000" lnSpcReduction="20000"/>
          </a:bodyPr>
          <a:lstStyle/>
          <a:p>
            <a:pPr marL="0" indent="0" algn="l">
              <a:buNone/>
            </a:pPr>
            <a:r>
              <a:rPr lang="fr-CA" sz="2000" b="1" dirty="0" smtClean="0"/>
              <a:t>Exemple de calcul de l’efficience en 2011-2012 au CHUM</a:t>
            </a:r>
          </a:p>
          <a:p>
            <a:pPr marL="0" indent="0" algn="l">
              <a:buNone/>
            </a:pPr>
            <a:endParaRPr lang="fr-CA" sz="800" dirty="0"/>
          </a:p>
          <a:p>
            <a:pPr marL="0" indent="0" algn="l">
              <a:buNone/>
            </a:pPr>
            <a:r>
              <a:rPr lang="fr-CA" sz="1400" b="1" u="sng" dirty="0" smtClean="0"/>
              <a:t>c/a 6791</a:t>
            </a:r>
          </a:p>
          <a:p>
            <a:pPr marL="0" indent="0" algn="l">
              <a:buNone/>
            </a:pPr>
            <a:r>
              <a:rPr lang="fr-CA" sz="1400" b="1" dirty="0" smtClean="0"/>
              <a:t>Coût observé (Salaires, avantages sociaux, charges sociales) = 6 642 906 $ (184,58 $ / traitement)</a:t>
            </a:r>
          </a:p>
          <a:p>
            <a:pPr marL="0" indent="0" algn="l">
              <a:buNone/>
            </a:pPr>
            <a:r>
              <a:rPr lang="fr-CA" sz="1400" b="1" dirty="0" smtClean="0"/>
              <a:t>Coût attendu = 157,06</a:t>
            </a:r>
            <a:r>
              <a:rPr lang="fr-CA" sz="1400" b="1" dirty="0"/>
              <a:t>$ </a:t>
            </a:r>
            <a:r>
              <a:rPr lang="fr-CA" sz="1400" b="1" dirty="0" smtClean="0"/>
              <a:t>x 35 990 = 5 652 589 $ </a:t>
            </a:r>
          </a:p>
          <a:p>
            <a:pPr marL="0" indent="0" algn="l">
              <a:buNone/>
            </a:pPr>
            <a:endParaRPr lang="fr-CA" sz="1400" b="1" dirty="0" smtClean="0"/>
          </a:p>
          <a:p>
            <a:pPr marL="0" indent="0" algn="l">
              <a:buNone/>
            </a:pPr>
            <a:r>
              <a:rPr lang="fr-CA" sz="1400" b="1" u="sng" dirty="0" smtClean="0"/>
              <a:t>c/a 6792</a:t>
            </a:r>
          </a:p>
          <a:p>
            <a:pPr marL="0" indent="0" algn="l">
              <a:buNone/>
            </a:pPr>
            <a:r>
              <a:rPr lang="fr-CA" sz="1400" b="1" dirty="0"/>
              <a:t>Coût observé (Salaires, avantages sociaux, charges sociales) </a:t>
            </a:r>
            <a:r>
              <a:rPr lang="fr-CA" sz="1400" b="1" dirty="0" smtClean="0"/>
              <a:t>= 796 235 $ (85,20 $ / traitement)</a:t>
            </a:r>
            <a:endParaRPr lang="fr-CA" sz="1400" b="1" dirty="0"/>
          </a:p>
          <a:p>
            <a:pPr marL="0" indent="0" algn="l">
              <a:buNone/>
            </a:pPr>
            <a:r>
              <a:rPr lang="fr-CA" sz="1400" b="1" dirty="0"/>
              <a:t>Coût attendu = </a:t>
            </a:r>
            <a:r>
              <a:rPr lang="fr-CA" sz="1400" b="1" dirty="0" smtClean="0"/>
              <a:t>92,09 $ </a:t>
            </a:r>
            <a:r>
              <a:rPr lang="fr-CA" sz="1400" b="1" dirty="0"/>
              <a:t>x </a:t>
            </a:r>
            <a:r>
              <a:rPr lang="fr-CA" sz="1400" b="1" dirty="0" smtClean="0"/>
              <a:t>9 345 = 860 581 $ </a:t>
            </a:r>
            <a:endParaRPr lang="fr-CA" sz="1400" b="1" dirty="0"/>
          </a:p>
          <a:p>
            <a:pPr marL="0" indent="0" algn="l">
              <a:buNone/>
            </a:pPr>
            <a:endParaRPr lang="fr-CA" sz="1400" b="1" dirty="0" smtClean="0"/>
          </a:p>
          <a:p>
            <a:pPr marL="0" indent="0" algn="l">
              <a:buNone/>
            </a:pPr>
            <a:r>
              <a:rPr lang="fr-CA" sz="1400" b="1" u="sng" dirty="0" smtClean="0"/>
              <a:t>c/a 6795</a:t>
            </a:r>
          </a:p>
          <a:p>
            <a:pPr marL="0" indent="0" algn="l">
              <a:buNone/>
            </a:pPr>
            <a:r>
              <a:rPr lang="fr-CA" sz="1400" b="1" dirty="0"/>
              <a:t>Coût observé </a:t>
            </a:r>
            <a:r>
              <a:rPr lang="fr-CA" sz="1400" b="1" dirty="0" smtClean="0"/>
              <a:t>(Coût direct net ajusté) </a:t>
            </a:r>
            <a:r>
              <a:rPr lang="fr-CA" sz="1400" b="1" dirty="0"/>
              <a:t>= </a:t>
            </a:r>
            <a:r>
              <a:rPr lang="fr-CA" sz="1400" b="1" dirty="0" smtClean="0"/>
              <a:t>981 126 $ (80,61 $ / traitement)</a:t>
            </a:r>
            <a:endParaRPr lang="fr-CA" sz="1400" b="1" dirty="0"/>
          </a:p>
          <a:p>
            <a:pPr marL="0" indent="0" algn="l">
              <a:buNone/>
            </a:pPr>
            <a:r>
              <a:rPr lang="fr-CA" sz="1400" b="1" dirty="0"/>
              <a:t>Coût attendu = </a:t>
            </a:r>
            <a:r>
              <a:rPr lang="fr-CA" sz="1400" b="1" dirty="0" smtClean="0"/>
              <a:t>80,35 </a:t>
            </a:r>
            <a:r>
              <a:rPr lang="fr-CA" sz="1400" b="1" dirty="0"/>
              <a:t>$ x </a:t>
            </a:r>
            <a:r>
              <a:rPr lang="fr-CA" sz="1400" b="1" dirty="0" smtClean="0"/>
              <a:t>12 172 = 978 020 $ </a:t>
            </a:r>
            <a:endParaRPr lang="fr-CA" sz="1400" b="1" dirty="0"/>
          </a:p>
          <a:p>
            <a:pPr marL="0" indent="0" algn="l">
              <a:buNone/>
            </a:pPr>
            <a:endParaRPr lang="fr-CA" sz="1400" b="1" dirty="0" smtClean="0"/>
          </a:p>
          <a:p>
            <a:pPr marL="0" indent="0" algn="l">
              <a:buNone/>
            </a:pPr>
            <a:r>
              <a:rPr lang="fr-CA" sz="1400" b="1" u="sng" dirty="0" smtClean="0"/>
              <a:t>Fournitures aux c/a 6791 et 6792</a:t>
            </a:r>
          </a:p>
          <a:p>
            <a:pPr marL="0" indent="0" algn="l">
              <a:buNone/>
            </a:pPr>
            <a:r>
              <a:rPr lang="fr-CA" sz="1400" b="1" dirty="0" smtClean="0"/>
              <a:t>Coût observé = 2 635 575 $ (58,14 $ / traitement)</a:t>
            </a:r>
          </a:p>
          <a:p>
            <a:pPr marL="0" indent="0" algn="l">
              <a:buNone/>
            </a:pPr>
            <a:r>
              <a:rPr lang="fr-CA" sz="1400" b="1" dirty="0" smtClean="0"/>
              <a:t>Coût attendu = 58,61 $ x  45 335 = 2 657 084 $ </a:t>
            </a:r>
          </a:p>
          <a:p>
            <a:pPr marL="0" indent="0" algn="l">
              <a:buNone/>
            </a:pPr>
            <a:endParaRPr lang="fr-CA" sz="1400" b="1" dirty="0" smtClean="0"/>
          </a:p>
          <a:p>
            <a:pPr marL="0" indent="0" algn="l">
              <a:buNone/>
            </a:pPr>
            <a:r>
              <a:rPr lang="fr-CA" sz="1400" b="1" u="sng" dirty="0" smtClean="0"/>
              <a:t>Pharmacie </a:t>
            </a:r>
          </a:p>
          <a:p>
            <a:pPr marL="0" indent="0" algn="l">
              <a:buNone/>
            </a:pPr>
            <a:r>
              <a:rPr lang="fr-CA" sz="1400" b="1" dirty="0"/>
              <a:t>Coût observé </a:t>
            </a:r>
            <a:r>
              <a:rPr lang="fr-CA" sz="1400" b="1" dirty="0" smtClean="0"/>
              <a:t>= 1 529 204 $ (33,73 $/ traitement) </a:t>
            </a:r>
            <a:endParaRPr lang="fr-CA" sz="1400" b="1" dirty="0"/>
          </a:p>
          <a:p>
            <a:pPr marL="0" indent="0" algn="l">
              <a:buNone/>
            </a:pPr>
            <a:r>
              <a:rPr lang="fr-CA" sz="1400" b="1" dirty="0"/>
              <a:t>Coût attendu = </a:t>
            </a:r>
            <a:r>
              <a:rPr lang="fr-CA" sz="1400" b="1" dirty="0" smtClean="0"/>
              <a:t>26,07 </a:t>
            </a:r>
            <a:r>
              <a:rPr lang="fr-CA" sz="1400" b="1" dirty="0"/>
              <a:t>$ x </a:t>
            </a:r>
            <a:r>
              <a:rPr lang="fr-CA" sz="1400" b="1" dirty="0" smtClean="0"/>
              <a:t>45 335 = 1 181 883 $ </a:t>
            </a:r>
            <a:endParaRPr lang="fr-CA" sz="1400" b="1" dirty="0"/>
          </a:p>
          <a:p>
            <a:pPr marL="0" indent="0" algn="l">
              <a:buNone/>
            </a:pPr>
            <a:endParaRPr lang="fr-CA" sz="1400" b="1" dirty="0"/>
          </a:p>
          <a:p>
            <a:pPr marL="0" indent="0" algn="l">
              <a:buNone/>
            </a:pPr>
            <a:r>
              <a:rPr lang="fr-CA" sz="1400" b="1" u="sng" dirty="0" smtClean="0"/>
              <a:t>Efficience globale</a:t>
            </a:r>
          </a:p>
          <a:p>
            <a:pPr marL="0" indent="0" algn="l">
              <a:buNone/>
            </a:pPr>
            <a:r>
              <a:rPr lang="fr-CA" sz="1400" b="1" dirty="0" smtClean="0"/>
              <a:t>Coût observé - Coût attendu = 12 585 046 $ - 11 330 157 $ = 1 254 889 $</a:t>
            </a:r>
          </a:p>
          <a:p>
            <a:pPr marL="0" indent="0" algn="l">
              <a:buNone/>
            </a:pPr>
            <a:endParaRPr lang="fr-CA" sz="1800" b="1" dirty="0" smtClean="0"/>
          </a:p>
        </p:txBody>
      </p:sp>
      <p:sp>
        <p:nvSpPr>
          <p:cNvPr id="4" name="Espace réservé du numéro de diapositive 3"/>
          <p:cNvSpPr>
            <a:spLocks noGrp="1"/>
          </p:cNvSpPr>
          <p:nvPr>
            <p:ph type="sldNum" sz="quarter" idx="12"/>
          </p:nvPr>
        </p:nvSpPr>
        <p:spPr/>
        <p:txBody>
          <a:bodyPr/>
          <a:lstStyle/>
          <a:p>
            <a:fld id="{A5B39664-167F-834A-9888-E3B06C15E254}" type="slidenum">
              <a:rPr lang="fr-FR" smtClean="0"/>
              <a:pPr/>
              <a:t>12</a:t>
            </a:fld>
            <a:endParaRPr lang="fr-FR"/>
          </a:p>
        </p:txBody>
      </p:sp>
    </p:spTree>
    <p:extLst>
      <p:ext uri="{BB962C8B-B14F-4D97-AF65-F5344CB8AC3E}">
        <p14:creationId xmlns:p14="http://schemas.microsoft.com/office/powerpoint/2010/main" xmlns="" val="28890841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3000" y="908050"/>
            <a:ext cx="7543800" cy="1835150"/>
          </a:xfrm>
        </p:spPr>
        <p:txBody>
          <a:bodyPr>
            <a:normAutofit/>
          </a:bodyPr>
          <a:lstStyle/>
          <a:p>
            <a:r>
              <a:rPr lang="fr-CA" sz="2800" dirty="0" smtClean="0"/>
              <a:t>Les résultats d’efficience par type de clientèle et  établissement prodiguant des soins en santé physique sont disponibles sur :</a:t>
            </a:r>
            <a:endParaRPr lang="fr-CA" sz="2800" dirty="0"/>
          </a:p>
        </p:txBody>
      </p:sp>
      <p:sp>
        <p:nvSpPr>
          <p:cNvPr id="3" name="Espace réservé du contenu 2"/>
          <p:cNvSpPr>
            <a:spLocks noGrp="1"/>
          </p:cNvSpPr>
          <p:nvPr>
            <p:ph idx="1"/>
          </p:nvPr>
        </p:nvSpPr>
        <p:spPr>
          <a:xfrm>
            <a:off x="1143000" y="2743200"/>
            <a:ext cx="7543800" cy="3382963"/>
          </a:xfrm>
        </p:spPr>
        <p:txBody>
          <a:bodyPr>
            <a:normAutofit/>
          </a:bodyPr>
          <a:lstStyle/>
          <a:p>
            <a:pPr>
              <a:buFont typeface="Wingdings" panose="05000000000000000000" pitchFamily="2" charset="2"/>
              <a:buChar char="Ø"/>
            </a:pPr>
            <a:r>
              <a:rPr lang="fr-CA" sz="2800" b="1" dirty="0" smtClean="0"/>
              <a:t>Espace informationnel SSS</a:t>
            </a:r>
          </a:p>
          <a:p>
            <a:pPr lvl="1">
              <a:buFont typeface="Wingdings" panose="05000000000000000000" pitchFamily="2" charset="2"/>
              <a:buChar char="Ø"/>
            </a:pPr>
            <a:r>
              <a:rPr lang="fr-CA" sz="2800" b="1" dirty="0" smtClean="0"/>
              <a:t>Allocation des ressources</a:t>
            </a:r>
          </a:p>
          <a:p>
            <a:pPr lvl="2">
              <a:buFont typeface="Wingdings" panose="05000000000000000000" pitchFamily="2" charset="2"/>
              <a:buChar char="Ø"/>
            </a:pPr>
            <a:r>
              <a:rPr lang="fr-CA" sz="2800" b="1" dirty="0" smtClean="0"/>
              <a:t>Performance des établissements de santé physique</a:t>
            </a:r>
            <a:endParaRPr lang="fr-CA" sz="2800" b="1" dirty="0"/>
          </a:p>
        </p:txBody>
      </p:sp>
      <p:sp>
        <p:nvSpPr>
          <p:cNvPr id="4" name="Espace réservé du numéro de diapositive 3"/>
          <p:cNvSpPr>
            <a:spLocks noGrp="1"/>
          </p:cNvSpPr>
          <p:nvPr>
            <p:ph type="sldNum" sz="quarter" idx="12"/>
          </p:nvPr>
        </p:nvSpPr>
        <p:spPr/>
        <p:txBody>
          <a:bodyPr/>
          <a:lstStyle/>
          <a:p>
            <a:fld id="{A5B39664-167F-834A-9888-E3B06C15E254}" type="slidenum">
              <a:rPr lang="fr-FR" smtClean="0"/>
              <a:pPr/>
              <a:t>13</a:t>
            </a:fld>
            <a:endParaRPr lang="fr-FR"/>
          </a:p>
        </p:txBody>
      </p:sp>
    </p:spTree>
    <p:extLst>
      <p:ext uri="{BB962C8B-B14F-4D97-AF65-F5344CB8AC3E}">
        <p14:creationId xmlns:p14="http://schemas.microsoft.com/office/powerpoint/2010/main" xmlns="" val="22851004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smtClean="0"/>
              <a:t>Intégration des résultats au mode d’allocation</a:t>
            </a:r>
            <a:endParaRPr lang="fr-CA" dirty="0"/>
          </a:p>
        </p:txBody>
      </p:sp>
      <p:sp>
        <p:nvSpPr>
          <p:cNvPr id="3" name="Espace réservé du contenu 2"/>
          <p:cNvSpPr>
            <a:spLocks noGrp="1"/>
          </p:cNvSpPr>
          <p:nvPr>
            <p:ph idx="1"/>
          </p:nvPr>
        </p:nvSpPr>
        <p:spPr/>
        <p:txBody>
          <a:bodyPr>
            <a:normAutofit lnSpcReduction="10000"/>
          </a:bodyPr>
          <a:lstStyle/>
          <a:p>
            <a:r>
              <a:rPr lang="fr-CA" dirty="0" smtClean="0"/>
              <a:t>Modèle populationnel</a:t>
            </a:r>
          </a:p>
          <a:p>
            <a:pPr lvl="1"/>
            <a:r>
              <a:rPr lang="fr-CA" dirty="0" smtClean="0"/>
              <a:t>Objectif </a:t>
            </a:r>
            <a:r>
              <a:rPr lang="fr-CA" dirty="0"/>
              <a:t>: allouer, dans la perspective d’équité interrégionale, les crédits aux établissements et organismes communautaires du réseau de la santé et des services sociaux sur une base populationnelle</a:t>
            </a:r>
          </a:p>
          <a:p>
            <a:pPr lvl="1"/>
            <a:r>
              <a:rPr lang="fr-CA" dirty="0"/>
              <a:t>Approche populationnelle : répartition des budgets régionaux en fonction des besoins de la population et des caractéristiques régionales à l’intérieur des programmes-services et programmes-soutien</a:t>
            </a:r>
          </a:p>
          <a:p>
            <a:endParaRPr lang="fr-CA" dirty="0"/>
          </a:p>
        </p:txBody>
      </p:sp>
      <p:sp>
        <p:nvSpPr>
          <p:cNvPr id="4" name="Espace réservé du numéro de diapositive 3"/>
          <p:cNvSpPr>
            <a:spLocks noGrp="1"/>
          </p:cNvSpPr>
          <p:nvPr>
            <p:ph type="sldNum" sz="quarter" idx="12"/>
          </p:nvPr>
        </p:nvSpPr>
        <p:spPr/>
        <p:txBody>
          <a:bodyPr/>
          <a:lstStyle/>
          <a:p>
            <a:fld id="{A5B39664-167F-834A-9888-E3B06C15E254}" type="slidenum">
              <a:rPr lang="fr-FR" smtClean="0"/>
              <a:pPr/>
              <a:t>14</a:t>
            </a:fld>
            <a:endParaRPr lang="fr-FR"/>
          </a:p>
        </p:txBody>
      </p:sp>
    </p:spTree>
    <p:extLst>
      <p:ext uri="{BB962C8B-B14F-4D97-AF65-F5344CB8AC3E}">
        <p14:creationId xmlns:p14="http://schemas.microsoft.com/office/powerpoint/2010/main" xmlns="" val="19081394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smtClean="0"/>
              <a:t>Intégration des résultats au mode d’allocation</a:t>
            </a:r>
            <a:endParaRPr lang="fr-CA" dirty="0"/>
          </a:p>
        </p:txBody>
      </p:sp>
      <p:sp>
        <p:nvSpPr>
          <p:cNvPr id="4" name="Espace réservé du numéro de diapositive 3"/>
          <p:cNvSpPr>
            <a:spLocks noGrp="1"/>
          </p:cNvSpPr>
          <p:nvPr>
            <p:ph type="sldNum" sz="quarter" idx="12"/>
          </p:nvPr>
        </p:nvSpPr>
        <p:spPr/>
        <p:txBody>
          <a:bodyPr/>
          <a:lstStyle/>
          <a:p>
            <a:fld id="{A5B39664-167F-834A-9888-E3B06C15E254}" type="slidenum">
              <a:rPr lang="fr-FR" smtClean="0"/>
              <a:pPr/>
              <a:t>15</a:t>
            </a:fld>
            <a:endParaRPr lang="fr-FR"/>
          </a:p>
        </p:txBody>
      </p:sp>
      <p:grpSp>
        <p:nvGrpSpPr>
          <p:cNvPr id="5" name="Group 4"/>
          <p:cNvGrpSpPr>
            <a:grpSpLocks/>
          </p:cNvGrpSpPr>
          <p:nvPr>
            <p:custDataLst>
              <p:tags r:id="rId1"/>
            </p:custDataLst>
          </p:nvPr>
        </p:nvGrpSpPr>
        <p:grpSpPr bwMode="auto">
          <a:xfrm>
            <a:off x="367645" y="1800911"/>
            <a:ext cx="8220181" cy="4226718"/>
            <a:chOff x="204" y="935"/>
            <a:chExt cx="5307" cy="3085"/>
          </a:xfrm>
        </p:grpSpPr>
        <p:sp>
          <p:nvSpPr>
            <p:cNvPr id="6" name="AutoShape 5"/>
            <p:cNvSpPr>
              <a:spLocks noChangeArrowheads="1"/>
            </p:cNvSpPr>
            <p:nvPr/>
          </p:nvSpPr>
          <p:spPr bwMode="auto">
            <a:xfrm>
              <a:off x="204" y="935"/>
              <a:ext cx="395" cy="3085"/>
            </a:xfrm>
            <a:prstGeom prst="flowChartProcess">
              <a:avLst/>
            </a:prstGeom>
            <a:solidFill>
              <a:srgbClr val="CCFFCC"/>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fr-FR"/>
            </a:p>
          </p:txBody>
        </p:sp>
        <p:sp>
          <p:nvSpPr>
            <p:cNvPr id="7" name="AutoShape 6"/>
            <p:cNvSpPr>
              <a:spLocks noChangeArrowheads="1"/>
            </p:cNvSpPr>
            <p:nvPr/>
          </p:nvSpPr>
          <p:spPr bwMode="auto">
            <a:xfrm>
              <a:off x="1081" y="1860"/>
              <a:ext cx="614" cy="1234"/>
            </a:xfrm>
            <a:prstGeom prst="flowChartProcess">
              <a:avLst/>
            </a:prstGeom>
            <a:solidFill>
              <a:srgbClr val="99CCF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fr-CA" sz="1100" b="1"/>
                <a:t>Perte </a:t>
              </a:r>
            </a:p>
            <a:p>
              <a:pPr algn="ctr"/>
              <a:r>
                <a:rPr lang="fr-CA" sz="1100" b="1"/>
                <a:t>d’autonomie</a:t>
              </a:r>
            </a:p>
            <a:p>
              <a:pPr algn="ctr"/>
              <a:r>
                <a:rPr lang="fr-CA" sz="1100" b="1"/>
                <a:t>liée au</a:t>
              </a:r>
            </a:p>
            <a:p>
              <a:pPr algn="ctr"/>
              <a:r>
                <a:rPr lang="fr-CA" sz="1100" b="1"/>
                <a:t>vieillissement</a:t>
              </a:r>
            </a:p>
          </p:txBody>
        </p:sp>
        <p:sp>
          <p:nvSpPr>
            <p:cNvPr id="8" name="AutoShape 7"/>
            <p:cNvSpPr>
              <a:spLocks noChangeArrowheads="1"/>
            </p:cNvSpPr>
            <p:nvPr/>
          </p:nvSpPr>
          <p:spPr bwMode="auto">
            <a:xfrm>
              <a:off x="1125" y="935"/>
              <a:ext cx="4318" cy="353"/>
            </a:xfrm>
            <a:prstGeom prst="flowChartProcess">
              <a:avLst/>
            </a:prstGeom>
            <a:solidFill>
              <a:srgbClr val="FFFF66"/>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fr-CA" sz="1600" b="1"/>
                <a:t>Santé publique</a:t>
              </a:r>
            </a:p>
          </p:txBody>
        </p:sp>
        <p:sp>
          <p:nvSpPr>
            <p:cNvPr id="9" name="Text Box 8"/>
            <p:cNvSpPr txBox="1">
              <a:spLocks noChangeArrowheads="1"/>
            </p:cNvSpPr>
            <p:nvPr/>
          </p:nvSpPr>
          <p:spPr bwMode="auto">
            <a:xfrm rot="16200000">
              <a:off x="-124" y="1374"/>
              <a:ext cx="1040" cy="3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fr-CA" sz="1400" dirty="0"/>
                <a:t>Programmes-</a:t>
              </a:r>
              <a:br>
                <a:rPr lang="fr-CA" sz="1400" dirty="0"/>
              </a:br>
              <a:r>
                <a:rPr lang="fr-CA" sz="1400" dirty="0"/>
                <a:t>services</a:t>
              </a:r>
            </a:p>
          </p:txBody>
        </p:sp>
        <p:sp>
          <p:nvSpPr>
            <p:cNvPr id="10" name="Text Box 9"/>
            <p:cNvSpPr txBox="1">
              <a:spLocks noChangeArrowheads="1"/>
            </p:cNvSpPr>
            <p:nvPr/>
          </p:nvSpPr>
          <p:spPr bwMode="auto">
            <a:xfrm rot="16200000">
              <a:off x="-83" y="3329"/>
              <a:ext cx="957" cy="3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fr-CA" sz="1400" dirty="0"/>
                <a:t>Programmes-soutien</a:t>
              </a:r>
            </a:p>
          </p:txBody>
        </p:sp>
        <p:sp>
          <p:nvSpPr>
            <p:cNvPr id="11" name="Text Box 10"/>
            <p:cNvSpPr txBox="1">
              <a:spLocks noChangeArrowheads="1"/>
            </p:cNvSpPr>
            <p:nvPr/>
          </p:nvSpPr>
          <p:spPr bwMode="auto">
            <a:xfrm rot="-5400000">
              <a:off x="484" y="1163"/>
              <a:ext cx="749" cy="382"/>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fr-CA" sz="1100" dirty="0"/>
                <a:t>Programmes destinés à la population</a:t>
              </a:r>
            </a:p>
          </p:txBody>
        </p:sp>
        <p:sp>
          <p:nvSpPr>
            <p:cNvPr id="12" name="Text Box 11"/>
            <p:cNvSpPr txBox="1">
              <a:spLocks noChangeArrowheads="1"/>
            </p:cNvSpPr>
            <p:nvPr/>
          </p:nvSpPr>
          <p:spPr bwMode="auto">
            <a:xfrm rot="16200000">
              <a:off x="237" y="2279"/>
              <a:ext cx="1235" cy="397"/>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fr-CA" sz="1100" dirty="0"/>
                <a:t>Programmes répondant à</a:t>
              </a:r>
              <a:r>
                <a:rPr lang="fr-CA" sz="1200" dirty="0"/>
                <a:t> </a:t>
              </a:r>
              <a:r>
                <a:rPr lang="fr-CA" sz="1100" dirty="0"/>
                <a:t>des problématiques particulières</a:t>
              </a:r>
            </a:p>
          </p:txBody>
        </p:sp>
        <p:sp>
          <p:nvSpPr>
            <p:cNvPr id="13" name="AutoShape 12"/>
            <p:cNvSpPr>
              <a:spLocks noChangeArrowheads="1"/>
            </p:cNvSpPr>
            <p:nvPr/>
          </p:nvSpPr>
          <p:spPr bwMode="auto">
            <a:xfrm>
              <a:off x="1125" y="1376"/>
              <a:ext cx="4318" cy="353"/>
            </a:xfrm>
            <a:prstGeom prst="flowChartProcess">
              <a:avLst/>
            </a:prstGeom>
            <a:solidFill>
              <a:srgbClr val="FFFF66"/>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fr-CA" sz="1600" b="1"/>
                <a:t>Services généraux – activités cliniques et d’aide</a:t>
              </a:r>
            </a:p>
          </p:txBody>
        </p:sp>
        <p:sp>
          <p:nvSpPr>
            <p:cNvPr id="14" name="AutoShape 13"/>
            <p:cNvSpPr>
              <a:spLocks noChangeArrowheads="1"/>
            </p:cNvSpPr>
            <p:nvPr/>
          </p:nvSpPr>
          <p:spPr bwMode="auto">
            <a:xfrm>
              <a:off x="1125" y="3183"/>
              <a:ext cx="4318" cy="353"/>
            </a:xfrm>
            <a:prstGeom prst="flowChartProcess">
              <a:avLst/>
            </a:prstGeom>
            <a:solidFill>
              <a:srgbClr val="FF3399"/>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fr-CA" sz="1600" b="1"/>
                <a:t>Administration et soutien aux services</a:t>
              </a:r>
            </a:p>
          </p:txBody>
        </p:sp>
        <p:sp>
          <p:nvSpPr>
            <p:cNvPr id="15" name="AutoShape 14"/>
            <p:cNvSpPr>
              <a:spLocks noChangeArrowheads="1"/>
            </p:cNvSpPr>
            <p:nvPr/>
          </p:nvSpPr>
          <p:spPr bwMode="auto">
            <a:xfrm>
              <a:off x="1125" y="3624"/>
              <a:ext cx="4318" cy="352"/>
            </a:xfrm>
            <a:prstGeom prst="flowChartProcess">
              <a:avLst/>
            </a:prstGeom>
            <a:solidFill>
              <a:srgbClr val="FF3399"/>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fr-CA" sz="1600" b="1"/>
                <a:t>Gestion des bâtiments et des équipements</a:t>
              </a:r>
            </a:p>
          </p:txBody>
        </p:sp>
        <p:sp>
          <p:nvSpPr>
            <p:cNvPr id="16" name="AutoShape 15"/>
            <p:cNvSpPr>
              <a:spLocks noChangeArrowheads="1"/>
            </p:cNvSpPr>
            <p:nvPr/>
          </p:nvSpPr>
          <p:spPr bwMode="auto">
            <a:xfrm>
              <a:off x="1734" y="1860"/>
              <a:ext cx="614" cy="1234"/>
            </a:xfrm>
            <a:prstGeom prst="flowChartProcess">
              <a:avLst/>
            </a:prstGeom>
            <a:solidFill>
              <a:srgbClr val="99CCF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fr-CA" sz="1100" b="1"/>
                <a:t>Déficience</a:t>
              </a:r>
            </a:p>
            <a:p>
              <a:pPr algn="ctr"/>
              <a:r>
                <a:rPr lang="fr-CA" sz="1100" b="1"/>
                <a:t>physique</a:t>
              </a:r>
            </a:p>
          </p:txBody>
        </p:sp>
        <p:sp>
          <p:nvSpPr>
            <p:cNvPr id="17" name="AutoShape 16"/>
            <p:cNvSpPr>
              <a:spLocks noChangeArrowheads="1"/>
            </p:cNvSpPr>
            <p:nvPr/>
          </p:nvSpPr>
          <p:spPr bwMode="auto">
            <a:xfrm>
              <a:off x="2391" y="1860"/>
              <a:ext cx="614" cy="1234"/>
            </a:xfrm>
            <a:prstGeom prst="flowChartProcess">
              <a:avLst/>
            </a:prstGeom>
            <a:solidFill>
              <a:srgbClr val="99CCF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fr-CA" sz="1100" b="1"/>
                <a:t>Déficience</a:t>
              </a:r>
            </a:p>
            <a:p>
              <a:pPr algn="ctr"/>
              <a:r>
                <a:rPr lang="fr-CA" sz="1100" b="1"/>
                <a:t>intellectuelle</a:t>
              </a:r>
            </a:p>
            <a:p>
              <a:pPr algn="ctr"/>
              <a:r>
                <a:rPr lang="fr-CA" sz="1100" b="1"/>
                <a:t>et TED</a:t>
              </a:r>
            </a:p>
          </p:txBody>
        </p:sp>
        <p:sp>
          <p:nvSpPr>
            <p:cNvPr id="18" name="AutoShape 17"/>
            <p:cNvSpPr>
              <a:spLocks noChangeArrowheads="1"/>
            </p:cNvSpPr>
            <p:nvPr/>
          </p:nvSpPr>
          <p:spPr bwMode="auto">
            <a:xfrm>
              <a:off x="3049" y="1860"/>
              <a:ext cx="570" cy="1234"/>
            </a:xfrm>
            <a:prstGeom prst="flowChartProcess">
              <a:avLst/>
            </a:prstGeom>
            <a:solidFill>
              <a:srgbClr val="99CCF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fr-CA" sz="1100" b="1"/>
                <a:t>Jeunes </a:t>
              </a:r>
            </a:p>
            <a:p>
              <a:pPr algn="ctr"/>
              <a:r>
                <a:rPr lang="fr-CA" sz="1100" b="1"/>
                <a:t>en</a:t>
              </a:r>
            </a:p>
            <a:p>
              <a:pPr algn="ctr"/>
              <a:r>
                <a:rPr lang="fr-CA" sz="1100" b="1"/>
                <a:t>difficulté</a:t>
              </a:r>
            </a:p>
          </p:txBody>
        </p:sp>
        <p:sp>
          <p:nvSpPr>
            <p:cNvPr id="19" name="AutoShape 18"/>
            <p:cNvSpPr>
              <a:spLocks noChangeArrowheads="1"/>
            </p:cNvSpPr>
            <p:nvPr/>
          </p:nvSpPr>
          <p:spPr bwMode="auto">
            <a:xfrm>
              <a:off x="3669" y="1860"/>
              <a:ext cx="614" cy="1234"/>
            </a:xfrm>
            <a:prstGeom prst="flowChartProcess">
              <a:avLst/>
            </a:prstGeom>
            <a:solidFill>
              <a:srgbClr val="99CCF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fr-CA" sz="1100" b="1"/>
                <a:t>Dépendance</a:t>
              </a:r>
              <a:r>
                <a:rPr lang="fr-CA" sz="1200" b="1"/>
                <a:t>s</a:t>
              </a:r>
            </a:p>
          </p:txBody>
        </p:sp>
        <p:sp>
          <p:nvSpPr>
            <p:cNvPr id="20" name="AutoShape 19"/>
            <p:cNvSpPr>
              <a:spLocks noChangeArrowheads="1"/>
            </p:cNvSpPr>
            <p:nvPr/>
          </p:nvSpPr>
          <p:spPr bwMode="auto">
            <a:xfrm>
              <a:off x="4327" y="1861"/>
              <a:ext cx="570" cy="1234"/>
            </a:xfrm>
            <a:prstGeom prst="flowChartProcess">
              <a:avLst/>
            </a:prstGeom>
            <a:solidFill>
              <a:srgbClr val="99CCF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fr-CA" sz="1100" b="1"/>
                <a:t>Santé </a:t>
              </a:r>
            </a:p>
            <a:p>
              <a:pPr algn="ctr"/>
              <a:r>
                <a:rPr lang="fr-CA" sz="1100" b="1"/>
                <a:t>mentale</a:t>
              </a:r>
              <a:r>
                <a:rPr lang="fr-CA" sz="1200"/>
                <a:t> </a:t>
              </a:r>
            </a:p>
          </p:txBody>
        </p:sp>
        <p:sp>
          <p:nvSpPr>
            <p:cNvPr id="21" name="AutoShape 20"/>
            <p:cNvSpPr>
              <a:spLocks noChangeArrowheads="1"/>
            </p:cNvSpPr>
            <p:nvPr/>
          </p:nvSpPr>
          <p:spPr bwMode="auto">
            <a:xfrm>
              <a:off x="4941" y="1860"/>
              <a:ext cx="570" cy="1234"/>
            </a:xfrm>
            <a:prstGeom prst="flowChartProcess">
              <a:avLst/>
            </a:prstGeom>
            <a:solidFill>
              <a:srgbClr val="99CCF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fr-CA" sz="1100" b="1"/>
                <a:t>Santé</a:t>
              </a:r>
            </a:p>
            <a:p>
              <a:pPr algn="ctr"/>
              <a:r>
                <a:rPr lang="fr-CA" sz="1100" b="1"/>
                <a:t>physique</a:t>
              </a:r>
            </a:p>
          </p:txBody>
        </p:sp>
      </p:grpSp>
    </p:spTree>
    <p:extLst>
      <p:ext uri="{BB962C8B-B14F-4D97-AF65-F5344CB8AC3E}">
        <p14:creationId xmlns:p14="http://schemas.microsoft.com/office/powerpoint/2010/main" xmlns="" val="10214049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smtClean="0"/>
              <a:t>Intégration des résultats au mode d’allocation</a:t>
            </a:r>
            <a:endParaRPr lang="fr-CA" dirty="0"/>
          </a:p>
        </p:txBody>
      </p:sp>
      <p:sp>
        <p:nvSpPr>
          <p:cNvPr id="3" name="Espace réservé du contenu 2"/>
          <p:cNvSpPr>
            <a:spLocks noGrp="1"/>
          </p:cNvSpPr>
          <p:nvPr>
            <p:ph idx="1"/>
          </p:nvPr>
        </p:nvSpPr>
        <p:spPr/>
        <p:txBody>
          <a:bodyPr>
            <a:normAutofit fontScale="92500"/>
          </a:bodyPr>
          <a:lstStyle/>
          <a:p>
            <a:r>
              <a:rPr lang="fr-CA" dirty="0"/>
              <a:t>Pour chacun des programmes, la dépense attendue est calculée en fonction de la population à desservir et des besoins</a:t>
            </a:r>
          </a:p>
          <a:p>
            <a:r>
              <a:rPr lang="fr-CA" dirty="0"/>
              <a:t>Ce montant est ajusté pour tenir compte des caractéristiques régionales et de la mobilité des personnes</a:t>
            </a:r>
          </a:p>
          <a:p>
            <a:r>
              <a:rPr lang="fr-CA" dirty="0"/>
              <a:t>Exemples de caractéristiques régionales </a:t>
            </a:r>
          </a:p>
          <a:p>
            <a:pPr lvl="1"/>
            <a:r>
              <a:rPr lang="fr-CA" dirty="0"/>
              <a:t>Frais de déplacement pour les services à domicile</a:t>
            </a:r>
          </a:p>
          <a:p>
            <a:pPr lvl="1"/>
            <a:r>
              <a:rPr lang="fr-CA" dirty="0"/>
              <a:t>Frais de correction pour la dispersion de la clientèle</a:t>
            </a:r>
          </a:p>
          <a:p>
            <a:pPr lvl="1"/>
            <a:r>
              <a:rPr lang="fr-CA" dirty="0"/>
              <a:t>Établissements situés dans un territoire isolé</a:t>
            </a:r>
          </a:p>
          <a:p>
            <a:pPr lvl="1"/>
            <a:r>
              <a:rPr lang="fr-CA" dirty="0"/>
              <a:t>Milieux ethniques</a:t>
            </a:r>
          </a:p>
          <a:p>
            <a:endParaRPr lang="fr-CA" dirty="0"/>
          </a:p>
        </p:txBody>
      </p:sp>
      <p:sp>
        <p:nvSpPr>
          <p:cNvPr id="4" name="Espace réservé du numéro de diapositive 3"/>
          <p:cNvSpPr>
            <a:spLocks noGrp="1"/>
          </p:cNvSpPr>
          <p:nvPr>
            <p:ph type="sldNum" sz="quarter" idx="12"/>
          </p:nvPr>
        </p:nvSpPr>
        <p:spPr/>
        <p:txBody>
          <a:bodyPr/>
          <a:lstStyle/>
          <a:p>
            <a:fld id="{A5B39664-167F-834A-9888-E3B06C15E254}" type="slidenum">
              <a:rPr lang="fr-FR" smtClean="0"/>
              <a:pPr/>
              <a:t>16</a:t>
            </a:fld>
            <a:endParaRPr lang="fr-FR"/>
          </a:p>
        </p:txBody>
      </p:sp>
    </p:spTree>
    <p:extLst>
      <p:ext uri="{BB962C8B-B14F-4D97-AF65-F5344CB8AC3E}">
        <p14:creationId xmlns:p14="http://schemas.microsoft.com/office/powerpoint/2010/main" xmlns="" val="30165004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smtClean="0"/>
              <a:t>Intégration des résultats au mode d’allocation</a:t>
            </a:r>
            <a:endParaRPr lang="fr-CA" dirty="0"/>
          </a:p>
        </p:txBody>
      </p:sp>
      <p:sp>
        <p:nvSpPr>
          <p:cNvPr id="3" name="Espace réservé du contenu 2"/>
          <p:cNvSpPr>
            <a:spLocks noGrp="1"/>
          </p:cNvSpPr>
          <p:nvPr>
            <p:ph idx="1"/>
          </p:nvPr>
        </p:nvSpPr>
        <p:spPr/>
        <p:txBody>
          <a:bodyPr>
            <a:normAutofit/>
          </a:bodyPr>
          <a:lstStyle/>
          <a:p>
            <a:r>
              <a:rPr lang="fr-CA" dirty="0"/>
              <a:t>En santé physique, les écarts régionaux entre la dépense attendue et observée prennent en considération à la fois les mesures d’évaluation de la performance et l’approche populationnelle</a:t>
            </a:r>
          </a:p>
          <a:p>
            <a:pPr lvl="1"/>
            <a:r>
              <a:rPr lang="fr-CA" dirty="0"/>
              <a:t>Analyse de la performance des établissements réalisée sur la base d’un coût attendu</a:t>
            </a:r>
          </a:p>
          <a:p>
            <a:pPr lvl="1"/>
            <a:r>
              <a:rPr lang="fr-CA" dirty="0"/>
              <a:t>Indicateur de besoins basé sur des volumes attendus mesurés à partir des caractéristiques individuelles (âge, sexe, </a:t>
            </a:r>
            <a:r>
              <a:rPr lang="fr-CA" dirty="0" err="1"/>
              <a:t>défavorisation</a:t>
            </a:r>
            <a:r>
              <a:rPr lang="fr-CA" dirty="0"/>
              <a:t>) et régionales de la population</a:t>
            </a:r>
          </a:p>
          <a:p>
            <a:endParaRPr lang="fr-CA" dirty="0"/>
          </a:p>
        </p:txBody>
      </p:sp>
      <p:sp>
        <p:nvSpPr>
          <p:cNvPr id="4" name="Espace réservé du numéro de diapositive 3"/>
          <p:cNvSpPr>
            <a:spLocks noGrp="1"/>
          </p:cNvSpPr>
          <p:nvPr>
            <p:ph type="sldNum" sz="quarter" idx="12"/>
          </p:nvPr>
        </p:nvSpPr>
        <p:spPr/>
        <p:txBody>
          <a:bodyPr/>
          <a:lstStyle/>
          <a:p>
            <a:fld id="{A5B39664-167F-834A-9888-E3B06C15E254}" type="slidenum">
              <a:rPr lang="fr-FR" smtClean="0"/>
              <a:pPr/>
              <a:t>17</a:t>
            </a:fld>
            <a:endParaRPr lang="fr-FR"/>
          </a:p>
        </p:txBody>
      </p:sp>
    </p:spTree>
    <p:extLst>
      <p:ext uri="{BB962C8B-B14F-4D97-AF65-F5344CB8AC3E}">
        <p14:creationId xmlns:p14="http://schemas.microsoft.com/office/powerpoint/2010/main" xmlns="" val="39205984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smtClean="0"/>
              <a:t>Intégration des résultats au mode d’allocation</a:t>
            </a:r>
            <a:endParaRPr lang="fr-CA" dirty="0"/>
          </a:p>
        </p:txBody>
      </p:sp>
      <p:sp>
        <p:nvSpPr>
          <p:cNvPr id="3" name="Espace réservé du contenu 2"/>
          <p:cNvSpPr>
            <a:spLocks noGrp="1"/>
          </p:cNvSpPr>
          <p:nvPr>
            <p:ph idx="1"/>
          </p:nvPr>
        </p:nvSpPr>
        <p:spPr/>
        <p:txBody>
          <a:bodyPr>
            <a:normAutofit lnSpcReduction="10000"/>
          </a:bodyPr>
          <a:lstStyle/>
          <a:p>
            <a:r>
              <a:rPr lang="fr-CA" dirty="0"/>
              <a:t>Les écarts pour l’ensemble des programmes entre la dépense attendue et la dépense observée représentent les écarts entre la budgétisation issue du mode d’allocation des ressources et celle établie sur une base historique</a:t>
            </a:r>
          </a:p>
          <a:p>
            <a:r>
              <a:rPr lang="fr-CA" dirty="0"/>
              <a:t>L’importance de ces écarts nécessite l’application d’une réduction progressive de ceux-ci appelée transition</a:t>
            </a:r>
          </a:p>
          <a:p>
            <a:r>
              <a:rPr lang="fr-CA" dirty="0"/>
              <a:t>Cette transition garantit aux régions en excédent relatif de ressources une part des montants de </a:t>
            </a:r>
            <a:r>
              <a:rPr lang="fr-CA" dirty="0" smtClean="0"/>
              <a:t>développement</a:t>
            </a:r>
            <a:endParaRPr lang="fr-CA" dirty="0"/>
          </a:p>
        </p:txBody>
      </p:sp>
      <p:sp>
        <p:nvSpPr>
          <p:cNvPr id="4" name="Espace réservé du numéro de diapositive 3"/>
          <p:cNvSpPr>
            <a:spLocks noGrp="1"/>
          </p:cNvSpPr>
          <p:nvPr>
            <p:ph type="sldNum" sz="quarter" idx="12"/>
          </p:nvPr>
        </p:nvSpPr>
        <p:spPr/>
        <p:txBody>
          <a:bodyPr/>
          <a:lstStyle/>
          <a:p>
            <a:fld id="{A5B39664-167F-834A-9888-E3B06C15E254}" type="slidenum">
              <a:rPr lang="fr-FR" smtClean="0"/>
              <a:pPr/>
              <a:t>18</a:t>
            </a:fld>
            <a:endParaRPr lang="fr-FR"/>
          </a:p>
        </p:txBody>
      </p:sp>
    </p:spTree>
    <p:extLst>
      <p:ext uri="{BB962C8B-B14F-4D97-AF65-F5344CB8AC3E}">
        <p14:creationId xmlns:p14="http://schemas.microsoft.com/office/powerpoint/2010/main" xmlns="" val="33357397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smtClean="0"/>
              <a:t>Intégration des résultats au mode d’allocation</a:t>
            </a:r>
            <a:endParaRPr lang="fr-CA" dirty="0"/>
          </a:p>
        </p:txBody>
      </p:sp>
      <p:sp>
        <p:nvSpPr>
          <p:cNvPr id="3" name="Espace réservé du contenu 2"/>
          <p:cNvSpPr>
            <a:spLocks noGrp="1"/>
          </p:cNvSpPr>
          <p:nvPr>
            <p:ph idx="1"/>
          </p:nvPr>
        </p:nvSpPr>
        <p:spPr/>
        <p:txBody>
          <a:bodyPr>
            <a:normAutofit/>
          </a:bodyPr>
          <a:lstStyle/>
          <a:p>
            <a:r>
              <a:rPr lang="fr-CA" dirty="0" smtClean="0"/>
              <a:t>Dialyse</a:t>
            </a:r>
          </a:p>
          <a:p>
            <a:pPr lvl="1"/>
            <a:r>
              <a:rPr lang="fr-CA" dirty="0" smtClean="0"/>
              <a:t>Inclusion des écarts entre la dépense attendue et observée du modèle d’efficience</a:t>
            </a:r>
          </a:p>
          <a:p>
            <a:pPr lvl="1"/>
            <a:r>
              <a:rPr lang="fr-CA" dirty="0" smtClean="0"/>
              <a:t>Exclusion du modèle populationnel</a:t>
            </a:r>
          </a:p>
          <a:p>
            <a:pPr lvl="2"/>
            <a:r>
              <a:rPr lang="fr-CA" dirty="0" smtClean="0"/>
              <a:t>Absence de données sur la clientèle (mobilité)</a:t>
            </a:r>
            <a:endParaRPr lang="fr-CA" dirty="0"/>
          </a:p>
        </p:txBody>
      </p:sp>
      <p:sp>
        <p:nvSpPr>
          <p:cNvPr id="4" name="Espace réservé du numéro de diapositive 3"/>
          <p:cNvSpPr>
            <a:spLocks noGrp="1"/>
          </p:cNvSpPr>
          <p:nvPr>
            <p:ph type="sldNum" sz="quarter" idx="12"/>
          </p:nvPr>
        </p:nvSpPr>
        <p:spPr/>
        <p:txBody>
          <a:bodyPr/>
          <a:lstStyle/>
          <a:p>
            <a:fld id="{A5B39664-167F-834A-9888-E3B06C15E254}" type="slidenum">
              <a:rPr lang="fr-FR" smtClean="0"/>
              <a:pPr/>
              <a:t>19</a:t>
            </a:fld>
            <a:endParaRPr lang="fr-FR"/>
          </a:p>
        </p:txBody>
      </p:sp>
    </p:spTree>
    <p:extLst>
      <p:ext uri="{BB962C8B-B14F-4D97-AF65-F5344CB8AC3E}">
        <p14:creationId xmlns:p14="http://schemas.microsoft.com/office/powerpoint/2010/main" xmlns="" val="17807354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Plan</a:t>
            </a:r>
          </a:p>
        </p:txBody>
      </p:sp>
      <p:sp>
        <p:nvSpPr>
          <p:cNvPr id="3" name="Espace réservé du contenu 2"/>
          <p:cNvSpPr>
            <a:spLocks noGrp="1"/>
          </p:cNvSpPr>
          <p:nvPr>
            <p:ph idx="1"/>
          </p:nvPr>
        </p:nvSpPr>
        <p:spPr/>
        <p:txBody>
          <a:bodyPr>
            <a:normAutofit/>
          </a:bodyPr>
          <a:lstStyle/>
          <a:p>
            <a:pPr algn="l"/>
            <a:r>
              <a:rPr lang="fr-CA" dirty="0" smtClean="0"/>
              <a:t>Dimensions de la performance</a:t>
            </a:r>
          </a:p>
          <a:p>
            <a:pPr algn="l"/>
            <a:r>
              <a:rPr lang="fr-CA" dirty="0" smtClean="0"/>
              <a:t>Concept d’efficience financière</a:t>
            </a:r>
            <a:endParaRPr lang="fr-CA" dirty="0"/>
          </a:p>
          <a:p>
            <a:r>
              <a:rPr lang="fr-CA" dirty="0" smtClean="0"/>
              <a:t>Données utilisées</a:t>
            </a:r>
            <a:endParaRPr lang="fr-CA" sz="2000" dirty="0" smtClean="0"/>
          </a:p>
          <a:p>
            <a:r>
              <a:rPr lang="fr-CA" dirty="0" smtClean="0"/>
              <a:t>Description du modèle d’efficience 2011-2012</a:t>
            </a:r>
          </a:p>
          <a:p>
            <a:r>
              <a:rPr lang="fr-CA" dirty="0" smtClean="0"/>
              <a:t>Résultats</a:t>
            </a:r>
          </a:p>
          <a:p>
            <a:r>
              <a:rPr lang="fr-CA" dirty="0" smtClean="0"/>
              <a:t>Intégration des résultats au mode d’allocation</a:t>
            </a:r>
            <a:endParaRPr lang="fr-CA" dirty="0"/>
          </a:p>
          <a:p>
            <a:endParaRPr lang="fr-FR" dirty="0"/>
          </a:p>
        </p:txBody>
      </p:sp>
      <p:sp>
        <p:nvSpPr>
          <p:cNvPr id="4" name="Espace réservé du numéro de diapositive 3"/>
          <p:cNvSpPr>
            <a:spLocks noGrp="1"/>
          </p:cNvSpPr>
          <p:nvPr>
            <p:ph type="sldNum" sz="quarter" idx="12"/>
          </p:nvPr>
        </p:nvSpPr>
        <p:spPr/>
        <p:txBody>
          <a:bodyPr/>
          <a:lstStyle/>
          <a:p>
            <a:fld id="{A5B39664-167F-834A-9888-E3B06C15E254}" type="slidenum">
              <a:rPr lang="fr-FR" smtClean="0"/>
              <a:pPr/>
              <a:t>2</a:t>
            </a:fld>
            <a:endParaRPr lang="fr-FR"/>
          </a:p>
        </p:txBody>
      </p:sp>
    </p:spTree>
    <p:extLst>
      <p:ext uri="{BB962C8B-B14F-4D97-AF65-F5344CB8AC3E}">
        <p14:creationId xmlns:p14="http://schemas.microsoft.com/office/powerpoint/2010/main" xmlns="" val="9280114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texte 2"/>
          <p:cNvSpPr>
            <a:spLocks noGrp="1"/>
          </p:cNvSpPr>
          <p:nvPr>
            <p:ph type="body" sz="quarter" idx="14"/>
          </p:nvPr>
        </p:nvSpPr>
        <p:spPr/>
        <p:txBody>
          <a:bodyPr/>
          <a:lstStyle/>
          <a:p>
            <a:endParaRPr lang="fr-FR"/>
          </a:p>
        </p:txBody>
      </p:sp>
    </p:spTree>
    <p:extLst>
      <p:ext uri="{BB962C8B-B14F-4D97-AF65-F5344CB8AC3E}">
        <p14:creationId xmlns:p14="http://schemas.microsoft.com/office/powerpoint/2010/main" xmlns="" val="3391471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A5B39664-167F-834A-9888-E3B06C15E254}" type="slidenum">
              <a:rPr lang="fr-FR" smtClean="0"/>
              <a:pPr/>
              <a:t>3</a:t>
            </a:fld>
            <a:endParaRPr lang="fr-F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575035" y="1524639"/>
            <a:ext cx="7975083" cy="441814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Titre 1"/>
          <p:cNvSpPr>
            <a:spLocks noGrp="1"/>
          </p:cNvSpPr>
          <p:nvPr>
            <p:ph type="title"/>
          </p:nvPr>
        </p:nvSpPr>
        <p:spPr>
          <a:xfrm>
            <a:off x="803628" y="945758"/>
            <a:ext cx="7275136" cy="543678"/>
          </a:xfrm>
        </p:spPr>
        <p:txBody>
          <a:bodyPr/>
          <a:lstStyle/>
          <a:p>
            <a:r>
              <a:rPr lang="fr-FR" dirty="0" smtClean="0"/>
              <a:t>Dimensions de la performance</a:t>
            </a:r>
            <a:endParaRPr lang="fr-FR" dirty="0"/>
          </a:p>
        </p:txBody>
      </p:sp>
    </p:spTree>
    <p:extLst>
      <p:ext uri="{BB962C8B-B14F-4D97-AF65-F5344CB8AC3E}">
        <p14:creationId xmlns:p14="http://schemas.microsoft.com/office/powerpoint/2010/main" xmlns="" val="6292512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Dimensions de la performance</a:t>
            </a:r>
            <a:endParaRPr lang="fr-CA" dirty="0"/>
          </a:p>
        </p:txBody>
      </p:sp>
      <p:sp>
        <p:nvSpPr>
          <p:cNvPr id="3" name="Espace réservé du contenu 2"/>
          <p:cNvSpPr>
            <a:spLocks noGrp="1"/>
          </p:cNvSpPr>
          <p:nvPr>
            <p:ph idx="1"/>
          </p:nvPr>
        </p:nvSpPr>
        <p:spPr/>
        <p:txBody>
          <a:bodyPr/>
          <a:lstStyle/>
          <a:p>
            <a:r>
              <a:rPr lang="fr-CA" dirty="0" smtClean="0"/>
              <a:t>Documents d’intérêt sur </a:t>
            </a:r>
            <a:r>
              <a:rPr lang="fr-CA" dirty="0"/>
              <a:t>l</a:t>
            </a:r>
            <a:r>
              <a:rPr lang="fr-CA" dirty="0" smtClean="0"/>
              <a:t>’espace informationnel</a:t>
            </a:r>
          </a:p>
          <a:p>
            <a:pPr lvl="1"/>
            <a:r>
              <a:rPr lang="fr-CA" dirty="0"/>
              <a:t>Cadre de référence ministériel d’évaluation de la performance du système public de santé et de services sociaux à des fins de </a:t>
            </a:r>
            <a:r>
              <a:rPr lang="fr-CA" dirty="0" smtClean="0"/>
              <a:t>gestion</a:t>
            </a:r>
          </a:p>
          <a:p>
            <a:pPr lvl="1"/>
            <a:r>
              <a:rPr lang="fr-CA" dirty="0"/>
              <a:t>Guide de sélection et d’élaboration des indicateurs aux fins de l’évaluation de la performance du système public de santé et de services </a:t>
            </a:r>
            <a:r>
              <a:rPr lang="fr-CA" dirty="0" smtClean="0"/>
              <a:t>sociaux</a:t>
            </a:r>
          </a:p>
          <a:p>
            <a:r>
              <a:rPr lang="fr-CA" dirty="0" smtClean="0"/>
              <a:t>Direction générale adjointe de la performance</a:t>
            </a:r>
          </a:p>
          <a:p>
            <a:pPr lvl="1"/>
            <a:r>
              <a:rPr lang="fr-CA" dirty="0" smtClean="0"/>
              <a:t>Directeur : Éric Fournier</a:t>
            </a:r>
            <a:endParaRPr lang="fr-CA" dirty="0"/>
          </a:p>
        </p:txBody>
      </p:sp>
      <p:sp>
        <p:nvSpPr>
          <p:cNvPr id="4" name="Espace réservé du numéro de diapositive 3"/>
          <p:cNvSpPr>
            <a:spLocks noGrp="1"/>
          </p:cNvSpPr>
          <p:nvPr>
            <p:ph type="sldNum" sz="quarter" idx="12"/>
          </p:nvPr>
        </p:nvSpPr>
        <p:spPr/>
        <p:txBody>
          <a:bodyPr/>
          <a:lstStyle/>
          <a:p>
            <a:fld id="{A5B39664-167F-834A-9888-E3B06C15E254}" type="slidenum">
              <a:rPr lang="fr-FR" smtClean="0"/>
              <a:pPr/>
              <a:t>4</a:t>
            </a:fld>
            <a:endParaRPr lang="fr-FR"/>
          </a:p>
        </p:txBody>
      </p:sp>
    </p:spTree>
    <p:extLst>
      <p:ext uri="{BB962C8B-B14F-4D97-AF65-F5344CB8AC3E}">
        <p14:creationId xmlns:p14="http://schemas.microsoft.com/office/powerpoint/2010/main" xmlns="" val="42002244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99" y="908050"/>
            <a:ext cx="7855857" cy="787400"/>
          </a:xfrm>
        </p:spPr>
        <p:txBody>
          <a:bodyPr>
            <a:normAutofit/>
          </a:bodyPr>
          <a:lstStyle/>
          <a:p>
            <a:r>
              <a:rPr lang="fr-CA" sz="2800" dirty="0" smtClean="0"/>
              <a:t>Concept d’efficience financière</a:t>
            </a:r>
            <a:endParaRPr lang="fr-FR" sz="2800" dirty="0"/>
          </a:p>
        </p:txBody>
      </p:sp>
      <p:sp>
        <p:nvSpPr>
          <p:cNvPr id="3" name="Espace réservé du contenu 2"/>
          <p:cNvSpPr>
            <a:spLocks noGrp="1"/>
          </p:cNvSpPr>
          <p:nvPr>
            <p:ph idx="1"/>
          </p:nvPr>
        </p:nvSpPr>
        <p:spPr>
          <a:xfrm>
            <a:off x="1143000" y="1866900"/>
            <a:ext cx="7246257" cy="4259263"/>
          </a:xfrm>
        </p:spPr>
        <p:txBody>
          <a:bodyPr/>
          <a:lstStyle/>
          <a:p>
            <a:pPr algn="l"/>
            <a:r>
              <a:rPr lang="fr-CA" dirty="0" smtClean="0"/>
              <a:t>Définition et mesure de l’efficience financière</a:t>
            </a:r>
          </a:p>
          <a:p>
            <a:pPr algn="l"/>
            <a:endParaRPr lang="fr-CA" sz="1400" dirty="0" smtClean="0"/>
          </a:p>
          <a:p>
            <a:pPr lvl="1" algn="l"/>
            <a:r>
              <a:rPr lang="fr-CA" sz="2000" dirty="0" smtClean="0"/>
              <a:t>Comparaison entre un coût « observé » et « attendu »</a:t>
            </a:r>
          </a:p>
          <a:p>
            <a:pPr lvl="1" algn="l"/>
            <a:r>
              <a:rPr lang="fr-CA" sz="2000" dirty="0" smtClean="0"/>
              <a:t>Efficient si le coût observé est inférieur au coût attendu</a:t>
            </a:r>
          </a:p>
          <a:p>
            <a:pPr algn="l"/>
            <a:endParaRPr lang="fr-CA" dirty="0"/>
          </a:p>
          <a:p>
            <a:pPr algn="l"/>
            <a:r>
              <a:rPr lang="fr-CA" dirty="0" smtClean="0"/>
              <a:t>Il </a:t>
            </a:r>
            <a:r>
              <a:rPr lang="fr-CA" dirty="0"/>
              <a:t>faut comparer des pommes avec des </a:t>
            </a:r>
            <a:r>
              <a:rPr lang="fr-CA" dirty="0" smtClean="0"/>
              <a:t>pommes</a:t>
            </a:r>
          </a:p>
          <a:p>
            <a:pPr algn="l"/>
            <a:endParaRPr lang="fr-CA" sz="1400" dirty="0"/>
          </a:p>
          <a:p>
            <a:pPr lvl="1"/>
            <a:r>
              <a:rPr lang="fr-CA" sz="2000" dirty="0" smtClean="0"/>
              <a:t>CSSS de Beauce : 953 traitements en 2011-2012</a:t>
            </a:r>
          </a:p>
          <a:p>
            <a:pPr lvl="1"/>
            <a:r>
              <a:rPr lang="fr-CA" sz="2000" dirty="0" smtClean="0"/>
              <a:t>CHUM : 57 507 traitements en 2011-2012</a:t>
            </a:r>
            <a:endParaRPr lang="fr-CA" sz="2000" dirty="0"/>
          </a:p>
        </p:txBody>
      </p:sp>
      <p:sp>
        <p:nvSpPr>
          <p:cNvPr id="4" name="Espace réservé du numéro de diapositive 3"/>
          <p:cNvSpPr>
            <a:spLocks noGrp="1"/>
          </p:cNvSpPr>
          <p:nvPr>
            <p:ph type="sldNum" sz="quarter" idx="12"/>
          </p:nvPr>
        </p:nvSpPr>
        <p:spPr/>
        <p:txBody>
          <a:bodyPr/>
          <a:lstStyle/>
          <a:p>
            <a:fld id="{A5B39664-167F-834A-9888-E3B06C15E254}" type="slidenum">
              <a:rPr lang="fr-FR" smtClean="0"/>
              <a:pPr/>
              <a:t>5</a:t>
            </a:fld>
            <a:endParaRPr lang="fr-FR"/>
          </a:p>
        </p:txBody>
      </p:sp>
    </p:spTree>
    <p:extLst>
      <p:ext uri="{BB962C8B-B14F-4D97-AF65-F5344CB8AC3E}">
        <p14:creationId xmlns:p14="http://schemas.microsoft.com/office/powerpoint/2010/main" xmlns="" val="4134543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3000" y="960583"/>
            <a:ext cx="7543800" cy="729672"/>
          </a:xfrm>
        </p:spPr>
        <p:txBody>
          <a:bodyPr>
            <a:normAutofit/>
          </a:bodyPr>
          <a:lstStyle/>
          <a:p>
            <a:r>
              <a:rPr lang="fr-CA" sz="2000" dirty="0" smtClean="0"/>
              <a:t>Concept d’efficience financière </a:t>
            </a:r>
            <a:r>
              <a:rPr lang="fr-CA" sz="2800" dirty="0" smtClean="0"/>
              <a:t/>
            </a:r>
            <a:br>
              <a:rPr lang="fr-CA" sz="2800" dirty="0" smtClean="0"/>
            </a:br>
            <a:r>
              <a:rPr lang="fr-CA" sz="1400" dirty="0" smtClean="0"/>
              <a:t>(Parallèle avec une classe d’éducation physique)</a:t>
            </a:r>
            <a:endParaRPr lang="fr-FR" sz="1400" dirty="0"/>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xmlns="" val="3746562463"/>
              </p:ext>
            </p:extLst>
          </p:nvPr>
        </p:nvGraphicFramePr>
        <p:xfrm>
          <a:off x="1081088" y="1616365"/>
          <a:ext cx="7462548" cy="4255192"/>
        </p:xfrm>
        <a:graphic>
          <a:graphicData uri="http://schemas.openxmlformats.org/drawingml/2006/table">
            <a:tbl>
              <a:tblPr firstRow="1" bandRow="1">
                <a:tableStyleId>{5C22544A-7EE6-4342-B048-85BDC9FD1C3A}</a:tableStyleId>
              </a:tblPr>
              <a:tblGrid>
                <a:gridCol w="2487516"/>
                <a:gridCol w="2487516"/>
                <a:gridCol w="2487516"/>
              </a:tblGrid>
              <a:tr h="355480">
                <a:tc>
                  <a:txBody>
                    <a:bodyPr/>
                    <a:lstStyle/>
                    <a:p>
                      <a:pPr algn="ctr"/>
                      <a:r>
                        <a:rPr lang="fr-CA" sz="1400" dirty="0" smtClean="0"/>
                        <a:t>Paramètre</a:t>
                      </a:r>
                      <a:endParaRPr lang="fr-CA" sz="1400" dirty="0"/>
                    </a:p>
                  </a:txBody>
                  <a:tcPr/>
                </a:tc>
                <a:tc>
                  <a:txBody>
                    <a:bodyPr/>
                    <a:lstStyle/>
                    <a:p>
                      <a:pPr algn="ctr"/>
                      <a:r>
                        <a:rPr lang="fr-CA" sz="1400" dirty="0" smtClean="0"/>
                        <a:t>Classe</a:t>
                      </a:r>
                      <a:endParaRPr lang="fr-CA" sz="1400" dirty="0"/>
                    </a:p>
                  </a:txBody>
                  <a:tcPr/>
                </a:tc>
                <a:tc>
                  <a:txBody>
                    <a:bodyPr/>
                    <a:lstStyle/>
                    <a:p>
                      <a:pPr algn="ctr"/>
                      <a:r>
                        <a:rPr lang="fr-CA" sz="1400" dirty="0" smtClean="0"/>
                        <a:t>Dialyse</a:t>
                      </a:r>
                      <a:endParaRPr lang="fr-CA" sz="1400" dirty="0"/>
                    </a:p>
                  </a:txBody>
                  <a:tcPr/>
                </a:tc>
              </a:tr>
              <a:tr h="317050">
                <a:tc>
                  <a:txBody>
                    <a:bodyPr/>
                    <a:lstStyle/>
                    <a:p>
                      <a:pPr algn="ctr"/>
                      <a:r>
                        <a:rPr lang="fr-CA" sz="1400" dirty="0" smtClean="0"/>
                        <a:t>Sujet</a:t>
                      </a:r>
                      <a:endParaRPr lang="fr-CA" sz="1400" dirty="0"/>
                    </a:p>
                  </a:txBody>
                  <a:tcPr/>
                </a:tc>
                <a:tc>
                  <a:txBody>
                    <a:bodyPr/>
                    <a:lstStyle/>
                    <a:p>
                      <a:pPr algn="ctr"/>
                      <a:r>
                        <a:rPr lang="fr-CA" sz="1400" dirty="0" smtClean="0"/>
                        <a:t>Élève</a:t>
                      </a:r>
                      <a:endParaRPr lang="fr-CA" sz="1400" dirty="0"/>
                    </a:p>
                  </a:txBody>
                  <a:tcPr/>
                </a:tc>
                <a:tc>
                  <a:txBody>
                    <a:bodyPr/>
                    <a:lstStyle/>
                    <a:p>
                      <a:pPr algn="ctr"/>
                      <a:r>
                        <a:rPr lang="fr-CA" sz="1400" dirty="0" smtClean="0"/>
                        <a:t>Établissement</a:t>
                      </a:r>
                      <a:endParaRPr lang="fr-CA" sz="1400" dirty="0"/>
                    </a:p>
                  </a:txBody>
                  <a:tcPr/>
                </a:tc>
              </a:tr>
              <a:tr h="760919">
                <a:tc>
                  <a:txBody>
                    <a:bodyPr/>
                    <a:lstStyle/>
                    <a:p>
                      <a:pPr algn="ctr"/>
                      <a:endParaRPr lang="fr-CA" sz="1400" dirty="0" smtClean="0"/>
                    </a:p>
                    <a:p>
                      <a:pPr algn="ctr"/>
                      <a:r>
                        <a:rPr lang="fr-CA" sz="1400" dirty="0" smtClean="0"/>
                        <a:t>Données</a:t>
                      </a:r>
                      <a:endParaRPr lang="fr-CA" sz="1400" dirty="0"/>
                    </a:p>
                  </a:txBody>
                  <a:tcPr/>
                </a:tc>
                <a:tc>
                  <a:txBody>
                    <a:bodyPr/>
                    <a:lstStyle/>
                    <a:p>
                      <a:pPr algn="ctr"/>
                      <a:endParaRPr lang="fr-CA" sz="1400" dirty="0" smtClean="0"/>
                    </a:p>
                    <a:p>
                      <a:pPr algn="ctr"/>
                      <a:r>
                        <a:rPr lang="fr-CA" sz="1400" dirty="0" smtClean="0"/>
                        <a:t>Temps pour parcourir 5 km</a:t>
                      </a:r>
                      <a:endParaRPr lang="fr-CA" sz="1400" dirty="0"/>
                    </a:p>
                  </a:txBody>
                  <a:tcPr/>
                </a:tc>
                <a:tc>
                  <a:txBody>
                    <a:bodyPr/>
                    <a:lstStyle/>
                    <a:p>
                      <a:pPr algn="ctr"/>
                      <a:r>
                        <a:rPr lang="fr-CA" sz="1400" dirty="0" smtClean="0"/>
                        <a:t>Coûts et nombre de traitements déclarés au rapport financier</a:t>
                      </a:r>
                      <a:endParaRPr lang="fr-CA" sz="1400" dirty="0"/>
                    </a:p>
                  </a:txBody>
                  <a:tcPr/>
                </a:tc>
              </a:tr>
              <a:tr h="760919">
                <a:tc>
                  <a:txBody>
                    <a:bodyPr/>
                    <a:lstStyle/>
                    <a:p>
                      <a:pPr algn="ctr"/>
                      <a:r>
                        <a:rPr lang="fr-CA" sz="1400" dirty="0" smtClean="0"/>
                        <a:t>Point</a:t>
                      </a:r>
                      <a:r>
                        <a:rPr lang="fr-CA" sz="1400" baseline="0" dirty="0" smtClean="0"/>
                        <a:t> de comparaison</a:t>
                      </a:r>
                      <a:endParaRPr lang="fr-CA" sz="1400" dirty="0"/>
                    </a:p>
                  </a:txBody>
                  <a:tcPr/>
                </a:tc>
                <a:tc>
                  <a:txBody>
                    <a:bodyPr/>
                    <a:lstStyle/>
                    <a:p>
                      <a:pPr algn="ctr"/>
                      <a:r>
                        <a:rPr lang="fr-CA" sz="1400" dirty="0" smtClean="0"/>
                        <a:t>Temps moyen de l’ensemble des élèves dits comparables</a:t>
                      </a:r>
                      <a:endParaRPr lang="fr-CA" sz="1400" dirty="0"/>
                    </a:p>
                  </a:txBody>
                  <a:tcPr/>
                </a:tc>
                <a:tc>
                  <a:txBody>
                    <a:bodyPr/>
                    <a:lstStyle/>
                    <a:p>
                      <a:pPr algn="ctr"/>
                      <a:r>
                        <a:rPr lang="fr-CA" sz="1400" dirty="0" smtClean="0"/>
                        <a:t>Coût moyen de l’ensemble des établissements dits comparables (Coût attendu)</a:t>
                      </a:r>
                      <a:endParaRPr lang="fr-CA" sz="1400" dirty="0"/>
                    </a:p>
                  </a:txBody>
                  <a:tcPr/>
                </a:tc>
              </a:tr>
              <a:tr h="538985">
                <a:tc>
                  <a:txBody>
                    <a:bodyPr/>
                    <a:lstStyle/>
                    <a:p>
                      <a:pPr algn="ctr"/>
                      <a:r>
                        <a:rPr lang="fr-CA" sz="1400" dirty="0" smtClean="0"/>
                        <a:t>Règle d’efficience</a:t>
                      </a:r>
                      <a:endParaRPr lang="fr-CA" sz="1400" dirty="0"/>
                    </a:p>
                  </a:txBody>
                  <a:tcPr/>
                </a:tc>
                <a:tc>
                  <a:txBody>
                    <a:bodyPr/>
                    <a:lstStyle/>
                    <a:p>
                      <a:pPr algn="ctr"/>
                      <a:r>
                        <a:rPr lang="fr-CA" sz="1400" dirty="0" smtClean="0"/>
                        <a:t>Efficient si </a:t>
                      </a:r>
                    </a:p>
                    <a:p>
                      <a:pPr algn="ctr"/>
                      <a:r>
                        <a:rPr lang="fr-CA" sz="1400" dirty="0" err="1" smtClean="0"/>
                        <a:t>Temps</a:t>
                      </a:r>
                      <a:r>
                        <a:rPr lang="fr-CA" sz="1400" baseline="-25000" dirty="0" err="1" smtClean="0"/>
                        <a:t>élève</a:t>
                      </a:r>
                      <a:r>
                        <a:rPr lang="fr-CA" sz="1400" baseline="0" dirty="0" smtClean="0"/>
                        <a:t> &lt; </a:t>
                      </a:r>
                      <a:r>
                        <a:rPr lang="fr-CA" sz="1400" baseline="0" dirty="0" err="1" smtClean="0"/>
                        <a:t>Temps</a:t>
                      </a:r>
                      <a:r>
                        <a:rPr lang="fr-CA" sz="1400" baseline="-25000" dirty="0" err="1" smtClean="0"/>
                        <a:t>moyen</a:t>
                      </a:r>
                      <a:endParaRPr lang="fr-CA" sz="1400" dirty="0"/>
                    </a:p>
                  </a:txBody>
                  <a:tcPr/>
                </a:tc>
                <a:tc>
                  <a:txBody>
                    <a:bodyPr/>
                    <a:lstStyle/>
                    <a:p>
                      <a:pPr algn="ctr"/>
                      <a:r>
                        <a:rPr lang="fr-CA" sz="1400" dirty="0" smtClean="0"/>
                        <a:t>Efficient si </a:t>
                      </a:r>
                    </a:p>
                    <a:p>
                      <a:pPr algn="ctr"/>
                      <a:r>
                        <a:rPr lang="fr-CA" sz="1400" dirty="0" err="1" smtClean="0"/>
                        <a:t>Coût</a:t>
                      </a:r>
                      <a:r>
                        <a:rPr lang="fr-CA" sz="1400" baseline="-25000" dirty="0" err="1" smtClean="0"/>
                        <a:t>établissement</a:t>
                      </a:r>
                      <a:r>
                        <a:rPr lang="fr-CA" sz="1400" baseline="0" dirty="0" smtClean="0"/>
                        <a:t> &lt; </a:t>
                      </a:r>
                      <a:r>
                        <a:rPr lang="fr-CA" sz="1400" baseline="0" dirty="0" err="1" smtClean="0"/>
                        <a:t>Coût</a:t>
                      </a:r>
                      <a:r>
                        <a:rPr lang="fr-CA" sz="1400" baseline="-25000" dirty="0" err="1" smtClean="0"/>
                        <a:t>attendu</a:t>
                      </a:r>
                      <a:endParaRPr lang="fr-CA" sz="1400" dirty="0"/>
                    </a:p>
                  </a:txBody>
                  <a:tcPr/>
                </a:tc>
              </a:tr>
              <a:tr h="538985">
                <a:tc>
                  <a:txBody>
                    <a:bodyPr/>
                    <a:lstStyle/>
                    <a:p>
                      <a:pPr algn="ctr"/>
                      <a:r>
                        <a:rPr lang="fr-CA" sz="1400" dirty="0" smtClean="0"/>
                        <a:t>Groupes comparables</a:t>
                      </a:r>
                      <a:endParaRPr lang="fr-CA" sz="1400" dirty="0"/>
                    </a:p>
                  </a:txBody>
                  <a:tcPr/>
                </a:tc>
                <a:tc>
                  <a:txBody>
                    <a:bodyPr/>
                    <a:lstStyle/>
                    <a:p>
                      <a:pPr algn="ctr"/>
                      <a:r>
                        <a:rPr lang="fr-CA" sz="1400" dirty="0" smtClean="0"/>
                        <a:t>Filles</a:t>
                      </a:r>
                    </a:p>
                    <a:p>
                      <a:pPr algn="ctr"/>
                      <a:r>
                        <a:rPr lang="fr-CA" sz="1400" dirty="0" smtClean="0"/>
                        <a:t>Garçons</a:t>
                      </a:r>
                      <a:endParaRPr lang="fr-CA" sz="1400" dirty="0"/>
                    </a:p>
                  </a:txBody>
                  <a:tcPr/>
                </a:tc>
                <a:tc>
                  <a:txBody>
                    <a:bodyPr/>
                    <a:lstStyle/>
                    <a:p>
                      <a:pPr algn="ctr"/>
                      <a:r>
                        <a:rPr lang="fr-CA" sz="1400" dirty="0" smtClean="0"/>
                        <a:t>Établissement de petite taille</a:t>
                      </a:r>
                    </a:p>
                    <a:p>
                      <a:pPr algn="ctr"/>
                      <a:r>
                        <a:rPr lang="fr-CA" sz="1400" dirty="0" smtClean="0"/>
                        <a:t>Établissement de grande taille</a:t>
                      </a:r>
                      <a:endParaRPr lang="fr-CA" sz="1400" dirty="0"/>
                    </a:p>
                  </a:txBody>
                  <a:tcPr/>
                </a:tc>
              </a:tr>
              <a:tr h="982854">
                <a:tc>
                  <a:txBody>
                    <a:bodyPr/>
                    <a:lstStyle/>
                    <a:p>
                      <a:pPr algn="ctr"/>
                      <a:endParaRPr lang="fr-CA" sz="1400" dirty="0" smtClean="0"/>
                    </a:p>
                    <a:p>
                      <a:pPr algn="ctr"/>
                      <a:r>
                        <a:rPr lang="fr-CA" sz="1400" dirty="0" smtClean="0"/>
                        <a:t>Cas exceptionnels</a:t>
                      </a:r>
                    </a:p>
                    <a:p>
                      <a:pPr algn="ctr"/>
                      <a:r>
                        <a:rPr lang="fr-CA" sz="1400" dirty="0" smtClean="0"/>
                        <a:t>(exclus du modèle)</a:t>
                      </a:r>
                      <a:endParaRPr lang="fr-CA" sz="1400" dirty="0"/>
                    </a:p>
                  </a:txBody>
                  <a:tcPr/>
                </a:tc>
                <a:tc>
                  <a:txBody>
                    <a:bodyPr/>
                    <a:lstStyle/>
                    <a:p>
                      <a:pPr algn="ctr"/>
                      <a:r>
                        <a:rPr lang="fr-CA" sz="1400" dirty="0" smtClean="0"/>
                        <a:t>Élèves handicapés ou athlétiquement surdoués</a:t>
                      </a:r>
                    </a:p>
                    <a:p>
                      <a:pPr algn="ctr"/>
                      <a:endParaRPr lang="fr-CA" sz="1400" dirty="0" smtClean="0"/>
                    </a:p>
                    <a:p>
                      <a:pPr algn="ctr"/>
                      <a:r>
                        <a:rPr lang="fr-CA" sz="1400" dirty="0" smtClean="0"/>
                        <a:t>Nouvel élève</a:t>
                      </a:r>
                      <a:endParaRPr lang="fr-CA" sz="1400" dirty="0"/>
                    </a:p>
                  </a:txBody>
                  <a:tcPr/>
                </a:tc>
                <a:tc>
                  <a:txBody>
                    <a:bodyPr/>
                    <a:lstStyle/>
                    <a:p>
                      <a:pPr algn="ctr"/>
                      <a:r>
                        <a:rPr lang="fr-CA" sz="1400" dirty="0" smtClean="0"/>
                        <a:t>Établissements avec coûts anormalement bas ou élevés</a:t>
                      </a:r>
                    </a:p>
                    <a:p>
                      <a:pPr algn="ctr"/>
                      <a:endParaRPr lang="fr-CA" sz="1400" dirty="0" smtClean="0"/>
                    </a:p>
                    <a:p>
                      <a:pPr algn="ctr"/>
                      <a:r>
                        <a:rPr lang="fr-CA" sz="1400" dirty="0" smtClean="0"/>
                        <a:t>Nouvel établissement</a:t>
                      </a:r>
                      <a:endParaRPr lang="fr-CA" sz="1400" dirty="0"/>
                    </a:p>
                  </a:txBody>
                  <a:tcPr/>
                </a:tc>
              </a:tr>
            </a:tbl>
          </a:graphicData>
        </a:graphic>
      </p:graphicFrame>
      <p:sp>
        <p:nvSpPr>
          <p:cNvPr id="4" name="Espace réservé du numéro de diapositive 3"/>
          <p:cNvSpPr>
            <a:spLocks noGrp="1"/>
          </p:cNvSpPr>
          <p:nvPr>
            <p:ph type="sldNum" sz="quarter" idx="12"/>
          </p:nvPr>
        </p:nvSpPr>
        <p:spPr/>
        <p:txBody>
          <a:bodyPr/>
          <a:lstStyle/>
          <a:p>
            <a:fld id="{A5B39664-167F-834A-9888-E3B06C15E254}" type="slidenum">
              <a:rPr lang="fr-FR" smtClean="0"/>
              <a:pPr/>
              <a:t>6</a:t>
            </a:fld>
            <a:endParaRPr lang="fr-FR"/>
          </a:p>
        </p:txBody>
      </p:sp>
    </p:spTree>
    <p:extLst>
      <p:ext uri="{BB962C8B-B14F-4D97-AF65-F5344CB8AC3E}">
        <p14:creationId xmlns:p14="http://schemas.microsoft.com/office/powerpoint/2010/main" xmlns="" val="4134543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3000" y="908050"/>
            <a:ext cx="7543800" cy="652895"/>
          </a:xfrm>
        </p:spPr>
        <p:txBody>
          <a:bodyPr/>
          <a:lstStyle/>
          <a:p>
            <a:r>
              <a:rPr lang="fr-FR" dirty="0" smtClean="0"/>
              <a:t>Données utilisées</a:t>
            </a:r>
            <a:endParaRPr lang="fr-FR" dirty="0"/>
          </a:p>
        </p:txBody>
      </p:sp>
      <p:sp>
        <p:nvSpPr>
          <p:cNvPr id="3" name="Espace réservé du contenu 2"/>
          <p:cNvSpPr>
            <a:spLocks noGrp="1"/>
          </p:cNvSpPr>
          <p:nvPr>
            <p:ph idx="1"/>
          </p:nvPr>
        </p:nvSpPr>
        <p:spPr>
          <a:xfrm>
            <a:off x="1143000" y="1560945"/>
            <a:ext cx="7543800" cy="4259264"/>
          </a:xfrm>
        </p:spPr>
        <p:txBody>
          <a:bodyPr>
            <a:normAutofit fontScale="85000" lnSpcReduction="20000"/>
          </a:bodyPr>
          <a:lstStyle/>
          <a:p>
            <a:r>
              <a:rPr lang="fr-FR" dirty="0" smtClean="0"/>
              <a:t>Rapport financier (AS-471)</a:t>
            </a:r>
          </a:p>
          <a:p>
            <a:endParaRPr lang="fr-FR" sz="900" dirty="0" smtClean="0"/>
          </a:p>
          <a:p>
            <a:pPr lvl="1"/>
            <a:r>
              <a:rPr lang="fr-FR" sz="2000" dirty="0" smtClean="0"/>
              <a:t>Page 650 (Main-d’œuvre, fournitures et nombre de traitements)</a:t>
            </a:r>
          </a:p>
          <a:p>
            <a:pPr lvl="2"/>
            <a:r>
              <a:rPr lang="fr-FR" sz="1800" dirty="0" smtClean="0"/>
              <a:t>c/a 6791 (Hémodialyse traditionnelle en unité de dialyse)</a:t>
            </a:r>
          </a:p>
          <a:p>
            <a:pPr lvl="2"/>
            <a:r>
              <a:rPr lang="fr-FR" sz="1800" dirty="0" smtClean="0"/>
              <a:t>c/a 6792 (Hémodialyse semi-autonome en unité de dialyse)</a:t>
            </a:r>
          </a:p>
          <a:p>
            <a:pPr lvl="2"/>
            <a:r>
              <a:rPr lang="fr-FR" sz="1800" dirty="0" smtClean="0"/>
              <a:t>c/a 6795 (Dialyse péritonéale)</a:t>
            </a:r>
          </a:p>
          <a:p>
            <a:pPr lvl="2"/>
            <a:r>
              <a:rPr lang="fr-FR" sz="1800" dirty="0" smtClean="0"/>
              <a:t>c/a 6796 (Unité mobile d’hémodialyse)</a:t>
            </a:r>
          </a:p>
          <a:p>
            <a:pPr lvl="2"/>
            <a:endParaRPr lang="fr-FR" sz="900" dirty="0" smtClean="0"/>
          </a:p>
          <a:p>
            <a:pPr lvl="1"/>
            <a:r>
              <a:rPr lang="fr-FR" sz="2000" dirty="0" smtClean="0"/>
              <a:t>Pages 334 et 335 (Pharmacie)</a:t>
            </a:r>
          </a:p>
          <a:p>
            <a:pPr lvl="1"/>
            <a:endParaRPr lang="fr-FR" sz="900" dirty="0" smtClean="0"/>
          </a:p>
          <a:p>
            <a:r>
              <a:rPr lang="fr-FR" dirty="0" smtClean="0"/>
              <a:t>Rapport statistique (AS-478, page 20)</a:t>
            </a:r>
          </a:p>
          <a:p>
            <a:endParaRPr lang="fr-FR" sz="900" dirty="0" smtClean="0"/>
          </a:p>
          <a:p>
            <a:pPr lvl="1"/>
            <a:r>
              <a:rPr lang="fr-FR" sz="2000" dirty="0" smtClean="0"/>
              <a:t>Nombre de traitements selon le statut de l’usager</a:t>
            </a:r>
          </a:p>
          <a:p>
            <a:pPr lvl="1"/>
            <a:endParaRPr lang="fr-FR" sz="900" dirty="0" smtClean="0"/>
          </a:p>
          <a:p>
            <a:r>
              <a:rPr lang="fr-FR" dirty="0" smtClean="0"/>
              <a:t>Contour financier</a:t>
            </a:r>
          </a:p>
          <a:p>
            <a:endParaRPr lang="fr-FR" sz="900" dirty="0" smtClean="0"/>
          </a:p>
          <a:p>
            <a:pPr lvl="1"/>
            <a:r>
              <a:rPr lang="fr-FR" sz="2000" dirty="0" smtClean="0"/>
              <a:t>Coûts des clientèles admises et inscrites aux c/a 6791, 6792, 6795, 6803 (Pharmacie – Usagers externes) et 6804 (Pharmacie – Usagers hospitalisés)</a:t>
            </a:r>
            <a:endParaRPr lang="fr-FR" sz="2000" dirty="0"/>
          </a:p>
        </p:txBody>
      </p:sp>
      <p:sp>
        <p:nvSpPr>
          <p:cNvPr id="4" name="Espace réservé du numéro de diapositive 3"/>
          <p:cNvSpPr>
            <a:spLocks noGrp="1"/>
          </p:cNvSpPr>
          <p:nvPr>
            <p:ph type="sldNum" sz="quarter" idx="12"/>
          </p:nvPr>
        </p:nvSpPr>
        <p:spPr/>
        <p:txBody>
          <a:bodyPr/>
          <a:lstStyle/>
          <a:p>
            <a:fld id="{A5B39664-167F-834A-9888-E3B06C15E254}" type="slidenum">
              <a:rPr lang="fr-FR" smtClean="0"/>
              <a:pPr/>
              <a:t>7</a:t>
            </a:fld>
            <a:endParaRPr lang="fr-FR"/>
          </a:p>
        </p:txBody>
      </p:sp>
    </p:spTree>
    <p:extLst>
      <p:ext uri="{BB962C8B-B14F-4D97-AF65-F5344CB8AC3E}">
        <p14:creationId xmlns:p14="http://schemas.microsoft.com/office/powerpoint/2010/main" xmlns="" val="4134543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Description du modèle d’efficience </a:t>
            </a:r>
            <a:br>
              <a:rPr lang="fr-FR" dirty="0" smtClean="0"/>
            </a:br>
            <a:r>
              <a:rPr lang="fr-FR" dirty="0" smtClean="0"/>
              <a:t>2011-2012</a:t>
            </a:r>
            <a:endParaRPr lang="fr-FR" dirty="0"/>
          </a:p>
        </p:txBody>
      </p:sp>
      <p:sp>
        <p:nvSpPr>
          <p:cNvPr id="3" name="Espace réservé du contenu 2"/>
          <p:cNvSpPr>
            <a:spLocks noGrp="1"/>
          </p:cNvSpPr>
          <p:nvPr>
            <p:ph idx="1"/>
          </p:nvPr>
        </p:nvSpPr>
        <p:spPr/>
        <p:txBody>
          <a:bodyPr>
            <a:normAutofit/>
          </a:bodyPr>
          <a:lstStyle/>
          <a:p>
            <a:r>
              <a:rPr lang="fr-FR" dirty="0" smtClean="0"/>
              <a:t>Sujets à l’étude</a:t>
            </a:r>
          </a:p>
          <a:p>
            <a:pPr lvl="1"/>
            <a:r>
              <a:rPr lang="fr-FR" sz="1600" dirty="0" smtClean="0"/>
              <a:t>Sur 45 établissements potentiels, 35 sont retenus</a:t>
            </a:r>
          </a:p>
          <a:p>
            <a:r>
              <a:rPr lang="fr-FR" dirty="0" smtClean="0"/>
              <a:t>Données utilisées (coût moyen par traitement)</a:t>
            </a:r>
          </a:p>
          <a:p>
            <a:pPr lvl="1"/>
            <a:r>
              <a:rPr lang="fr-FR" sz="1600" dirty="0" smtClean="0"/>
              <a:t>c/a 6791-6792 : 	Salaires + avantages sociaux + charges sociales</a:t>
            </a:r>
          </a:p>
          <a:p>
            <a:pPr lvl="1"/>
            <a:r>
              <a:rPr lang="fr-FR" sz="1600" dirty="0" smtClean="0"/>
              <a:t>c/a 6795 : 		Coût direct net ajusté</a:t>
            </a:r>
          </a:p>
          <a:p>
            <a:pPr lvl="1"/>
            <a:r>
              <a:rPr lang="fr-FR" sz="1600" dirty="0" smtClean="0"/>
              <a:t>Fournitures : 	Celles déclarées aux c/a 6791 et 6792</a:t>
            </a:r>
          </a:p>
          <a:p>
            <a:pPr lvl="1"/>
            <a:r>
              <a:rPr lang="fr-FR" sz="1600" dirty="0" smtClean="0"/>
              <a:t>Pharmacie : 	Coûts au contour financier des admis et des inscrits </a:t>
            </a:r>
          </a:p>
          <a:p>
            <a:pPr marL="457200" lvl="1" indent="0">
              <a:buNone/>
            </a:pPr>
            <a:r>
              <a:rPr lang="fr-FR" sz="1600" dirty="0"/>
              <a:t>	</a:t>
            </a:r>
            <a:r>
              <a:rPr lang="fr-FR" sz="1600" dirty="0" smtClean="0"/>
              <a:t>			(c/a 6803 et 6804)</a:t>
            </a:r>
          </a:p>
          <a:p>
            <a:r>
              <a:rPr lang="fr-FR" dirty="0" smtClean="0"/>
              <a:t>Formation de groupes comparables</a:t>
            </a:r>
          </a:p>
          <a:p>
            <a:pPr lvl="1"/>
            <a:r>
              <a:rPr lang="fr-FR" sz="1600" dirty="0" smtClean="0"/>
              <a:t>Petite taille : moins </a:t>
            </a:r>
            <a:r>
              <a:rPr lang="fr-FR" sz="1600" dirty="0"/>
              <a:t>de 6 240 </a:t>
            </a:r>
            <a:r>
              <a:rPr lang="fr-FR" sz="1600" dirty="0" smtClean="0"/>
              <a:t>traitements = 40 patients x 156 trait/patient</a:t>
            </a:r>
          </a:p>
          <a:p>
            <a:pPr lvl="1"/>
            <a:r>
              <a:rPr lang="fr-FR" sz="1600" dirty="0" smtClean="0"/>
              <a:t>Grande taille : Autres établissements</a:t>
            </a:r>
          </a:p>
          <a:p>
            <a:pPr lvl="1"/>
            <a:r>
              <a:rPr lang="fr-FR" sz="1600" dirty="0" smtClean="0"/>
              <a:t>S’il y a moins de 780 (5 x 156) traitements par année au c/a 6792, ce dernier est transféré dans le c/a 6791 </a:t>
            </a:r>
          </a:p>
          <a:p>
            <a:endParaRPr lang="fr-FR" dirty="0"/>
          </a:p>
        </p:txBody>
      </p:sp>
      <p:sp>
        <p:nvSpPr>
          <p:cNvPr id="4" name="Espace réservé du numéro de diapositive 3"/>
          <p:cNvSpPr>
            <a:spLocks noGrp="1"/>
          </p:cNvSpPr>
          <p:nvPr>
            <p:ph type="sldNum" sz="quarter" idx="12"/>
          </p:nvPr>
        </p:nvSpPr>
        <p:spPr/>
        <p:txBody>
          <a:bodyPr/>
          <a:lstStyle/>
          <a:p>
            <a:fld id="{A5B39664-167F-834A-9888-E3B06C15E254}" type="slidenum">
              <a:rPr lang="fr-FR" smtClean="0"/>
              <a:pPr/>
              <a:t>8</a:t>
            </a:fld>
            <a:endParaRPr lang="fr-FR"/>
          </a:p>
        </p:txBody>
      </p:sp>
    </p:spTree>
    <p:extLst>
      <p:ext uri="{BB962C8B-B14F-4D97-AF65-F5344CB8AC3E}">
        <p14:creationId xmlns:p14="http://schemas.microsoft.com/office/powerpoint/2010/main" xmlns="" val="4134543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Résultats</a:t>
            </a:r>
            <a:endParaRPr lang="fr-FR" dirty="0"/>
          </a:p>
        </p:txBody>
      </p:sp>
      <p:sp>
        <p:nvSpPr>
          <p:cNvPr id="4" name="Espace réservé du numéro de diapositive 3"/>
          <p:cNvSpPr>
            <a:spLocks noGrp="1"/>
          </p:cNvSpPr>
          <p:nvPr>
            <p:ph type="sldNum" sz="quarter" idx="12"/>
          </p:nvPr>
        </p:nvSpPr>
        <p:spPr/>
        <p:txBody>
          <a:bodyPr/>
          <a:lstStyle/>
          <a:p>
            <a:fld id="{A5B39664-167F-834A-9888-E3B06C15E254}" type="slidenum">
              <a:rPr lang="fr-FR" smtClean="0"/>
              <a:pPr/>
              <a:t>9</a:t>
            </a:fld>
            <a:endParaRPr lang="fr-FR"/>
          </a:p>
        </p:txBody>
      </p:sp>
      <p:graphicFrame>
        <p:nvGraphicFramePr>
          <p:cNvPr id="7" name="Tableau 6"/>
          <p:cNvGraphicFramePr>
            <a:graphicFrameLocks noGrp="1"/>
          </p:cNvGraphicFramePr>
          <p:nvPr>
            <p:extLst>
              <p:ext uri="{D42A27DB-BD31-4B8C-83A1-F6EECF244321}">
                <p14:modId xmlns:p14="http://schemas.microsoft.com/office/powerpoint/2010/main" xmlns="" val="4276663866"/>
              </p:ext>
            </p:extLst>
          </p:nvPr>
        </p:nvGraphicFramePr>
        <p:xfrm>
          <a:off x="1496291" y="1695451"/>
          <a:ext cx="6714835" cy="3473354"/>
        </p:xfrm>
        <a:graphic>
          <a:graphicData uri="http://schemas.openxmlformats.org/drawingml/2006/table">
            <a:tbl>
              <a:tblPr>
                <a:tableStyleId>{5C22544A-7EE6-4342-B048-85BDC9FD1C3A}</a:tableStyleId>
              </a:tblPr>
              <a:tblGrid>
                <a:gridCol w="1076907"/>
                <a:gridCol w="938335"/>
                <a:gridCol w="855192"/>
                <a:gridCol w="938335"/>
                <a:gridCol w="938335"/>
                <a:gridCol w="938335"/>
                <a:gridCol w="1029396"/>
              </a:tblGrid>
              <a:tr h="281862">
                <a:tc gridSpan="7">
                  <a:txBody>
                    <a:bodyPr/>
                    <a:lstStyle/>
                    <a:p>
                      <a:pPr algn="ctr" fontAlgn="b"/>
                      <a:r>
                        <a:rPr lang="fr-CA" sz="1400" u="none" strike="noStrike" dirty="0">
                          <a:effectLst/>
                        </a:rPr>
                        <a:t>Tableau 1 : Évolution des </a:t>
                      </a:r>
                      <a:r>
                        <a:rPr lang="fr-CA" sz="1400" u="none" strike="noStrike" dirty="0" smtClean="0">
                          <a:effectLst/>
                        </a:rPr>
                        <a:t>coûts ($ millions)</a:t>
                      </a:r>
                      <a:endParaRPr lang="fr-CA" sz="1400" b="0" i="0" u="none" strike="noStrike" dirty="0">
                        <a:effectLst/>
                        <a:latin typeface="MS Sans Serif"/>
                      </a:endParaRPr>
                    </a:p>
                  </a:txBody>
                  <a:tcPr marL="9525" marR="9525" marT="9525" marB="0" anchor="b"/>
                </a:tc>
                <a:tc hMerge="1">
                  <a:txBody>
                    <a:bodyPr/>
                    <a:lstStyle/>
                    <a:p>
                      <a:endParaRPr lang="fr-CA"/>
                    </a:p>
                  </a:txBody>
                  <a:tcPr/>
                </a:tc>
                <a:tc hMerge="1">
                  <a:txBody>
                    <a:bodyPr/>
                    <a:lstStyle/>
                    <a:p>
                      <a:endParaRPr lang="fr-CA"/>
                    </a:p>
                  </a:txBody>
                  <a:tcPr/>
                </a:tc>
                <a:tc hMerge="1">
                  <a:txBody>
                    <a:bodyPr/>
                    <a:lstStyle/>
                    <a:p>
                      <a:endParaRPr lang="fr-CA"/>
                    </a:p>
                  </a:txBody>
                  <a:tcPr/>
                </a:tc>
                <a:tc hMerge="1">
                  <a:txBody>
                    <a:bodyPr/>
                    <a:lstStyle/>
                    <a:p>
                      <a:endParaRPr lang="fr-CA"/>
                    </a:p>
                  </a:txBody>
                  <a:tcPr/>
                </a:tc>
                <a:tc hMerge="1">
                  <a:txBody>
                    <a:bodyPr/>
                    <a:lstStyle/>
                    <a:p>
                      <a:endParaRPr lang="fr-CA"/>
                    </a:p>
                  </a:txBody>
                  <a:tcPr/>
                </a:tc>
                <a:tc hMerge="1">
                  <a:txBody>
                    <a:bodyPr/>
                    <a:lstStyle/>
                    <a:p>
                      <a:endParaRPr lang="fr-CA"/>
                    </a:p>
                  </a:txBody>
                  <a:tcPr/>
                </a:tc>
              </a:tr>
              <a:tr h="183996">
                <a:tc>
                  <a:txBody>
                    <a:bodyPr/>
                    <a:lstStyle/>
                    <a:p>
                      <a:pPr algn="ctr" fontAlgn="b"/>
                      <a:endParaRPr lang="fr-CA" sz="1400" b="0" i="0" u="none" strike="noStrike" dirty="0">
                        <a:effectLst/>
                        <a:latin typeface="MS Sans Serif"/>
                      </a:endParaRPr>
                    </a:p>
                  </a:txBody>
                  <a:tcPr marL="9525" marR="9525" marT="9525" marB="0" anchor="b"/>
                </a:tc>
                <a:tc>
                  <a:txBody>
                    <a:bodyPr/>
                    <a:lstStyle/>
                    <a:p>
                      <a:pPr algn="ctr" fontAlgn="b"/>
                      <a:endParaRPr lang="fr-CA" sz="1400" b="0" i="0" u="none" strike="noStrike">
                        <a:effectLst/>
                        <a:latin typeface="MS Sans Serif"/>
                      </a:endParaRPr>
                    </a:p>
                  </a:txBody>
                  <a:tcPr marL="9525" marR="9525" marT="9525" marB="0" anchor="b"/>
                </a:tc>
                <a:tc>
                  <a:txBody>
                    <a:bodyPr/>
                    <a:lstStyle/>
                    <a:p>
                      <a:pPr algn="ctr" fontAlgn="b"/>
                      <a:endParaRPr lang="fr-CA" sz="1400" b="0" i="0" u="none" strike="noStrike">
                        <a:effectLst/>
                        <a:latin typeface="MS Sans Serif"/>
                      </a:endParaRPr>
                    </a:p>
                  </a:txBody>
                  <a:tcPr marL="9525" marR="9525" marT="9525" marB="0" anchor="b"/>
                </a:tc>
                <a:tc>
                  <a:txBody>
                    <a:bodyPr/>
                    <a:lstStyle/>
                    <a:p>
                      <a:pPr algn="ctr" fontAlgn="b"/>
                      <a:endParaRPr lang="fr-CA" sz="1400" b="0" i="0" u="none" strike="noStrike">
                        <a:effectLst/>
                        <a:latin typeface="MS Sans Serif"/>
                      </a:endParaRPr>
                    </a:p>
                  </a:txBody>
                  <a:tcPr marL="9525" marR="9525" marT="9525" marB="0" anchor="b"/>
                </a:tc>
                <a:tc>
                  <a:txBody>
                    <a:bodyPr/>
                    <a:lstStyle/>
                    <a:p>
                      <a:pPr algn="ctr" fontAlgn="b"/>
                      <a:endParaRPr lang="fr-CA" sz="1400" b="0" i="0" u="none" strike="noStrike">
                        <a:effectLst/>
                        <a:latin typeface="MS Sans Serif"/>
                      </a:endParaRPr>
                    </a:p>
                  </a:txBody>
                  <a:tcPr marL="9525" marR="9525" marT="9525" marB="0" anchor="b"/>
                </a:tc>
                <a:tc>
                  <a:txBody>
                    <a:bodyPr/>
                    <a:lstStyle/>
                    <a:p>
                      <a:pPr algn="ctr" fontAlgn="b"/>
                      <a:endParaRPr lang="fr-CA" sz="1400" b="0" i="0" u="none" strike="noStrike">
                        <a:effectLst/>
                        <a:latin typeface="MS Sans Serif"/>
                      </a:endParaRPr>
                    </a:p>
                  </a:txBody>
                  <a:tcPr marL="9525" marR="9525" marT="9525" marB="0" anchor="b"/>
                </a:tc>
                <a:tc>
                  <a:txBody>
                    <a:bodyPr/>
                    <a:lstStyle/>
                    <a:p>
                      <a:pPr algn="ctr" fontAlgn="b"/>
                      <a:endParaRPr lang="fr-CA" sz="1400" b="0" i="0" u="none" strike="noStrike">
                        <a:effectLst/>
                        <a:latin typeface="MS Sans Serif"/>
                      </a:endParaRPr>
                    </a:p>
                  </a:txBody>
                  <a:tcPr marL="9525" marR="9525" marT="9525" marB="0" anchor="b"/>
                </a:tc>
              </a:tr>
              <a:tr h="281862">
                <a:tc>
                  <a:txBody>
                    <a:bodyPr/>
                    <a:lstStyle/>
                    <a:p>
                      <a:pPr algn="ctr" fontAlgn="b"/>
                      <a:endParaRPr lang="fr-CA" sz="1400" b="0" i="0" u="none" strike="noStrike" dirty="0">
                        <a:effectLst/>
                        <a:latin typeface="MS Sans Serif"/>
                      </a:endParaRPr>
                    </a:p>
                  </a:txBody>
                  <a:tcPr marL="9525" marR="9525" marT="9525" marB="0" anchor="b"/>
                </a:tc>
                <a:tc gridSpan="5">
                  <a:txBody>
                    <a:bodyPr/>
                    <a:lstStyle/>
                    <a:p>
                      <a:pPr algn="ctr" fontAlgn="b"/>
                      <a:r>
                        <a:rPr lang="fr-CA" sz="1400" u="none" strike="noStrike">
                          <a:effectLst/>
                        </a:rPr>
                        <a:t>Centres d'activités</a:t>
                      </a:r>
                      <a:endParaRPr lang="fr-CA" sz="1400" b="0" i="0" u="none" strike="noStrike">
                        <a:effectLst/>
                        <a:latin typeface="MS Sans Serif"/>
                      </a:endParaRPr>
                    </a:p>
                  </a:txBody>
                  <a:tcPr marL="9525" marR="9525" marT="9525" marB="0" anchor="b"/>
                </a:tc>
                <a:tc hMerge="1">
                  <a:txBody>
                    <a:bodyPr/>
                    <a:lstStyle/>
                    <a:p>
                      <a:endParaRPr lang="fr-CA"/>
                    </a:p>
                  </a:txBody>
                  <a:tcPr/>
                </a:tc>
                <a:tc hMerge="1">
                  <a:txBody>
                    <a:bodyPr/>
                    <a:lstStyle/>
                    <a:p>
                      <a:endParaRPr lang="fr-CA"/>
                    </a:p>
                  </a:txBody>
                  <a:tcPr/>
                </a:tc>
                <a:tc hMerge="1">
                  <a:txBody>
                    <a:bodyPr/>
                    <a:lstStyle/>
                    <a:p>
                      <a:endParaRPr lang="fr-CA"/>
                    </a:p>
                  </a:txBody>
                  <a:tcPr/>
                </a:tc>
                <a:tc hMerge="1">
                  <a:txBody>
                    <a:bodyPr/>
                    <a:lstStyle/>
                    <a:p>
                      <a:endParaRPr lang="fr-CA"/>
                    </a:p>
                  </a:txBody>
                  <a:tcPr/>
                </a:tc>
                <a:tc>
                  <a:txBody>
                    <a:bodyPr/>
                    <a:lstStyle/>
                    <a:p>
                      <a:pPr algn="ctr" fontAlgn="b"/>
                      <a:endParaRPr lang="fr-CA" sz="1400" b="0" i="0" u="none" strike="noStrike">
                        <a:effectLst/>
                        <a:latin typeface="MS Sans Serif"/>
                      </a:endParaRPr>
                    </a:p>
                  </a:txBody>
                  <a:tcPr marL="9525" marR="9525" marT="9525" marB="0" anchor="b"/>
                </a:tc>
              </a:tr>
              <a:tr h="281862">
                <a:tc>
                  <a:txBody>
                    <a:bodyPr/>
                    <a:lstStyle/>
                    <a:p>
                      <a:pPr algn="ctr" fontAlgn="b"/>
                      <a:r>
                        <a:rPr lang="fr-CA" sz="1400" u="none" strike="noStrike" dirty="0">
                          <a:effectLst/>
                        </a:rPr>
                        <a:t>Année</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a:effectLst/>
                        </a:rPr>
                        <a:t>6791</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a:effectLst/>
                        </a:rPr>
                        <a:t>6792</a:t>
                      </a:r>
                      <a:endParaRPr lang="fr-CA" sz="1400" b="0" i="0" u="none" strike="noStrike">
                        <a:effectLst/>
                        <a:latin typeface="MS Sans Serif"/>
                      </a:endParaRPr>
                    </a:p>
                  </a:txBody>
                  <a:tcPr marL="9525" marR="9525" marT="9525" marB="0" anchor="b"/>
                </a:tc>
                <a:tc>
                  <a:txBody>
                    <a:bodyPr/>
                    <a:lstStyle/>
                    <a:p>
                      <a:pPr algn="ctr" fontAlgn="b"/>
                      <a:r>
                        <a:rPr lang="fr-CA" sz="1400" u="none" strike="noStrike">
                          <a:effectLst/>
                        </a:rPr>
                        <a:t>6795</a:t>
                      </a:r>
                      <a:endParaRPr lang="fr-CA" sz="1400" b="0" i="0" u="none" strike="noStrike">
                        <a:effectLst/>
                        <a:latin typeface="MS Sans Serif"/>
                      </a:endParaRPr>
                    </a:p>
                  </a:txBody>
                  <a:tcPr marL="9525" marR="9525" marT="9525" marB="0" anchor="b"/>
                </a:tc>
                <a:tc>
                  <a:txBody>
                    <a:bodyPr/>
                    <a:lstStyle/>
                    <a:p>
                      <a:pPr algn="ctr" fontAlgn="b"/>
                      <a:r>
                        <a:rPr lang="fr-CA" sz="1400" u="none" strike="noStrike">
                          <a:effectLst/>
                        </a:rPr>
                        <a:t>Fournitures</a:t>
                      </a:r>
                      <a:endParaRPr lang="fr-CA" sz="1400" b="0" i="0" u="none" strike="noStrike">
                        <a:effectLst/>
                        <a:latin typeface="MS Sans Serif"/>
                      </a:endParaRPr>
                    </a:p>
                  </a:txBody>
                  <a:tcPr marL="9525" marR="9525" marT="9525" marB="0" anchor="b"/>
                </a:tc>
                <a:tc>
                  <a:txBody>
                    <a:bodyPr/>
                    <a:lstStyle/>
                    <a:p>
                      <a:pPr algn="ctr" fontAlgn="b"/>
                      <a:r>
                        <a:rPr lang="fr-CA" sz="1400" u="none" strike="noStrike">
                          <a:effectLst/>
                        </a:rPr>
                        <a:t>Pharmacie</a:t>
                      </a:r>
                      <a:endParaRPr lang="fr-CA" sz="1400" b="0" i="0" u="none" strike="noStrike">
                        <a:effectLst/>
                        <a:latin typeface="MS Sans Serif"/>
                      </a:endParaRPr>
                    </a:p>
                  </a:txBody>
                  <a:tcPr marL="9525" marR="9525" marT="9525" marB="0" anchor="b"/>
                </a:tc>
                <a:tc>
                  <a:txBody>
                    <a:bodyPr/>
                    <a:lstStyle/>
                    <a:p>
                      <a:pPr algn="ctr" fontAlgn="b"/>
                      <a:r>
                        <a:rPr lang="fr-CA" sz="1400" u="none" strike="noStrike">
                          <a:effectLst/>
                        </a:rPr>
                        <a:t>Total</a:t>
                      </a:r>
                      <a:endParaRPr lang="fr-CA" sz="1400" b="0" i="0" u="none" strike="noStrike">
                        <a:effectLst/>
                        <a:latin typeface="MS Sans Serif"/>
                      </a:endParaRPr>
                    </a:p>
                  </a:txBody>
                  <a:tcPr marL="9525" marR="9525" marT="9525" marB="0" anchor="b"/>
                </a:tc>
              </a:tr>
              <a:tr h="281862">
                <a:tc>
                  <a:txBody>
                    <a:bodyPr/>
                    <a:lstStyle/>
                    <a:p>
                      <a:pPr algn="ctr" fontAlgn="b"/>
                      <a:r>
                        <a:rPr lang="fr-CA" sz="1400" u="none" strike="noStrike" dirty="0">
                          <a:effectLst/>
                        </a:rPr>
                        <a:t>07-08</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70,9</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5,1</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15,5</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33,0</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10,3</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134,8</a:t>
                      </a:r>
                      <a:endParaRPr lang="fr-CA" sz="1400" b="0" i="0" u="none" strike="noStrike" dirty="0">
                        <a:effectLst/>
                        <a:latin typeface="MS Sans Serif"/>
                      </a:endParaRPr>
                    </a:p>
                  </a:txBody>
                  <a:tcPr marL="9525" marR="9525" marT="9525" marB="0" anchor="b"/>
                </a:tc>
              </a:tr>
              <a:tr h="281862">
                <a:tc>
                  <a:txBody>
                    <a:bodyPr/>
                    <a:lstStyle/>
                    <a:p>
                      <a:pPr algn="ctr" fontAlgn="b"/>
                      <a:r>
                        <a:rPr lang="fr-CA" sz="1400" u="none" strike="noStrike" dirty="0">
                          <a:effectLst/>
                        </a:rPr>
                        <a:t>08-09</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a:effectLst/>
                        </a:rPr>
                        <a:t>75 </a:t>
                      </a:r>
                      <a:r>
                        <a:rPr lang="fr-CA" sz="1400" u="none" strike="noStrike" dirty="0" smtClean="0">
                          <a:effectLst/>
                        </a:rPr>
                        <a:t>7</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5,6</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16,9</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33,5</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13,4</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145,1</a:t>
                      </a:r>
                      <a:endParaRPr lang="fr-CA" sz="1400" b="0" i="0" u="none" strike="noStrike" dirty="0">
                        <a:effectLst/>
                        <a:latin typeface="MS Sans Serif"/>
                      </a:endParaRPr>
                    </a:p>
                  </a:txBody>
                  <a:tcPr marL="9525" marR="9525" marT="9525" marB="0" anchor="b"/>
                </a:tc>
              </a:tr>
              <a:tr h="281862">
                <a:tc>
                  <a:txBody>
                    <a:bodyPr/>
                    <a:lstStyle/>
                    <a:p>
                      <a:pPr algn="ctr" fontAlgn="b"/>
                      <a:r>
                        <a:rPr lang="fr-CA" sz="1400" u="none" strike="noStrike" dirty="0">
                          <a:effectLst/>
                        </a:rPr>
                        <a:t>09-10</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80,3</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4,8</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17,5</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35,4</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14,0</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152,0</a:t>
                      </a:r>
                      <a:endParaRPr lang="fr-CA" sz="1400" b="0" i="0" u="none" strike="noStrike" dirty="0">
                        <a:effectLst/>
                        <a:latin typeface="MS Sans Serif"/>
                      </a:endParaRPr>
                    </a:p>
                  </a:txBody>
                  <a:tcPr marL="9525" marR="9525" marT="9525" marB="0" anchor="b"/>
                </a:tc>
              </a:tr>
              <a:tr h="281862">
                <a:tc>
                  <a:txBody>
                    <a:bodyPr/>
                    <a:lstStyle/>
                    <a:p>
                      <a:pPr algn="ctr" fontAlgn="b"/>
                      <a:r>
                        <a:rPr lang="fr-CA" sz="1400" u="none" strike="noStrike" dirty="0">
                          <a:effectLst/>
                        </a:rPr>
                        <a:t>10-11</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82,4</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5,1</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17,7</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35,6</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14,7</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155,6</a:t>
                      </a:r>
                      <a:endParaRPr lang="fr-CA" sz="1400" b="0" i="0" u="none" strike="noStrike" dirty="0">
                        <a:effectLst/>
                        <a:latin typeface="MS Sans Serif"/>
                      </a:endParaRPr>
                    </a:p>
                  </a:txBody>
                  <a:tcPr marL="9525" marR="9525" marT="9525" marB="0" anchor="b"/>
                </a:tc>
              </a:tr>
              <a:tr h="281862">
                <a:tc>
                  <a:txBody>
                    <a:bodyPr/>
                    <a:lstStyle/>
                    <a:p>
                      <a:pPr algn="ctr" fontAlgn="b"/>
                      <a:r>
                        <a:rPr lang="fr-CA" sz="1400" u="none" strike="noStrike" dirty="0">
                          <a:effectLst/>
                        </a:rPr>
                        <a:t>11-12</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85,3</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6,8</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17,9</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34,7</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16,7</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161,5</a:t>
                      </a:r>
                      <a:endParaRPr lang="fr-CA" sz="1400" b="0" i="0" u="none" strike="noStrike" dirty="0">
                        <a:effectLst/>
                        <a:latin typeface="MS Sans Serif"/>
                      </a:endParaRPr>
                    </a:p>
                  </a:txBody>
                  <a:tcPr marL="9525" marR="9525" marT="9525" marB="0" anchor="b"/>
                </a:tc>
              </a:tr>
              <a:tr h="281862">
                <a:tc>
                  <a:txBody>
                    <a:bodyPr/>
                    <a:lstStyle/>
                    <a:p>
                      <a:pPr algn="ctr" fontAlgn="b"/>
                      <a:r>
                        <a:rPr lang="fr-CA" sz="1400" u="none" strike="noStrike" dirty="0">
                          <a:effectLst/>
                        </a:rPr>
                        <a:t>12-13*</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88,3</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6,9</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18,3</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34,7</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17,7</a:t>
                      </a:r>
                      <a:endParaRPr lang="fr-CA" sz="1400" b="0" i="0" u="none" strike="noStrike" dirty="0">
                        <a:effectLst/>
                        <a:latin typeface="MS Sans Serif"/>
                      </a:endParaRPr>
                    </a:p>
                  </a:txBody>
                  <a:tcPr marL="9525" marR="9525" marT="9525" marB="0" anchor="b"/>
                </a:tc>
                <a:tc>
                  <a:txBody>
                    <a:bodyPr/>
                    <a:lstStyle/>
                    <a:p>
                      <a:pPr algn="ctr" fontAlgn="b"/>
                      <a:r>
                        <a:rPr lang="fr-CA" sz="1400" u="none" strike="noStrike" dirty="0" smtClean="0">
                          <a:effectLst/>
                        </a:rPr>
                        <a:t>165,9</a:t>
                      </a:r>
                      <a:endParaRPr lang="fr-CA" sz="1400" b="0" i="0" u="none" strike="noStrike" dirty="0">
                        <a:effectLst/>
                        <a:latin typeface="MS Sans Serif"/>
                      </a:endParaRPr>
                    </a:p>
                  </a:txBody>
                  <a:tcPr marL="9525" marR="9525" marT="9525" marB="0" anchor="b"/>
                </a:tc>
              </a:tr>
              <a:tr h="482802">
                <a:tc>
                  <a:txBody>
                    <a:bodyPr/>
                    <a:lstStyle/>
                    <a:p>
                      <a:pPr algn="ctr" fontAlgn="b"/>
                      <a:r>
                        <a:rPr lang="fr-CA" sz="1400" u="none" strike="noStrike" dirty="0" smtClean="0">
                          <a:effectLst/>
                        </a:rPr>
                        <a:t>Évolution </a:t>
                      </a:r>
                      <a:r>
                        <a:rPr lang="fr-CA" sz="1400" u="none" strike="noStrike" dirty="0">
                          <a:effectLst/>
                        </a:rPr>
                        <a:t>de            07-08 à 12-13</a:t>
                      </a:r>
                      <a:endParaRPr lang="fr-CA" sz="1400" b="0" i="0" u="none" strike="noStrike" dirty="0">
                        <a:effectLst/>
                        <a:latin typeface="MS Sans Serif"/>
                      </a:endParaRPr>
                    </a:p>
                  </a:txBody>
                  <a:tcPr marL="9525" marR="9525" marT="9525" marB="0" anchor="b"/>
                </a:tc>
                <a:tc>
                  <a:txBody>
                    <a:bodyPr/>
                    <a:lstStyle/>
                    <a:p>
                      <a:pPr algn="ctr" fontAlgn="ctr"/>
                      <a:r>
                        <a:rPr lang="fr-CA" sz="1400" u="none" strike="noStrike" dirty="0">
                          <a:effectLst/>
                        </a:rPr>
                        <a:t>24,6%</a:t>
                      </a:r>
                      <a:endParaRPr lang="fr-CA" sz="1400" b="0" i="0" u="none" strike="noStrike" dirty="0">
                        <a:effectLst/>
                        <a:latin typeface="MS Sans Serif"/>
                      </a:endParaRPr>
                    </a:p>
                  </a:txBody>
                  <a:tcPr marL="9525" marR="9525" marT="9525" marB="0" anchor="ctr"/>
                </a:tc>
                <a:tc>
                  <a:txBody>
                    <a:bodyPr/>
                    <a:lstStyle/>
                    <a:p>
                      <a:pPr algn="ctr" fontAlgn="ctr"/>
                      <a:r>
                        <a:rPr lang="fr-CA" sz="1400" u="none" strike="noStrike" dirty="0">
                          <a:effectLst/>
                        </a:rPr>
                        <a:t>36,6%</a:t>
                      </a:r>
                      <a:endParaRPr lang="fr-CA" sz="1400" b="0" i="0" u="none" strike="noStrike" dirty="0">
                        <a:effectLst/>
                        <a:latin typeface="MS Sans Serif"/>
                      </a:endParaRPr>
                    </a:p>
                  </a:txBody>
                  <a:tcPr marL="9525" marR="9525" marT="9525" marB="0" anchor="ctr"/>
                </a:tc>
                <a:tc>
                  <a:txBody>
                    <a:bodyPr/>
                    <a:lstStyle/>
                    <a:p>
                      <a:pPr algn="ctr" fontAlgn="ctr"/>
                      <a:r>
                        <a:rPr lang="fr-CA" sz="1400" u="none" strike="noStrike" dirty="0">
                          <a:effectLst/>
                        </a:rPr>
                        <a:t>17,7%</a:t>
                      </a:r>
                      <a:endParaRPr lang="fr-CA" sz="1400" b="0" i="0" u="none" strike="noStrike" dirty="0">
                        <a:effectLst/>
                        <a:latin typeface="MS Sans Serif"/>
                      </a:endParaRPr>
                    </a:p>
                  </a:txBody>
                  <a:tcPr marL="9525" marR="9525" marT="9525" marB="0" anchor="ctr"/>
                </a:tc>
                <a:tc>
                  <a:txBody>
                    <a:bodyPr/>
                    <a:lstStyle/>
                    <a:p>
                      <a:pPr algn="ctr" fontAlgn="ctr"/>
                      <a:r>
                        <a:rPr lang="fr-CA" sz="1400" u="none" strike="noStrike" dirty="0">
                          <a:effectLst/>
                        </a:rPr>
                        <a:t>5,0%</a:t>
                      </a:r>
                      <a:endParaRPr lang="fr-CA" sz="1400" b="0" i="0" u="none" strike="noStrike" dirty="0">
                        <a:effectLst/>
                        <a:latin typeface="MS Sans Serif"/>
                      </a:endParaRPr>
                    </a:p>
                  </a:txBody>
                  <a:tcPr marL="9525" marR="9525" marT="9525" marB="0" anchor="ctr"/>
                </a:tc>
                <a:tc>
                  <a:txBody>
                    <a:bodyPr/>
                    <a:lstStyle/>
                    <a:p>
                      <a:pPr algn="ctr" fontAlgn="ctr"/>
                      <a:r>
                        <a:rPr lang="fr-CA" sz="1400" u="none" strike="noStrike" dirty="0">
                          <a:effectLst/>
                        </a:rPr>
                        <a:t>71,4%</a:t>
                      </a:r>
                      <a:endParaRPr lang="fr-CA" sz="1400" b="0" i="0" u="none" strike="noStrike" dirty="0">
                        <a:effectLst/>
                        <a:latin typeface="MS Sans Serif"/>
                      </a:endParaRPr>
                    </a:p>
                  </a:txBody>
                  <a:tcPr marL="9525" marR="9525" marT="9525" marB="0" anchor="ctr"/>
                </a:tc>
                <a:tc>
                  <a:txBody>
                    <a:bodyPr/>
                    <a:lstStyle/>
                    <a:p>
                      <a:pPr algn="ctr" fontAlgn="ctr"/>
                      <a:r>
                        <a:rPr lang="fr-CA" sz="1400" u="none" strike="noStrike" dirty="0">
                          <a:effectLst/>
                        </a:rPr>
                        <a:t>23,0%</a:t>
                      </a:r>
                      <a:endParaRPr lang="fr-CA" sz="1400" b="0" i="0" u="none" strike="noStrike" dirty="0">
                        <a:effectLst/>
                        <a:latin typeface="MS Sans Serif"/>
                      </a:endParaRPr>
                    </a:p>
                  </a:txBody>
                  <a:tcPr marL="9525" marR="9525" marT="9525" marB="0" anchor="ctr"/>
                </a:tc>
              </a:tr>
              <a:tr h="230909">
                <a:tc gridSpan="2">
                  <a:txBody>
                    <a:bodyPr/>
                    <a:lstStyle/>
                    <a:p>
                      <a:pPr algn="l" fontAlgn="b"/>
                      <a:r>
                        <a:rPr lang="fr-CA" sz="1200" u="none" strike="noStrike" dirty="0">
                          <a:effectLst/>
                        </a:rPr>
                        <a:t>* </a:t>
                      </a:r>
                      <a:r>
                        <a:rPr lang="fr-CA" sz="1000" u="none" strike="noStrike" dirty="0">
                          <a:effectLst/>
                        </a:rPr>
                        <a:t>Résultats </a:t>
                      </a:r>
                      <a:r>
                        <a:rPr lang="fr-CA" sz="1000" u="none" strike="noStrike" dirty="0" smtClean="0">
                          <a:effectLst/>
                        </a:rPr>
                        <a:t>préliminaires</a:t>
                      </a:r>
                      <a:endParaRPr lang="fr-CA" sz="1000" b="0" i="0" u="none" strike="noStrike" dirty="0">
                        <a:effectLst/>
                        <a:latin typeface="MS Sans Serif"/>
                      </a:endParaRPr>
                    </a:p>
                  </a:txBody>
                  <a:tcPr marL="9525" marR="9525" marT="9525" marB="0" anchor="b"/>
                </a:tc>
                <a:tc hMerge="1">
                  <a:txBody>
                    <a:bodyPr/>
                    <a:lstStyle/>
                    <a:p>
                      <a:pPr algn="l" fontAlgn="b"/>
                      <a:endParaRPr lang="fr-CA" sz="1200" b="0" i="0" u="none" strike="noStrike" dirty="0">
                        <a:effectLst/>
                        <a:latin typeface="MS Sans Serif"/>
                      </a:endParaRPr>
                    </a:p>
                  </a:txBody>
                  <a:tcPr marL="9525" marR="9525" marT="9525" marB="0" anchor="b"/>
                </a:tc>
                <a:tc>
                  <a:txBody>
                    <a:bodyPr/>
                    <a:lstStyle/>
                    <a:p>
                      <a:pPr algn="l" fontAlgn="b"/>
                      <a:endParaRPr lang="fr-CA" sz="1200" b="0" i="0" u="none" strike="noStrike" dirty="0">
                        <a:effectLst/>
                        <a:latin typeface="MS Sans Serif"/>
                      </a:endParaRPr>
                    </a:p>
                  </a:txBody>
                  <a:tcPr marL="9525" marR="9525" marT="9525" marB="0" anchor="b"/>
                </a:tc>
                <a:tc>
                  <a:txBody>
                    <a:bodyPr/>
                    <a:lstStyle/>
                    <a:p>
                      <a:pPr algn="l" fontAlgn="b"/>
                      <a:endParaRPr lang="fr-CA" sz="1200" b="0" i="0" u="none" strike="noStrike" dirty="0">
                        <a:effectLst/>
                        <a:latin typeface="MS Sans Serif"/>
                      </a:endParaRPr>
                    </a:p>
                  </a:txBody>
                  <a:tcPr marL="9525" marR="9525" marT="9525" marB="0" anchor="b"/>
                </a:tc>
                <a:tc>
                  <a:txBody>
                    <a:bodyPr/>
                    <a:lstStyle/>
                    <a:p>
                      <a:pPr algn="l" fontAlgn="b"/>
                      <a:endParaRPr lang="fr-CA" sz="1200" b="0" i="0" u="none" strike="noStrike" dirty="0">
                        <a:effectLst/>
                        <a:latin typeface="MS Sans Serif"/>
                      </a:endParaRPr>
                    </a:p>
                  </a:txBody>
                  <a:tcPr marL="9525" marR="9525" marT="9525" marB="0" anchor="b"/>
                </a:tc>
                <a:tc>
                  <a:txBody>
                    <a:bodyPr/>
                    <a:lstStyle/>
                    <a:p>
                      <a:pPr algn="l" fontAlgn="b"/>
                      <a:endParaRPr lang="fr-CA" sz="1200" b="0" i="0" u="none" strike="noStrike" dirty="0">
                        <a:effectLst/>
                        <a:latin typeface="MS Sans Serif"/>
                      </a:endParaRPr>
                    </a:p>
                  </a:txBody>
                  <a:tcPr marL="9525" marR="9525" marT="9525" marB="0" anchor="b"/>
                </a:tc>
                <a:tc>
                  <a:txBody>
                    <a:bodyPr/>
                    <a:lstStyle/>
                    <a:p>
                      <a:pPr algn="l" fontAlgn="b"/>
                      <a:endParaRPr lang="fr-CA" sz="1200" b="0" i="0" u="none" strike="noStrike" dirty="0">
                        <a:effectLst/>
                        <a:latin typeface="MS Sans Serif"/>
                      </a:endParaRPr>
                    </a:p>
                  </a:txBody>
                  <a:tcPr marL="9525" marR="9525" marT="9525" marB="0" anchor="b"/>
                </a:tc>
              </a:tr>
            </a:tbl>
          </a:graphicData>
        </a:graphic>
      </p:graphicFrame>
    </p:spTree>
    <p:extLst>
      <p:ext uri="{BB962C8B-B14F-4D97-AF65-F5344CB8AC3E}">
        <p14:creationId xmlns:p14="http://schemas.microsoft.com/office/powerpoint/2010/main" xmlns="" val="41345434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3"/>
</p:tagLst>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2481</TotalTime>
  <Words>1242</Words>
  <Application>Microsoft Office PowerPoint</Application>
  <PresentationFormat>Affichage à l'écran (4:3)</PresentationFormat>
  <Paragraphs>396</Paragraphs>
  <Slides>20</Slides>
  <Notes>0</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Thème Office</vt:lpstr>
      <vt:lpstr>Modèle d’efficience de la dialyse</vt:lpstr>
      <vt:lpstr>Plan</vt:lpstr>
      <vt:lpstr>Dimensions de la performance</vt:lpstr>
      <vt:lpstr>Dimensions de la performance</vt:lpstr>
      <vt:lpstr>Concept d’efficience financière</vt:lpstr>
      <vt:lpstr>Concept d’efficience financière  (Parallèle avec une classe d’éducation physique)</vt:lpstr>
      <vt:lpstr>Données utilisées</vt:lpstr>
      <vt:lpstr>Description du modèle d’efficience  2011-2012</vt:lpstr>
      <vt:lpstr>Résultats</vt:lpstr>
      <vt:lpstr>Résultats</vt:lpstr>
      <vt:lpstr>Résultats</vt:lpstr>
      <vt:lpstr>Résultats</vt:lpstr>
      <vt:lpstr>Les résultats d’efficience par type de clientèle et  établissement prodiguant des soins en santé physique sont disponibles sur :</vt:lpstr>
      <vt:lpstr>Intégration des résultats au mode d’allocation</vt:lpstr>
      <vt:lpstr>Intégration des résultats au mode d’allocation</vt:lpstr>
      <vt:lpstr>Intégration des résultats au mode d’allocation</vt:lpstr>
      <vt:lpstr>Intégration des résultats au mode d’allocation</vt:lpstr>
      <vt:lpstr>Intégration des résultats au mode d’allocation</vt:lpstr>
      <vt:lpstr>Intégration des résultats au mode d’allocation</vt:lpstr>
      <vt:lpstr>Diapositive 20</vt:lpstr>
    </vt:vector>
  </TitlesOfParts>
  <Company>graphissimo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joane alain</dc:creator>
  <cp:lastModifiedBy>Ginette Lemay</cp:lastModifiedBy>
  <cp:revision>163</cp:revision>
  <cp:lastPrinted>2014-02-20T15:25:46Z</cp:lastPrinted>
  <dcterms:created xsi:type="dcterms:W3CDTF">2012-08-30T17:42:52Z</dcterms:created>
  <dcterms:modified xsi:type="dcterms:W3CDTF">2014-02-26T12:59:21Z</dcterms:modified>
</cp:coreProperties>
</file>