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8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0.xml" ContentType="application/vnd.openxmlformats-officedocument.presentationml.notesSlide+xml"/>
  <Override PartName="/ppt/tags/tag56.xml" ContentType="application/vnd.openxmlformats-officedocument.presentationml.tags+xml"/>
  <Override PartName="/ppt/notesSlides/notesSlide2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2.xml" ContentType="application/vnd.openxmlformats-officedocument.presentationml.notesSlide+xml"/>
  <Override PartName="/ppt/tags/tag60.xml" ContentType="application/vnd.openxmlformats-officedocument.presentationml.tags+xml"/>
  <Override PartName="/ppt/notesSlides/notesSlide2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4.xml" ContentType="application/vnd.openxmlformats-officedocument.presentationml.notesSlide+xml"/>
  <Override PartName="/ppt/tags/tag64.xml" ContentType="application/vnd.openxmlformats-officedocument.presentationml.tags+xml"/>
  <Override PartName="/ppt/notesSlides/notesSlide2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8.xml" ContentType="application/vnd.openxmlformats-officedocument.presentationml.notesSlide+xml"/>
  <Override PartName="/ppt/tags/tag72.xml" ContentType="application/vnd.openxmlformats-officedocument.presentationml.tags+xml"/>
  <Override PartName="/ppt/notesSlides/notesSlide29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1.xml" ContentType="application/vnd.openxmlformats-officedocument.presentationml.notesSlide+xml"/>
  <Override PartName="/ppt/tags/tag78.xml" ContentType="application/vnd.openxmlformats-officedocument.presentationml.tags+xml"/>
  <Override PartName="/ppt/notesSlides/notesSlide3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3.xml" ContentType="application/vnd.openxmlformats-officedocument.presentationml.notesSlide+xml"/>
  <Override PartName="/ppt/tags/tag82.xml" ContentType="application/vnd.openxmlformats-officedocument.presentationml.tags+xml"/>
  <Override PartName="/ppt/notesSlides/notesSlide34.xml" ContentType="application/vnd.openxmlformats-officedocument.presentationml.notesSlide+xml"/>
  <Override PartName="/ppt/tags/tag83.xml" ContentType="application/vnd.openxmlformats-officedocument.presentationml.tags+xml"/>
  <Override PartName="/ppt/notesSlides/notesSlide35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6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2" r:id="rId2"/>
    <p:sldId id="346" r:id="rId3"/>
    <p:sldId id="471" r:id="rId4"/>
    <p:sldId id="472" r:id="rId5"/>
    <p:sldId id="473" r:id="rId6"/>
    <p:sldId id="474" r:id="rId7"/>
    <p:sldId id="475" r:id="rId8"/>
    <p:sldId id="466" r:id="rId9"/>
    <p:sldId id="469" r:id="rId10"/>
    <p:sldId id="445" r:id="rId11"/>
    <p:sldId id="477" r:id="rId12"/>
    <p:sldId id="444" r:id="rId13"/>
    <p:sldId id="479" r:id="rId14"/>
    <p:sldId id="480" r:id="rId15"/>
    <p:sldId id="476" r:id="rId16"/>
    <p:sldId id="478" r:id="rId17"/>
    <p:sldId id="481" r:id="rId18"/>
    <p:sldId id="482" r:id="rId19"/>
    <p:sldId id="483" r:id="rId20"/>
    <p:sldId id="484" r:id="rId21"/>
    <p:sldId id="485" r:id="rId22"/>
    <p:sldId id="453" r:id="rId23"/>
    <p:sldId id="486" r:id="rId24"/>
    <p:sldId id="455" r:id="rId25"/>
    <p:sldId id="487" r:id="rId26"/>
    <p:sldId id="452" r:id="rId27"/>
    <p:sldId id="488" r:id="rId28"/>
    <p:sldId id="465" r:id="rId29"/>
    <p:sldId id="489" r:id="rId30"/>
    <p:sldId id="460" r:id="rId31"/>
    <p:sldId id="461" r:id="rId32"/>
    <p:sldId id="490" r:id="rId33"/>
    <p:sldId id="462" r:id="rId34"/>
    <p:sldId id="448" r:id="rId35"/>
    <p:sldId id="491" r:id="rId36"/>
    <p:sldId id="492" r:id="rId37"/>
    <p:sldId id="493" r:id="rId38"/>
    <p:sldId id="447" r:id="rId39"/>
    <p:sldId id="430" r:id="rId4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3300"/>
    <a:srgbClr val="800000"/>
    <a:srgbClr val="9900CC"/>
    <a:srgbClr val="CC66FF"/>
    <a:srgbClr val="FF66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7" autoAdjust="0"/>
  </p:normalViewPr>
  <p:slideViewPr>
    <p:cSldViewPr>
      <p:cViewPr>
        <p:scale>
          <a:sx n="90" d="100"/>
          <a:sy n="90" d="100"/>
        </p:scale>
        <p:origin x="-9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6D5A3F-E59C-4251-8102-D04A1D65A998}" type="datetimeFigureOut">
              <a:rPr lang="fr-CA"/>
              <a:pPr>
                <a:defRPr/>
              </a:pPr>
              <a:t>2014-02-27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7CF9D6-5C2B-4733-88E2-CBD7345713A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0147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1B6CF-4208-4DAE-B39A-F2286201658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662CFC-3D47-4652-95ED-15ED3B70D7A1}" type="slidenum">
              <a:rPr lang="fr-FR" smtClean="0"/>
              <a:pPr>
                <a:defRPr/>
              </a:pPr>
              <a:t>10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AA824-DFFF-4288-BA7B-0718FB70690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4502F-AA1A-446F-BEF8-E482BD64708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6EAC9-888E-4A7B-98A8-F5600B6456B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6EAC9-888E-4A7B-98A8-F5600B6456B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6EAC9-888E-4A7B-98A8-F5600B6456B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6EAC9-888E-4A7B-98A8-F5600B6456B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90FD48-17A7-4D7C-9EB4-0349FC88BFC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600B7C-08BD-47B9-AF21-AF3F86A8FFF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600B7C-08BD-47B9-AF21-AF3F86A8FFF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5DD48-93A6-4463-872F-0A451827C26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BB82C-F856-49AC-A6C7-6E2D2A8A272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9E16CE-F1CB-4344-A1EA-13448D4F079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9E16CE-F1CB-4344-A1EA-13448D4F079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9E16CE-F1CB-4344-A1EA-13448D4F079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E32DB-9CF0-44C2-9A4A-2BF8198ADF1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E32DB-9CF0-44C2-9A4A-2BF8198ADF1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3DD00B-10C5-41EE-BF8C-9580701F3CB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3DD00B-10C5-41EE-BF8C-9580701F3CB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971F96-7193-4B8E-8EDF-0292226ABAA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971F96-7193-4B8E-8EDF-0292226ABAA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F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5DD48-93A6-4463-872F-0A451827C26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E5680F-D24D-4119-89FB-F2205EE1CAD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304916-CB63-47DA-91DD-4A50B560884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304916-CB63-47DA-91DD-4A50B560884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34FA9E-21CE-434F-B3F5-E901A8B234A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B3737-39F5-4797-A394-5E32A2EB121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B3737-39F5-4797-A394-5E32A2EB121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34FA9E-21CE-434F-B3F5-E901A8B234A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34FA9E-21CE-434F-B3F5-E901A8B234A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9039C6-5774-4567-9ED0-0F0E327F9F4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5DD48-93A6-4463-872F-0A451827C26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5DD48-93A6-4463-872F-0A451827C26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AA0BA-6FA4-4A97-9B2D-8959CF11F260}" type="slidenum">
              <a:rPr lang="fr-FR" smtClean="0"/>
              <a:pPr>
                <a:defRPr/>
              </a:pPr>
              <a:t>6</a:t>
            </a:fld>
            <a:endParaRPr lang="fr-F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CA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5DD48-93A6-4463-872F-0A451827C26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5DD48-93A6-4463-872F-0A451827C26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5DD48-93A6-4463-872F-0A451827C26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3.xml"/><Relationship Id="rId7" Type="http://schemas.openxmlformats.org/officeDocument/2006/relationships/image" Target="../media/image8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mediamed Logo gra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327025"/>
            <a:ext cx="21304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1988840"/>
            <a:ext cx="7340352" cy="1800200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>
            <a:lvl1pPr algn="r">
              <a:defRPr sz="4000"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7344816" cy="1440160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5814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43200"/>
            <a:ext cx="7282800" cy="1296000"/>
          </a:xfrm>
        </p:spPr>
        <p:txBody>
          <a:bodyPr/>
          <a:lstStyle>
            <a:lvl1pPr algn="ctr">
              <a:defRPr sz="3600" b="1"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628800"/>
            <a:ext cx="5111750" cy="4497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FB2F-D192-40F9-851D-3E3C37FB452B}" type="datetimeFigureOut">
              <a:rPr lang="fr-CA"/>
              <a:pPr>
                <a:defRPr/>
              </a:pPr>
              <a:t>2014-02-27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8C896-3ACF-4F4E-9499-03C147CA5262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696107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62" descr="mediamed logo horizontal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6418263"/>
            <a:ext cx="9382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492125" y="5949950"/>
            <a:ext cx="8256588" cy="814388"/>
            <a:chOff x="1703" y="1284"/>
            <a:chExt cx="13002" cy="128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703" y="1936"/>
              <a:ext cx="525" cy="27"/>
              <a:chOff x="2081" y="2880"/>
              <a:chExt cx="525" cy="27"/>
            </a:xfrm>
          </p:grpSpPr>
          <p:sp>
            <p:nvSpPr>
              <p:cNvPr id="155" name="Oval 4"/>
              <p:cNvSpPr>
                <a:spLocks noChangeArrowheads="1"/>
              </p:cNvSpPr>
              <p:nvPr/>
            </p:nvSpPr>
            <p:spPr bwMode="auto">
              <a:xfrm>
                <a:off x="2576" y="2880"/>
                <a:ext cx="30" cy="27"/>
              </a:xfrm>
              <a:prstGeom prst="ellipse">
                <a:avLst/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>
                  <a:latin typeface="Calibri" pitchFamily="34" charset="0"/>
                </a:endParaRPr>
              </a:p>
            </p:txBody>
          </p:sp>
          <p:sp>
            <p:nvSpPr>
              <p:cNvPr id="156" name="Oval 5"/>
              <p:cNvSpPr>
                <a:spLocks noChangeArrowheads="1"/>
              </p:cNvSpPr>
              <p:nvPr/>
            </p:nvSpPr>
            <p:spPr bwMode="auto">
              <a:xfrm>
                <a:off x="2411" y="2880"/>
                <a:ext cx="30" cy="27"/>
              </a:xfrm>
              <a:prstGeom prst="ellipse">
                <a:avLst/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>
                  <a:latin typeface="Calibri" pitchFamily="34" charset="0"/>
                </a:endParaRPr>
              </a:p>
            </p:txBody>
          </p:sp>
          <p:sp>
            <p:nvSpPr>
              <p:cNvPr id="157" name="Oval 6"/>
              <p:cNvSpPr>
                <a:spLocks noChangeArrowheads="1"/>
              </p:cNvSpPr>
              <p:nvPr/>
            </p:nvSpPr>
            <p:spPr bwMode="auto">
              <a:xfrm>
                <a:off x="2246" y="2880"/>
                <a:ext cx="30" cy="27"/>
              </a:xfrm>
              <a:prstGeom prst="ellipse">
                <a:avLst/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>
                  <a:latin typeface="Calibri" pitchFamily="34" charset="0"/>
                </a:endParaRPr>
              </a:p>
            </p:txBody>
          </p:sp>
          <p:sp>
            <p:nvSpPr>
              <p:cNvPr id="158" name="Oval 7"/>
              <p:cNvSpPr>
                <a:spLocks noChangeArrowheads="1"/>
              </p:cNvSpPr>
              <p:nvPr/>
            </p:nvSpPr>
            <p:spPr bwMode="auto">
              <a:xfrm>
                <a:off x="2081" y="2880"/>
                <a:ext cx="30" cy="27"/>
              </a:xfrm>
              <a:prstGeom prst="ellipse">
                <a:avLst/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>
                  <a:latin typeface="Calibri" pitchFamily="34" charset="0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2353" y="1277"/>
              <a:ext cx="12352" cy="1289"/>
              <a:chOff x="2353" y="1277"/>
              <a:chExt cx="12352" cy="1289"/>
            </a:xfrm>
          </p:grpSpPr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5793" y="1943"/>
                <a:ext cx="687" cy="25"/>
                <a:chOff x="312" y="3116"/>
                <a:chExt cx="687" cy="25"/>
              </a:xfrm>
            </p:grpSpPr>
            <p:sp>
              <p:nvSpPr>
                <p:cNvPr id="150" name="Oval 10"/>
                <p:cNvSpPr>
                  <a:spLocks noChangeArrowheads="1"/>
                </p:cNvSpPr>
                <p:nvPr/>
              </p:nvSpPr>
              <p:spPr bwMode="auto">
                <a:xfrm>
                  <a:off x="807" y="3116"/>
                  <a:ext cx="27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51" name="Oval 11"/>
                <p:cNvSpPr>
                  <a:spLocks noChangeArrowheads="1"/>
                </p:cNvSpPr>
                <p:nvPr/>
              </p:nvSpPr>
              <p:spPr bwMode="auto">
                <a:xfrm>
                  <a:off x="969" y="3116"/>
                  <a:ext cx="30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52" name="Oval 12"/>
                <p:cNvSpPr>
                  <a:spLocks noChangeArrowheads="1"/>
                </p:cNvSpPr>
                <p:nvPr/>
              </p:nvSpPr>
              <p:spPr bwMode="auto">
                <a:xfrm>
                  <a:off x="642" y="3116"/>
                  <a:ext cx="27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77" y="3116"/>
                  <a:ext cx="27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54" name="Oval 14"/>
                <p:cNvSpPr>
                  <a:spLocks noChangeArrowheads="1"/>
                </p:cNvSpPr>
                <p:nvPr/>
              </p:nvSpPr>
              <p:spPr bwMode="auto">
                <a:xfrm>
                  <a:off x="312" y="3116"/>
                  <a:ext cx="30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5294" y="1298"/>
                <a:ext cx="391" cy="1268"/>
                <a:chOff x="2937" y="1662"/>
                <a:chExt cx="391" cy="1268"/>
              </a:xfrm>
            </p:grpSpPr>
            <p:grpSp>
              <p:nvGrpSpPr>
                <p:cNvPr id="126" name="Group 16"/>
                <p:cNvGrpSpPr>
                  <a:grpSpLocks/>
                </p:cNvGrpSpPr>
                <p:nvPr/>
              </p:nvGrpSpPr>
              <p:grpSpPr bwMode="auto">
                <a:xfrm rot="-5618818">
                  <a:off x="2721" y="2134"/>
                  <a:ext cx="645" cy="33"/>
                  <a:chOff x="3150" y="974"/>
                  <a:chExt cx="645" cy="33"/>
                </a:xfrm>
              </p:grpSpPr>
              <p:sp>
                <p:nvSpPr>
                  <p:cNvPr id="145" name="Oval 17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66" y="975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6" name="Oval 18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24" y="971"/>
                    <a:ext cx="27" cy="2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7" name="Oval 19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309" y="971"/>
                    <a:ext cx="30" cy="2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8" name="Oval 20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71" y="971"/>
                    <a:ext cx="27" cy="2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9" name="Oval 21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56" y="969"/>
                    <a:ext cx="30" cy="25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27" name="Group 22"/>
                <p:cNvGrpSpPr>
                  <a:grpSpLocks/>
                </p:cNvGrpSpPr>
                <p:nvPr/>
              </p:nvGrpSpPr>
              <p:grpSpPr bwMode="auto">
                <a:xfrm rot="5995613">
                  <a:off x="2623" y="1976"/>
                  <a:ext cx="659" cy="32"/>
                  <a:chOff x="3140" y="980"/>
                  <a:chExt cx="659" cy="32"/>
                </a:xfrm>
              </p:grpSpPr>
              <p:sp>
                <p:nvSpPr>
                  <p:cNvPr id="140" name="Oval 23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65" y="982"/>
                    <a:ext cx="30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1" name="Oval 24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08" y="984"/>
                    <a:ext cx="27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2" name="Oval 25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289" y="976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3" name="Oval 26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55" y="980"/>
                    <a:ext cx="27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4" name="Oval 27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31" y="981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28" name="Group 28"/>
                <p:cNvGrpSpPr>
                  <a:grpSpLocks/>
                </p:cNvGrpSpPr>
                <p:nvPr/>
              </p:nvGrpSpPr>
              <p:grpSpPr bwMode="auto">
                <a:xfrm>
                  <a:off x="3121" y="2013"/>
                  <a:ext cx="127" cy="801"/>
                  <a:chOff x="3151" y="2093"/>
                  <a:chExt cx="127" cy="801"/>
                </a:xfrm>
              </p:grpSpPr>
              <p:sp>
                <p:nvSpPr>
                  <p:cNvPr id="134" name="Oval 29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28" y="2247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35" name="Oval 30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48" y="2093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36" name="Oval 31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10" y="2403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37" name="Oval 32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91" y="2557"/>
                    <a:ext cx="27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38" name="Oval 33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51" y="2864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39" name="Oval 34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71" y="2709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29" name="Oval 35"/>
                <p:cNvSpPr>
                  <a:spLocks noChangeArrowheads="1"/>
                </p:cNvSpPr>
                <p:nvPr/>
              </p:nvSpPr>
              <p:spPr bwMode="auto">
                <a:xfrm rot="3112386">
                  <a:off x="3261" y="2250"/>
                  <a:ext cx="25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30" name="Oval 36"/>
                <p:cNvSpPr>
                  <a:spLocks noChangeArrowheads="1"/>
                </p:cNvSpPr>
                <p:nvPr/>
              </p:nvSpPr>
              <p:spPr bwMode="auto">
                <a:xfrm rot="3112386">
                  <a:off x="3298" y="2410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31" name="Oval 37"/>
                <p:cNvSpPr>
                  <a:spLocks noChangeArrowheads="1"/>
                </p:cNvSpPr>
                <p:nvPr/>
              </p:nvSpPr>
              <p:spPr bwMode="auto">
                <a:xfrm rot="3112386">
                  <a:off x="3073" y="2592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32" name="Oval 38"/>
                <p:cNvSpPr>
                  <a:spLocks noChangeArrowheads="1"/>
                </p:cNvSpPr>
                <p:nvPr/>
              </p:nvSpPr>
              <p:spPr bwMode="auto">
                <a:xfrm rot="3112386">
                  <a:off x="3081" y="2747"/>
                  <a:ext cx="30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33" name="Oval 39"/>
                <p:cNvSpPr>
                  <a:spLocks noChangeArrowheads="1"/>
                </p:cNvSpPr>
                <p:nvPr/>
              </p:nvSpPr>
              <p:spPr bwMode="auto">
                <a:xfrm rot="3112386">
                  <a:off x="3091" y="2902"/>
                  <a:ext cx="30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6616" y="1277"/>
                <a:ext cx="394" cy="1271"/>
                <a:chOff x="2934" y="1659"/>
                <a:chExt cx="394" cy="1271"/>
              </a:xfrm>
            </p:grpSpPr>
            <p:grpSp>
              <p:nvGrpSpPr>
                <p:cNvPr id="102" name="Group 41"/>
                <p:cNvGrpSpPr>
                  <a:grpSpLocks/>
                </p:cNvGrpSpPr>
                <p:nvPr/>
              </p:nvGrpSpPr>
              <p:grpSpPr bwMode="auto">
                <a:xfrm rot="-5618818">
                  <a:off x="2724" y="2137"/>
                  <a:ext cx="648" cy="34"/>
                  <a:chOff x="3149" y="974"/>
                  <a:chExt cx="648" cy="34"/>
                </a:xfrm>
              </p:grpSpPr>
              <p:sp>
                <p:nvSpPr>
                  <p:cNvPr id="121" name="Oval 42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72" y="981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22" name="Oval 43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22" y="979"/>
                    <a:ext cx="25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23" name="Oval 44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309" y="974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24" name="Oval 45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69" y="972"/>
                    <a:ext cx="25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25" name="Oval 46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54" y="969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03" name="Group 47"/>
                <p:cNvGrpSpPr>
                  <a:grpSpLocks/>
                </p:cNvGrpSpPr>
                <p:nvPr/>
              </p:nvGrpSpPr>
              <p:grpSpPr bwMode="auto">
                <a:xfrm rot="5995613">
                  <a:off x="2622" y="1971"/>
                  <a:ext cx="659" cy="35"/>
                  <a:chOff x="3140" y="980"/>
                  <a:chExt cx="659" cy="35"/>
                </a:xfrm>
              </p:grpSpPr>
              <p:sp>
                <p:nvSpPr>
                  <p:cNvPr id="116" name="Oval 48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65" y="992"/>
                    <a:ext cx="30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7" name="Oval 49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13" y="991"/>
                    <a:ext cx="27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8" name="Oval 50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294" y="981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9" name="Oval 51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57" y="985"/>
                    <a:ext cx="27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20" name="Oval 52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37" y="993"/>
                    <a:ext cx="30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04" name="Group 53"/>
                <p:cNvGrpSpPr>
                  <a:grpSpLocks/>
                </p:cNvGrpSpPr>
                <p:nvPr/>
              </p:nvGrpSpPr>
              <p:grpSpPr bwMode="auto">
                <a:xfrm>
                  <a:off x="3121" y="2013"/>
                  <a:ext cx="127" cy="802"/>
                  <a:chOff x="3151" y="2093"/>
                  <a:chExt cx="127" cy="802"/>
                </a:xfrm>
              </p:grpSpPr>
              <p:sp>
                <p:nvSpPr>
                  <p:cNvPr id="110" name="Oval 54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28" y="2248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1" name="Oval 55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48" y="2093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2" name="Oval 56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10" y="2404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3" name="Oval 57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91" y="2558"/>
                    <a:ext cx="27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4" name="Oval 58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51" y="2865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5" name="Oval 59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71" y="2710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5" name="Oval 60"/>
                <p:cNvSpPr>
                  <a:spLocks noChangeArrowheads="1"/>
                </p:cNvSpPr>
                <p:nvPr/>
              </p:nvSpPr>
              <p:spPr bwMode="auto">
                <a:xfrm rot="3112386">
                  <a:off x="3261" y="2253"/>
                  <a:ext cx="25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6" name="Oval 61"/>
                <p:cNvSpPr>
                  <a:spLocks noChangeArrowheads="1"/>
                </p:cNvSpPr>
                <p:nvPr/>
              </p:nvSpPr>
              <p:spPr bwMode="auto">
                <a:xfrm rot="3112386">
                  <a:off x="3298" y="2410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7" name="Oval 62"/>
                <p:cNvSpPr>
                  <a:spLocks noChangeArrowheads="1"/>
                </p:cNvSpPr>
                <p:nvPr/>
              </p:nvSpPr>
              <p:spPr bwMode="auto">
                <a:xfrm rot="3112386">
                  <a:off x="3073" y="2592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8" name="Oval 63"/>
                <p:cNvSpPr>
                  <a:spLocks noChangeArrowheads="1"/>
                </p:cNvSpPr>
                <p:nvPr/>
              </p:nvSpPr>
              <p:spPr bwMode="auto">
                <a:xfrm rot="3112386">
                  <a:off x="3081" y="2747"/>
                  <a:ext cx="30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9" name="Oval 64"/>
                <p:cNvSpPr>
                  <a:spLocks noChangeArrowheads="1"/>
                </p:cNvSpPr>
                <p:nvPr/>
              </p:nvSpPr>
              <p:spPr bwMode="auto">
                <a:xfrm rot="3112386">
                  <a:off x="3091" y="2902"/>
                  <a:ext cx="30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2" name="Group 65"/>
              <p:cNvGrpSpPr>
                <a:grpSpLocks/>
              </p:cNvGrpSpPr>
              <p:nvPr/>
            </p:nvGrpSpPr>
            <p:grpSpPr bwMode="auto">
              <a:xfrm>
                <a:off x="7098" y="1928"/>
                <a:ext cx="687" cy="25"/>
                <a:chOff x="312" y="3116"/>
                <a:chExt cx="687" cy="25"/>
              </a:xfrm>
            </p:grpSpPr>
            <p:sp>
              <p:nvSpPr>
                <p:cNvPr id="97" name="Oval 66"/>
                <p:cNvSpPr>
                  <a:spLocks noChangeArrowheads="1"/>
                </p:cNvSpPr>
                <p:nvPr/>
              </p:nvSpPr>
              <p:spPr bwMode="auto">
                <a:xfrm>
                  <a:off x="807" y="3116"/>
                  <a:ext cx="27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8" name="Oval 67"/>
                <p:cNvSpPr>
                  <a:spLocks noChangeArrowheads="1"/>
                </p:cNvSpPr>
                <p:nvPr/>
              </p:nvSpPr>
              <p:spPr bwMode="auto">
                <a:xfrm>
                  <a:off x="969" y="3116"/>
                  <a:ext cx="30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9" name="Oval 68"/>
                <p:cNvSpPr>
                  <a:spLocks noChangeArrowheads="1"/>
                </p:cNvSpPr>
                <p:nvPr/>
              </p:nvSpPr>
              <p:spPr bwMode="auto">
                <a:xfrm>
                  <a:off x="642" y="3116"/>
                  <a:ext cx="27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0" name="Oval 69"/>
                <p:cNvSpPr>
                  <a:spLocks noChangeArrowheads="1"/>
                </p:cNvSpPr>
                <p:nvPr/>
              </p:nvSpPr>
              <p:spPr bwMode="auto">
                <a:xfrm>
                  <a:off x="477" y="3116"/>
                  <a:ext cx="27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1" name="Oval 70"/>
                <p:cNvSpPr>
                  <a:spLocks noChangeArrowheads="1"/>
                </p:cNvSpPr>
                <p:nvPr/>
              </p:nvSpPr>
              <p:spPr bwMode="auto">
                <a:xfrm>
                  <a:off x="312" y="3116"/>
                  <a:ext cx="30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" name="Group 71"/>
              <p:cNvGrpSpPr>
                <a:grpSpLocks/>
              </p:cNvGrpSpPr>
              <p:nvPr/>
            </p:nvGrpSpPr>
            <p:grpSpPr bwMode="auto">
              <a:xfrm>
                <a:off x="2353" y="1928"/>
                <a:ext cx="690" cy="30"/>
                <a:chOff x="311" y="3115"/>
                <a:chExt cx="690" cy="30"/>
              </a:xfrm>
            </p:grpSpPr>
            <p:sp>
              <p:nvSpPr>
                <p:cNvPr id="92" name="Oval 72"/>
                <p:cNvSpPr>
                  <a:spLocks noChangeArrowheads="1"/>
                </p:cNvSpPr>
                <p:nvPr/>
              </p:nvSpPr>
              <p:spPr bwMode="auto">
                <a:xfrm>
                  <a:off x="806" y="31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3" name="Oval 73"/>
                <p:cNvSpPr>
                  <a:spLocks noChangeArrowheads="1"/>
                </p:cNvSpPr>
                <p:nvPr/>
              </p:nvSpPr>
              <p:spPr bwMode="auto">
                <a:xfrm>
                  <a:off x="971" y="31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4" name="Oval 74"/>
                <p:cNvSpPr>
                  <a:spLocks noChangeArrowheads="1"/>
                </p:cNvSpPr>
                <p:nvPr/>
              </p:nvSpPr>
              <p:spPr bwMode="auto">
                <a:xfrm>
                  <a:off x="641" y="31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5" name="Oval 75"/>
                <p:cNvSpPr>
                  <a:spLocks noChangeArrowheads="1"/>
                </p:cNvSpPr>
                <p:nvPr/>
              </p:nvSpPr>
              <p:spPr bwMode="auto">
                <a:xfrm>
                  <a:off x="476" y="31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6" name="Oval 76"/>
                <p:cNvSpPr>
                  <a:spLocks noChangeArrowheads="1"/>
                </p:cNvSpPr>
                <p:nvPr/>
              </p:nvSpPr>
              <p:spPr bwMode="auto">
                <a:xfrm>
                  <a:off x="311" y="31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" name="Group 77"/>
              <p:cNvGrpSpPr>
                <a:grpSpLocks/>
              </p:cNvGrpSpPr>
              <p:nvPr/>
            </p:nvGrpSpPr>
            <p:grpSpPr bwMode="auto">
              <a:xfrm>
                <a:off x="12645" y="1736"/>
                <a:ext cx="2060" cy="362"/>
                <a:chOff x="10150" y="1348"/>
                <a:chExt cx="2060" cy="362"/>
              </a:xfrm>
            </p:grpSpPr>
            <p:sp>
              <p:nvSpPr>
                <p:cNvPr id="85" name="Oval 78"/>
                <p:cNvSpPr>
                  <a:spLocks noChangeArrowheads="1"/>
                </p:cNvSpPr>
                <p:nvPr/>
              </p:nvSpPr>
              <p:spPr bwMode="auto">
                <a:xfrm>
                  <a:off x="10150" y="15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86" name="Oval 79"/>
                <p:cNvSpPr>
                  <a:spLocks noChangeArrowheads="1"/>
                </p:cNvSpPr>
                <p:nvPr/>
              </p:nvSpPr>
              <p:spPr bwMode="auto">
                <a:xfrm>
                  <a:off x="10323" y="1493"/>
                  <a:ext cx="72" cy="7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87" name="Oval 80"/>
                <p:cNvSpPr>
                  <a:spLocks noChangeArrowheads="1"/>
                </p:cNvSpPr>
                <p:nvPr/>
              </p:nvSpPr>
              <p:spPr bwMode="auto">
                <a:xfrm>
                  <a:off x="10535" y="1473"/>
                  <a:ext cx="112" cy="11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88" name="Oval 81"/>
                <p:cNvSpPr>
                  <a:spLocks noChangeArrowheads="1"/>
                </p:cNvSpPr>
                <p:nvPr/>
              </p:nvSpPr>
              <p:spPr bwMode="auto">
                <a:xfrm>
                  <a:off x="11083" y="1420"/>
                  <a:ext cx="215" cy="21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89" name="Oval 82"/>
                <p:cNvSpPr>
                  <a:spLocks noChangeArrowheads="1"/>
                </p:cNvSpPr>
                <p:nvPr/>
              </p:nvSpPr>
              <p:spPr bwMode="auto">
                <a:xfrm>
                  <a:off x="11443" y="1385"/>
                  <a:ext cx="287" cy="28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0" name="Oval 83"/>
                <p:cNvSpPr>
                  <a:spLocks noChangeArrowheads="1"/>
                </p:cNvSpPr>
                <p:nvPr/>
              </p:nvSpPr>
              <p:spPr bwMode="auto">
                <a:xfrm>
                  <a:off x="10793" y="1458"/>
                  <a:ext cx="147" cy="14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1" name="Oval 84"/>
                <p:cNvSpPr>
                  <a:spLocks noChangeArrowheads="1"/>
                </p:cNvSpPr>
                <p:nvPr/>
              </p:nvSpPr>
              <p:spPr bwMode="auto">
                <a:xfrm>
                  <a:off x="11848" y="1348"/>
                  <a:ext cx="362" cy="36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" name="Group 85"/>
              <p:cNvGrpSpPr>
                <a:grpSpLocks/>
              </p:cNvGrpSpPr>
              <p:nvPr/>
            </p:nvGrpSpPr>
            <p:grpSpPr bwMode="auto">
              <a:xfrm>
                <a:off x="10082" y="1280"/>
                <a:ext cx="393" cy="1268"/>
                <a:chOff x="2935" y="1661"/>
                <a:chExt cx="393" cy="1268"/>
              </a:xfrm>
            </p:grpSpPr>
            <p:grpSp>
              <p:nvGrpSpPr>
                <p:cNvPr id="61" name="Group 86"/>
                <p:cNvGrpSpPr>
                  <a:grpSpLocks/>
                </p:cNvGrpSpPr>
                <p:nvPr/>
              </p:nvGrpSpPr>
              <p:grpSpPr bwMode="auto">
                <a:xfrm rot="-5618818">
                  <a:off x="2723" y="2137"/>
                  <a:ext cx="650" cy="34"/>
                  <a:chOff x="3147" y="974"/>
                  <a:chExt cx="650" cy="34"/>
                </a:xfrm>
              </p:grpSpPr>
              <p:sp>
                <p:nvSpPr>
                  <p:cNvPr id="80" name="Oval 87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67" y="981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81" name="Oval 88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16" y="981"/>
                    <a:ext cx="25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82" name="Oval 89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301" y="981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83" name="Oval 90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62" y="971"/>
                    <a:ext cx="27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84" name="Oval 91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47" y="969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2" name="Group 92"/>
                <p:cNvGrpSpPr>
                  <a:grpSpLocks/>
                </p:cNvGrpSpPr>
                <p:nvPr/>
              </p:nvGrpSpPr>
              <p:grpSpPr bwMode="auto">
                <a:xfrm rot="5995613">
                  <a:off x="2627" y="1969"/>
                  <a:ext cx="656" cy="39"/>
                  <a:chOff x="3140" y="978"/>
                  <a:chExt cx="656" cy="39"/>
                </a:xfrm>
              </p:grpSpPr>
              <p:sp>
                <p:nvSpPr>
                  <p:cNvPr id="75" name="Oval 93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62" y="984"/>
                    <a:ext cx="30" cy="35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76" name="Oval 94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13" y="977"/>
                    <a:ext cx="25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77" name="Oval 95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289" y="983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78" name="Oval 96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52" y="985"/>
                    <a:ext cx="27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79" name="Oval 97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39" y="994"/>
                    <a:ext cx="30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3" name="Group 98"/>
                <p:cNvGrpSpPr>
                  <a:grpSpLocks/>
                </p:cNvGrpSpPr>
                <p:nvPr/>
              </p:nvGrpSpPr>
              <p:grpSpPr bwMode="auto">
                <a:xfrm>
                  <a:off x="3121" y="2012"/>
                  <a:ext cx="127" cy="802"/>
                  <a:chOff x="3151" y="2092"/>
                  <a:chExt cx="127" cy="802"/>
                </a:xfrm>
              </p:grpSpPr>
              <p:sp>
                <p:nvSpPr>
                  <p:cNvPr id="69" name="Oval 99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28" y="2247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70" name="Oval 100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48" y="2092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71" name="Oval 101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09" y="2403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72" name="Oval 102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91" y="2557"/>
                    <a:ext cx="27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73" name="Oval 103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51" y="2864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74" name="Oval 104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71" y="2709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64" name="Oval 105"/>
                <p:cNvSpPr>
                  <a:spLocks noChangeArrowheads="1"/>
                </p:cNvSpPr>
                <p:nvPr/>
              </p:nvSpPr>
              <p:spPr bwMode="auto">
                <a:xfrm rot="3112386">
                  <a:off x="3261" y="2252"/>
                  <a:ext cx="25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65" name="Oval 106"/>
                <p:cNvSpPr>
                  <a:spLocks noChangeArrowheads="1"/>
                </p:cNvSpPr>
                <p:nvPr/>
              </p:nvSpPr>
              <p:spPr bwMode="auto">
                <a:xfrm rot="3112386">
                  <a:off x="3298" y="2409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66" name="Oval 107"/>
                <p:cNvSpPr>
                  <a:spLocks noChangeArrowheads="1"/>
                </p:cNvSpPr>
                <p:nvPr/>
              </p:nvSpPr>
              <p:spPr bwMode="auto">
                <a:xfrm rot="3112386">
                  <a:off x="3073" y="2591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67" name="Oval 108"/>
                <p:cNvSpPr>
                  <a:spLocks noChangeArrowheads="1"/>
                </p:cNvSpPr>
                <p:nvPr/>
              </p:nvSpPr>
              <p:spPr bwMode="auto">
                <a:xfrm rot="3112386">
                  <a:off x="3082" y="2745"/>
                  <a:ext cx="30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68" name="Oval 109"/>
                <p:cNvSpPr>
                  <a:spLocks noChangeArrowheads="1"/>
                </p:cNvSpPr>
                <p:nvPr/>
              </p:nvSpPr>
              <p:spPr bwMode="auto">
                <a:xfrm rot="3112386">
                  <a:off x="3092" y="2900"/>
                  <a:ext cx="30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" name="Group 110"/>
              <p:cNvGrpSpPr>
                <a:grpSpLocks/>
              </p:cNvGrpSpPr>
              <p:nvPr/>
            </p:nvGrpSpPr>
            <p:grpSpPr bwMode="auto">
              <a:xfrm>
                <a:off x="3158" y="1928"/>
                <a:ext cx="1995" cy="30"/>
                <a:chOff x="3158" y="1928"/>
                <a:chExt cx="1995" cy="30"/>
              </a:xfrm>
            </p:grpSpPr>
            <p:sp>
              <p:nvSpPr>
                <p:cNvPr id="47" name="Oval 111"/>
                <p:cNvSpPr>
                  <a:spLocks noChangeArrowheads="1"/>
                </p:cNvSpPr>
                <p:nvPr/>
              </p:nvSpPr>
              <p:spPr bwMode="auto">
                <a:xfrm rot="10800000">
                  <a:off x="5123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8" name="Oval 112"/>
                <p:cNvSpPr>
                  <a:spLocks noChangeArrowheads="1"/>
                </p:cNvSpPr>
                <p:nvPr/>
              </p:nvSpPr>
              <p:spPr bwMode="auto">
                <a:xfrm>
                  <a:off x="4215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9" name="Oval 113"/>
                <p:cNvSpPr>
                  <a:spLocks noChangeArrowheads="1"/>
                </p:cNvSpPr>
                <p:nvPr/>
              </p:nvSpPr>
              <p:spPr bwMode="auto">
                <a:xfrm>
                  <a:off x="4368" y="1928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0" name="Oval 114"/>
                <p:cNvSpPr>
                  <a:spLocks noChangeArrowheads="1"/>
                </p:cNvSpPr>
                <p:nvPr/>
              </p:nvSpPr>
              <p:spPr bwMode="auto">
                <a:xfrm>
                  <a:off x="4670" y="1928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1" name="Oval 115"/>
                <p:cNvSpPr>
                  <a:spLocks noChangeArrowheads="1"/>
                </p:cNvSpPr>
                <p:nvPr/>
              </p:nvSpPr>
              <p:spPr bwMode="auto">
                <a:xfrm>
                  <a:off x="4820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2" name="Oval 116"/>
                <p:cNvSpPr>
                  <a:spLocks noChangeArrowheads="1"/>
                </p:cNvSpPr>
                <p:nvPr/>
              </p:nvSpPr>
              <p:spPr bwMode="auto">
                <a:xfrm>
                  <a:off x="4973" y="1928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3" name="Oval 117"/>
                <p:cNvSpPr>
                  <a:spLocks noChangeArrowheads="1"/>
                </p:cNvSpPr>
                <p:nvPr/>
              </p:nvSpPr>
              <p:spPr bwMode="auto">
                <a:xfrm>
                  <a:off x="4518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4" name="Oval 118"/>
                <p:cNvSpPr>
                  <a:spLocks noChangeArrowheads="1"/>
                </p:cNvSpPr>
                <p:nvPr/>
              </p:nvSpPr>
              <p:spPr bwMode="auto">
                <a:xfrm>
                  <a:off x="3610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5" name="Oval 119"/>
                <p:cNvSpPr>
                  <a:spLocks noChangeArrowheads="1"/>
                </p:cNvSpPr>
                <p:nvPr/>
              </p:nvSpPr>
              <p:spPr bwMode="auto">
                <a:xfrm>
                  <a:off x="3763" y="1928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6" name="Oval 120"/>
                <p:cNvSpPr>
                  <a:spLocks noChangeArrowheads="1"/>
                </p:cNvSpPr>
                <p:nvPr/>
              </p:nvSpPr>
              <p:spPr bwMode="auto">
                <a:xfrm>
                  <a:off x="3913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7" name="Oval 121"/>
                <p:cNvSpPr>
                  <a:spLocks noChangeArrowheads="1"/>
                </p:cNvSpPr>
                <p:nvPr/>
              </p:nvSpPr>
              <p:spPr bwMode="auto">
                <a:xfrm>
                  <a:off x="4065" y="1928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8" name="Oval 122"/>
                <p:cNvSpPr>
                  <a:spLocks noChangeArrowheads="1"/>
                </p:cNvSpPr>
                <p:nvPr/>
              </p:nvSpPr>
              <p:spPr bwMode="auto">
                <a:xfrm>
                  <a:off x="3460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9" name="Oval 123"/>
                <p:cNvSpPr>
                  <a:spLocks noChangeArrowheads="1"/>
                </p:cNvSpPr>
                <p:nvPr/>
              </p:nvSpPr>
              <p:spPr bwMode="auto">
                <a:xfrm>
                  <a:off x="3308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60" name="Oval 124"/>
                <p:cNvSpPr>
                  <a:spLocks noChangeArrowheads="1"/>
                </p:cNvSpPr>
                <p:nvPr/>
              </p:nvSpPr>
              <p:spPr bwMode="auto">
                <a:xfrm>
                  <a:off x="3158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" name="Group 125"/>
              <p:cNvGrpSpPr>
                <a:grpSpLocks/>
              </p:cNvGrpSpPr>
              <p:nvPr/>
            </p:nvGrpSpPr>
            <p:grpSpPr bwMode="auto">
              <a:xfrm>
                <a:off x="7915" y="1923"/>
                <a:ext cx="1995" cy="30"/>
                <a:chOff x="3158" y="1927"/>
                <a:chExt cx="1995" cy="30"/>
              </a:xfrm>
            </p:grpSpPr>
            <p:sp>
              <p:nvSpPr>
                <p:cNvPr id="33" name="Oval 126"/>
                <p:cNvSpPr>
                  <a:spLocks noChangeArrowheads="1"/>
                </p:cNvSpPr>
                <p:nvPr/>
              </p:nvSpPr>
              <p:spPr bwMode="auto">
                <a:xfrm rot="10800000">
                  <a:off x="5123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4" name="Oval 127"/>
                <p:cNvSpPr>
                  <a:spLocks noChangeArrowheads="1"/>
                </p:cNvSpPr>
                <p:nvPr/>
              </p:nvSpPr>
              <p:spPr bwMode="auto">
                <a:xfrm>
                  <a:off x="4216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5" name="Oval 128"/>
                <p:cNvSpPr>
                  <a:spLocks noChangeArrowheads="1"/>
                </p:cNvSpPr>
                <p:nvPr/>
              </p:nvSpPr>
              <p:spPr bwMode="auto">
                <a:xfrm>
                  <a:off x="4368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6" name="Oval 129"/>
                <p:cNvSpPr>
                  <a:spLocks noChangeArrowheads="1"/>
                </p:cNvSpPr>
                <p:nvPr/>
              </p:nvSpPr>
              <p:spPr bwMode="auto">
                <a:xfrm>
                  <a:off x="4671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7" name="Oval 130"/>
                <p:cNvSpPr>
                  <a:spLocks noChangeArrowheads="1"/>
                </p:cNvSpPr>
                <p:nvPr/>
              </p:nvSpPr>
              <p:spPr bwMode="auto">
                <a:xfrm>
                  <a:off x="4821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8" name="Oval 131"/>
                <p:cNvSpPr>
                  <a:spLocks noChangeArrowheads="1"/>
                </p:cNvSpPr>
                <p:nvPr/>
              </p:nvSpPr>
              <p:spPr bwMode="auto">
                <a:xfrm>
                  <a:off x="4973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9" name="Oval 132"/>
                <p:cNvSpPr>
                  <a:spLocks noChangeArrowheads="1"/>
                </p:cNvSpPr>
                <p:nvPr/>
              </p:nvSpPr>
              <p:spPr bwMode="auto">
                <a:xfrm>
                  <a:off x="4518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0" name="Oval 133"/>
                <p:cNvSpPr>
                  <a:spLocks noChangeArrowheads="1"/>
                </p:cNvSpPr>
                <p:nvPr/>
              </p:nvSpPr>
              <p:spPr bwMode="auto">
                <a:xfrm>
                  <a:off x="3611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1" name="Oval 134"/>
                <p:cNvSpPr>
                  <a:spLocks noChangeArrowheads="1"/>
                </p:cNvSpPr>
                <p:nvPr/>
              </p:nvSpPr>
              <p:spPr bwMode="auto">
                <a:xfrm>
                  <a:off x="3763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2" name="Oval 135"/>
                <p:cNvSpPr>
                  <a:spLocks noChangeArrowheads="1"/>
                </p:cNvSpPr>
                <p:nvPr/>
              </p:nvSpPr>
              <p:spPr bwMode="auto">
                <a:xfrm>
                  <a:off x="3913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3" name="Oval 136"/>
                <p:cNvSpPr>
                  <a:spLocks noChangeArrowheads="1"/>
                </p:cNvSpPr>
                <p:nvPr/>
              </p:nvSpPr>
              <p:spPr bwMode="auto">
                <a:xfrm>
                  <a:off x="4066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4" name="Oval 137"/>
                <p:cNvSpPr>
                  <a:spLocks noChangeArrowheads="1"/>
                </p:cNvSpPr>
                <p:nvPr/>
              </p:nvSpPr>
              <p:spPr bwMode="auto">
                <a:xfrm>
                  <a:off x="3461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5" name="Oval 138"/>
                <p:cNvSpPr>
                  <a:spLocks noChangeArrowheads="1"/>
                </p:cNvSpPr>
                <p:nvPr/>
              </p:nvSpPr>
              <p:spPr bwMode="auto">
                <a:xfrm>
                  <a:off x="3308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6" name="Oval 139"/>
                <p:cNvSpPr>
                  <a:spLocks noChangeArrowheads="1"/>
                </p:cNvSpPr>
                <p:nvPr/>
              </p:nvSpPr>
              <p:spPr bwMode="auto">
                <a:xfrm>
                  <a:off x="3158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" name="Group 140"/>
              <p:cNvGrpSpPr>
                <a:grpSpLocks/>
              </p:cNvGrpSpPr>
              <p:nvPr/>
            </p:nvGrpSpPr>
            <p:grpSpPr bwMode="auto">
              <a:xfrm>
                <a:off x="10533" y="1901"/>
                <a:ext cx="1995" cy="32"/>
                <a:chOff x="3159" y="1925"/>
                <a:chExt cx="1995" cy="32"/>
              </a:xfrm>
            </p:grpSpPr>
            <p:sp>
              <p:nvSpPr>
                <p:cNvPr id="19" name="Oval 141"/>
                <p:cNvSpPr>
                  <a:spLocks noChangeArrowheads="1"/>
                </p:cNvSpPr>
                <p:nvPr/>
              </p:nvSpPr>
              <p:spPr bwMode="auto">
                <a:xfrm rot="10800000">
                  <a:off x="5124" y="1925"/>
                  <a:ext cx="30" cy="3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0" name="Oval 142"/>
                <p:cNvSpPr>
                  <a:spLocks noChangeArrowheads="1"/>
                </p:cNvSpPr>
                <p:nvPr/>
              </p:nvSpPr>
              <p:spPr bwMode="auto">
                <a:xfrm>
                  <a:off x="4216" y="1925"/>
                  <a:ext cx="30" cy="3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1" name="Oval 143"/>
                <p:cNvSpPr>
                  <a:spLocks noChangeArrowheads="1"/>
                </p:cNvSpPr>
                <p:nvPr/>
              </p:nvSpPr>
              <p:spPr bwMode="auto">
                <a:xfrm>
                  <a:off x="4369" y="1925"/>
                  <a:ext cx="27" cy="3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2" name="Oval 144"/>
                <p:cNvSpPr>
                  <a:spLocks noChangeArrowheads="1"/>
                </p:cNvSpPr>
                <p:nvPr/>
              </p:nvSpPr>
              <p:spPr bwMode="auto">
                <a:xfrm>
                  <a:off x="4671" y="1925"/>
                  <a:ext cx="27" cy="3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3" name="Oval 145"/>
                <p:cNvSpPr>
                  <a:spLocks noChangeArrowheads="1"/>
                </p:cNvSpPr>
                <p:nvPr/>
              </p:nvSpPr>
              <p:spPr bwMode="auto">
                <a:xfrm>
                  <a:off x="4821" y="1925"/>
                  <a:ext cx="30" cy="3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4" name="Oval 146"/>
                <p:cNvSpPr>
                  <a:spLocks noChangeArrowheads="1"/>
                </p:cNvSpPr>
                <p:nvPr/>
              </p:nvSpPr>
              <p:spPr bwMode="auto">
                <a:xfrm>
                  <a:off x="4974" y="1925"/>
                  <a:ext cx="27" cy="3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5" name="Oval 147"/>
                <p:cNvSpPr>
                  <a:spLocks noChangeArrowheads="1"/>
                </p:cNvSpPr>
                <p:nvPr/>
              </p:nvSpPr>
              <p:spPr bwMode="auto">
                <a:xfrm>
                  <a:off x="4519" y="1925"/>
                  <a:ext cx="30" cy="3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6" name="Oval 148"/>
                <p:cNvSpPr>
                  <a:spLocks noChangeArrowheads="1"/>
                </p:cNvSpPr>
                <p:nvPr/>
              </p:nvSpPr>
              <p:spPr bwMode="auto">
                <a:xfrm>
                  <a:off x="3611" y="1925"/>
                  <a:ext cx="30" cy="3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7" name="Oval 149"/>
                <p:cNvSpPr>
                  <a:spLocks noChangeArrowheads="1"/>
                </p:cNvSpPr>
                <p:nvPr/>
              </p:nvSpPr>
              <p:spPr bwMode="auto">
                <a:xfrm>
                  <a:off x="3764" y="1925"/>
                  <a:ext cx="27" cy="3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8" name="Oval 150"/>
                <p:cNvSpPr>
                  <a:spLocks noChangeArrowheads="1"/>
                </p:cNvSpPr>
                <p:nvPr/>
              </p:nvSpPr>
              <p:spPr bwMode="auto">
                <a:xfrm>
                  <a:off x="3914" y="1925"/>
                  <a:ext cx="30" cy="3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9" name="Oval 151"/>
                <p:cNvSpPr>
                  <a:spLocks noChangeArrowheads="1"/>
                </p:cNvSpPr>
                <p:nvPr/>
              </p:nvSpPr>
              <p:spPr bwMode="auto">
                <a:xfrm>
                  <a:off x="4066" y="1925"/>
                  <a:ext cx="27" cy="3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0" name="Oval 152"/>
                <p:cNvSpPr>
                  <a:spLocks noChangeArrowheads="1"/>
                </p:cNvSpPr>
                <p:nvPr/>
              </p:nvSpPr>
              <p:spPr bwMode="auto">
                <a:xfrm>
                  <a:off x="3461" y="1925"/>
                  <a:ext cx="30" cy="3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1" name="Oval 153"/>
                <p:cNvSpPr>
                  <a:spLocks noChangeArrowheads="1"/>
                </p:cNvSpPr>
                <p:nvPr/>
              </p:nvSpPr>
              <p:spPr bwMode="auto">
                <a:xfrm>
                  <a:off x="3309" y="1925"/>
                  <a:ext cx="30" cy="3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2" name="Oval 154"/>
                <p:cNvSpPr>
                  <a:spLocks noChangeArrowheads="1"/>
                </p:cNvSpPr>
                <p:nvPr/>
              </p:nvSpPr>
              <p:spPr bwMode="auto">
                <a:xfrm>
                  <a:off x="3159" y="1925"/>
                  <a:ext cx="30" cy="3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159" name="Espace réservé du numéro de diapositive 5"/>
          <p:cNvSpPr txBox="1">
            <a:spLocks/>
          </p:cNvSpPr>
          <p:nvPr userDrawn="1"/>
        </p:nvSpPr>
        <p:spPr>
          <a:xfrm>
            <a:off x="8388350" y="6180138"/>
            <a:ext cx="50482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C530B39-9E4D-4DE3-BBB5-F353804E65C2}" type="slidenum">
              <a:rPr lang="fr-CA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CA" dirty="0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0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FB2A-F590-41CA-A169-559DA974731A}" type="datetimeFigureOut">
              <a:rPr lang="fr-CA"/>
              <a:pPr>
                <a:defRPr/>
              </a:pPr>
              <a:t>2014-02-27</a:t>
            </a:fld>
            <a:endParaRPr lang="fr-CA"/>
          </a:p>
        </p:txBody>
      </p:sp>
      <p:sp>
        <p:nvSpPr>
          <p:cNvPr id="161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62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FBD8-51F1-4FF0-B2AE-F2D45520520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586501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9BEB-D8C3-40C4-B1CF-D938DE53F63C}" type="datetimeFigureOut">
              <a:rPr lang="fr-CA"/>
              <a:pPr>
                <a:defRPr/>
              </a:pPr>
              <a:t>2014-02-27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7E76-2FA6-4EA8-8626-1B653B4BCD9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410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3D1B-2189-488C-9C9D-ADE8634B0626}" type="datetimeFigureOut">
              <a:rPr lang="fr-CA"/>
              <a:pPr>
                <a:defRPr/>
              </a:pPr>
              <a:t>2014-02-27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1E07B-6678-49AF-B9C5-4C916570E26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1519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 avec photo et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2"/>
          <p:cNvSpPr>
            <a:spLocks noChangeArrowheads="1"/>
          </p:cNvSpPr>
          <p:nvPr userDrawn="1"/>
        </p:nvSpPr>
        <p:spPr bwMode="auto">
          <a:xfrm>
            <a:off x="0" y="0"/>
            <a:ext cx="2286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DA87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" name="Group 5"/>
          <p:cNvGrpSpPr>
            <a:grpSpLocks/>
          </p:cNvGrpSpPr>
          <p:nvPr userDrawn="1">
            <p:custDataLst>
              <p:tags r:id="rId1"/>
            </p:custDataLst>
          </p:nvPr>
        </p:nvGrpSpPr>
        <p:grpSpPr bwMode="auto">
          <a:xfrm>
            <a:off x="71438" y="6000750"/>
            <a:ext cx="2089150" cy="788988"/>
            <a:chOff x="3840" y="10437"/>
            <a:chExt cx="1740" cy="660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3840" y="10437"/>
              <a:ext cx="180" cy="181"/>
            </a:xfrm>
            <a:prstGeom prst="ellipse">
              <a:avLst/>
            </a:prstGeom>
            <a:solidFill>
              <a:srgbClr val="FCE4D0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fr-FR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5400" y="10437"/>
              <a:ext cx="180" cy="181"/>
            </a:xfrm>
            <a:prstGeom prst="ellipse">
              <a:avLst/>
            </a:prstGeom>
            <a:solidFill>
              <a:srgbClr val="FCE4D0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fr-FR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561" y="10437"/>
              <a:ext cx="299" cy="300"/>
            </a:xfrm>
            <a:prstGeom prst="ellipse">
              <a:avLst/>
            </a:prstGeom>
            <a:solidFill>
              <a:srgbClr val="FCE4D0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fr-FR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081" y="10797"/>
              <a:ext cx="299" cy="300"/>
            </a:xfrm>
            <a:prstGeom prst="ellipse">
              <a:avLst/>
            </a:prstGeom>
            <a:solidFill>
              <a:srgbClr val="FCE4D0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fr-FR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5041" y="10797"/>
              <a:ext cx="299" cy="300"/>
            </a:xfrm>
            <a:prstGeom prst="ellipse">
              <a:avLst/>
            </a:prstGeom>
            <a:solidFill>
              <a:srgbClr val="FCE4D0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fr-FR"/>
            </a:p>
          </p:txBody>
        </p:sp>
      </p:grpSp>
      <p:pic>
        <p:nvPicPr>
          <p:cNvPr id="10" name="Picture 2" descr="cover Med-Urg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071813"/>
            <a:ext cx="25177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7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977900" y="5273675"/>
            <a:ext cx="73802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fr-CA" sz="3200" b="1">
              <a:solidFill>
                <a:srgbClr val="777777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fr-CA" sz="2900" b="1">
                <a:solidFill>
                  <a:srgbClr val="333333"/>
                </a:solidFill>
                <a:latin typeface="Calibri" pitchFamily="34" charset="0"/>
              </a:rPr>
              <a:t>Pour une vision en santé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fr-CA" sz="1400" b="1">
                <a:latin typeface="Calibri" pitchFamily="34" charset="0"/>
              </a:rPr>
              <a:t>Experts en performance clinique et administrative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CA" sz="5200" b="1">
              <a:solidFill>
                <a:srgbClr val="898989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CA" sz="1000" b="1">
              <a:solidFill>
                <a:srgbClr val="898989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CA" sz="1400">
              <a:solidFill>
                <a:srgbClr val="898989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CA" sz="3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2786063" y="6345238"/>
            <a:ext cx="3741737" cy="0"/>
          </a:xfrm>
          <a:prstGeom prst="line">
            <a:avLst/>
          </a:prstGeom>
          <a:noFill/>
          <a:ln w="15875">
            <a:solidFill>
              <a:srgbClr val="EF74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" name="Rectangle à coins arrondis 13"/>
          <p:cNvSpPr/>
          <p:nvPr userDrawn="1">
            <p:custDataLst>
              <p:tags r:id="rId4"/>
            </p:custDataLst>
          </p:nvPr>
        </p:nvSpPr>
        <p:spPr>
          <a:xfrm>
            <a:off x="2786063" y="1214438"/>
            <a:ext cx="5857875" cy="2000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Sous-titre 2"/>
          <p:cNvSpPr txBox="1">
            <a:spLocks/>
          </p:cNvSpPr>
          <p:nvPr userDrawn="1">
            <p:custDataLst>
              <p:tags r:id="rId5"/>
            </p:custDataLst>
          </p:nvPr>
        </p:nvSpPr>
        <p:spPr bwMode="auto">
          <a:xfrm>
            <a:off x="2786063" y="1428750"/>
            <a:ext cx="5857875" cy="1643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E46C0A"/>
              </a:buClr>
              <a:defRPr/>
            </a:pPr>
            <a:endParaRPr lang="fr-FR" sz="2600" smtClean="0"/>
          </a:p>
        </p:txBody>
      </p:sp>
      <p:pic>
        <p:nvPicPr>
          <p:cNvPr id="16" name="Image 18" descr="mediamed-Logo-3pouces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23018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786050" y="1285859"/>
            <a:ext cx="5857916" cy="1881883"/>
          </a:xfrm>
        </p:spPr>
        <p:txBody>
          <a:bodyPr anchorCtr="1"/>
          <a:lstStyle>
            <a:lvl1pPr algn="ctr">
              <a:defRPr sz="2800" b="0" cap="none" baseline="0"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747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8215313" y="6000750"/>
            <a:ext cx="1500187" cy="1357313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 rot="16200000">
            <a:off x="4036218" y="-4036218"/>
            <a:ext cx="1071563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DA87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" name="Group 5"/>
          <p:cNvGrpSpPr>
            <a:grpSpLocks/>
          </p:cNvGrpSpPr>
          <p:nvPr userDrawn="1">
            <p:custDataLst>
              <p:tags r:id="rId1"/>
            </p:custDataLst>
          </p:nvPr>
        </p:nvGrpSpPr>
        <p:grpSpPr bwMode="auto">
          <a:xfrm>
            <a:off x="7858125" y="41275"/>
            <a:ext cx="1214438" cy="458788"/>
            <a:chOff x="3840" y="10437"/>
            <a:chExt cx="1740" cy="66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840" y="10437"/>
              <a:ext cx="180" cy="180"/>
            </a:xfrm>
            <a:prstGeom prst="ellipse">
              <a:avLst/>
            </a:prstGeom>
            <a:solidFill>
              <a:srgbClr val="FCE4D0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fr-FR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400" y="10437"/>
              <a:ext cx="180" cy="180"/>
            </a:xfrm>
            <a:prstGeom prst="ellipse">
              <a:avLst/>
            </a:prstGeom>
            <a:solidFill>
              <a:srgbClr val="FCE4D0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fr-FR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561" y="10437"/>
              <a:ext cx="298" cy="299"/>
            </a:xfrm>
            <a:prstGeom prst="ellipse">
              <a:avLst/>
            </a:prstGeom>
            <a:solidFill>
              <a:srgbClr val="FCE4D0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081" y="10798"/>
              <a:ext cx="298" cy="299"/>
            </a:xfrm>
            <a:prstGeom prst="ellipse">
              <a:avLst/>
            </a:prstGeom>
            <a:solidFill>
              <a:srgbClr val="FCE4D0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fr-FR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041" y="10798"/>
              <a:ext cx="298" cy="299"/>
            </a:xfrm>
            <a:prstGeom prst="ellipse">
              <a:avLst/>
            </a:prstGeom>
            <a:solidFill>
              <a:srgbClr val="FCE4D0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fr-FR"/>
            </a:p>
          </p:txBody>
        </p:sp>
      </p:grpSp>
      <p:grpSp>
        <p:nvGrpSpPr>
          <p:cNvPr id="12" name="Group 5"/>
          <p:cNvGrpSpPr>
            <a:grpSpLocks/>
          </p:cNvGrpSpPr>
          <p:nvPr userDrawn="1">
            <p:custDataLst>
              <p:tags r:id="rId2"/>
            </p:custDataLst>
          </p:nvPr>
        </p:nvGrpSpPr>
        <p:grpSpPr bwMode="auto">
          <a:xfrm>
            <a:off x="7858125" y="612775"/>
            <a:ext cx="1214438" cy="458788"/>
            <a:chOff x="3840" y="10437"/>
            <a:chExt cx="1740" cy="66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840" y="10437"/>
              <a:ext cx="180" cy="180"/>
            </a:xfrm>
            <a:prstGeom prst="ellipse">
              <a:avLst/>
            </a:prstGeom>
            <a:solidFill>
              <a:srgbClr val="FCE4D0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fr-FR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5400" y="10437"/>
              <a:ext cx="180" cy="180"/>
            </a:xfrm>
            <a:prstGeom prst="ellipse">
              <a:avLst/>
            </a:prstGeom>
            <a:solidFill>
              <a:srgbClr val="FCE4D0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fr-FR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4561" y="10437"/>
              <a:ext cx="298" cy="299"/>
            </a:xfrm>
            <a:prstGeom prst="ellipse">
              <a:avLst/>
            </a:prstGeom>
            <a:solidFill>
              <a:srgbClr val="FCE4D0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fr-FR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4081" y="10798"/>
              <a:ext cx="298" cy="299"/>
            </a:xfrm>
            <a:prstGeom prst="ellipse">
              <a:avLst/>
            </a:prstGeom>
            <a:solidFill>
              <a:srgbClr val="FCE4D0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fr-FR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5041" y="10798"/>
              <a:ext cx="298" cy="299"/>
            </a:xfrm>
            <a:prstGeom prst="ellipse">
              <a:avLst/>
            </a:prstGeom>
            <a:solidFill>
              <a:srgbClr val="FCE4D0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fr-FR"/>
            </a:p>
          </p:txBody>
        </p:sp>
      </p:grpSp>
      <p:pic>
        <p:nvPicPr>
          <p:cNvPr id="18" name="Image 21" descr="mediamed-Logo-peti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09538"/>
            <a:ext cx="12858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7290" y="0"/>
            <a:ext cx="7786742" cy="1071546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www.mediamedtech.com</a:t>
            </a:r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938963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03EA99C-3D11-4911-9CAE-314A586EFC5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738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>
              <a:latin typeface="Calibri" pitchFamily="34" charset="0"/>
            </a:endParaRPr>
          </a:p>
        </p:txBody>
      </p:sp>
      <p:sp>
        <p:nvSpPr>
          <p:cNvPr id="5" name="Rectangle 95"/>
          <p:cNvSpPr>
            <a:spLocks noChangeArrowheads="1"/>
          </p:cNvSpPr>
          <p:nvPr userDrawn="1"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sz="800"/>
          </a:p>
          <a:p>
            <a:pPr eaLnBrk="0" hangingPunct="0"/>
            <a:r>
              <a:rPr lang="fr-CA"/>
              <a:t> </a:t>
            </a:r>
          </a:p>
        </p:txBody>
      </p:sp>
      <p:pic>
        <p:nvPicPr>
          <p:cNvPr id="6" name="Image 164" descr="mediamed logo horizontal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6397625"/>
            <a:ext cx="9382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65" descr="photo coin 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838"/>
            <a:ext cx="9144000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"/>
          <p:cNvGrpSpPr>
            <a:grpSpLocks/>
          </p:cNvGrpSpPr>
          <p:nvPr userDrawn="1"/>
        </p:nvGrpSpPr>
        <p:grpSpPr bwMode="auto">
          <a:xfrm>
            <a:off x="492125" y="5929313"/>
            <a:ext cx="8256588" cy="814387"/>
            <a:chOff x="1703" y="1284"/>
            <a:chExt cx="13002" cy="1281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703" y="1936"/>
              <a:ext cx="525" cy="27"/>
              <a:chOff x="2081" y="2880"/>
              <a:chExt cx="525" cy="27"/>
            </a:xfrm>
          </p:grpSpPr>
          <p:sp>
            <p:nvSpPr>
              <p:cNvPr id="158" name="Oval 4"/>
              <p:cNvSpPr>
                <a:spLocks noChangeArrowheads="1"/>
              </p:cNvSpPr>
              <p:nvPr/>
            </p:nvSpPr>
            <p:spPr bwMode="auto">
              <a:xfrm>
                <a:off x="2576" y="2880"/>
                <a:ext cx="30" cy="27"/>
              </a:xfrm>
              <a:prstGeom prst="ellipse">
                <a:avLst/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>
                  <a:latin typeface="Calibri" pitchFamily="34" charset="0"/>
                </a:endParaRPr>
              </a:p>
            </p:txBody>
          </p:sp>
          <p:sp>
            <p:nvSpPr>
              <p:cNvPr id="159" name="Oval 5"/>
              <p:cNvSpPr>
                <a:spLocks noChangeArrowheads="1"/>
              </p:cNvSpPr>
              <p:nvPr/>
            </p:nvSpPr>
            <p:spPr bwMode="auto">
              <a:xfrm>
                <a:off x="2411" y="2880"/>
                <a:ext cx="30" cy="27"/>
              </a:xfrm>
              <a:prstGeom prst="ellipse">
                <a:avLst/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>
                  <a:latin typeface="Calibri" pitchFamily="34" charset="0"/>
                </a:endParaRPr>
              </a:p>
            </p:txBody>
          </p:sp>
          <p:sp>
            <p:nvSpPr>
              <p:cNvPr id="160" name="Oval 6"/>
              <p:cNvSpPr>
                <a:spLocks noChangeArrowheads="1"/>
              </p:cNvSpPr>
              <p:nvPr/>
            </p:nvSpPr>
            <p:spPr bwMode="auto">
              <a:xfrm>
                <a:off x="2246" y="2880"/>
                <a:ext cx="30" cy="27"/>
              </a:xfrm>
              <a:prstGeom prst="ellipse">
                <a:avLst/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>
                  <a:latin typeface="Calibri" pitchFamily="34" charset="0"/>
                </a:endParaRPr>
              </a:p>
            </p:txBody>
          </p:sp>
          <p:sp>
            <p:nvSpPr>
              <p:cNvPr id="161" name="Oval 7"/>
              <p:cNvSpPr>
                <a:spLocks noChangeArrowheads="1"/>
              </p:cNvSpPr>
              <p:nvPr/>
            </p:nvSpPr>
            <p:spPr bwMode="auto">
              <a:xfrm>
                <a:off x="2081" y="2880"/>
                <a:ext cx="30" cy="27"/>
              </a:xfrm>
              <a:prstGeom prst="ellipse">
                <a:avLst/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>
                  <a:latin typeface="Calibri" pitchFamily="34" charset="0"/>
                </a:endParaRPr>
              </a:p>
            </p:txBody>
          </p:sp>
        </p:grp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2353" y="1277"/>
              <a:ext cx="12352" cy="1289"/>
              <a:chOff x="2353" y="1277"/>
              <a:chExt cx="12352" cy="1289"/>
            </a:xfrm>
          </p:grpSpPr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>
                <a:off x="5793" y="1943"/>
                <a:ext cx="687" cy="27"/>
                <a:chOff x="312" y="3116"/>
                <a:chExt cx="687" cy="27"/>
              </a:xfrm>
            </p:grpSpPr>
            <p:sp>
              <p:nvSpPr>
                <p:cNvPr id="153" name="Oval 10"/>
                <p:cNvSpPr>
                  <a:spLocks noChangeArrowheads="1"/>
                </p:cNvSpPr>
                <p:nvPr/>
              </p:nvSpPr>
              <p:spPr bwMode="auto">
                <a:xfrm>
                  <a:off x="807" y="3116"/>
                  <a:ext cx="27" cy="2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54" name="Oval 11"/>
                <p:cNvSpPr>
                  <a:spLocks noChangeArrowheads="1"/>
                </p:cNvSpPr>
                <p:nvPr/>
              </p:nvSpPr>
              <p:spPr bwMode="auto">
                <a:xfrm>
                  <a:off x="969" y="3116"/>
                  <a:ext cx="30" cy="2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55" name="Oval 12"/>
                <p:cNvSpPr>
                  <a:spLocks noChangeArrowheads="1"/>
                </p:cNvSpPr>
                <p:nvPr/>
              </p:nvSpPr>
              <p:spPr bwMode="auto">
                <a:xfrm>
                  <a:off x="642" y="3116"/>
                  <a:ext cx="27" cy="2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56" name="Oval 13"/>
                <p:cNvSpPr>
                  <a:spLocks noChangeArrowheads="1"/>
                </p:cNvSpPr>
                <p:nvPr/>
              </p:nvSpPr>
              <p:spPr bwMode="auto">
                <a:xfrm>
                  <a:off x="477" y="3116"/>
                  <a:ext cx="27" cy="2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57" name="Oval 14"/>
                <p:cNvSpPr>
                  <a:spLocks noChangeArrowheads="1"/>
                </p:cNvSpPr>
                <p:nvPr/>
              </p:nvSpPr>
              <p:spPr bwMode="auto">
                <a:xfrm>
                  <a:off x="312" y="3116"/>
                  <a:ext cx="30" cy="2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5294" y="1301"/>
                <a:ext cx="391" cy="1265"/>
                <a:chOff x="2937" y="1665"/>
                <a:chExt cx="391" cy="1265"/>
              </a:xfrm>
            </p:grpSpPr>
            <p:grpSp>
              <p:nvGrpSpPr>
                <p:cNvPr id="129" name="Group 16"/>
                <p:cNvGrpSpPr>
                  <a:grpSpLocks/>
                </p:cNvGrpSpPr>
                <p:nvPr/>
              </p:nvGrpSpPr>
              <p:grpSpPr bwMode="auto">
                <a:xfrm rot="-5618818">
                  <a:off x="2724" y="2134"/>
                  <a:ext cx="647" cy="32"/>
                  <a:chOff x="3151" y="972"/>
                  <a:chExt cx="647" cy="32"/>
                </a:xfrm>
              </p:grpSpPr>
              <p:sp>
                <p:nvSpPr>
                  <p:cNvPr id="148" name="Oval 17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67" y="976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9" name="Oval 18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23" y="969"/>
                    <a:ext cx="25" cy="25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50" name="Oval 19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305" y="969"/>
                    <a:ext cx="30" cy="25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51" name="Oval 20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68" y="969"/>
                    <a:ext cx="27" cy="25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52" name="Oval 21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52" y="967"/>
                    <a:ext cx="30" cy="25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30" name="Group 22"/>
                <p:cNvGrpSpPr>
                  <a:grpSpLocks/>
                </p:cNvGrpSpPr>
                <p:nvPr/>
              </p:nvGrpSpPr>
              <p:grpSpPr bwMode="auto">
                <a:xfrm rot="5995613">
                  <a:off x="2629" y="1973"/>
                  <a:ext cx="654" cy="37"/>
                  <a:chOff x="3142" y="983"/>
                  <a:chExt cx="654" cy="37"/>
                </a:xfrm>
              </p:grpSpPr>
              <p:sp>
                <p:nvSpPr>
                  <p:cNvPr id="143" name="Oval 23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66" y="993"/>
                    <a:ext cx="30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4" name="Oval 24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09" y="983"/>
                    <a:ext cx="27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5" name="Oval 25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297" y="994"/>
                    <a:ext cx="30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6" name="Oval 26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59" y="991"/>
                    <a:ext cx="25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7" name="Oval 27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42" y="993"/>
                    <a:ext cx="30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31" name="Group 28"/>
                <p:cNvGrpSpPr>
                  <a:grpSpLocks/>
                </p:cNvGrpSpPr>
                <p:nvPr/>
              </p:nvGrpSpPr>
              <p:grpSpPr bwMode="auto">
                <a:xfrm>
                  <a:off x="3121" y="2013"/>
                  <a:ext cx="127" cy="801"/>
                  <a:chOff x="3151" y="2093"/>
                  <a:chExt cx="127" cy="801"/>
                </a:xfrm>
              </p:grpSpPr>
              <p:sp>
                <p:nvSpPr>
                  <p:cNvPr id="137" name="Oval 29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28" y="2247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38" name="Oval 30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48" y="2093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39" name="Oval 31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10" y="2403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0" name="Oval 32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91" y="2557"/>
                    <a:ext cx="27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1" name="Oval 33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51" y="2864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42" name="Oval 34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71" y="2709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32" name="Oval 35"/>
                <p:cNvSpPr>
                  <a:spLocks noChangeArrowheads="1"/>
                </p:cNvSpPr>
                <p:nvPr/>
              </p:nvSpPr>
              <p:spPr bwMode="auto">
                <a:xfrm rot="3112386">
                  <a:off x="3260" y="2254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33" name="Oval 36"/>
                <p:cNvSpPr>
                  <a:spLocks noChangeArrowheads="1"/>
                </p:cNvSpPr>
                <p:nvPr/>
              </p:nvSpPr>
              <p:spPr bwMode="auto">
                <a:xfrm rot="3112386">
                  <a:off x="3298" y="2410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34" name="Oval 37"/>
                <p:cNvSpPr>
                  <a:spLocks noChangeArrowheads="1"/>
                </p:cNvSpPr>
                <p:nvPr/>
              </p:nvSpPr>
              <p:spPr bwMode="auto">
                <a:xfrm rot="3112386">
                  <a:off x="3073" y="2592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35" name="Oval 38"/>
                <p:cNvSpPr>
                  <a:spLocks noChangeArrowheads="1"/>
                </p:cNvSpPr>
                <p:nvPr/>
              </p:nvSpPr>
              <p:spPr bwMode="auto">
                <a:xfrm rot="3112386">
                  <a:off x="3081" y="2744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36" name="Oval 39"/>
                <p:cNvSpPr>
                  <a:spLocks noChangeArrowheads="1"/>
                </p:cNvSpPr>
                <p:nvPr/>
              </p:nvSpPr>
              <p:spPr bwMode="auto">
                <a:xfrm rot="3112386">
                  <a:off x="3091" y="2902"/>
                  <a:ext cx="30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6617" y="1277"/>
                <a:ext cx="393" cy="1271"/>
                <a:chOff x="2935" y="1659"/>
                <a:chExt cx="393" cy="1271"/>
              </a:xfrm>
            </p:grpSpPr>
            <p:grpSp>
              <p:nvGrpSpPr>
                <p:cNvPr id="105" name="Group 41"/>
                <p:cNvGrpSpPr>
                  <a:grpSpLocks/>
                </p:cNvGrpSpPr>
                <p:nvPr/>
              </p:nvGrpSpPr>
              <p:grpSpPr bwMode="auto">
                <a:xfrm rot="-5618818">
                  <a:off x="2724" y="2137"/>
                  <a:ext cx="648" cy="34"/>
                  <a:chOff x="3149" y="970"/>
                  <a:chExt cx="648" cy="34"/>
                </a:xfrm>
              </p:grpSpPr>
              <p:sp>
                <p:nvSpPr>
                  <p:cNvPr id="124" name="Oval 42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72" y="977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25" name="Oval 43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22" y="975"/>
                    <a:ext cx="25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26" name="Oval 44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309" y="970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27" name="Oval 45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69" y="968"/>
                    <a:ext cx="25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28" name="Oval 46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54" y="965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06" name="Group 47"/>
                <p:cNvGrpSpPr>
                  <a:grpSpLocks/>
                </p:cNvGrpSpPr>
                <p:nvPr/>
              </p:nvGrpSpPr>
              <p:grpSpPr bwMode="auto">
                <a:xfrm rot="5995613">
                  <a:off x="2625" y="1969"/>
                  <a:ext cx="657" cy="38"/>
                  <a:chOff x="3141" y="982"/>
                  <a:chExt cx="657" cy="38"/>
                </a:xfrm>
              </p:grpSpPr>
              <p:sp>
                <p:nvSpPr>
                  <p:cNvPr id="119" name="Oval 48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60" y="989"/>
                    <a:ext cx="30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20" name="Oval 49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08" y="978"/>
                    <a:ext cx="25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21" name="Oval 50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287" y="988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22" name="Oval 51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54" y="986"/>
                    <a:ext cx="27" cy="25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23" name="Oval 52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36" y="989"/>
                    <a:ext cx="30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07" name="Group 53"/>
                <p:cNvGrpSpPr>
                  <a:grpSpLocks/>
                </p:cNvGrpSpPr>
                <p:nvPr/>
              </p:nvGrpSpPr>
              <p:grpSpPr bwMode="auto">
                <a:xfrm>
                  <a:off x="3121" y="2013"/>
                  <a:ext cx="127" cy="802"/>
                  <a:chOff x="3151" y="2093"/>
                  <a:chExt cx="127" cy="802"/>
                </a:xfrm>
              </p:grpSpPr>
              <p:sp>
                <p:nvSpPr>
                  <p:cNvPr id="113" name="Oval 54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28" y="2248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4" name="Oval 55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48" y="2093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5" name="Oval 56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10" y="2404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6" name="Oval 57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91" y="2558"/>
                    <a:ext cx="27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7" name="Oval 58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51" y="2865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8" name="Oval 59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71" y="2710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8" name="Oval 60"/>
                <p:cNvSpPr>
                  <a:spLocks noChangeArrowheads="1"/>
                </p:cNvSpPr>
                <p:nvPr/>
              </p:nvSpPr>
              <p:spPr bwMode="auto">
                <a:xfrm rot="3112386">
                  <a:off x="3261" y="2253"/>
                  <a:ext cx="25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9" name="Oval 61"/>
                <p:cNvSpPr>
                  <a:spLocks noChangeArrowheads="1"/>
                </p:cNvSpPr>
                <p:nvPr/>
              </p:nvSpPr>
              <p:spPr bwMode="auto">
                <a:xfrm rot="3112386">
                  <a:off x="3298" y="2410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0" name="Oval 62"/>
                <p:cNvSpPr>
                  <a:spLocks noChangeArrowheads="1"/>
                </p:cNvSpPr>
                <p:nvPr/>
              </p:nvSpPr>
              <p:spPr bwMode="auto">
                <a:xfrm rot="3112386">
                  <a:off x="3073" y="2592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1" name="Oval 63"/>
                <p:cNvSpPr>
                  <a:spLocks noChangeArrowheads="1"/>
                </p:cNvSpPr>
                <p:nvPr/>
              </p:nvSpPr>
              <p:spPr bwMode="auto">
                <a:xfrm rot="3112386">
                  <a:off x="3081" y="274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2" name="Oval 64"/>
                <p:cNvSpPr>
                  <a:spLocks noChangeArrowheads="1"/>
                </p:cNvSpPr>
                <p:nvPr/>
              </p:nvSpPr>
              <p:spPr bwMode="auto">
                <a:xfrm rot="3112386">
                  <a:off x="3092" y="2901"/>
                  <a:ext cx="30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" name="Group 65"/>
              <p:cNvGrpSpPr>
                <a:grpSpLocks/>
              </p:cNvGrpSpPr>
              <p:nvPr/>
            </p:nvGrpSpPr>
            <p:grpSpPr bwMode="auto">
              <a:xfrm>
                <a:off x="7098" y="1928"/>
                <a:ext cx="687" cy="27"/>
                <a:chOff x="312" y="3116"/>
                <a:chExt cx="687" cy="27"/>
              </a:xfrm>
            </p:grpSpPr>
            <p:sp>
              <p:nvSpPr>
                <p:cNvPr id="100" name="Oval 66"/>
                <p:cNvSpPr>
                  <a:spLocks noChangeArrowheads="1"/>
                </p:cNvSpPr>
                <p:nvPr/>
              </p:nvSpPr>
              <p:spPr bwMode="auto">
                <a:xfrm>
                  <a:off x="807" y="3116"/>
                  <a:ext cx="27" cy="2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1" name="Oval 67"/>
                <p:cNvSpPr>
                  <a:spLocks noChangeArrowheads="1"/>
                </p:cNvSpPr>
                <p:nvPr/>
              </p:nvSpPr>
              <p:spPr bwMode="auto">
                <a:xfrm>
                  <a:off x="969" y="3116"/>
                  <a:ext cx="30" cy="2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2" name="Oval 68"/>
                <p:cNvSpPr>
                  <a:spLocks noChangeArrowheads="1"/>
                </p:cNvSpPr>
                <p:nvPr/>
              </p:nvSpPr>
              <p:spPr bwMode="auto">
                <a:xfrm>
                  <a:off x="642" y="3116"/>
                  <a:ext cx="27" cy="2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3" name="Oval 69"/>
                <p:cNvSpPr>
                  <a:spLocks noChangeArrowheads="1"/>
                </p:cNvSpPr>
                <p:nvPr/>
              </p:nvSpPr>
              <p:spPr bwMode="auto">
                <a:xfrm>
                  <a:off x="477" y="3116"/>
                  <a:ext cx="27" cy="2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4" name="Oval 70"/>
                <p:cNvSpPr>
                  <a:spLocks noChangeArrowheads="1"/>
                </p:cNvSpPr>
                <p:nvPr/>
              </p:nvSpPr>
              <p:spPr bwMode="auto">
                <a:xfrm>
                  <a:off x="312" y="3116"/>
                  <a:ext cx="30" cy="2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" name="Group 71"/>
              <p:cNvGrpSpPr>
                <a:grpSpLocks/>
              </p:cNvGrpSpPr>
              <p:nvPr/>
            </p:nvGrpSpPr>
            <p:grpSpPr bwMode="auto">
              <a:xfrm>
                <a:off x="2353" y="1928"/>
                <a:ext cx="690" cy="30"/>
                <a:chOff x="311" y="3115"/>
                <a:chExt cx="690" cy="30"/>
              </a:xfrm>
            </p:grpSpPr>
            <p:sp>
              <p:nvSpPr>
                <p:cNvPr id="95" name="Oval 72"/>
                <p:cNvSpPr>
                  <a:spLocks noChangeArrowheads="1"/>
                </p:cNvSpPr>
                <p:nvPr/>
              </p:nvSpPr>
              <p:spPr bwMode="auto">
                <a:xfrm>
                  <a:off x="806" y="31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6" name="Oval 73"/>
                <p:cNvSpPr>
                  <a:spLocks noChangeArrowheads="1"/>
                </p:cNvSpPr>
                <p:nvPr/>
              </p:nvSpPr>
              <p:spPr bwMode="auto">
                <a:xfrm>
                  <a:off x="971" y="31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7" name="Oval 74"/>
                <p:cNvSpPr>
                  <a:spLocks noChangeArrowheads="1"/>
                </p:cNvSpPr>
                <p:nvPr/>
              </p:nvSpPr>
              <p:spPr bwMode="auto">
                <a:xfrm>
                  <a:off x="641" y="31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8" name="Oval 75"/>
                <p:cNvSpPr>
                  <a:spLocks noChangeArrowheads="1"/>
                </p:cNvSpPr>
                <p:nvPr/>
              </p:nvSpPr>
              <p:spPr bwMode="auto">
                <a:xfrm>
                  <a:off x="476" y="31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9" name="Oval 76"/>
                <p:cNvSpPr>
                  <a:spLocks noChangeArrowheads="1"/>
                </p:cNvSpPr>
                <p:nvPr/>
              </p:nvSpPr>
              <p:spPr bwMode="auto">
                <a:xfrm>
                  <a:off x="311" y="31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" name="Group 77"/>
              <p:cNvGrpSpPr>
                <a:grpSpLocks/>
              </p:cNvGrpSpPr>
              <p:nvPr/>
            </p:nvGrpSpPr>
            <p:grpSpPr bwMode="auto">
              <a:xfrm>
                <a:off x="12645" y="1736"/>
                <a:ext cx="2060" cy="362"/>
                <a:chOff x="10150" y="1348"/>
                <a:chExt cx="2060" cy="362"/>
              </a:xfrm>
            </p:grpSpPr>
            <p:sp>
              <p:nvSpPr>
                <p:cNvPr id="88" name="Oval 78"/>
                <p:cNvSpPr>
                  <a:spLocks noChangeArrowheads="1"/>
                </p:cNvSpPr>
                <p:nvPr/>
              </p:nvSpPr>
              <p:spPr bwMode="auto">
                <a:xfrm>
                  <a:off x="10150" y="15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89" name="Oval 79"/>
                <p:cNvSpPr>
                  <a:spLocks noChangeArrowheads="1"/>
                </p:cNvSpPr>
                <p:nvPr/>
              </p:nvSpPr>
              <p:spPr bwMode="auto">
                <a:xfrm>
                  <a:off x="10323" y="1493"/>
                  <a:ext cx="72" cy="7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0" name="Oval 80"/>
                <p:cNvSpPr>
                  <a:spLocks noChangeArrowheads="1"/>
                </p:cNvSpPr>
                <p:nvPr/>
              </p:nvSpPr>
              <p:spPr bwMode="auto">
                <a:xfrm>
                  <a:off x="10535" y="1473"/>
                  <a:ext cx="112" cy="11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1" name="Oval 81"/>
                <p:cNvSpPr>
                  <a:spLocks noChangeArrowheads="1"/>
                </p:cNvSpPr>
                <p:nvPr/>
              </p:nvSpPr>
              <p:spPr bwMode="auto">
                <a:xfrm>
                  <a:off x="11083" y="1420"/>
                  <a:ext cx="215" cy="21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2" name="Oval 82"/>
                <p:cNvSpPr>
                  <a:spLocks noChangeArrowheads="1"/>
                </p:cNvSpPr>
                <p:nvPr/>
              </p:nvSpPr>
              <p:spPr bwMode="auto">
                <a:xfrm>
                  <a:off x="11443" y="1385"/>
                  <a:ext cx="287" cy="28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3" name="Oval 83"/>
                <p:cNvSpPr>
                  <a:spLocks noChangeArrowheads="1"/>
                </p:cNvSpPr>
                <p:nvPr/>
              </p:nvSpPr>
              <p:spPr bwMode="auto">
                <a:xfrm>
                  <a:off x="10793" y="1458"/>
                  <a:ext cx="147" cy="14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94" name="Oval 84"/>
                <p:cNvSpPr>
                  <a:spLocks noChangeArrowheads="1"/>
                </p:cNvSpPr>
                <p:nvPr/>
              </p:nvSpPr>
              <p:spPr bwMode="auto">
                <a:xfrm>
                  <a:off x="11848" y="1348"/>
                  <a:ext cx="362" cy="36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" name="Group 85"/>
              <p:cNvGrpSpPr>
                <a:grpSpLocks/>
              </p:cNvGrpSpPr>
              <p:nvPr/>
            </p:nvGrpSpPr>
            <p:grpSpPr bwMode="auto">
              <a:xfrm>
                <a:off x="10085" y="1280"/>
                <a:ext cx="390" cy="1268"/>
                <a:chOff x="2938" y="1661"/>
                <a:chExt cx="390" cy="1268"/>
              </a:xfrm>
            </p:grpSpPr>
            <p:grpSp>
              <p:nvGrpSpPr>
                <p:cNvPr id="64" name="Group 86"/>
                <p:cNvGrpSpPr>
                  <a:grpSpLocks/>
                </p:cNvGrpSpPr>
                <p:nvPr/>
              </p:nvGrpSpPr>
              <p:grpSpPr bwMode="auto">
                <a:xfrm rot="-5618818">
                  <a:off x="2728" y="2134"/>
                  <a:ext cx="647" cy="34"/>
                  <a:chOff x="3151" y="975"/>
                  <a:chExt cx="647" cy="34"/>
                </a:xfrm>
              </p:grpSpPr>
              <p:sp>
                <p:nvSpPr>
                  <p:cNvPr id="83" name="Oval 87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64" y="981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84" name="Oval 88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11" y="983"/>
                    <a:ext cx="25" cy="25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85" name="Oval 89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306" y="979"/>
                    <a:ext cx="30" cy="2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86" name="Oval 90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66" y="977"/>
                    <a:ext cx="27" cy="2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87" name="Oval 91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51" y="974"/>
                    <a:ext cx="30" cy="2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5" name="Group 92"/>
                <p:cNvGrpSpPr>
                  <a:grpSpLocks/>
                </p:cNvGrpSpPr>
                <p:nvPr/>
              </p:nvGrpSpPr>
              <p:grpSpPr bwMode="auto">
                <a:xfrm rot="5995613">
                  <a:off x="2630" y="1969"/>
                  <a:ext cx="654" cy="38"/>
                  <a:chOff x="3140" y="979"/>
                  <a:chExt cx="654" cy="38"/>
                </a:xfrm>
              </p:grpSpPr>
              <p:sp>
                <p:nvSpPr>
                  <p:cNvPr id="78" name="Oval 93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58" y="986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79" name="Oval 94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03" y="981"/>
                    <a:ext cx="27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80" name="Oval 95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289" y="982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81" name="Oval 96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53" y="982"/>
                    <a:ext cx="25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82" name="Oval 97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35" y="987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6" name="Group 98"/>
                <p:cNvGrpSpPr>
                  <a:grpSpLocks/>
                </p:cNvGrpSpPr>
                <p:nvPr/>
              </p:nvGrpSpPr>
              <p:grpSpPr bwMode="auto">
                <a:xfrm>
                  <a:off x="3121" y="2012"/>
                  <a:ext cx="127" cy="802"/>
                  <a:chOff x="3151" y="2092"/>
                  <a:chExt cx="127" cy="802"/>
                </a:xfrm>
              </p:grpSpPr>
              <p:sp>
                <p:nvSpPr>
                  <p:cNvPr id="72" name="Oval 99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28" y="2247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73" name="Oval 100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48" y="2092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74" name="Oval 101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09" y="2403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75" name="Oval 102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91" y="2557"/>
                    <a:ext cx="27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76" name="Oval 103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51" y="2864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77" name="Oval 104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71" y="2709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67" name="Oval 105"/>
                <p:cNvSpPr>
                  <a:spLocks noChangeArrowheads="1"/>
                </p:cNvSpPr>
                <p:nvPr/>
              </p:nvSpPr>
              <p:spPr bwMode="auto">
                <a:xfrm rot="3112386">
                  <a:off x="3261" y="2252"/>
                  <a:ext cx="25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68" name="Oval 106"/>
                <p:cNvSpPr>
                  <a:spLocks noChangeArrowheads="1"/>
                </p:cNvSpPr>
                <p:nvPr/>
              </p:nvSpPr>
              <p:spPr bwMode="auto">
                <a:xfrm rot="3112386">
                  <a:off x="3298" y="2409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69" name="Oval 107"/>
                <p:cNvSpPr>
                  <a:spLocks noChangeArrowheads="1"/>
                </p:cNvSpPr>
                <p:nvPr/>
              </p:nvSpPr>
              <p:spPr bwMode="auto">
                <a:xfrm rot="3112386">
                  <a:off x="3073" y="2594"/>
                  <a:ext cx="30" cy="25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70" name="Oval 108"/>
                <p:cNvSpPr>
                  <a:spLocks noChangeArrowheads="1"/>
                </p:cNvSpPr>
                <p:nvPr/>
              </p:nvSpPr>
              <p:spPr bwMode="auto">
                <a:xfrm rot="3112386">
                  <a:off x="3083" y="2744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71" name="Oval 109"/>
                <p:cNvSpPr>
                  <a:spLocks noChangeArrowheads="1"/>
                </p:cNvSpPr>
                <p:nvPr/>
              </p:nvSpPr>
              <p:spPr bwMode="auto">
                <a:xfrm rot="3112386">
                  <a:off x="3093" y="2899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9" name="Group 110"/>
              <p:cNvGrpSpPr>
                <a:grpSpLocks/>
              </p:cNvGrpSpPr>
              <p:nvPr/>
            </p:nvGrpSpPr>
            <p:grpSpPr bwMode="auto">
              <a:xfrm>
                <a:off x="3158" y="1928"/>
                <a:ext cx="1995" cy="30"/>
                <a:chOff x="3158" y="1928"/>
                <a:chExt cx="1995" cy="30"/>
              </a:xfrm>
            </p:grpSpPr>
            <p:sp>
              <p:nvSpPr>
                <p:cNvPr id="50" name="Oval 111"/>
                <p:cNvSpPr>
                  <a:spLocks noChangeArrowheads="1"/>
                </p:cNvSpPr>
                <p:nvPr/>
              </p:nvSpPr>
              <p:spPr bwMode="auto">
                <a:xfrm rot="10800000">
                  <a:off x="5123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1" name="Oval 112"/>
                <p:cNvSpPr>
                  <a:spLocks noChangeArrowheads="1"/>
                </p:cNvSpPr>
                <p:nvPr/>
              </p:nvSpPr>
              <p:spPr bwMode="auto">
                <a:xfrm>
                  <a:off x="4215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2" name="Oval 113"/>
                <p:cNvSpPr>
                  <a:spLocks noChangeArrowheads="1"/>
                </p:cNvSpPr>
                <p:nvPr/>
              </p:nvSpPr>
              <p:spPr bwMode="auto">
                <a:xfrm>
                  <a:off x="4368" y="1928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3" name="Oval 114"/>
                <p:cNvSpPr>
                  <a:spLocks noChangeArrowheads="1"/>
                </p:cNvSpPr>
                <p:nvPr/>
              </p:nvSpPr>
              <p:spPr bwMode="auto">
                <a:xfrm>
                  <a:off x="4670" y="1928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4" name="Oval 115"/>
                <p:cNvSpPr>
                  <a:spLocks noChangeArrowheads="1"/>
                </p:cNvSpPr>
                <p:nvPr/>
              </p:nvSpPr>
              <p:spPr bwMode="auto">
                <a:xfrm>
                  <a:off x="4820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5" name="Oval 116"/>
                <p:cNvSpPr>
                  <a:spLocks noChangeArrowheads="1"/>
                </p:cNvSpPr>
                <p:nvPr/>
              </p:nvSpPr>
              <p:spPr bwMode="auto">
                <a:xfrm>
                  <a:off x="4973" y="1928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6" name="Oval 117"/>
                <p:cNvSpPr>
                  <a:spLocks noChangeArrowheads="1"/>
                </p:cNvSpPr>
                <p:nvPr/>
              </p:nvSpPr>
              <p:spPr bwMode="auto">
                <a:xfrm>
                  <a:off x="4518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7" name="Oval 118"/>
                <p:cNvSpPr>
                  <a:spLocks noChangeArrowheads="1"/>
                </p:cNvSpPr>
                <p:nvPr/>
              </p:nvSpPr>
              <p:spPr bwMode="auto">
                <a:xfrm>
                  <a:off x="3610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8" name="Oval 119"/>
                <p:cNvSpPr>
                  <a:spLocks noChangeArrowheads="1"/>
                </p:cNvSpPr>
                <p:nvPr/>
              </p:nvSpPr>
              <p:spPr bwMode="auto">
                <a:xfrm>
                  <a:off x="3763" y="1928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59" name="Oval 120"/>
                <p:cNvSpPr>
                  <a:spLocks noChangeArrowheads="1"/>
                </p:cNvSpPr>
                <p:nvPr/>
              </p:nvSpPr>
              <p:spPr bwMode="auto">
                <a:xfrm>
                  <a:off x="3913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60" name="Oval 121"/>
                <p:cNvSpPr>
                  <a:spLocks noChangeArrowheads="1"/>
                </p:cNvSpPr>
                <p:nvPr/>
              </p:nvSpPr>
              <p:spPr bwMode="auto">
                <a:xfrm>
                  <a:off x="4065" y="1928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61" name="Oval 122"/>
                <p:cNvSpPr>
                  <a:spLocks noChangeArrowheads="1"/>
                </p:cNvSpPr>
                <p:nvPr/>
              </p:nvSpPr>
              <p:spPr bwMode="auto">
                <a:xfrm>
                  <a:off x="3460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62" name="Oval 123"/>
                <p:cNvSpPr>
                  <a:spLocks noChangeArrowheads="1"/>
                </p:cNvSpPr>
                <p:nvPr/>
              </p:nvSpPr>
              <p:spPr bwMode="auto">
                <a:xfrm>
                  <a:off x="3308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63" name="Oval 124"/>
                <p:cNvSpPr>
                  <a:spLocks noChangeArrowheads="1"/>
                </p:cNvSpPr>
                <p:nvPr/>
              </p:nvSpPr>
              <p:spPr bwMode="auto">
                <a:xfrm>
                  <a:off x="3158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" name="Group 125"/>
              <p:cNvGrpSpPr>
                <a:grpSpLocks/>
              </p:cNvGrpSpPr>
              <p:nvPr/>
            </p:nvGrpSpPr>
            <p:grpSpPr bwMode="auto">
              <a:xfrm>
                <a:off x="7915" y="1923"/>
                <a:ext cx="1995" cy="30"/>
                <a:chOff x="3158" y="1927"/>
                <a:chExt cx="1995" cy="30"/>
              </a:xfrm>
            </p:grpSpPr>
            <p:sp>
              <p:nvSpPr>
                <p:cNvPr id="36" name="Oval 126"/>
                <p:cNvSpPr>
                  <a:spLocks noChangeArrowheads="1"/>
                </p:cNvSpPr>
                <p:nvPr/>
              </p:nvSpPr>
              <p:spPr bwMode="auto">
                <a:xfrm rot="10800000">
                  <a:off x="5123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7" name="Oval 127"/>
                <p:cNvSpPr>
                  <a:spLocks noChangeArrowheads="1"/>
                </p:cNvSpPr>
                <p:nvPr/>
              </p:nvSpPr>
              <p:spPr bwMode="auto">
                <a:xfrm>
                  <a:off x="4216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8" name="Oval 128"/>
                <p:cNvSpPr>
                  <a:spLocks noChangeArrowheads="1"/>
                </p:cNvSpPr>
                <p:nvPr/>
              </p:nvSpPr>
              <p:spPr bwMode="auto">
                <a:xfrm>
                  <a:off x="4368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9" name="Oval 129"/>
                <p:cNvSpPr>
                  <a:spLocks noChangeArrowheads="1"/>
                </p:cNvSpPr>
                <p:nvPr/>
              </p:nvSpPr>
              <p:spPr bwMode="auto">
                <a:xfrm>
                  <a:off x="4671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0" name="Oval 130"/>
                <p:cNvSpPr>
                  <a:spLocks noChangeArrowheads="1"/>
                </p:cNvSpPr>
                <p:nvPr/>
              </p:nvSpPr>
              <p:spPr bwMode="auto">
                <a:xfrm>
                  <a:off x="4821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1" name="Oval 131"/>
                <p:cNvSpPr>
                  <a:spLocks noChangeArrowheads="1"/>
                </p:cNvSpPr>
                <p:nvPr/>
              </p:nvSpPr>
              <p:spPr bwMode="auto">
                <a:xfrm>
                  <a:off x="4973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2" name="Oval 132"/>
                <p:cNvSpPr>
                  <a:spLocks noChangeArrowheads="1"/>
                </p:cNvSpPr>
                <p:nvPr/>
              </p:nvSpPr>
              <p:spPr bwMode="auto">
                <a:xfrm>
                  <a:off x="4518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3" name="Oval 133"/>
                <p:cNvSpPr>
                  <a:spLocks noChangeArrowheads="1"/>
                </p:cNvSpPr>
                <p:nvPr/>
              </p:nvSpPr>
              <p:spPr bwMode="auto">
                <a:xfrm>
                  <a:off x="3611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4" name="Oval 134"/>
                <p:cNvSpPr>
                  <a:spLocks noChangeArrowheads="1"/>
                </p:cNvSpPr>
                <p:nvPr/>
              </p:nvSpPr>
              <p:spPr bwMode="auto">
                <a:xfrm>
                  <a:off x="3763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5" name="Oval 135"/>
                <p:cNvSpPr>
                  <a:spLocks noChangeArrowheads="1"/>
                </p:cNvSpPr>
                <p:nvPr/>
              </p:nvSpPr>
              <p:spPr bwMode="auto">
                <a:xfrm>
                  <a:off x="3913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6" name="Oval 136"/>
                <p:cNvSpPr>
                  <a:spLocks noChangeArrowheads="1"/>
                </p:cNvSpPr>
                <p:nvPr/>
              </p:nvSpPr>
              <p:spPr bwMode="auto">
                <a:xfrm>
                  <a:off x="4066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7" name="Oval 137"/>
                <p:cNvSpPr>
                  <a:spLocks noChangeArrowheads="1"/>
                </p:cNvSpPr>
                <p:nvPr/>
              </p:nvSpPr>
              <p:spPr bwMode="auto">
                <a:xfrm>
                  <a:off x="3461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8" name="Oval 138"/>
                <p:cNvSpPr>
                  <a:spLocks noChangeArrowheads="1"/>
                </p:cNvSpPr>
                <p:nvPr/>
              </p:nvSpPr>
              <p:spPr bwMode="auto">
                <a:xfrm>
                  <a:off x="3308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49" name="Oval 139"/>
                <p:cNvSpPr>
                  <a:spLocks noChangeArrowheads="1"/>
                </p:cNvSpPr>
                <p:nvPr/>
              </p:nvSpPr>
              <p:spPr bwMode="auto">
                <a:xfrm>
                  <a:off x="3158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1" name="Group 140"/>
              <p:cNvGrpSpPr>
                <a:grpSpLocks/>
              </p:cNvGrpSpPr>
              <p:nvPr/>
            </p:nvGrpSpPr>
            <p:grpSpPr bwMode="auto">
              <a:xfrm>
                <a:off x="10533" y="1903"/>
                <a:ext cx="1995" cy="30"/>
                <a:chOff x="3159" y="1927"/>
                <a:chExt cx="1995" cy="30"/>
              </a:xfrm>
            </p:grpSpPr>
            <p:sp>
              <p:nvSpPr>
                <p:cNvPr id="22" name="Oval 141"/>
                <p:cNvSpPr>
                  <a:spLocks noChangeArrowheads="1"/>
                </p:cNvSpPr>
                <p:nvPr/>
              </p:nvSpPr>
              <p:spPr bwMode="auto">
                <a:xfrm rot="10800000">
                  <a:off x="5124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3" name="Oval 142"/>
                <p:cNvSpPr>
                  <a:spLocks noChangeArrowheads="1"/>
                </p:cNvSpPr>
                <p:nvPr/>
              </p:nvSpPr>
              <p:spPr bwMode="auto">
                <a:xfrm>
                  <a:off x="4216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4" name="Oval 143"/>
                <p:cNvSpPr>
                  <a:spLocks noChangeArrowheads="1"/>
                </p:cNvSpPr>
                <p:nvPr/>
              </p:nvSpPr>
              <p:spPr bwMode="auto">
                <a:xfrm>
                  <a:off x="4369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5" name="Oval 144"/>
                <p:cNvSpPr>
                  <a:spLocks noChangeArrowheads="1"/>
                </p:cNvSpPr>
                <p:nvPr/>
              </p:nvSpPr>
              <p:spPr bwMode="auto">
                <a:xfrm>
                  <a:off x="4671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6" name="Oval 145"/>
                <p:cNvSpPr>
                  <a:spLocks noChangeArrowheads="1"/>
                </p:cNvSpPr>
                <p:nvPr/>
              </p:nvSpPr>
              <p:spPr bwMode="auto">
                <a:xfrm>
                  <a:off x="4821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7" name="Oval 146"/>
                <p:cNvSpPr>
                  <a:spLocks noChangeArrowheads="1"/>
                </p:cNvSpPr>
                <p:nvPr/>
              </p:nvSpPr>
              <p:spPr bwMode="auto">
                <a:xfrm>
                  <a:off x="4974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8" name="Oval 147"/>
                <p:cNvSpPr>
                  <a:spLocks noChangeArrowheads="1"/>
                </p:cNvSpPr>
                <p:nvPr/>
              </p:nvSpPr>
              <p:spPr bwMode="auto">
                <a:xfrm>
                  <a:off x="4519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29" name="Oval 148"/>
                <p:cNvSpPr>
                  <a:spLocks noChangeArrowheads="1"/>
                </p:cNvSpPr>
                <p:nvPr/>
              </p:nvSpPr>
              <p:spPr bwMode="auto">
                <a:xfrm>
                  <a:off x="3611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0" name="Oval 149"/>
                <p:cNvSpPr>
                  <a:spLocks noChangeArrowheads="1"/>
                </p:cNvSpPr>
                <p:nvPr/>
              </p:nvSpPr>
              <p:spPr bwMode="auto">
                <a:xfrm>
                  <a:off x="3764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1" name="Oval 150"/>
                <p:cNvSpPr>
                  <a:spLocks noChangeArrowheads="1"/>
                </p:cNvSpPr>
                <p:nvPr/>
              </p:nvSpPr>
              <p:spPr bwMode="auto">
                <a:xfrm>
                  <a:off x="3914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2" name="Oval 151"/>
                <p:cNvSpPr>
                  <a:spLocks noChangeArrowheads="1"/>
                </p:cNvSpPr>
                <p:nvPr/>
              </p:nvSpPr>
              <p:spPr bwMode="auto">
                <a:xfrm>
                  <a:off x="4066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3" name="Oval 152"/>
                <p:cNvSpPr>
                  <a:spLocks noChangeArrowheads="1"/>
                </p:cNvSpPr>
                <p:nvPr/>
              </p:nvSpPr>
              <p:spPr bwMode="auto">
                <a:xfrm>
                  <a:off x="3461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4" name="Oval 153"/>
                <p:cNvSpPr>
                  <a:spLocks noChangeArrowheads="1"/>
                </p:cNvSpPr>
                <p:nvPr/>
              </p:nvSpPr>
              <p:spPr bwMode="auto">
                <a:xfrm>
                  <a:off x="3309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35" name="Oval 154"/>
                <p:cNvSpPr>
                  <a:spLocks noChangeArrowheads="1"/>
                </p:cNvSpPr>
                <p:nvPr/>
              </p:nvSpPr>
              <p:spPr bwMode="auto">
                <a:xfrm>
                  <a:off x="3159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283152" cy="1296144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79646"/>
              </a:buClr>
              <a:buSzPct val="75000"/>
              <a:buFont typeface="Wingdings" pitchFamily="2" charset="2"/>
              <a:buChar char="§"/>
              <a:defRPr/>
            </a:lvl1pPr>
            <a:lvl2pPr>
              <a:buClr>
                <a:srgbClr val="F79646"/>
              </a:buClr>
              <a:buSzPct val="75000"/>
              <a:buFont typeface="Arial" pitchFamily="34" charset="0"/>
              <a:buChar char="•"/>
              <a:defRPr/>
            </a:lvl2pPr>
            <a:lvl3pPr>
              <a:buClr>
                <a:schemeClr val="accent6"/>
              </a:buClr>
              <a:buSzPct val="85000"/>
              <a:buFont typeface="Calibri" pitchFamily="34" charset="0"/>
              <a:buChar char="–"/>
              <a:defRPr/>
            </a:lvl3pPr>
            <a:lvl4pPr>
              <a:buClr>
                <a:schemeClr val="accent6"/>
              </a:buClr>
              <a:buSzPct val="75000"/>
              <a:buFont typeface="Arial" pitchFamily="34" charset="0"/>
              <a:buChar char="♦"/>
              <a:defRPr/>
            </a:lvl4pPr>
            <a:lvl5pPr>
              <a:buClr>
                <a:schemeClr val="accent6"/>
              </a:buClr>
              <a:buSzPct val="75000"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16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F81E-4B82-4049-980D-E4D69544C7CE}" type="datetimeFigureOut">
              <a:rPr lang="fr-CA"/>
              <a:pPr>
                <a:defRPr/>
              </a:pPr>
              <a:t>2014-02-27</a:t>
            </a:fld>
            <a:endParaRPr lang="fr-CA"/>
          </a:p>
        </p:txBody>
      </p:sp>
      <p:sp>
        <p:nvSpPr>
          <p:cNvPr id="16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6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56600" y="6149975"/>
            <a:ext cx="574675" cy="36512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FC6648-496D-4C2B-908D-D71E1B2A8970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486280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62" descr="MMT template mire crop 72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7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63" descr="ligne vertical pour templat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3924300" y="0"/>
            <a:ext cx="714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64" descr="mediamed logo horizontal.bm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7625"/>
            <a:ext cx="93821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7944" y="764704"/>
            <a:ext cx="4896544" cy="2304256"/>
          </a:xfrm>
        </p:spPr>
        <p:txBody>
          <a:bodyPr anchor="b"/>
          <a:lstStyle>
            <a:lvl1pPr marL="0" indent="0" algn="l">
              <a:defRPr sz="3600" b="1" cap="small" baseline="0"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67944" y="3223950"/>
            <a:ext cx="4896544" cy="250930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E02EB-0F64-40FB-B1A9-CADC66A1B428}" type="datetimeFigureOut">
              <a:rPr lang="fr-CA"/>
              <a:pPr>
                <a:defRPr/>
              </a:pPr>
              <a:t>2014-02-27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282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63525" indent="-263525">
              <a:defRPr sz="2800"/>
            </a:lvl1pPr>
            <a:lvl2pPr marL="631825" indent="-285750">
              <a:defRPr sz="2400"/>
            </a:lvl2pPr>
            <a:lvl3pPr marL="981075" indent="-228600">
              <a:defRPr sz="2000"/>
            </a:lvl3pPr>
            <a:lvl4pPr marL="1336675" indent="-228600">
              <a:defRPr sz="1800"/>
            </a:lvl4pPr>
            <a:lvl5pPr marL="1706563" indent="-23336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63525" indent="-263525">
              <a:defRPr sz="2800"/>
            </a:lvl1pPr>
            <a:lvl2pPr marL="631825" indent="-285750">
              <a:defRPr sz="2400"/>
            </a:lvl2pPr>
            <a:lvl3pPr marL="981075" indent="-228600">
              <a:defRPr sz="2000"/>
            </a:lvl3pPr>
            <a:lvl4pPr marL="1336675" indent="-228600">
              <a:defRPr sz="1800"/>
            </a:lvl4pPr>
            <a:lvl5pPr marL="17018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1225A-D7D6-4F2A-A009-0EA68FFC89C2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930751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63525" indent="-263525">
              <a:defRPr sz="2400"/>
            </a:lvl1pPr>
            <a:lvl2pPr marL="631825" indent="-285750">
              <a:defRPr sz="2000"/>
            </a:lvl2pPr>
            <a:lvl3pPr marL="985838" indent="-254000">
              <a:defRPr sz="1800"/>
            </a:lvl3pPr>
            <a:lvl4pPr marL="1336675" indent="-228600">
              <a:defRPr sz="1600"/>
            </a:lvl4pPr>
            <a:lvl5pPr marL="17018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63525" indent="-263525">
              <a:defRPr sz="2400"/>
            </a:lvl1pPr>
            <a:lvl2pPr marL="631825" indent="-285750">
              <a:defRPr sz="2000"/>
            </a:lvl2pPr>
            <a:lvl3pPr marL="981075" indent="-228600">
              <a:defRPr sz="1800"/>
            </a:lvl3pPr>
            <a:lvl4pPr marL="1336675" indent="-228600">
              <a:defRPr sz="1600"/>
            </a:lvl4pPr>
            <a:lvl5pPr marL="17018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C05A-7E54-430F-9320-822CD32BA5F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467229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610-D3F5-4868-A0E4-D725F9FC410F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4050757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ans contenu,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21375"/>
            <a:ext cx="9144000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403648" y="43200"/>
            <a:ext cx="7283152" cy="1296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527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, sans contenu,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21375"/>
            <a:ext cx="9144000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85153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F039-5E23-4D8F-84BC-2F0D0FC3CFC3}" type="datetimeFigureOut">
              <a:rPr lang="fr-CA"/>
              <a:pPr>
                <a:defRPr/>
              </a:pPr>
              <a:t>2014-02-27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7D3D9-3488-4A61-8C97-49B9202C5980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77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403350" y="42863"/>
            <a:ext cx="72834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65DFD-C0BA-45E9-BC84-D10884D51080}" type="datetimeFigureOut">
              <a:rPr lang="fr-CA"/>
              <a:pPr>
                <a:defRPr/>
              </a:pPr>
              <a:t>2014-02-27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pic>
        <p:nvPicPr>
          <p:cNvPr id="1030" name="Image 6" descr="mediamed logo horizontal.bmp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6397625"/>
            <a:ext cx="9382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7" descr="photo coin ppt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838"/>
            <a:ext cx="9144000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2"/>
          <p:cNvGrpSpPr>
            <a:grpSpLocks/>
          </p:cNvGrpSpPr>
          <p:nvPr userDrawn="1"/>
        </p:nvGrpSpPr>
        <p:grpSpPr bwMode="auto">
          <a:xfrm>
            <a:off x="492125" y="5929313"/>
            <a:ext cx="8256588" cy="814387"/>
            <a:chOff x="1703" y="1284"/>
            <a:chExt cx="13002" cy="1281"/>
          </a:xfrm>
        </p:grpSpPr>
        <p:grpSp>
          <p:nvGrpSpPr>
            <p:cNvPr id="1035" name="Group 3"/>
            <p:cNvGrpSpPr>
              <a:grpSpLocks/>
            </p:cNvGrpSpPr>
            <p:nvPr/>
          </p:nvGrpSpPr>
          <p:grpSpPr bwMode="auto">
            <a:xfrm>
              <a:off x="1703" y="1935"/>
              <a:ext cx="524" cy="29"/>
              <a:chOff x="2081" y="2879"/>
              <a:chExt cx="524" cy="29"/>
            </a:xfrm>
          </p:grpSpPr>
          <p:sp>
            <p:nvSpPr>
              <p:cNvPr id="1183" name="Oval 4"/>
              <p:cNvSpPr>
                <a:spLocks noChangeArrowheads="1"/>
              </p:cNvSpPr>
              <p:nvPr/>
            </p:nvSpPr>
            <p:spPr bwMode="auto">
              <a:xfrm>
                <a:off x="2576" y="2880"/>
                <a:ext cx="30" cy="27"/>
              </a:xfrm>
              <a:prstGeom prst="ellipse">
                <a:avLst/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>
                  <a:latin typeface="Calibri" pitchFamily="34" charset="0"/>
                </a:endParaRPr>
              </a:p>
            </p:txBody>
          </p:sp>
          <p:sp>
            <p:nvSpPr>
              <p:cNvPr id="1184" name="Oval 5"/>
              <p:cNvSpPr>
                <a:spLocks noChangeArrowheads="1"/>
              </p:cNvSpPr>
              <p:nvPr/>
            </p:nvSpPr>
            <p:spPr bwMode="auto">
              <a:xfrm>
                <a:off x="2411" y="2880"/>
                <a:ext cx="30" cy="27"/>
              </a:xfrm>
              <a:prstGeom prst="ellipse">
                <a:avLst/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>
                  <a:latin typeface="Calibri" pitchFamily="34" charset="0"/>
                </a:endParaRPr>
              </a:p>
            </p:txBody>
          </p:sp>
          <p:sp>
            <p:nvSpPr>
              <p:cNvPr id="1185" name="Oval 6"/>
              <p:cNvSpPr>
                <a:spLocks noChangeArrowheads="1"/>
              </p:cNvSpPr>
              <p:nvPr/>
            </p:nvSpPr>
            <p:spPr bwMode="auto">
              <a:xfrm>
                <a:off x="2246" y="2880"/>
                <a:ext cx="30" cy="27"/>
              </a:xfrm>
              <a:prstGeom prst="ellipse">
                <a:avLst/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>
                  <a:latin typeface="Calibri" pitchFamily="34" charset="0"/>
                </a:endParaRPr>
              </a:p>
            </p:txBody>
          </p:sp>
          <p:sp>
            <p:nvSpPr>
              <p:cNvPr id="1186" name="Oval 7"/>
              <p:cNvSpPr>
                <a:spLocks noChangeArrowheads="1"/>
              </p:cNvSpPr>
              <p:nvPr/>
            </p:nvSpPr>
            <p:spPr bwMode="auto">
              <a:xfrm>
                <a:off x="2081" y="2880"/>
                <a:ext cx="30" cy="27"/>
              </a:xfrm>
              <a:prstGeom prst="ellipse">
                <a:avLst/>
              </a:prstGeom>
              <a:solidFill>
                <a:srgbClr val="F79646"/>
              </a:solidFill>
              <a:ln w="952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>
                  <a:latin typeface="Calibri" pitchFamily="34" charset="0"/>
                </a:endParaRPr>
              </a:p>
            </p:txBody>
          </p:sp>
        </p:grpSp>
        <p:grpSp>
          <p:nvGrpSpPr>
            <p:cNvPr id="1036" name="Group 8"/>
            <p:cNvGrpSpPr>
              <a:grpSpLocks/>
            </p:cNvGrpSpPr>
            <p:nvPr/>
          </p:nvGrpSpPr>
          <p:grpSpPr bwMode="auto">
            <a:xfrm>
              <a:off x="2354" y="1284"/>
              <a:ext cx="12351" cy="1281"/>
              <a:chOff x="2354" y="1284"/>
              <a:chExt cx="12351" cy="1281"/>
            </a:xfrm>
          </p:grpSpPr>
          <p:grpSp>
            <p:nvGrpSpPr>
              <p:cNvPr id="1037" name="Group 9"/>
              <p:cNvGrpSpPr>
                <a:grpSpLocks/>
              </p:cNvGrpSpPr>
              <p:nvPr/>
            </p:nvGrpSpPr>
            <p:grpSpPr bwMode="auto">
              <a:xfrm>
                <a:off x="5793" y="1942"/>
                <a:ext cx="689" cy="29"/>
                <a:chOff x="312" y="3115"/>
                <a:chExt cx="689" cy="29"/>
              </a:xfrm>
            </p:grpSpPr>
            <p:sp>
              <p:nvSpPr>
                <p:cNvPr id="1178" name="Oval 10"/>
                <p:cNvSpPr>
                  <a:spLocks noChangeArrowheads="1"/>
                </p:cNvSpPr>
                <p:nvPr/>
              </p:nvSpPr>
              <p:spPr bwMode="auto">
                <a:xfrm>
                  <a:off x="807" y="3116"/>
                  <a:ext cx="25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79" name="Oval 11"/>
                <p:cNvSpPr>
                  <a:spLocks noChangeArrowheads="1"/>
                </p:cNvSpPr>
                <p:nvPr/>
              </p:nvSpPr>
              <p:spPr bwMode="auto">
                <a:xfrm>
                  <a:off x="959" y="3116"/>
                  <a:ext cx="30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80" name="Oval 12"/>
                <p:cNvSpPr>
                  <a:spLocks noChangeArrowheads="1"/>
                </p:cNvSpPr>
                <p:nvPr/>
              </p:nvSpPr>
              <p:spPr bwMode="auto">
                <a:xfrm>
                  <a:off x="642" y="3116"/>
                  <a:ext cx="25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81" name="Oval 13"/>
                <p:cNvSpPr>
                  <a:spLocks noChangeArrowheads="1"/>
                </p:cNvSpPr>
                <p:nvPr/>
              </p:nvSpPr>
              <p:spPr bwMode="auto">
                <a:xfrm>
                  <a:off x="477" y="3116"/>
                  <a:ext cx="27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82" name="Oval 14"/>
                <p:cNvSpPr>
                  <a:spLocks noChangeArrowheads="1"/>
                </p:cNvSpPr>
                <p:nvPr/>
              </p:nvSpPr>
              <p:spPr bwMode="auto">
                <a:xfrm>
                  <a:off x="312" y="3116"/>
                  <a:ext cx="30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38" name="Group 15"/>
              <p:cNvGrpSpPr>
                <a:grpSpLocks/>
              </p:cNvGrpSpPr>
              <p:nvPr/>
            </p:nvGrpSpPr>
            <p:grpSpPr bwMode="auto">
              <a:xfrm>
                <a:off x="5301" y="1302"/>
                <a:ext cx="384" cy="1263"/>
                <a:chOff x="2944" y="1666"/>
                <a:chExt cx="384" cy="1263"/>
              </a:xfrm>
            </p:grpSpPr>
            <p:grpSp>
              <p:nvGrpSpPr>
                <p:cNvPr id="1154" name="Group 16"/>
                <p:cNvGrpSpPr>
                  <a:grpSpLocks/>
                </p:cNvGrpSpPr>
                <p:nvPr/>
              </p:nvGrpSpPr>
              <p:grpSpPr bwMode="auto">
                <a:xfrm rot="-5618818">
                  <a:off x="2732" y="2140"/>
                  <a:ext cx="651" cy="29"/>
                  <a:chOff x="3147" y="981"/>
                  <a:chExt cx="651" cy="29"/>
                </a:xfrm>
              </p:grpSpPr>
              <p:sp>
                <p:nvSpPr>
                  <p:cNvPr id="1173" name="Oval 17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68" y="981"/>
                    <a:ext cx="30" cy="2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74" name="Oval 18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15" y="981"/>
                    <a:ext cx="25" cy="2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75" name="Oval 19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302" y="981"/>
                    <a:ext cx="30" cy="2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76" name="Oval 20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60" y="981"/>
                    <a:ext cx="27" cy="2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77" name="Oval 21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43" y="971"/>
                    <a:ext cx="30" cy="25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55" name="Group 22"/>
                <p:cNvGrpSpPr>
                  <a:grpSpLocks/>
                </p:cNvGrpSpPr>
                <p:nvPr/>
              </p:nvGrpSpPr>
              <p:grpSpPr bwMode="auto">
                <a:xfrm rot="5995613">
                  <a:off x="2633" y="1977"/>
                  <a:ext cx="651" cy="29"/>
                  <a:chOff x="3147" y="981"/>
                  <a:chExt cx="651" cy="29"/>
                </a:xfrm>
              </p:grpSpPr>
              <p:sp>
                <p:nvSpPr>
                  <p:cNvPr id="1168" name="Oval 23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64" y="1001"/>
                    <a:ext cx="30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69" name="Oval 24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13" y="981"/>
                    <a:ext cx="27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70" name="Oval 25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293" y="987"/>
                    <a:ext cx="30" cy="35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71" name="Oval 26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59" y="981"/>
                    <a:ext cx="27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72" name="Oval 27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40" y="1001"/>
                    <a:ext cx="30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56" name="Group 28"/>
                <p:cNvGrpSpPr>
                  <a:grpSpLocks/>
                </p:cNvGrpSpPr>
                <p:nvPr/>
              </p:nvGrpSpPr>
              <p:grpSpPr bwMode="auto">
                <a:xfrm>
                  <a:off x="3121" y="2012"/>
                  <a:ext cx="128" cy="803"/>
                  <a:chOff x="3151" y="2092"/>
                  <a:chExt cx="128" cy="803"/>
                </a:xfrm>
              </p:grpSpPr>
              <p:sp>
                <p:nvSpPr>
                  <p:cNvPr id="1162" name="Oval 29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28" y="2247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63" name="Oval 30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48" y="2093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64" name="Oval 31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10" y="2403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65" name="Oval 32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91" y="2557"/>
                    <a:ext cx="27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66" name="Oval 33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51" y="2864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67" name="Oval 34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71" y="2709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157" name="Oval 35"/>
                <p:cNvSpPr>
                  <a:spLocks noChangeArrowheads="1"/>
                </p:cNvSpPr>
                <p:nvPr/>
              </p:nvSpPr>
              <p:spPr bwMode="auto">
                <a:xfrm rot="3112386">
                  <a:off x="3260" y="2254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58" name="Oval 36"/>
                <p:cNvSpPr>
                  <a:spLocks noChangeArrowheads="1"/>
                </p:cNvSpPr>
                <p:nvPr/>
              </p:nvSpPr>
              <p:spPr bwMode="auto">
                <a:xfrm rot="3112386">
                  <a:off x="3298" y="2410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59" name="Oval 37"/>
                <p:cNvSpPr>
                  <a:spLocks noChangeArrowheads="1"/>
                </p:cNvSpPr>
                <p:nvPr/>
              </p:nvSpPr>
              <p:spPr bwMode="auto">
                <a:xfrm rot="3112386">
                  <a:off x="3073" y="2592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60" name="Oval 38"/>
                <p:cNvSpPr>
                  <a:spLocks noChangeArrowheads="1"/>
                </p:cNvSpPr>
                <p:nvPr/>
              </p:nvSpPr>
              <p:spPr bwMode="auto">
                <a:xfrm rot="3112386">
                  <a:off x="3082" y="2745"/>
                  <a:ext cx="30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61" name="Oval 39"/>
                <p:cNvSpPr>
                  <a:spLocks noChangeArrowheads="1"/>
                </p:cNvSpPr>
                <p:nvPr/>
              </p:nvSpPr>
              <p:spPr bwMode="auto">
                <a:xfrm rot="3112386">
                  <a:off x="3092" y="2900"/>
                  <a:ext cx="30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39" name="Group 40"/>
              <p:cNvGrpSpPr>
                <a:grpSpLocks/>
              </p:cNvGrpSpPr>
              <p:nvPr/>
            </p:nvGrpSpPr>
            <p:grpSpPr bwMode="auto">
              <a:xfrm>
                <a:off x="6626" y="1284"/>
                <a:ext cx="384" cy="1263"/>
                <a:chOff x="2944" y="1666"/>
                <a:chExt cx="384" cy="1263"/>
              </a:xfrm>
            </p:grpSpPr>
            <p:grpSp>
              <p:nvGrpSpPr>
                <p:cNvPr id="1130" name="Group 41"/>
                <p:cNvGrpSpPr>
                  <a:grpSpLocks/>
                </p:cNvGrpSpPr>
                <p:nvPr/>
              </p:nvGrpSpPr>
              <p:grpSpPr bwMode="auto">
                <a:xfrm rot="-5618818">
                  <a:off x="2732" y="2140"/>
                  <a:ext cx="651" cy="29"/>
                  <a:chOff x="3147" y="981"/>
                  <a:chExt cx="651" cy="29"/>
                </a:xfrm>
              </p:grpSpPr>
              <p:sp>
                <p:nvSpPr>
                  <p:cNvPr id="1149" name="Oval 42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67" y="981"/>
                    <a:ext cx="30" cy="2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50" name="Oval 43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14" y="981"/>
                    <a:ext cx="27" cy="2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51" name="Oval 44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302" y="981"/>
                    <a:ext cx="30" cy="2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52" name="Oval 45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59" y="981"/>
                    <a:ext cx="27" cy="2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53" name="Oval 46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42" y="971"/>
                    <a:ext cx="30" cy="25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31" name="Group 47"/>
                <p:cNvGrpSpPr>
                  <a:grpSpLocks/>
                </p:cNvGrpSpPr>
                <p:nvPr/>
              </p:nvGrpSpPr>
              <p:grpSpPr bwMode="auto">
                <a:xfrm rot="5995613">
                  <a:off x="2633" y="1977"/>
                  <a:ext cx="651" cy="29"/>
                  <a:chOff x="3147" y="981"/>
                  <a:chExt cx="651" cy="29"/>
                </a:xfrm>
              </p:grpSpPr>
              <p:sp>
                <p:nvSpPr>
                  <p:cNvPr id="1144" name="Oval 48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67" y="1000"/>
                    <a:ext cx="30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45" name="Oval 49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14" y="981"/>
                    <a:ext cx="27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46" name="Oval 50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293" y="987"/>
                    <a:ext cx="30" cy="35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47" name="Oval 51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59" y="981"/>
                    <a:ext cx="27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48" name="Oval 52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41" y="1001"/>
                    <a:ext cx="30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32" name="Group 53"/>
                <p:cNvGrpSpPr>
                  <a:grpSpLocks/>
                </p:cNvGrpSpPr>
                <p:nvPr/>
              </p:nvGrpSpPr>
              <p:grpSpPr bwMode="auto">
                <a:xfrm>
                  <a:off x="3121" y="2012"/>
                  <a:ext cx="128" cy="803"/>
                  <a:chOff x="3151" y="2092"/>
                  <a:chExt cx="128" cy="803"/>
                </a:xfrm>
              </p:grpSpPr>
              <p:sp>
                <p:nvSpPr>
                  <p:cNvPr id="1138" name="Oval 54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28" y="2248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39" name="Oval 55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48" y="2093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40" name="Oval 56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10" y="2404"/>
                    <a:ext cx="30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41" name="Oval 57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91" y="2558"/>
                    <a:ext cx="27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42" name="Oval 58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51" y="2865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43" name="Oval 59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71" y="2710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133" name="Oval 60"/>
                <p:cNvSpPr>
                  <a:spLocks noChangeArrowheads="1"/>
                </p:cNvSpPr>
                <p:nvPr/>
              </p:nvSpPr>
              <p:spPr bwMode="auto">
                <a:xfrm rot="3112386">
                  <a:off x="3260" y="2254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34" name="Oval 61"/>
                <p:cNvSpPr>
                  <a:spLocks noChangeArrowheads="1"/>
                </p:cNvSpPr>
                <p:nvPr/>
              </p:nvSpPr>
              <p:spPr bwMode="auto">
                <a:xfrm rot="3112386">
                  <a:off x="3298" y="2410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35" name="Oval 62"/>
                <p:cNvSpPr>
                  <a:spLocks noChangeArrowheads="1"/>
                </p:cNvSpPr>
                <p:nvPr/>
              </p:nvSpPr>
              <p:spPr bwMode="auto">
                <a:xfrm rot="3112386">
                  <a:off x="3073" y="2592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36" name="Oval 63"/>
                <p:cNvSpPr>
                  <a:spLocks noChangeArrowheads="1"/>
                </p:cNvSpPr>
                <p:nvPr/>
              </p:nvSpPr>
              <p:spPr bwMode="auto">
                <a:xfrm rot="3112386">
                  <a:off x="3082" y="2746"/>
                  <a:ext cx="30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37" name="Oval 64"/>
                <p:cNvSpPr>
                  <a:spLocks noChangeArrowheads="1"/>
                </p:cNvSpPr>
                <p:nvPr/>
              </p:nvSpPr>
              <p:spPr bwMode="auto">
                <a:xfrm rot="3112386">
                  <a:off x="3092" y="2901"/>
                  <a:ext cx="30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40" name="Group 65"/>
              <p:cNvGrpSpPr>
                <a:grpSpLocks/>
              </p:cNvGrpSpPr>
              <p:nvPr/>
            </p:nvGrpSpPr>
            <p:grpSpPr bwMode="auto">
              <a:xfrm>
                <a:off x="7098" y="1927"/>
                <a:ext cx="689" cy="29"/>
                <a:chOff x="312" y="3115"/>
                <a:chExt cx="689" cy="29"/>
              </a:xfrm>
            </p:grpSpPr>
            <p:sp>
              <p:nvSpPr>
                <p:cNvPr id="1125" name="Oval 66"/>
                <p:cNvSpPr>
                  <a:spLocks noChangeArrowheads="1"/>
                </p:cNvSpPr>
                <p:nvPr/>
              </p:nvSpPr>
              <p:spPr bwMode="auto">
                <a:xfrm>
                  <a:off x="807" y="3116"/>
                  <a:ext cx="25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26" name="Oval 67"/>
                <p:cNvSpPr>
                  <a:spLocks noChangeArrowheads="1"/>
                </p:cNvSpPr>
                <p:nvPr/>
              </p:nvSpPr>
              <p:spPr bwMode="auto">
                <a:xfrm>
                  <a:off x="959" y="3116"/>
                  <a:ext cx="30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27" name="Oval 68"/>
                <p:cNvSpPr>
                  <a:spLocks noChangeArrowheads="1"/>
                </p:cNvSpPr>
                <p:nvPr/>
              </p:nvSpPr>
              <p:spPr bwMode="auto">
                <a:xfrm>
                  <a:off x="642" y="3116"/>
                  <a:ext cx="25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28" name="Oval 69"/>
                <p:cNvSpPr>
                  <a:spLocks noChangeArrowheads="1"/>
                </p:cNvSpPr>
                <p:nvPr/>
              </p:nvSpPr>
              <p:spPr bwMode="auto">
                <a:xfrm>
                  <a:off x="477" y="3116"/>
                  <a:ext cx="27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29" name="Oval 70"/>
                <p:cNvSpPr>
                  <a:spLocks noChangeArrowheads="1"/>
                </p:cNvSpPr>
                <p:nvPr/>
              </p:nvSpPr>
              <p:spPr bwMode="auto">
                <a:xfrm>
                  <a:off x="312" y="3116"/>
                  <a:ext cx="30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41" name="Group 71"/>
              <p:cNvGrpSpPr>
                <a:grpSpLocks/>
              </p:cNvGrpSpPr>
              <p:nvPr/>
            </p:nvGrpSpPr>
            <p:grpSpPr bwMode="auto">
              <a:xfrm>
                <a:off x="2354" y="1928"/>
                <a:ext cx="689" cy="29"/>
                <a:chOff x="312" y="3115"/>
                <a:chExt cx="689" cy="29"/>
              </a:xfrm>
            </p:grpSpPr>
            <p:sp>
              <p:nvSpPr>
                <p:cNvPr id="1120" name="Oval 72"/>
                <p:cNvSpPr>
                  <a:spLocks noChangeArrowheads="1"/>
                </p:cNvSpPr>
                <p:nvPr/>
              </p:nvSpPr>
              <p:spPr bwMode="auto">
                <a:xfrm>
                  <a:off x="806" y="31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21" name="Oval 73"/>
                <p:cNvSpPr>
                  <a:spLocks noChangeArrowheads="1"/>
                </p:cNvSpPr>
                <p:nvPr/>
              </p:nvSpPr>
              <p:spPr bwMode="auto">
                <a:xfrm>
                  <a:off x="971" y="31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22" name="Oval 74"/>
                <p:cNvSpPr>
                  <a:spLocks noChangeArrowheads="1"/>
                </p:cNvSpPr>
                <p:nvPr/>
              </p:nvSpPr>
              <p:spPr bwMode="auto">
                <a:xfrm>
                  <a:off x="641" y="31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23" name="Oval 75"/>
                <p:cNvSpPr>
                  <a:spLocks noChangeArrowheads="1"/>
                </p:cNvSpPr>
                <p:nvPr/>
              </p:nvSpPr>
              <p:spPr bwMode="auto">
                <a:xfrm>
                  <a:off x="476" y="31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24" name="Oval 76"/>
                <p:cNvSpPr>
                  <a:spLocks noChangeArrowheads="1"/>
                </p:cNvSpPr>
                <p:nvPr/>
              </p:nvSpPr>
              <p:spPr bwMode="auto">
                <a:xfrm>
                  <a:off x="311" y="31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42" name="Group 77"/>
              <p:cNvGrpSpPr>
                <a:grpSpLocks/>
              </p:cNvGrpSpPr>
              <p:nvPr/>
            </p:nvGrpSpPr>
            <p:grpSpPr bwMode="auto">
              <a:xfrm>
                <a:off x="12646" y="1736"/>
                <a:ext cx="2059" cy="362"/>
                <a:chOff x="10151" y="1348"/>
                <a:chExt cx="2059" cy="362"/>
              </a:xfrm>
            </p:grpSpPr>
            <p:sp>
              <p:nvSpPr>
                <p:cNvPr id="1113" name="Oval 78"/>
                <p:cNvSpPr>
                  <a:spLocks noChangeArrowheads="1"/>
                </p:cNvSpPr>
                <p:nvPr/>
              </p:nvSpPr>
              <p:spPr bwMode="auto">
                <a:xfrm>
                  <a:off x="10150" y="1515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14" name="Oval 79"/>
                <p:cNvSpPr>
                  <a:spLocks noChangeArrowheads="1"/>
                </p:cNvSpPr>
                <p:nvPr/>
              </p:nvSpPr>
              <p:spPr bwMode="auto">
                <a:xfrm>
                  <a:off x="10323" y="1493"/>
                  <a:ext cx="72" cy="7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15" name="Oval 80"/>
                <p:cNvSpPr>
                  <a:spLocks noChangeArrowheads="1"/>
                </p:cNvSpPr>
                <p:nvPr/>
              </p:nvSpPr>
              <p:spPr bwMode="auto">
                <a:xfrm>
                  <a:off x="10535" y="1473"/>
                  <a:ext cx="110" cy="11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16" name="Oval 81"/>
                <p:cNvSpPr>
                  <a:spLocks noChangeArrowheads="1"/>
                </p:cNvSpPr>
                <p:nvPr/>
              </p:nvSpPr>
              <p:spPr bwMode="auto">
                <a:xfrm>
                  <a:off x="11083" y="1420"/>
                  <a:ext cx="215" cy="21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17" name="Oval 82"/>
                <p:cNvSpPr>
                  <a:spLocks noChangeArrowheads="1"/>
                </p:cNvSpPr>
                <p:nvPr/>
              </p:nvSpPr>
              <p:spPr bwMode="auto">
                <a:xfrm>
                  <a:off x="11443" y="1385"/>
                  <a:ext cx="287" cy="28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18" name="Oval 83"/>
                <p:cNvSpPr>
                  <a:spLocks noChangeArrowheads="1"/>
                </p:cNvSpPr>
                <p:nvPr/>
              </p:nvSpPr>
              <p:spPr bwMode="auto">
                <a:xfrm>
                  <a:off x="10793" y="1458"/>
                  <a:ext cx="147" cy="14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119" name="Oval 84"/>
                <p:cNvSpPr>
                  <a:spLocks noChangeArrowheads="1"/>
                </p:cNvSpPr>
                <p:nvPr/>
              </p:nvSpPr>
              <p:spPr bwMode="auto">
                <a:xfrm>
                  <a:off x="11848" y="1348"/>
                  <a:ext cx="362" cy="362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43" name="Group 85"/>
              <p:cNvGrpSpPr>
                <a:grpSpLocks/>
              </p:cNvGrpSpPr>
              <p:nvPr/>
            </p:nvGrpSpPr>
            <p:grpSpPr bwMode="auto">
              <a:xfrm>
                <a:off x="10091" y="1285"/>
                <a:ext cx="384" cy="1263"/>
                <a:chOff x="2944" y="1666"/>
                <a:chExt cx="384" cy="1263"/>
              </a:xfrm>
            </p:grpSpPr>
            <p:grpSp>
              <p:nvGrpSpPr>
                <p:cNvPr id="1089" name="Group 86"/>
                <p:cNvGrpSpPr>
                  <a:grpSpLocks/>
                </p:cNvGrpSpPr>
                <p:nvPr/>
              </p:nvGrpSpPr>
              <p:grpSpPr bwMode="auto">
                <a:xfrm rot="-5618818">
                  <a:off x="2732" y="2140"/>
                  <a:ext cx="651" cy="29"/>
                  <a:chOff x="3147" y="981"/>
                  <a:chExt cx="651" cy="29"/>
                </a:xfrm>
              </p:grpSpPr>
              <p:sp>
                <p:nvSpPr>
                  <p:cNvPr id="1108" name="Oval 87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68" y="981"/>
                    <a:ext cx="30" cy="2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09" name="Oval 88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16" y="981"/>
                    <a:ext cx="25" cy="2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10" name="Oval 89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303" y="974"/>
                    <a:ext cx="30" cy="2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11" name="Oval 90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60" y="981"/>
                    <a:ext cx="27" cy="2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12" name="Oval 91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46" y="969"/>
                    <a:ext cx="30" cy="25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090" name="Group 92"/>
                <p:cNvGrpSpPr>
                  <a:grpSpLocks/>
                </p:cNvGrpSpPr>
                <p:nvPr/>
              </p:nvGrpSpPr>
              <p:grpSpPr bwMode="auto">
                <a:xfrm rot="5995613">
                  <a:off x="2633" y="1977"/>
                  <a:ext cx="651" cy="29"/>
                  <a:chOff x="3147" y="981"/>
                  <a:chExt cx="651" cy="29"/>
                </a:xfrm>
              </p:grpSpPr>
              <p:sp>
                <p:nvSpPr>
                  <p:cNvPr id="1103" name="Oval 93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763" y="996"/>
                    <a:ext cx="30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04" name="Oval 94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609" y="1000"/>
                    <a:ext cx="25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05" name="Oval 95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291" y="990"/>
                    <a:ext cx="30" cy="3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06" name="Oval 96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458" y="981"/>
                    <a:ext cx="27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07" name="Oval 97"/>
                  <p:cNvSpPr>
                    <a:spLocks noChangeArrowheads="1"/>
                  </p:cNvSpPr>
                  <p:nvPr/>
                </p:nvSpPr>
                <p:spPr bwMode="auto">
                  <a:xfrm rot="8731207">
                    <a:off x="3140" y="1001"/>
                    <a:ext cx="30" cy="3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091" name="Group 98"/>
                <p:cNvGrpSpPr>
                  <a:grpSpLocks/>
                </p:cNvGrpSpPr>
                <p:nvPr/>
              </p:nvGrpSpPr>
              <p:grpSpPr bwMode="auto">
                <a:xfrm>
                  <a:off x="3121" y="2012"/>
                  <a:ext cx="128" cy="803"/>
                  <a:chOff x="3151" y="2092"/>
                  <a:chExt cx="128" cy="803"/>
                </a:xfrm>
              </p:grpSpPr>
              <p:sp>
                <p:nvSpPr>
                  <p:cNvPr id="1097" name="Oval 99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28" y="2247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098" name="Oval 100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48" y="2092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099" name="Oval 101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207" y="2405"/>
                    <a:ext cx="30" cy="22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00" name="Oval 102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91" y="2557"/>
                    <a:ext cx="27" cy="27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01" name="Oval 103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51" y="2864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  <p:sp>
                <p:nvSpPr>
                  <p:cNvPr id="1102" name="Oval 104"/>
                  <p:cNvSpPr>
                    <a:spLocks noChangeArrowheads="1"/>
                  </p:cNvSpPr>
                  <p:nvPr/>
                </p:nvSpPr>
                <p:spPr bwMode="auto">
                  <a:xfrm rot="3830504">
                    <a:off x="3171" y="2709"/>
                    <a:ext cx="30" cy="30"/>
                  </a:xfrm>
                  <a:prstGeom prst="ellipse">
                    <a:avLst/>
                  </a:prstGeom>
                  <a:solidFill>
                    <a:srgbClr val="F79646"/>
                  </a:solidFill>
                  <a:ln w="9525">
                    <a:solidFill>
                      <a:srgbClr val="F7964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CA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92" name="Oval 105"/>
                <p:cNvSpPr>
                  <a:spLocks noChangeArrowheads="1"/>
                </p:cNvSpPr>
                <p:nvPr/>
              </p:nvSpPr>
              <p:spPr bwMode="auto">
                <a:xfrm rot="3112386">
                  <a:off x="3261" y="2252"/>
                  <a:ext cx="25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93" name="Oval 106"/>
                <p:cNvSpPr>
                  <a:spLocks noChangeArrowheads="1"/>
                </p:cNvSpPr>
                <p:nvPr/>
              </p:nvSpPr>
              <p:spPr bwMode="auto">
                <a:xfrm rot="3112386">
                  <a:off x="3298" y="2409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94" name="Oval 107"/>
                <p:cNvSpPr>
                  <a:spLocks noChangeArrowheads="1"/>
                </p:cNvSpPr>
                <p:nvPr/>
              </p:nvSpPr>
              <p:spPr bwMode="auto">
                <a:xfrm rot="3112386">
                  <a:off x="3073" y="2591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95" name="Oval 108"/>
                <p:cNvSpPr>
                  <a:spLocks noChangeArrowheads="1"/>
                </p:cNvSpPr>
                <p:nvPr/>
              </p:nvSpPr>
              <p:spPr bwMode="auto">
                <a:xfrm rot="3112386">
                  <a:off x="3082" y="2745"/>
                  <a:ext cx="30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96" name="Oval 109"/>
                <p:cNvSpPr>
                  <a:spLocks noChangeArrowheads="1"/>
                </p:cNvSpPr>
                <p:nvPr/>
              </p:nvSpPr>
              <p:spPr bwMode="auto">
                <a:xfrm rot="3112386">
                  <a:off x="3092" y="2900"/>
                  <a:ext cx="30" cy="27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44" name="Group 110"/>
              <p:cNvGrpSpPr>
                <a:grpSpLocks/>
              </p:cNvGrpSpPr>
              <p:nvPr/>
            </p:nvGrpSpPr>
            <p:grpSpPr bwMode="auto">
              <a:xfrm>
                <a:off x="3160" y="1927"/>
                <a:ext cx="1993" cy="30"/>
                <a:chOff x="3160" y="1927"/>
                <a:chExt cx="1993" cy="30"/>
              </a:xfrm>
            </p:grpSpPr>
            <p:sp>
              <p:nvSpPr>
                <p:cNvPr id="1075" name="Oval 111"/>
                <p:cNvSpPr>
                  <a:spLocks noChangeArrowheads="1"/>
                </p:cNvSpPr>
                <p:nvPr/>
              </p:nvSpPr>
              <p:spPr bwMode="auto">
                <a:xfrm rot="10800000">
                  <a:off x="5123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76" name="Oval 112"/>
                <p:cNvSpPr>
                  <a:spLocks noChangeArrowheads="1"/>
                </p:cNvSpPr>
                <p:nvPr/>
              </p:nvSpPr>
              <p:spPr bwMode="auto">
                <a:xfrm>
                  <a:off x="4213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77" name="Oval 113"/>
                <p:cNvSpPr>
                  <a:spLocks noChangeArrowheads="1"/>
                </p:cNvSpPr>
                <p:nvPr/>
              </p:nvSpPr>
              <p:spPr bwMode="auto">
                <a:xfrm>
                  <a:off x="4368" y="1928"/>
                  <a:ext cx="25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78" name="Oval 114"/>
                <p:cNvSpPr>
                  <a:spLocks noChangeArrowheads="1"/>
                </p:cNvSpPr>
                <p:nvPr/>
              </p:nvSpPr>
              <p:spPr bwMode="auto">
                <a:xfrm>
                  <a:off x="4670" y="1928"/>
                  <a:ext cx="25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79" name="Oval 115"/>
                <p:cNvSpPr>
                  <a:spLocks noChangeArrowheads="1"/>
                </p:cNvSpPr>
                <p:nvPr/>
              </p:nvSpPr>
              <p:spPr bwMode="auto">
                <a:xfrm>
                  <a:off x="4820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80" name="Oval 116"/>
                <p:cNvSpPr>
                  <a:spLocks noChangeArrowheads="1"/>
                </p:cNvSpPr>
                <p:nvPr/>
              </p:nvSpPr>
              <p:spPr bwMode="auto">
                <a:xfrm>
                  <a:off x="4973" y="1928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81" name="Oval 117"/>
                <p:cNvSpPr>
                  <a:spLocks noChangeArrowheads="1"/>
                </p:cNvSpPr>
                <p:nvPr/>
              </p:nvSpPr>
              <p:spPr bwMode="auto">
                <a:xfrm>
                  <a:off x="4518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82" name="Oval 118"/>
                <p:cNvSpPr>
                  <a:spLocks noChangeArrowheads="1"/>
                </p:cNvSpPr>
                <p:nvPr/>
              </p:nvSpPr>
              <p:spPr bwMode="auto">
                <a:xfrm>
                  <a:off x="3600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83" name="Oval 119"/>
                <p:cNvSpPr>
                  <a:spLocks noChangeArrowheads="1"/>
                </p:cNvSpPr>
                <p:nvPr/>
              </p:nvSpPr>
              <p:spPr bwMode="auto">
                <a:xfrm>
                  <a:off x="3753" y="1928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84" name="Oval 120"/>
                <p:cNvSpPr>
                  <a:spLocks noChangeArrowheads="1"/>
                </p:cNvSpPr>
                <p:nvPr/>
              </p:nvSpPr>
              <p:spPr bwMode="auto">
                <a:xfrm>
                  <a:off x="3913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85" name="Oval 121"/>
                <p:cNvSpPr>
                  <a:spLocks noChangeArrowheads="1"/>
                </p:cNvSpPr>
                <p:nvPr/>
              </p:nvSpPr>
              <p:spPr bwMode="auto">
                <a:xfrm>
                  <a:off x="4063" y="1928"/>
                  <a:ext cx="25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86" name="Oval 122"/>
                <p:cNvSpPr>
                  <a:spLocks noChangeArrowheads="1"/>
                </p:cNvSpPr>
                <p:nvPr/>
              </p:nvSpPr>
              <p:spPr bwMode="auto">
                <a:xfrm>
                  <a:off x="3450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87" name="Oval 123"/>
                <p:cNvSpPr>
                  <a:spLocks noChangeArrowheads="1"/>
                </p:cNvSpPr>
                <p:nvPr/>
              </p:nvSpPr>
              <p:spPr bwMode="auto">
                <a:xfrm>
                  <a:off x="3298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88" name="Oval 124"/>
                <p:cNvSpPr>
                  <a:spLocks noChangeArrowheads="1"/>
                </p:cNvSpPr>
                <p:nvPr/>
              </p:nvSpPr>
              <p:spPr bwMode="auto">
                <a:xfrm>
                  <a:off x="3148" y="1928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45" name="Group 125"/>
              <p:cNvGrpSpPr>
                <a:grpSpLocks/>
              </p:cNvGrpSpPr>
              <p:nvPr/>
            </p:nvGrpSpPr>
            <p:grpSpPr bwMode="auto">
              <a:xfrm>
                <a:off x="7917" y="1923"/>
                <a:ext cx="1993" cy="30"/>
                <a:chOff x="3160" y="1927"/>
                <a:chExt cx="1993" cy="30"/>
              </a:xfrm>
            </p:grpSpPr>
            <p:sp>
              <p:nvSpPr>
                <p:cNvPr id="1061" name="Oval 126"/>
                <p:cNvSpPr>
                  <a:spLocks noChangeArrowheads="1"/>
                </p:cNvSpPr>
                <p:nvPr/>
              </p:nvSpPr>
              <p:spPr bwMode="auto">
                <a:xfrm rot="10800000">
                  <a:off x="5123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62" name="Oval 127"/>
                <p:cNvSpPr>
                  <a:spLocks noChangeArrowheads="1"/>
                </p:cNvSpPr>
                <p:nvPr/>
              </p:nvSpPr>
              <p:spPr bwMode="auto">
                <a:xfrm>
                  <a:off x="4216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63" name="Oval 128"/>
                <p:cNvSpPr>
                  <a:spLocks noChangeArrowheads="1"/>
                </p:cNvSpPr>
                <p:nvPr/>
              </p:nvSpPr>
              <p:spPr bwMode="auto">
                <a:xfrm>
                  <a:off x="4368" y="1927"/>
                  <a:ext cx="25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64" name="Oval 129"/>
                <p:cNvSpPr>
                  <a:spLocks noChangeArrowheads="1"/>
                </p:cNvSpPr>
                <p:nvPr/>
              </p:nvSpPr>
              <p:spPr bwMode="auto">
                <a:xfrm>
                  <a:off x="4671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65" name="Oval 130"/>
                <p:cNvSpPr>
                  <a:spLocks noChangeArrowheads="1"/>
                </p:cNvSpPr>
                <p:nvPr/>
              </p:nvSpPr>
              <p:spPr bwMode="auto">
                <a:xfrm>
                  <a:off x="4821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66" name="Oval 131"/>
                <p:cNvSpPr>
                  <a:spLocks noChangeArrowheads="1"/>
                </p:cNvSpPr>
                <p:nvPr/>
              </p:nvSpPr>
              <p:spPr bwMode="auto">
                <a:xfrm>
                  <a:off x="4973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67" name="Oval 132"/>
                <p:cNvSpPr>
                  <a:spLocks noChangeArrowheads="1"/>
                </p:cNvSpPr>
                <p:nvPr/>
              </p:nvSpPr>
              <p:spPr bwMode="auto">
                <a:xfrm>
                  <a:off x="4518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68" name="Oval 133"/>
                <p:cNvSpPr>
                  <a:spLocks noChangeArrowheads="1"/>
                </p:cNvSpPr>
                <p:nvPr/>
              </p:nvSpPr>
              <p:spPr bwMode="auto">
                <a:xfrm>
                  <a:off x="3611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69" name="Oval 134"/>
                <p:cNvSpPr>
                  <a:spLocks noChangeArrowheads="1"/>
                </p:cNvSpPr>
                <p:nvPr/>
              </p:nvSpPr>
              <p:spPr bwMode="auto">
                <a:xfrm>
                  <a:off x="3761" y="1927"/>
                  <a:ext cx="25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70" name="Oval 135"/>
                <p:cNvSpPr>
                  <a:spLocks noChangeArrowheads="1"/>
                </p:cNvSpPr>
                <p:nvPr/>
              </p:nvSpPr>
              <p:spPr bwMode="auto">
                <a:xfrm>
                  <a:off x="3913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71" name="Oval 136"/>
                <p:cNvSpPr>
                  <a:spLocks noChangeArrowheads="1"/>
                </p:cNvSpPr>
                <p:nvPr/>
              </p:nvSpPr>
              <p:spPr bwMode="auto">
                <a:xfrm>
                  <a:off x="4066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72" name="Oval 137"/>
                <p:cNvSpPr>
                  <a:spLocks noChangeArrowheads="1"/>
                </p:cNvSpPr>
                <p:nvPr/>
              </p:nvSpPr>
              <p:spPr bwMode="auto">
                <a:xfrm>
                  <a:off x="3461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73" name="Oval 138"/>
                <p:cNvSpPr>
                  <a:spLocks noChangeArrowheads="1"/>
                </p:cNvSpPr>
                <p:nvPr/>
              </p:nvSpPr>
              <p:spPr bwMode="auto">
                <a:xfrm>
                  <a:off x="3298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74" name="Oval 139"/>
                <p:cNvSpPr>
                  <a:spLocks noChangeArrowheads="1"/>
                </p:cNvSpPr>
                <p:nvPr/>
              </p:nvSpPr>
              <p:spPr bwMode="auto">
                <a:xfrm>
                  <a:off x="3148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46" name="Group 140"/>
              <p:cNvGrpSpPr>
                <a:grpSpLocks/>
              </p:cNvGrpSpPr>
              <p:nvPr/>
            </p:nvGrpSpPr>
            <p:grpSpPr bwMode="auto">
              <a:xfrm>
                <a:off x="10534" y="1903"/>
                <a:ext cx="1993" cy="30"/>
                <a:chOff x="3160" y="1927"/>
                <a:chExt cx="1993" cy="30"/>
              </a:xfrm>
            </p:grpSpPr>
            <p:sp>
              <p:nvSpPr>
                <p:cNvPr id="1047" name="Oval 141"/>
                <p:cNvSpPr>
                  <a:spLocks noChangeArrowheads="1"/>
                </p:cNvSpPr>
                <p:nvPr/>
              </p:nvSpPr>
              <p:spPr bwMode="auto">
                <a:xfrm rot="10800000">
                  <a:off x="5124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48" name="Oval 142"/>
                <p:cNvSpPr>
                  <a:spLocks noChangeArrowheads="1"/>
                </p:cNvSpPr>
                <p:nvPr/>
              </p:nvSpPr>
              <p:spPr bwMode="auto">
                <a:xfrm>
                  <a:off x="4216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49" name="Oval 143"/>
                <p:cNvSpPr>
                  <a:spLocks noChangeArrowheads="1"/>
                </p:cNvSpPr>
                <p:nvPr/>
              </p:nvSpPr>
              <p:spPr bwMode="auto">
                <a:xfrm>
                  <a:off x="4369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50" name="Oval 144"/>
                <p:cNvSpPr>
                  <a:spLocks noChangeArrowheads="1"/>
                </p:cNvSpPr>
                <p:nvPr/>
              </p:nvSpPr>
              <p:spPr bwMode="auto">
                <a:xfrm>
                  <a:off x="4671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51" name="Oval 145"/>
                <p:cNvSpPr>
                  <a:spLocks noChangeArrowheads="1"/>
                </p:cNvSpPr>
                <p:nvPr/>
              </p:nvSpPr>
              <p:spPr bwMode="auto">
                <a:xfrm>
                  <a:off x="4821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52" name="Oval 146"/>
                <p:cNvSpPr>
                  <a:spLocks noChangeArrowheads="1"/>
                </p:cNvSpPr>
                <p:nvPr/>
              </p:nvSpPr>
              <p:spPr bwMode="auto">
                <a:xfrm>
                  <a:off x="4974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53" name="Oval 147"/>
                <p:cNvSpPr>
                  <a:spLocks noChangeArrowheads="1"/>
                </p:cNvSpPr>
                <p:nvPr/>
              </p:nvSpPr>
              <p:spPr bwMode="auto">
                <a:xfrm>
                  <a:off x="4519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54" name="Oval 148"/>
                <p:cNvSpPr>
                  <a:spLocks noChangeArrowheads="1"/>
                </p:cNvSpPr>
                <p:nvPr/>
              </p:nvSpPr>
              <p:spPr bwMode="auto">
                <a:xfrm>
                  <a:off x="3611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55" name="Oval 149"/>
                <p:cNvSpPr>
                  <a:spLocks noChangeArrowheads="1"/>
                </p:cNvSpPr>
                <p:nvPr/>
              </p:nvSpPr>
              <p:spPr bwMode="auto">
                <a:xfrm>
                  <a:off x="3764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56" name="Oval 150"/>
                <p:cNvSpPr>
                  <a:spLocks noChangeArrowheads="1"/>
                </p:cNvSpPr>
                <p:nvPr/>
              </p:nvSpPr>
              <p:spPr bwMode="auto">
                <a:xfrm>
                  <a:off x="3914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57" name="Oval 151"/>
                <p:cNvSpPr>
                  <a:spLocks noChangeArrowheads="1"/>
                </p:cNvSpPr>
                <p:nvPr/>
              </p:nvSpPr>
              <p:spPr bwMode="auto">
                <a:xfrm>
                  <a:off x="4066" y="1927"/>
                  <a:ext cx="27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58" name="Oval 152"/>
                <p:cNvSpPr>
                  <a:spLocks noChangeArrowheads="1"/>
                </p:cNvSpPr>
                <p:nvPr/>
              </p:nvSpPr>
              <p:spPr bwMode="auto">
                <a:xfrm>
                  <a:off x="3461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59" name="Oval 153"/>
                <p:cNvSpPr>
                  <a:spLocks noChangeArrowheads="1"/>
                </p:cNvSpPr>
                <p:nvPr/>
              </p:nvSpPr>
              <p:spPr bwMode="auto">
                <a:xfrm>
                  <a:off x="3309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  <p:sp>
              <p:nvSpPr>
                <p:cNvPr id="1060" name="Oval 154"/>
                <p:cNvSpPr>
                  <a:spLocks noChangeArrowheads="1"/>
                </p:cNvSpPr>
                <p:nvPr/>
              </p:nvSpPr>
              <p:spPr bwMode="auto">
                <a:xfrm>
                  <a:off x="3159" y="1927"/>
                  <a:ext cx="30" cy="30"/>
                </a:xfrm>
                <a:prstGeom prst="ellipse">
                  <a:avLst/>
                </a:prstGeom>
                <a:solidFill>
                  <a:srgbClr val="F79646"/>
                </a:solidFill>
                <a:ln w="9525">
                  <a:solidFill>
                    <a:srgbClr val="F79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88350" y="6159500"/>
            <a:ext cx="50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BD6757-438F-45F0-8F18-E754794B5DC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16" r:id="rId10"/>
    <p:sldLayoutId id="2147484426" r:id="rId11"/>
    <p:sldLayoutId id="2147484427" r:id="rId12"/>
    <p:sldLayoutId id="2147484428" r:id="rId13"/>
    <p:sldLayoutId id="2147484429" r:id="rId14"/>
    <p:sldLayoutId id="214748443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SzPct val="75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SzPct val="75000"/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SzPct val="75000"/>
        <a:buFont typeface="Arial" charset="0"/>
        <a:buChar char="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SzPct val="75000"/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0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4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8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3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hyperlink" Target="mailto:mthomassin@mediamedtech.com" TargetMode="Externa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9388" y="1700213"/>
            <a:ext cx="8780462" cy="2952750"/>
          </a:xfrm>
          <a:solidFill>
            <a:schemeClr val="bg1">
              <a:alpha val="59999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/>
              <a:t>Identification des coûts par activités des traitements d’hémodialyse et de dialyse</a:t>
            </a:r>
            <a:br>
              <a:rPr lang="fr-CA" b="1" dirty="0" smtClean="0"/>
            </a:br>
            <a:endParaRPr lang="fr-CA" dirty="0" smtClean="0"/>
          </a:p>
        </p:txBody>
      </p:sp>
      <p:sp>
        <p:nvSpPr>
          <p:cNvPr id="16387" name="Espace réservé du texte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619250" y="5013325"/>
            <a:ext cx="7343775" cy="1439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r>
              <a:rPr lang="fr-CA" sz="2800" dirty="0" smtClean="0"/>
              <a:t>Mathieu Thomassin, CPA, CMA</a:t>
            </a: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r>
              <a:rPr lang="fr-CA" sz="2600" dirty="0" smtClean="0"/>
              <a:t>27 février 2014</a:t>
            </a: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endParaRPr lang="fr-C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CA" dirty="0" smtClean="0">
                <a:latin typeface="Arial" charset="0"/>
                <a:cs typeface="Arial" charset="0"/>
              </a:rPr>
              <a:t>Le concept général de la démarche : associer les coûts au trajet clinique du patient</a:t>
            </a:r>
          </a:p>
        </p:txBody>
      </p:sp>
      <p:sp>
        <p:nvSpPr>
          <p:cNvPr id="89092" name="Espace réservé du pied de page 38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www.mediamedtech.com</a:t>
            </a:r>
          </a:p>
        </p:txBody>
      </p:sp>
      <p:sp>
        <p:nvSpPr>
          <p:cNvPr id="89093" name="Espace réservé du numéro de diapositive 3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50C3989D-34DA-4F08-A4CD-076576814D53}" type="slidenum">
              <a:rPr lang="fr-FR" smtClean="0"/>
              <a:pPr>
                <a:defRPr/>
              </a:pPr>
              <a:t>10</a:t>
            </a:fld>
            <a:endParaRPr lang="fr-FR" smtClean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3862"/>
            <a:ext cx="8741099" cy="418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3350" y="44450"/>
            <a:ext cx="7283450" cy="1296988"/>
          </a:xfrm>
        </p:spPr>
        <p:txBody>
          <a:bodyPr/>
          <a:lstStyle/>
          <a:p>
            <a:pPr eaLnBrk="1" hangingPunct="1"/>
            <a:r>
              <a:rPr lang="fr-CA" dirty="0" smtClean="0"/>
              <a:t>Illustration de la grille d’activités</a:t>
            </a:r>
          </a:p>
        </p:txBody>
      </p:sp>
      <p:sp>
        <p:nvSpPr>
          <p:cNvPr id="18435" name="Espace réservé du contenu 1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Présentation des activités et des catégories de coûts dans le rapport</a:t>
            </a:r>
          </a:p>
          <a:p>
            <a:pPr eaLnBrk="1" hangingPunct="1">
              <a:defRPr/>
            </a:pPr>
            <a:endParaRPr lang="fr-CA" dirty="0"/>
          </a:p>
          <a:p>
            <a:pPr eaLnBrk="1" hangingPunct="1">
              <a:defRPr/>
            </a:pPr>
            <a:r>
              <a:rPr lang="fr-CA" dirty="0" smtClean="0"/>
              <a:t>Issue de deux visites : HMR et CHUM (ND)</a:t>
            </a:r>
          </a:p>
          <a:p>
            <a:pPr eaLnBrk="1" hangingPunct="1">
              <a:defRPr/>
            </a:pPr>
            <a:endParaRPr lang="fr-CA" dirty="0"/>
          </a:p>
          <a:p>
            <a:pPr eaLnBrk="1" hangingPunct="1">
              <a:defRPr/>
            </a:pPr>
            <a:endParaRPr lang="fr-CA" dirty="0" smtClean="0"/>
          </a:p>
          <a:p>
            <a:pPr marL="0" indent="0" eaLnBrk="1" hangingPunct="1">
              <a:buNone/>
              <a:defRPr/>
            </a:pPr>
            <a:endParaRPr lang="fr-CA" dirty="0" smtClean="0"/>
          </a:p>
          <a:p>
            <a:pPr marL="0" indent="0" eaLnBrk="1" hangingPunct="1">
              <a:buNone/>
              <a:defRPr/>
            </a:pPr>
            <a:endParaRPr lang="fr-CA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CA" dirty="0" smtClean="0"/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EA3F59-715B-4F52-A532-1EA52F229FC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87771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Coûts par traitement par activités</a:t>
            </a:r>
          </a:p>
        </p:txBody>
      </p:sp>
      <p:sp>
        <p:nvSpPr>
          <p:cNvPr id="18435" name="Espace réservé du contenu 11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251520" y="16288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CA" sz="2800" dirty="0" smtClean="0"/>
              <a:t>Validation des informations financières et clinique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CA" sz="2800" dirty="0" smtClean="0"/>
              <a:t>Informations complémentaires cliniques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CA" sz="2800" dirty="0" smtClean="0"/>
              <a:t>Activités liées aux salaires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CA" sz="2800" dirty="0"/>
              <a:t>Achats: fournitures médicales aux patients et fournitures nécessaires aux </a:t>
            </a:r>
            <a:r>
              <a:rPr lang="fr-CA" sz="2800" dirty="0" smtClean="0"/>
              <a:t>machines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CA" sz="2800" dirty="0" smtClean="0"/>
              <a:t>L’installation des accès: cathéters et fistules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CA" sz="2800" dirty="0" smtClean="0"/>
              <a:t>Laboratoires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CA" sz="2800" dirty="0" smtClean="0"/>
              <a:t>Médicaments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CA" sz="2800" dirty="0" smtClean="0"/>
              <a:t>Immobilisations (machines, chaises et autres)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CA" sz="2800" dirty="0" smtClean="0"/>
              <a:t>Coûts des frais généraux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fr-CA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fr-CA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CA" dirty="0" smtClean="0"/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 bwMode="auto">
          <a:xfrm>
            <a:off x="8569325" y="6149975"/>
            <a:ext cx="5746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B2FED-4322-4FCF-8670-ED3F26C1532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87624" y="20939"/>
            <a:ext cx="7560840" cy="1296987"/>
          </a:xfrm>
        </p:spPr>
        <p:txBody>
          <a:bodyPr>
            <a:normAutofit/>
          </a:bodyPr>
          <a:lstStyle/>
          <a:p>
            <a:pPr marL="514350" indent="-514350" eaLnBrk="1" hangingPunct="1"/>
            <a:r>
              <a:rPr lang="fr-CA" dirty="0" smtClean="0"/>
              <a:t>      Volumes de traitements et des coûts imputés aux états-financiers</a:t>
            </a:r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BD73A5-52A0-497D-ACB8-F4B0D48A70B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6" y="1484784"/>
            <a:ext cx="7627937" cy="471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87624" y="20939"/>
            <a:ext cx="7560840" cy="1296987"/>
          </a:xfrm>
        </p:spPr>
        <p:txBody>
          <a:bodyPr>
            <a:normAutofit/>
          </a:bodyPr>
          <a:lstStyle/>
          <a:p>
            <a:pPr marL="514350" indent="-514350" eaLnBrk="1" hangingPunct="1"/>
            <a:r>
              <a:rPr lang="fr-CA" dirty="0" smtClean="0"/>
              <a:t>      </a:t>
            </a:r>
            <a:r>
              <a:rPr lang="fr-CA" dirty="0"/>
              <a:t>V</a:t>
            </a:r>
            <a:r>
              <a:rPr lang="fr-CA" dirty="0" smtClean="0"/>
              <a:t>alidation des coûts imputés aux états-financiers</a:t>
            </a:r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BD73A5-52A0-497D-ACB8-F4B0D48A70B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84784"/>
            <a:ext cx="778986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741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913" y="33338"/>
            <a:ext cx="7283450" cy="1296987"/>
          </a:xfrm>
        </p:spPr>
        <p:txBody>
          <a:bodyPr/>
          <a:lstStyle/>
          <a:p>
            <a:pPr marL="514350" indent="-514350" eaLnBrk="1" hangingPunct="1"/>
            <a:r>
              <a:rPr lang="fr-CA" dirty="0" smtClean="0"/>
              <a:t>     Détermination des coûts par</a:t>
            </a:r>
            <a:br>
              <a:rPr lang="fr-CA" dirty="0" smtClean="0"/>
            </a:br>
            <a:r>
              <a:rPr lang="fr-CA" dirty="0" smtClean="0"/>
              <a:t>activités liées aux salaires </a:t>
            </a:r>
          </a:p>
        </p:txBody>
      </p:sp>
      <p:sp>
        <p:nvSpPr>
          <p:cNvPr id="18435" name="Espace réservé du contenu 1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Objectifs: ventiler les salaires sur l’ensemble des activités cliniques </a:t>
            </a:r>
          </a:p>
          <a:p>
            <a:pPr eaLnBrk="1" hangingPunct="1">
              <a:defRPr/>
            </a:pPr>
            <a:r>
              <a:rPr lang="fr-CA" dirty="0" smtClean="0"/>
              <a:t>Comment?: à l’aide d’une matrice par titre d’emploi</a:t>
            </a:r>
          </a:p>
          <a:p>
            <a:pPr eaLnBrk="1" hangingPunct="1">
              <a:defRPr/>
            </a:pPr>
            <a:r>
              <a:rPr lang="fr-CA" dirty="0" smtClean="0"/>
              <a:t>Méthodologie: illustrer la consommation d’activité par titre d’emploi dans une semaine normal de travail. Ne pas faire de temps et mouvement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fr-CA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fr-CA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CA" dirty="0" smtClean="0"/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BD73A5-52A0-497D-ACB8-F4B0D48A70B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48925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912" y="33338"/>
            <a:ext cx="7632575" cy="1296987"/>
          </a:xfrm>
        </p:spPr>
        <p:txBody>
          <a:bodyPr/>
          <a:lstStyle/>
          <a:p>
            <a:pPr marL="514350" indent="-514350" eaLnBrk="1" hangingPunct="1"/>
            <a:r>
              <a:rPr lang="fr-CA" dirty="0" smtClean="0"/>
              <a:t>Résultats des coûts par activités</a:t>
            </a:r>
            <a:br>
              <a:rPr lang="fr-CA" dirty="0" smtClean="0"/>
            </a:br>
            <a:r>
              <a:rPr lang="fr-CA" dirty="0" smtClean="0"/>
              <a:t>-volet salarial-</a:t>
            </a:r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BD73A5-52A0-497D-ACB8-F4B0D48A70B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3717032"/>
            <a:ext cx="8784976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109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640" y="-243408"/>
            <a:ext cx="7283450" cy="1296987"/>
          </a:xfrm>
        </p:spPr>
        <p:txBody>
          <a:bodyPr>
            <a:normAutofit fontScale="90000"/>
          </a:bodyPr>
          <a:lstStyle/>
          <a:p>
            <a:pPr marL="514350" indent="-514350" eaLnBrk="1" hangingPunct="1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Coûts des plateaux et des fournitures liées à un traitement</a:t>
            </a:r>
          </a:p>
        </p:txBody>
      </p:sp>
      <p:sp>
        <p:nvSpPr>
          <p:cNvPr id="18435" name="Espace réservé du contenu 1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Objectifs: déterminer le coûts des achats destinés aux patients (plateaux) et aux machines (dialyseur et le système d’eau)</a:t>
            </a:r>
          </a:p>
          <a:p>
            <a:pPr eaLnBrk="1" hangingPunct="1">
              <a:defRPr/>
            </a:pPr>
            <a:r>
              <a:rPr lang="fr-CA" dirty="0" smtClean="0"/>
              <a:t>Défi: comptabiliser un plateau standard par traitement et déterminer les fournitures nécessaires applicables aux machines</a:t>
            </a:r>
          </a:p>
          <a:p>
            <a:pPr eaLnBrk="1" hangingPunct="1">
              <a:defRPr/>
            </a:pPr>
            <a:r>
              <a:rPr lang="fr-CA" dirty="0" smtClean="0"/>
              <a:t>Comment?: décompte manuelle des fournitures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fr-CA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CA" dirty="0" smtClean="0"/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BA4BC-2399-4D07-996B-F5EC5BB4F3C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78795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912" y="33338"/>
            <a:ext cx="7560567" cy="1296987"/>
          </a:xfrm>
        </p:spPr>
        <p:txBody>
          <a:bodyPr>
            <a:normAutofit/>
          </a:bodyPr>
          <a:lstStyle/>
          <a:p>
            <a:pPr marL="514350" indent="-514350" eaLnBrk="1" hangingPunct="1">
              <a:defRPr/>
            </a:pPr>
            <a:r>
              <a:rPr lang="fr-CA" dirty="0" smtClean="0"/>
              <a:t>Contenu d’un plateau par traitement (exemple)</a:t>
            </a:r>
            <a:endParaRPr lang="fr-CA" dirty="0"/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212145-54E5-4AA8-9A21-5A3FBEB9440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smtClean="0"/>
          </a:p>
        </p:txBody>
      </p:sp>
      <p:pic>
        <p:nvPicPr>
          <p:cNvPr id="31748" name="Picture 3" descr="C:\Users\mthomassin\Pictures\2012-12-03 3 décembre 2012\3 décembre 2012 2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9931"/>
            <a:ext cx="8388424" cy="49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55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912" y="33338"/>
            <a:ext cx="7560567" cy="1296987"/>
          </a:xfrm>
        </p:spPr>
        <p:txBody>
          <a:bodyPr>
            <a:normAutofit/>
          </a:bodyPr>
          <a:lstStyle/>
          <a:p>
            <a:pPr marL="514350" indent="-514350" eaLnBrk="1" hangingPunct="1">
              <a:defRPr/>
            </a:pPr>
            <a:r>
              <a:rPr lang="fr-CA" dirty="0" smtClean="0"/>
              <a:t>Contenu d’un plateau par traitement (exemple)</a:t>
            </a:r>
            <a:endParaRPr lang="fr-CA" dirty="0"/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212145-54E5-4AA8-9A21-5A3FBEB9440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618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3350" y="44450"/>
            <a:ext cx="7283450" cy="1296988"/>
          </a:xfrm>
        </p:spPr>
        <p:txBody>
          <a:bodyPr/>
          <a:lstStyle/>
          <a:p>
            <a:pPr eaLnBrk="1" hangingPunct="1"/>
            <a:r>
              <a:rPr lang="fr-CA" smtClean="0"/>
              <a:t>Ordre du jour</a:t>
            </a:r>
          </a:p>
        </p:txBody>
      </p:sp>
      <p:sp>
        <p:nvSpPr>
          <p:cNvPr id="17411" name="Espace réservé du contenu 1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Actualité coût par patient: Rapport du groupe d’expert sur le financement à l’activité</a:t>
            </a:r>
          </a:p>
          <a:p>
            <a:pPr eaLnBrk="1" hangingPunct="1"/>
            <a:r>
              <a:rPr lang="fr-CA" dirty="0" smtClean="0"/>
              <a:t>L’exemple du projet de dépistage colorectal</a:t>
            </a:r>
          </a:p>
          <a:p>
            <a:pPr eaLnBrk="1" hangingPunct="1"/>
            <a:r>
              <a:rPr lang="fr-CA" dirty="0" smtClean="0"/>
              <a:t>Visualisation des résultats du rapport: l’exemple de l’hémodialyse traditionnelle</a:t>
            </a:r>
          </a:p>
          <a:p>
            <a:pPr eaLnBrk="1" hangingPunct="1"/>
            <a:r>
              <a:rPr lang="fr-CA" dirty="0" smtClean="0"/>
              <a:t>Constats et recommandations</a:t>
            </a:r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1CA32-2FB6-4910-BD81-D7A41199BE5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913" y="33338"/>
            <a:ext cx="7283450" cy="1296987"/>
          </a:xfrm>
        </p:spPr>
        <p:txBody>
          <a:bodyPr>
            <a:normAutofit/>
          </a:bodyPr>
          <a:lstStyle/>
          <a:p>
            <a:pPr marL="514350" indent="-514350" eaLnBrk="1" hangingPunct="1">
              <a:defRPr/>
            </a:pPr>
            <a:r>
              <a:rPr lang="fr-CA" dirty="0"/>
              <a:t> </a:t>
            </a:r>
            <a:r>
              <a:rPr lang="fr-CA" dirty="0" smtClean="0"/>
              <a:t>    Coûts des achats liés aux équipements (dialyseur)</a:t>
            </a:r>
            <a:endParaRPr lang="fr-CA" dirty="0"/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37564D-EDBA-45B6-84B0-83272770C68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smtClean="0"/>
          </a:p>
        </p:txBody>
      </p:sp>
      <p:pic>
        <p:nvPicPr>
          <p:cNvPr id="32772" name="Picture 2" descr="C:\Users\mthomassin\Pictures\2012-12-03 3 décembre 2012\3 décembre 2012 2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33813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 descr="C:\Users\mthomassin\Pictures\2012-12-03 3 décembre 2012\3 décembre 2012 2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5"/>
          <a:stretch>
            <a:fillRect/>
          </a:stretch>
        </p:blipFill>
        <p:spPr bwMode="auto">
          <a:xfrm>
            <a:off x="5903913" y="1628775"/>
            <a:ext cx="27717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 descr="C:\Users\mthomassin\Pictures\2012-12-03 3 décembre 2012\3 décembre 2012 29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933825"/>
            <a:ext cx="27717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gauche 6"/>
          <p:cNvSpPr/>
          <p:nvPr/>
        </p:nvSpPr>
        <p:spPr>
          <a:xfrm>
            <a:off x="3563938" y="2997200"/>
            <a:ext cx="2265362" cy="1439863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217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A34205-5D06-4EE3-8E80-B2794E48654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24"/>
            <a:ext cx="7992888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310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913" y="33338"/>
            <a:ext cx="7283450" cy="1296987"/>
          </a:xfrm>
        </p:spPr>
        <p:txBody>
          <a:bodyPr/>
          <a:lstStyle/>
          <a:p>
            <a:pPr marL="514350" indent="-514350" eaLnBrk="1" hangingPunct="1"/>
            <a:r>
              <a:rPr lang="fr-CA" dirty="0" smtClean="0"/>
              <a:t>Coûts des installations des accès</a:t>
            </a:r>
          </a:p>
        </p:txBody>
      </p:sp>
      <p:sp>
        <p:nvSpPr>
          <p:cNvPr id="18435" name="Espace réservé du contenu 1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Méthodologie: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CA" dirty="0" smtClean="0"/>
              <a:t>Aller chercher le coût par patient au bloc opératoire (fistule) et à l’imagerie (cathéter) par code de traitement via </a:t>
            </a:r>
            <a:r>
              <a:rPr lang="fr-CA" dirty="0" err="1" smtClean="0"/>
              <a:t>Magic</a:t>
            </a:r>
            <a:r>
              <a:rPr lang="fr-CA" dirty="0" smtClean="0"/>
              <a:t> CPA: CHUM et CSSS de Chicoutimi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fr-CA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fr-CA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CA" dirty="0" smtClean="0"/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A34205-5D06-4EE3-8E80-B2794E48654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A34205-5D06-4EE3-8E80-B2794E48654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0" y="404664"/>
            <a:ext cx="8676456" cy="396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924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913" y="33338"/>
            <a:ext cx="7283450" cy="1296987"/>
          </a:xfrm>
        </p:spPr>
        <p:txBody>
          <a:bodyPr/>
          <a:lstStyle/>
          <a:p>
            <a:pPr marL="514350" indent="-514350" eaLnBrk="1" hangingPunct="1"/>
            <a:r>
              <a:rPr lang="fr-CA" dirty="0" smtClean="0"/>
              <a:t>Coûts des médicaments</a:t>
            </a:r>
          </a:p>
        </p:txBody>
      </p:sp>
      <p:sp>
        <p:nvSpPr>
          <p:cNvPr id="18435" name="Espace réservé du contenu 1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Méthodologie: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CA" dirty="0" smtClean="0"/>
              <a:t>Aller chercher directement les coûts des médicaments dans </a:t>
            </a:r>
            <a:r>
              <a:rPr lang="fr-CA" dirty="0" err="1" smtClean="0"/>
              <a:t>Magic</a:t>
            </a:r>
            <a:r>
              <a:rPr lang="fr-CA" dirty="0" smtClean="0"/>
              <a:t> CPA (CSSS de Chicoutimi) par patient et évaluation des médicaments au commun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CA" dirty="0" smtClean="0"/>
              <a:t>Comptabilisation manuelle des données pour les autres établissements</a:t>
            </a:r>
            <a:endParaRPr lang="fr-CA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fr-CA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CA" dirty="0" smtClean="0"/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644DC6-19DD-4A50-9793-135BE432D3C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644DC6-19DD-4A50-9793-135BE432D3C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300"/>
            <a:ext cx="8424936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5856" y="2060848"/>
            <a:ext cx="720080" cy="2304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3275856" y="4437112"/>
            <a:ext cx="720080" cy="639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135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5650" y="0"/>
            <a:ext cx="8712200" cy="1296988"/>
          </a:xfrm>
        </p:spPr>
        <p:txBody>
          <a:bodyPr/>
          <a:lstStyle/>
          <a:p>
            <a:pPr marL="514350" indent="-514350" eaLnBrk="1" hangingPunct="1"/>
            <a:r>
              <a:rPr lang="fr-CA" dirty="0" smtClean="0"/>
              <a:t>Coûts des procédures de laboratoires</a:t>
            </a:r>
          </a:p>
        </p:txBody>
      </p:sp>
      <p:sp>
        <p:nvSpPr>
          <p:cNvPr id="18435" name="Espace réservé du contenu 1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Méthodologie: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CA" dirty="0" smtClean="0"/>
              <a:t>Aller chercher directement les coûts des laboratoires dans </a:t>
            </a:r>
            <a:r>
              <a:rPr lang="fr-CA" dirty="0" err="1" smtClean="0"/>
              <a:t>Magic</a:t>
            </a:r>
            <a:r>
              <a:rPr lang="fr-CA" dirty="0" smtClean="0"/>
              <a:t> CPA (HMR)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CA" dirty="0" smtClean="0"/>
              <a:t>Définir manuellement par l’établissement les procédures standards, avec les codes MSSS, demandées pour un traitement (voir Annexe A du rapport)</a:t>
            </a:r>
            <a:endParaRPr lang="fr-CA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fr-CA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CA" dirty="0" smtClean="0"/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6E8F9-8DCC-4FF5-95ED-BE93E7AC3D1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6E8F9-8DCC-4FF5-95ED-BE93E7AC3D1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20472" cy="35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68313" y="3853847"/>
            <a:ext cx="8229600" cy="215642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Pct val="75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Pct val="75000"/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Pct val="75000"/>
              <a:buFont typeface="Arial" charset="0"/>
              <a:buChar char="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Pct val="75000"/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fr-CA" dirty="0" smtClean="0"/>
              <a:t>Les patients analysés représentent 3,5% du 6607 (laboratoires regroupés)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625578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913" y="33338"/>
            <a:ext cx="7283450" cy="1296987"/>
          </a:xfrm>
        </p:spPr>
        <p:txBody>
          <a:bodyPr>
            <a:normAutofit/>
          </a:bodyPr>
          <a:lstStyle/>
          <a:p>
            <a:pPr marL="514350" indent="-514350" eaLnBrk="1" hangingPunct="1">
              <a:defRPr/>
            </a:pPr>
            <a:r>
              <a:rPr lang="fr-CA" dirty="0" smtClean="0"/>
              <a:t>Charges d’entretien des équipements</a:t>
            </a:r>
            <a:endParaRPr lang="fr-CA" dirty="0"/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CCFB9-7847-4EF1-9238-E49625002EB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 smtClean="0"/>
          </a:p>
        </p:txBody>
      </p:sp>
      <p:pic>
        <p:nvPicPr>
          <p:cNvPr id="33796" name="Picture 2" descr="C:\Users\mthomassin\Pictures\2012-12-03 3 décembre 2012\3 décembre 2012 2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CCFB9-7847-4EF1-9238-E49625002EB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FR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8208912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796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1CA32-2FB6-4910-BD81-D7A41199BE5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0111"/>
            <a:ext cx="5760640" cy="654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907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913" y="33338"/>
            <a:ext cx="7283450" cy="1296987"/>
          </a:xfrm>
        </p:spPr>
        <p:txBody>
          <a:bodyPr/>
          <a:lstStyle/>
          <a:p>
            <a:pPr marL="514350" indent="-514350" eaLnBrk="1" hangingPunct="1"/>
            <a:r>
              <a:rPr lang="fr-CA" dirty="0" smtClean="0"/>
              <a:t>Coûts des immobilisations</a:t>
            </a:r>
          </a:p>
        </p:txBody>
      </p:sp>
      <p:sp>
        <p:nvSpPr>
          <p:cNvPr id="18435" name="Espace réservé du contenu 1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Objectifs: déterminer le coûts des valeurs d’acquisitions des machines</a:t>
            </a:r>
          </a:p>
          <a:p>
            <a:pPr eaLnBrk="1" hangingPunct="1">
              <a:defRPr/>
            </a:pPr>
            <a:r>
              <a:rPr lang="fr-CA" dirty="0" smtClean="0"/>
              <a:t>Défi: trouver les valeurs d’acquisitions pour les dialyseurs, chaises, </a:t>
            </a:r>
            <a:r>
              <a:rPr lang="fr-CA" i="1" dirty="0" err="1" smtClean="0"/>
              <a:t>Transonic</a:t>
            </a:r>
            <a:r>
              <a:rPr lang="fr-CA" dirty="0" smtClean="0"/>
              <a:t> et écho de surface</a:t>
            </a:r>
          </a:p>
          <a:p>
            <a:pPr eaLnBrk="1" hangingPunct="1">
              <a:defRPr/>
            </a:pPr>
            <a:r>
              <a:rPr lang="fr-CA" dirty="0" smtClean="0"/>
              <a:t>Méthode d’amortissement suggérée: classe d’amortissement du MSSS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fr-CA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CA" dirty="0" smtClean="0"/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546DAC-65A2-4E16-94A6-EF52C724CCC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F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6013" y="17463"/>
            <a:ext cx="7283450" cy="1296987"/>
          </a:xfrm>
        </p:spPr>
        <p:txBody>
          <a:bodyPr/>
          <a:lstStyle/>
          <a:p>
            <a:pPr marL="514350" indent="-514350" eaLnBrk="1" hangingPunct="1"/>
            <a:r>
              <a:rPr lang="fr-CA" dirty="0" smtClean="0"/>
              <a:t>Coûts des immobilisations</a:t>
            </a:r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976F7-4C60-4265-B12E-00CDE0221F0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r-FR" smtClean="0"/>
          </a:p>
        </p:txBody>
      </p:sp>
      <p:pic>
        <p:nvPicPr>
          <p:cNvPr id="36868" name="Picture 2" descr="C:\Users\mthomassin\Pictures\2012-12-03 3 décembre 2012\3 décembre 2012 2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587500"/>
            <a:ext cx="32067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Y:\Mandats d'analyse\1-Projet en cours\CHUM Hémodialyse\Outils pour rapport\pho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603375"/>
            <a:ext cx="3252787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976F7-4C60-4265-B12E-00CDE0221F0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r-FR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83"/>
            <a:ext cx="8098489" cy="665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774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913" y="33338"/>
            <a:ext cx="7283450" cy="1296987"/>
          </a:xfrm>
        </p:spPr>
        <p:txBody>
          <a:bodyPr>
            <a:normAutofit/>
          </a:bodyPr>
          <a:lstStyle/>
          <a:p>
            <a:pPr marL="514350" indent="-514350" eaLnBrk="1" hangingPunct="1"/>
            <a:r>
              <a:rPr lang="fr-CA" dirty="0" smtClean="0"/>
              <a:t>Coûts des frais généraux</a:t>
            </a:r>
          </a:p>
        </p:txBody>
      </p:sp>
      <p:sp>
        <p:nvSpPr>
          <p:cNvPr id="18435" name="Espace réservé du contenu 1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Objectifs: déterminer le coût complet d’un traitement</a:t>
            </a:r>
          </a:p>
          <a:p>
            <a:pPr eaLnBrk="1" hangingPunct="1">
              <a:defRPr/>
            </a:pPr>
            <a:r>
              <a:rPr lang="fr-CA" dirty="0" smtClean="0"/>
              <a:t>Défi: répartir un prorata de tous les autres coûts (à l’extérieur de la grille) sur un traitement</a:t>
            </a:r>
          </a:p>
          <a:p>
            <a:pPr eaLnBrk="1" hangingPunct="1">
              <a:defRPr/>
            </a:pPr>
            <a:r>
              <a:rPr lang="fr-CA" dirty="0" smtClean="0"/>
              <a:t>Méthodologie: </a:t>
            </a:r>
            <a:endParaRPr lang="fr-CA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fr-CA" dirty="0" smtClean="0"/>
              <a:t>MMT suggère un taux de 25% de frais généraux applicable à tous basé sur les modèles de coûts par activités</a:t>
            </a:r>
            <a:endParaRPr lang="fr-CA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fr-CA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CA" dirty="0" smtClean="0"/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2BFA6-0DAD-42A9-93E1-840470B207A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fr-F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FCE17E-72D3-4074-A653-CAAF4C7A953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r-FR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4" y="188640"/>
            <a:ext cx="9158854" cy="581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60432" y="1196752"/>
            <a:ext cx="576064" cy="4680520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FCE17E-72D3-4074-A653-CAAF4C7A953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fr-FR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89"/>
            <a:ext cx="798011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48264" y="1268760"/>
            <a:ext cx="1224136" cy="5400600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7057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913" y="33338"/>
            <a:ext cx="7283450" cy="1296987"/>
          </a:xfrm>
        </p:spPr>
        <p:txBody>
          <a:bodyPr>
            <a:normAutofit/>
          </a:bodyPr>
          <a:lstStyle/>
          <a:p>
            <a:pPr marL="514350" indent="-514350" eaLnBrk="1" hangingPunct="1"/>
            <a:r>
              <a:rPr lang="fr-CA" dirty="0" smtClean="0"/>
              <a:t>Constats – hémodialyse traditionnelle</a:t>
            </a:r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2BFA6-0DAD-42A9-93E1-840470B207A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fr-FR" smtClean="0"/>
          </a:p>
        </p:txBody>
      </p:sp>
      <p:sp>
        <p:nvSpPr>
          <p:cNvPr id="4" name="Espace réservé du contenu 1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Gestion des fournitures des plateaux de traitements: favoriser des achats regroupés, économies d’échelles potentielles  </a:t>
            </a:r>
          </a:p>
          <a:p>
            <a:pPr eaLnBrk="1" hangingPunct="1">
              <a:defRPr/>
            </a:pPr>
            <a:r>
              <a:rPr lang="fr-CA" dirty="0" smtClean="0"/>
              <a:t>Médication: Alteplase vs Héparine, achat des médicaments à l’extérieur de l’établissement</a:t>
            </a:r>
          </a:p>
          <a:p>
            <a:pPr eaLnBrk="1" hangingPunct="1">
              <a:defRPr/>
            </a:pPr>
            <a:r>
              <a:rPr lang="fr-CA" dirty="0" smtClean="0"/>
              <a:t>Coût de préparation du patient et dialyse: organisation du travail et physique variable</a:t>
            </a:r>
          </a:p>
          <a:p>
            <a:pPr eaLnBrk="1" hangingPunct="1">
              <a:defRPr/>
            </a:pPr>
            <a:r>
              <a:rPr lang="fr-CA" dirty="0" smtClean="0"/>
              <a:t>Coût de gestion clinique élevé ne produise pas un coût de traitement élevé</a:t>
            </a:r>
          </a:p>
        </p:txBody>
      </p:sp>
    </p:spTree>
    <p:extLst>
      <p:ext uri="{BB962C8B-B14F-4D97-AF65-F5344CB8AC3E}">
        <p14:creationId xmlns:p14="http://schemas.microsoft.com/office/powerpoint/2010/main" val="3981977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2BFA6-0DAD-42A9-93E1-840470B207A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fr-FR" smtClean="0"/>
          </a:p>
        </p:txBody>
      </p:sp>
      <p:sp>
        <p:nvSpPr>
          <p:cNvPr id="37890" name="Titre 35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860550" y="33338"/>
            <a:ext cx="7283450" cy="1296987"/>
          </a:xfrm>
        </p:spPr>
        <p:txBody>
          <a:bodyPr>
            <a:normAutofit/>
          </a:bodyPr>
          <a:lstStyle/>
          <a:p>
            <a:pPr marL="514350" indent="-514350" eaLnBrk="1" hangingPunct="1"/>
            <a:r>
              <a:rPr lang="fr-CA" dirty="0" smtClean="0"/>
              <a:t>Avant de finir…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111"/>
            <a:ext cx="8352928" cy="662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7164288" y="4149080"/>
            <a:ext cx="1296144" cy="504056"/>
          </a:xfrm>
          <a:prstGeom prst="ellipse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7173303" y="5661248"/>
            <a:ext cx="1296144" cy="504056"/>
          </a:xfrm>
          <a:prstGeom prst="ellipse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7445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3350" y="6350"/>
            <a:ext cx="7283450" cy="1296988"/>
          </a:xfrm>
        </p:spPr>
        <p:txBody>
          <a:bodyPr/>
          <a:lstStyle/>
          <a:p>
            <a:pPr eaLnBrk="1" hangingPunct="1"/>
            <a:r>
              <a:rPr lang="fr-CA" smtClean="0"/>
              <a:t>Questions</a:t>
            </a:r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7958B-E86A-403A-8AD4-3099502A4BA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fr-FR" smtClean="0"/>
          </a:p>
        </p:txBody>
      </p:sp>
      <p:pic>
        <p:nvPicPr>
          <p:cNvPr id="40964" name="Picture 5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412875"/>
            <a:ext cx="9144001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67175" y="428625"/>
            <a:ext cx="4071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fr-CA" sz="3200" b="1">
                <a:latin typeface="Calibri" pitchFamily="34" charset="0"/>
              </a:rPr>
              <a:t>Question ?</a:t>
            </a:r>
            <a:endParaRPr lang="fr-CA" sz="3200">
              <a:latin typeface="Calibri" pitchFamily="34" charset="0"/>
            </a:endParaRPr>
          </a:p>
        </p:txBody>
      </p:sp>
      <p:sp>
        <p:nvSpPr>
          <p:cNvPr id="41987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67175" y="4437063"/>
            <a:ext cx="3786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CA" sz="1600" b="1">
                <a:latin typeface="Calibri" pitchFamily="34" charset="0"/>
              </a:rPr>
              <a:t>Pour nous joindre 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CA" sz="1400">
                <a:latin typeface="Calibri" pitchFamily="34" charset="0"/>
              </a:rPr>
              <a:t>MédiaMed Technologies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CA" sz="1400">
                <a:latin typeface="Calibri" pitchFamily="34" charset="0"/>
              </a:rPr>
              <a:t>545, boul. Sir-Wilfrid-Laurier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CA" sz="1400">
                <a:latin typeface="Calibri" pitchFamily="34" charset="0"/>
              </a:rPr>
              <a:t>Mont-St-Hilaire, Québec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CA" sz="1400">
                <a:latin typeface="Calibri" pitchFamily="34" charset="0"/>
              </a:rPr>
              <a:t>J3H 4X7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fr-CA" sz="140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CA" sz="1400">
                <a:latin typeface="Calibri" pitchFamily="34" charset="0"/>
              </a:rPr>
              <a:t>Téléphone : (450) 467-5001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CA" sz="1400">
                <a:latin typeface="Calibri" pitchFamily="34" charset="0"/>
              </a:rPr>
              <a:t>Télécopieur : (450) 446-8044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CA" sz="1400">
                <a:latin typeface="Calibri" pitchFamily="34" charset="0"/>
              </a:rPr>
              <a:t>Site Internet : www.mediamedtech.com</a:t>
            </a:r>
          </a:p>
        </p:txBody>
      </p:sp>
      <p:sp>
        <p:nvSpPr>
          <p:cNvPr id="41988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7175" y="1346200"/>
            <a:ext cx="42148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fr-CA" b="1" dirty="0">
                <a:latin typeface="Calibri" pitchFamily="34" charset="0"/>
              </a:rPr>
              <a:t>Ressources </a:t>
            </a:r>
            <a:r>
              <a:rPr lang="fr-CA" b="1" dirty="0" smtClean="0">
                <a:latin typeface="Calibri" pitchFamily="34" charset="0"/>
              </a:rPr>
              <a:t>:</a:t>
            </a:r>
            <a:endParaRPr lang="fr-FR" b="1" dirty="0">
              <a:latin typeface="Calibri" pitchFamily="34" charset="0"/>
            </a:endParaRPr>
          </a:p>
          <a:p>
            <a:pPr eaLnBrk="1" hangingPunct="1"/>
            <a:r>
              <a:rPr lang="fr-FR" b="1" dirty="0">
                <a:latin typeface="Calibri" pitchFamily="34" charset="0"/>
              </a:rPr>
              <a:t>Mathieu Thomassin, CMA</a:t>
            </a:r>
            <a:r>
              <a:rPr lang="fr-CA" b="1" dirty="0">
                <a:latin typeface="Calibri" pitchFamily="34" charset="0"/>
              </a:rPr>
              <a:t> </a:t>
            </a:r>
          </a:p>
          <a:p>
            <a:pPr eaLnBrk="1" hangingPunct="1"/>
            <a:r>
              <a:rPr lang="fr-FR" dirty="0">
                <a:latin typeface="Calibri" pitchFamily="34" charset="0"/>
              </a:rPr>
              <a:t>Analyste en performance / Comptabilité par activités (CPA)</a:t>
            </a:r>
            <a:endParaRPr lang="fr-CA" dirty="0">
              <a:latin typeface="Calibri" pitchFamily="34" charset="0"/>
            </a:endParaRPr>
          </a:p>
          <a:p>
            <a:pPr eaLnBrk="1" hangingPunct="1"/>
            <a:r>
              <a:rPr lang="fr-CA" dirty="0">
                <a:latin typeface="Calibri" pitchFamily="34" charset="0"/>
                <a:hlinkClick r:id="rId5"/>
              </a:rPr>
              <a:t>mthomassin@mediamedtech.com</a:t>
            </a:r>
            <a:endParaRPr lang="fr-CA" dirty="0">
              <a:latin typeface="Calibri" pitchFamily="34" charset="0"/>
            </a:endParaRPr>
          </a:p>
          <a:p>
            <a:pPr eaLnBrk="1" hangingPunct="1"/>
            <a:endParaRPr lang="fr-CA" dirty="0">
              <a:latin typeface="Calibri" pitchFamily="34" charset="0"/>
            </a:endParaRPr>
          </a:p>
          <a:p>
            <a:pPr eaLnBrk="1" hangingPunct="1"/>
            <a:endParaRPr lang="fr-CA" b="1" dirty="0">
              <a:latin typeface="Calibri" pitchFamily="34" charset="0"/>
            </a:endParaRPr>
          </a:p>
          <a:p>
            <a:pPr eaLnBrk="1" hangingPunct="1"/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3350" y="44450"/>
            <a:ext cx="7283450" cy="1296988"/>
          </a:xfrm>
        </p:spPr>
        <p:txBody>
          <a:bodyPr/>
          <a:lstStyle/>
          <a:p>
            <a:pPr eaLnBrk="1" hangingPunct="1"/>
            <a:r>
              <a:rPr lang="fr-CA" dirty="0"/>
              <a:t>Objectifs du groupe d’expert du financement à l’activité</a:t>
            </a:r>
            <a:endParaRPr lang="fr-CA" dirty="0" smtClean="0"/>
          </a:p>
        </p:txBody>
      </p:sp>
      <p:sp>
        <p:nvSpPr>
          <p:cNvPr id="17411" name="Espace réservé du contenu 1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fr-CA" dirty="0" smtClean="0"/>
              <a:t>Évaluer les prémisses d’implantation quant à l’introduction du financement à l’activité au Québec</a:t>
            </a:r>
          </a:p>
          <a:p>
            <a:pPr marL="0" indent="0" eaLnBrk="1" hangingPunct="1">
              <a:buNone/>
            </a:pPr>
            <a:endParaRPr lang="fr-CA" dirty="0" smtClean="0"/>
          </a:p>
          <a:p>
            <a:pPr eaLnBrk="1" hangingPunct="1"/>
            <a:r>
              <a:rPr lang="fr-CA" dirty="0" smtClean="0"/>
              <a:t>Recommandation unanime des signataires vers le financement à l’activité</a:t>
            </a:r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1CA32-2FB6-4910-BD81-D7A41199BE5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0168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3350" y="44450"/>
            <a:ext cx="7283450" cy="1296988"/>
          </a:xfrm>
        </p:spPr>
        <p:txBody>
          <a:bodyPr/>
          <a:lstStyle/>
          <a:p>
            <a:pPr eaLnBrk="1" hangingPunct="1"/>
            <a:r>
              <a:rPr lang="fr-CA" dirty="0" smtClean="0"/>
              <a:t>Objectifs du groupe d’expert du financement à l’activité</a:t>
            </a:r>
          </a:p>
        </p:txBody>
      </p:sp>
      <p:sp>
        <p:nvSpPr>
          <p:cNvPr id="17411" name="Espace réservé du contenu 1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fr-CA" dirty="0" smtClean="0"/>
              <a:t>Trois directions prises à court terme: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r-CA" dirty="0"/>
              <a:t>A</a:t>
            </a:r>
            <a:r>
              <a:rPr lang="fr-CA" dirty="0" smtClean="0"/>
              <a:t>ccès aux services chirurgicaux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r-CA" dirty="0"/>
              <a:t>Q</a:t>
            </a:r>
            <a:r>
              <a:rPr lang="fr-CA" dirty="0" smtClean="0"/>
              <a:t>ualité des soins/meilleures pratiques (programme colorectal)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r-CA" dirty="0"/>
              <a:t>P</a:t>
            </a:r>
            <a:r>
              <a:rPr lang="fr-CA" dirty="0" smtClean="0"/>
              <a:t>rise en charge des maladies chroniques</a:t>
            </a:r>
          </a:p>
          <a:p>
            <a:pPr eaLnBrk="1" hangingPunct="1"/>
            <a:r>
              <a:rPr lang="fr-CA" dirty="0" smtClean="0"/>
              <a:t>Implantation graduelle à partir 2014-2015</a:t>
            </a:r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1CA32-2FB6-4910-BD81-D7A41199BE5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89898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1403350" y="42863"/>
            <a:ext cx="7283450" cy="1296987"/>
          </a:xfrm>
        </p:spPr>
        <p:txBody>
          <a:bodyPr/>
          <a:lstStyle/>
          <a:p>
            <a:r>
              <a:rPr lang="fr-CA" altLang="fr-FR" dirty="0" smtClean="0"/>
              <a:t>Programme du dépistage colorectal</a:t>
            </a:r>
            <a:br>
              <a:rPr lang="fr-CA" altLang="fr-FR" dirty="0" smtClean="0"/>
            </a:br>
            <a:r>
              <a:rPr lang="fr-CA" altLang="fr-FR" dirty="0" smtClean="0"/>
              <a:t>un exemple à suivre</a:t>
            </a:r>
          </a:p>
        </p:txBody>
      </p:sp>
      <p:sp>
        <p:nvSpPr>
          <p:cNvPr id="89092" name="Espace réservé du pied de page 38"/>
          <p:cNvSpPr>
            <a:spLocks noGrp="1"/>
          </p:cNvSpPr>
          <p:nvPr>
            <p:ph type="ftr" sz="quarter" idx="4294967295"/>
            <p:custDataLst>
              <p:tags r:id="rId1"/>
            </p:custDataLst>
          </p:nvPr>
        </p:nvSpPr>
        <p:spPr bwMode="auto">
          <a:xfrm>
            <a:off x="0" y="6356350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fr-FR" smtClean="0"/>
              <a:t>www.mediamedtech.com</a:t>
            </a:r>
          </a:p>
        </p:txBody>
      </p:sp>
      <p:sp>
        <p:nvSpPr>
          <p:cNvPr id="89093" name="Espace réservé du numéro de diapositive 37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 bwMode="auto">
          <a:xfrm>
            <a:off x="8639175" y="6159500"/>
            <a:ext cx="5048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7C3A9B-0F21-4F63-BF6D-8C94D0B10EFF}" type="slidenum">
              <a:rPr lang="fr-FR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6</a:t>
            </a:fld>
            <a:endParaRPr lang="fr-FR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1484784"/>
            <a:ext cx="914538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eaLnBrk="0" hangingPunct="0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fr-CA" sz="3200" u="sng" dirty="0" smtClean="0">
                <a:latin typeface="+mn-lt"/>
                <a:cs typeface="+mn-cs"/>
              </a:rPr>
              <a:t>Détermination du cadre clinique </a:t>
            </a:r>
            <a:r>
              <a:rPr lang="fr-CA" sz="3200" dirty="0" smtClean="0">
                <a:latin typeface="+mn-lt"/>
                <a:cs typeface="+mn-cs"/>
              </a:rPr>
              <a:t>: activités couvertes, normes de qualités et objectifs populationnels. Démarche supportée par deux médecins (CUSM et HMR)</a:t>
            </a:r>
            <a:endParaRPr lang="fr-CA" sz="3200" dirty="0">
              <a:latin typeface="+mn-lt"/>
              <a:cs typeface="+mn-cs"/>
            </a:endParaRPr>
          </a:p>
          <a:p>
            <a:pPr marL="514350" indent="-514350" eaLnBrk="0" hangingPunct="0">
              <a:buClr>
                <a:schemeClr val="accent6">
                  <a:lumMod val="75000"/>
                </a:schemeClr>
              </a:buClr>
              <a:buFont typeface="+mj-lt"/>
              <a:buAutoNum type="arabicPeriod" startAt="2"/>
              <a:defRPr/>
            </a:pPr>
            <a:r>
              <a:rPr lang="fr-CA" sz="3200" u="sng" dirty="0">
                <a:latin typeface="+mn-lt"/>
                <a:cs typeface="+mn-cs"/>
              </a:rPr>
              <a:t>Détermination du </a:t>
            </a:r>
            <a:r>
              <a:rPr lang="fr-CA" sz="3200" u="sng" dirty="0" smtClean="0">
                <a:latin typeface="+mn-lt"/>
                <a:cs typeface="+mn-cs"/>
              </a:rPr>
              <a:t>coût par cas</a:t>
            </a:r>
            <a:r>
              <a:rPr lang="fr-CA" sz="3200" dirty="0" smtClean="0">
                <a:latin typeface="+mn-lt"/>
                <a:cs typeface="+mn-cs"/>
              </a:rPr>
              <a:t>: méthodologie comparable, 12 </a:t>
            </a:r>
            <a:r>
              <a:rPr lang="fr-CA" sz="3200" dirty="0">
                <a:latin typeface="+mn-lt"/>
                <a:cs typeface="+mn-cs"/>
              </a:rPr>
              <a:t>établissements visités dans 7 régions </a:t>
            </a:r>
            <a:r>
              <a:rPr lang="fr-CA" sz="3200" dirty="0" smtClean="0">
                <a:latin typeface="+mn-lt"/>
                <a:cs typeface="+mn-cs"/>
              </a:rPr>
              <a:t>socio-sanitaires</a:t>
            </a:r>
          </a:p>
          <a:p>
            <a:pPr marL="514350" indent="-514350" eaLnBrk="0" hangingPunct="0">
              <a:buClr>
                <a:schemeClr val="accent6">
                  <a:lumMod val="75000"/>
                </a:schemeClr>
              </a:buClr>
              <a:buFont typeface="+mj-lt"/>
              <a:buAutoNum type="arabicPeriod" startAt="2"/>
              <a:defRPr/>
            </a:pPr>
            <a:r>
              <a:rPr lang="fr-CA" sz="3200" u="sng" dirty="0" smtClean="0">
                <a:latin typeface="+mn-lt"/>
                <a:cs typeface="+mn-cs"/>
              </a:rPr>
              <a:t>Résultats</a:t>
            </a:r>
            <a:r>
              <a:rPr lang="fr-CA" sz="3200" dirty="0" smtClean="0">
                <a:latin typeface="+mn-lt"/>
                <a:cs typeface="+mn-cs"/>
              </a:rPr>
              <a:t>: financement aux traitements basé sur les coûts à l’activité</a:t>
            </a:r>
            <a:endParaRPr lang="fr-CA" sz="3200" dirty="0">
              <a:latin typeface="+mj-lt"/>
              <a:ea typeface="+mj-ea"/>
              <a:cs typeface="+mj-cs"/>
            </a:endParaRPr>
          </a:p>
          <a:p>
            <a:pPr eaLnBrk="0" hangingPunct="0">
              <a:buClr>
                <a:schemeClr val="accent6">
                  <a:lumMod val="75000"/>
                </a:schemeClr>
              </a:buClr>
              <a:defRPr/>
            </a:pPr>
            <a:endParaRPr lang="fr-CA" sz="2400" dirty="0">
              <a:latin typeface="+mj-lt"/>
              <a:ea typeface="+mj-ea"/>
              <a:cs typeface="+mj-cs"/>
            </a:endParaRPr>
          </a:p>
          <a:p>
            <a:pPr marL="342900" indent="-342900" algn="ctr" eaLnBrk="0" hangingPunct="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fr-CA" sz="2400" dirty="0">
              <a:latin typeface="+mj-lt"/>
              <a:ea typeface="+mj-ea"/>
              <a:cs typeface="+mj-cs"/>
            </a:endParaRPr>
          </a:p>
          <a:p>
            <a:pPr marL="342900" indent="-342900" eaLnBrk="0" hangingPunct="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fr-CA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2918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37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 bwMode="auto">
          <a:xfrm>
            <a:off x="8569325" y="6149975"/>
            <a:ext cx="57467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1CA32-2FB6-4910-BD81-D7A41199BE5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5936" y="2924944"/>
            <a:ext cx="4896544" cy="2304256"/>
          </a:xfrm>
        </p:spPr>
        <p:txBody>
          <a:bodyPr/>
          <a:lstStyle/>
          <a:p>
            <a:r>
              <a:rPr lang="fr-CA" dirty="0" smtClean="0"/>
              <a:t>Identification des coûts par activités des traitements d’hémodialyse et de dialyse</a:t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-Rapport déposé en juin 2013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4637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3350" y="44450"/>
            <a:ext cx="7283450" cy="1296988"/>
          </a:xfrm>
        </p:spPr>
        <p:txBody>
          <a:bodyPr/>
          <a:lstStyle/>
          <a:p>
            <a:pPr eaLnBrk="1" hangingPunct="1"/>
            <a:r>
              <a:rPr lang="fr-CA" dirty="0" smtClean="0"/>
              <a:t>Avant-propos</a:t>
            </a:r>
          </a:p>
        </p:txBody>
      </p:sp>
      <p:sp>
        <p:nvSpPr>
          <p:cNvPr id="17411" name="Espace réservé du contenu 1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Collaboration des établissements et des Agences de Montréal et du Saguenay-Lac-Saint-Jean</a:t>
            </a:r>
          </a:p>
          <a:p>
            <a:pPr eaLnBrk="1" hangingPunct="1"/>
            <a:r>
              <a:rPr lang="fr-CA" dirty="0" smtClean="0"/>
              <a:t>Le bien-fondé de ce rapport: comprendre les réalités locales à travers le coût par activités</a:t>
            </a:r>
          </a:p>
          <a:p>
            <a:pPr eaLnBrk="1" hangingPunct="1"/>
            <a:r>
              <a:rPr lang="fr-CA" dirty="0" smtClean="0"/>
              <a:t>Utilité du rapport: performance et financement autour d’une assise reconnue</a:t>
            </a:r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1CA32-2FB6-4910-BD81-D7A41199BE5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52986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3350" y="44450"/>
            <a:ext cx="7283450" cy="1296988"/>
          </a:xfrm>
        </p:spPr>
        <p:txBody>
          <a:bodyPr/>
          <a:lstStyle/>
          <a:p>
            <a:pPr eaLnBrk="1" hangingPunct="1"/>
            <a:r>
              <a:rPr lang="fr-CA" dirty="0" smtClean="0"/>
              <a:t>Avant-propos</a:t>
            </a:r>
          </a:p>
        </p:txBody>
      </p:sp>
      <p:sp>
        <p:nvSpPr>
          <p:cNvPr id="17411" name="Espace réservé du contenu 1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Les traitements contenus dans ce rapport sur une base provinciale représentent: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r-CA" dirty="0" smtClean="0"/>
              <a:t>30% de l’hémodialyse traditionnelle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r-CA" dirty="0" smtClean="0"/>
              <a:t>22% de l’hémodialyse semi-autonome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r-CA" dirty="0" smtClean="0"/>
              <a:t>33% de la dialyse péritonéale</a:t>
            </a:r>
          </a:p>
        </p:txBody>
      </p:sp>
      <p:sp>
        <p:nvSpPr>
          <p:cNvPr id="18436" name="Espace réservé du numéro de diapositive 3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1CA32-2FB6-4910-BD81-D7A41199BE5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46052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3668</TotalTime>
  <Words>874</Words>
  <Application>Microsoft Office PowerPoint</Application>
  <PresentationFormat>On-screen Show (4:3)</PresentationFormat>
  <Paragraphs>190</Paragraphs>
  <Slides>39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Thème Office</vt:lpstr>
      <vt:lpstr> Identification des coûts par activités des traitements d’hémodialyse et de dialyse </vt:lpstr>
      <vt:lpstr>Ordre du jour</vt:lpstr>
      <vt:lpstr>PowerPoint Presentation</vt:lpstr>
      <vt:lpstr>Objectifs du groupe d’expert du financement à l’activité</vt:lpstr>
      <vt:lpstr>Objectifs du groupe d’expert du financement à l’activité</vt:lpstr>
      <vt:lpstr>Programme du dépistage colorectal un exemple à suivre</vt:lpstr>
      <vt:lpstr>Identification des coûts par activités des traitements d’hémodialyse et de dialyse  -Rapport déposé en juin 2013 </vt:lpstr>
      <vt:lpstr>Avant-propos</vt:lpstr>
      <vt:lpstr>Avant-propos</vt:lpstr>
      <vt:lpstr>Le concept général de la démarche : associer les coûts au trajet clinique du patient</vt:lpstr>
      <vt:lpstr>Illustration de la grille d’activités</vt:lpstr>
      <vt:lpstr>Coûts par traitement par activités</vt:lpstr>
      <vt:lpstr>      Volumes de traitements et des coûts imputés aux états-financiers</vt:lpstr>
      <vt:lpstr>      Validation des coûts imputés aux états-financiers</vt:lpstr>
      <vt:lpstr>     Détermination des coûts par activités liées aux salaires </vt:lpstr>
      <vt:lpstr>Résultats des coûts par activités -volet salarial-</vt:lpstr>
      <vt:lpstr> Coûts des plateaux et des fournitures liées à un traitement</vt:lpstr>
      <vt:lpstr>Contenu d’un plateau par traitement (exemple)</vt:lpstr>
      <vt:lpstr>Contenu d’un plateau par traitement (exemple)</vt:lpstr>
      <vt:lpstr>     Coûts des achats liés aux équipements (dialyseur)</vt:lpstr>
      <vt:lpstr>PowerPoint Presentation</vt:lpstr>
      <vt:lpstr>Coûts des installations des accès</vt:lpstr>
      <vt:lpstr>PowerPoint Presentation</vt:lpstr>
      <vt:lpstr>Coûts des médicaments</vt:lpstr>
      <vt:lpstr>PowerPoint Presentation</vt:lpstr>
      <vt:lpstr>Coûts des procédures de laboratoires</vt:lpstr>
      <vt:lpstr>PowerPoint Presentation</vt:lpstr>
      <vt:lpstr>Charges d’entretien des équipements</vt:lpstr>
      <vt:lpstr>PowerPoint Presentation</vt:lpstr>
      <vt:lpstr>Coûts des immobilisations</vt:lpstr>
      <vt:lpstr>Coûts des immobilisations</vt:lpstr>
      <vt:lpstr>PowerPoint Presentation</vt:lpstr>
      <vt:lpstr>Coûts des frais généraux</vt:lpstr>
      <vt:lpstr>PowerPoint Presentation</vt:lpstr>
      <vt:lpstr>PowerPoint Presentation</vt:lpstr>
      <vt:lpstr>Constats – hémodialyse traditionnelle</vt:lpstr>
      <vt:lpstr>Avant de finir…</vt:lpstr>
      <vt:lpstr>Questions</vt:lpstr>
      <vt:lpstr>PowerPoint Presentation</vt:lpstr>
    </vt:vector>
  </TitlesOfParts>
  <Company>Mediamed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Isabelle Labreche</dc:creator>
  <cp:lastModifiedBy>reinqq</cp:lastModifiedBy>
  <cp:revision>216</cp:revision>
  <dcterms:created xsi:type="dcterms:W3CDTF">2010-11-20T15:17:56Z</dcterms:created>
  <dcterms:modified xsi:type="dcterms:W3CDTF">2014-02-27T13:55:03Z</dcterms:modified>
</cp:coreProperties>
</file>